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4"/>
  </p:notesMasterIdLst>
  <p:handoutMasterIdLst>
    <p:handoutMasterId r:id="rId85"/>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custT="1"/>
      <dgm:spPr/>
      <dgm:t>
        <a:bodyPr/>
        <a:lstStyle/>
        <a:p>
          <a:endParaRPr lang="pl-PL" sz="1400"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custT="1"/>
      <dgm:spPr/>
      <dgm:t>
        <a:bodyPr/>
        <a:lstStyle/>
        <a:p>
          <a:r>
            <a:rPr lang="pl-PL" sz="1200" dirty="0"/>
            <a:t>W terminalu, wykonaj polecenie „</a:t>
          </a:r>
          <a:r>
            <a:rPr lang="pl-PL" sz="1200" dirty="0" err="1"/>
            <a:t>npm</a:t>
          </a:r>
          <a:r>
            <a:rPr lang="pl-PL" sz="1200" dirty="0"/>
            <a:t> </a:t>
          </a:r>
          <a:r>
            <a:rPr lang="pl-PL" sz="1200" dirty="0" err="1"/>
            <a:t>install</a:t>
          </a:r>
          <a:r>
            <a:rPr lang="pl-PL" sz="1200" dirty="0"/>
            <a:t> –g @angular/cli@18” – zainstaluje paczkę </a:t>
          </a:r>
          <a:r>
            <a:rPr lang="pl-PL" sz="1200" dirty="0" err="1"/>
            <a:t>Angular</a:t>
          </a:r>
          <a:r>
            <a:rPr lang="pl-PL" sz="1200"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custT="1"/>
      <dgm:spPr/>
      <dgm:t>
        <a:bodyPr/>
        <a:lstStyle/>
        <a:p>
          <a:r>
            <a:rPr lang="pl-PL" sz="1400" dirty="0"/>
            <a:t>Będąc w terminalu, w dowolnym miejscu, w moim wypadku </a:t>
          </a:r>
          <a:r>
            <a:rPr lang="pl-PL" sz="1400" i="1" dirty="0"/>
            <a:t>C://repos </a:t>
          </a:r>
          <a:r>
            <a:rPr lang="pl-PL" sz="1400" dirty="0"/>
            <a:t>wykonaj polecenie: </a:t>
          </a:r>
          <a:r>
            <a:rPr lang="pl-PL" sz="1400" b="1" dirty="0"/>
            <a:t>git clone „link to </a:t>
          </a:r>
          <a:r>
            <a:rPr lang="pl-PL" sz="1400" b="1" dirty="0" err="1"/>
            <a:t>repo</a:t>
          </a:r>
          <a:r>
            <a:rPr lang="pl-PL" sz="1400" b="1" dirty="0"/>
            <a:t>”</a:t>
          </a:r>
          <a:endParaRPr lang="pl-PL" sz="1400"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custT="1"/>
      <dgm:spPr/>
      <dgm:t>
        <a:bodyPr/>
        <a:lstStyle/>
        <a:p>
          <a:r>
            <a:rPr lang="pl-PL" sz="1400"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9595277-AEC1-4007-8525-58494EDA6D02}">
      <dgm:prSet custT="1"/>
      <dgm:spPr/>
      <dgm:t>
        <a:bodyPr/>
        <a:lstStyle/>
        <a:p>
          <a:r>
            <a:rPr lang="pl-PL" sz="1400" dirty="0"/>
            <a:t>Zrób </a:t>
          </a:r>
          <a:r>
            <a:rPr lang="pl-PL" sz="1400" dirty="0" err="1"/>
            <a:t>fork’a</a:t>
          </a:r>
          <a:r>
            <a:rPr lang="pl-PL" sz="1400" dirty="0"/>
            <a:t> </a:t>
          </a:r>
          <a:r>
            <a:rPr lang="pl-PL" sz="1400" b="1" dirty="0">
              <a:hlinkClick xmlns:r="http://schemas.openxmlformats.org/officeDocument/2006/relationships" r:id="rId1"/>
            </a:rPr>
            <a:t>https://github.com/Fraszczak/angular-course.git</a:t>
          </a:r>
          <a:endParaRPr lang="pl-PL" sz="1400" dirty="0"/>
        </a:p>
      </dgm:t>
    </dgm:pt>
    <dgm:pt modelId="{873DB32A-E541-4E73-9060-EBD51C3F43DA}" type="parTrans" cxnId="{26652BE3-BC17-41E3-8D8F-E159C0F200CF}">
      <dgm:prSet/>
      <dgm:spPr/>
      <dgm:t>
        <a:bodyPr/>
        <a:lstStyle/>
        <a:p>
          <a:endParaRPr lang="pl-PL"/>
        </a:p>
      </dgm:t>
    </dgm:pt>
    <dgm:pt modelId="{616CF1E5-9E8B-45CB-9A1C-D5C86CC81D8E}" type="sibTrans" cxnId="{26652BE3-BC17-41E3-8D8F-E159C0F200CF}">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4">
        <dgm:presLayoutVars>
          <dgm:bulletEnabled val="1"/>
        </dgm:presLayoutVars>
      </dgm:prSet>
      <dgm:spPr/>
    </dgm:pt>
    <dgm:pt modelId="{7ABF816A-AD10-4A3E-8809-CF060D2311BB}" type="pres">
      <dgm:prSet presAssocID="{CA227105-07DA-4601-AECB-1DFAB1CAF59F}" presName="circleA" presStyleLbl="node1" presStyleIdx="0" presStyleCnt="4"/>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4">
        <dgm:presLayoutVars>
          <dgm:bulletEnabled val="1"/>
        </dgm:presLayoutVars>
      </dgm:prSet>
      <dgm:spPr/>
    </dgm:pt>
    <dgm:pt modelId="{175F5B93-DE5F-4E10-8C67-797DF659A084}" type="pres">
      <dgm:prSet presAssocID="{72A7D26D-D229-4353-9C4E-B564491C82A5}" presName="circleB" presStyleLbl="node1" presStyleIdx="1" presStyleCnt="4"/>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D9F5D9D4-95BC-4293-88D9-BA9B6A413BF9}" type="pres">
      <dgm:prSet presAssocID="{89595277-AEC1-4007-8525-58494EDA6D02}" presName="compositeA" presStyleCnt="0"/>
      <dgm:spPr/>
    </dgm:pt>
    <dgm:pt modelId="{65E7B4EC-D44B-4E0C-8790-27C736E9B4D3}" type="pres">
      <dgm:prSet presAssocID="{89595277-AEC1-4007-8525-58494EDA6D02}" presName="textA" presStyleLbl="revTx" presStyleIdx="2" presStyleCnt="4">
        <dgm:presLayoutVars>
          <dgm:bulletEnabled val="1"/>
        </dgm:presLayoutVars>
      </dgm:prSet>
      <dgm:spPr/>
    </dgm:pt>
    <dgm:pt modelId="{A0D91636-91AE-442C-8D6D-835CA5CC5A7D}" type="pres">
      <dgm:prSet presAssocID="{89595277-AEC1-4007-8525-58494EDA6D02}" presName="circleA" presStyleLbl="node1" presStyleIdx="2" presStyleCnt="4"/>
      <dgm:spPr/>
    </dgm:pt>
    <dgm:pt modelId="{FDBC53BA-A3A0-4AB8-94C5-D46FC73E6317}" type="pres">
      <dgm:prSet presAssocID="{89595277-AEC1-4007-8525-58494EDA6D02}" presName="spaceA" presStyleCnt="0"/>
      <dgm:spPr/>
    </dgm:pt>
    <dgm:pt modelId="{A4332DBD-DF86-4E57-B906-D5E84DD6C267}" type="pres">
      <dgm:prSet presAssocID="{616CF1E5-9E8B-45CB-9A1C-D5C86CC81D8E}" presName="space" presStyleCnt="0"/>
      <dgm:spPr/>
    </dgm:pt>
    <dgm:pt modelId="{7E8A180F-A7E4-4284-9AFA-3DB04265964F}" type="pres">
      <dgm:prSet presAssocID="{2C025A1E-2C45-4064-9471-FE55D385194A}" presName="compositeB" presStyleCnt="0"/>
      <dgm:spPr/>
    </dgm:pt>
    <dgm:pt modelId="{0EC6E596-3F99-4B47-9E3D-BFF7462AE5F3}" type="pres">
      <dgm:prSet presAssocID="{2C025A1E-2C45-4064-9471-FE55D385194A}" presName="textB" presStyleLbl="revTx" presStyleIdx="3" presStyleCnt="4">
        <dgm:presLayoutVars>
          <dgm:bulletEnabled val="1"/>
        </dgm:presLayoutVars>
      </dgm:prSet>
      <dgm:spPr/>
    </dgm:pt>
    <dgm:pt modelId="{58BE89B1-F506-448E-BE1A-72E43882FEA9}" type="pres">
      <dgm:prSet presAssocID="{2C025A1E-2C45-4064-9471-FE55D385194A}" presName="circleB" presStyleLbl="node1" presStyleIdx="3" presStyleCnt="4"/>
      <dgm:spPr/>
    </dgm:pt>
    <dgm:pt modelId="{00C5DC26-0BC4-4BD5-8B9B-AB2F61C5B0BC}" type="pres">
      <dgm:prSet presAssocID="{2C025A1E-2C45-4064-9471-FE55D385194A}" presName="spaceB"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43344A5D-4127-4DCE-AEA5-AEC927E6A950}" type="presOf" srcId="{89595277-AEC1-4007-8525-58494EDA6D02}" destId="{65E7B4EC-D44B-4E0C-8790-27C736E9B4D3}"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3"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FE590FD6-46B6-4B8C-9839-58981A2A2061}" type="presOf" srcId="{2C025A1E-2C45-4064-9471-FE55D385194A}" destId="{0EC6E596-3F99-4B47-9E3D-BFF7462AE5F3}" srcOrd="0" destOrd="0" presId="urn:microsoft.com/office/officeart/2005/8/layout/hProcess11"/>
    <dgm:cxn modelId="{26652BE3-BC17-41E3-8D8F-E159C0F200CF}" srcId="{4BCB27E1-1844-46DC-BDFD-B2AB92D1F3E8}" destId="{89595277-AEC1-4007-8525-58494EDA6D02}" srcOrd="2" destOrd="0" parTransId="{873DB32A-E541-4E73-9060-EBD51C3F43DA}" sibTransId="{616CF1E5-9E8B-45CB-9A1C-D5C86CC81D8E}"/>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3F82308-3FA8-476E-A059-20445DE8FD76}" type="presParOf" srcId="{569A5CAD-9544-4FA3-AEE3-737715C91D9F}" destId="{D9F5D9D4-95BC-4293-88D9-BA9B6A413BF9}" srcOrd="4" destOrd="0" presId="urn:microsoft.com/office/officeart/2005/8/layout/hProcess11"/>
    <dgm:cxn modelId="{99B77593-302F-4E51-B744-1D2A8377C90D}" type="presParOf" srcId="{D9F5D9D4-95BC-4293-88D9-BA9B6A413BF9}" destId="{65E7B4EC-D44B-4E0C-8790-27C736E9B4D3}" srcOrd="0" destOrd="0" presId="urn:microsoft.com/office/officeart/2005/8/layout/hProcess11"/>
    <dgm:cxn modelId="{7DBD3313-7750-4D1F-91B8-292E49B38C0A}" type="presParOf" srcId="{D9F5D9D4-95BC-4293-88D9-BA9B6A413BF9}" destId="{A0D91636-91AE-442C-8D6D-835CA5CC5A7D}" srcOrd="1" destOrd="0" presId="urn:microsoft.com/office/officeart/2005/8/layout/hProcess11"/>
    <dgm:cxn modelId="{64F7A732-70A3-44E2-A813-E4C7735E355B}" type="presParOf" srcId="{D9F5D9D4-95BC-4293-88D9-BA9B6A413BF9}" destId="{FDBC53BA-A3A0-4AB8-94C5-D46FC73E6317}" srcOrd="2" destOrd="0" presId="urn:microsoft.com/office/officeart/2005/8/layout/hProcess11"/>
    <dgm:cxn modelId="{DA8EA85D-B3F7-4250-A4FD-47E7427F6B56}" type="presParOf" srcId="{569A5CAD-9544-4FA3-AEE3-737715C91D9F}" destId="{A4332DBD-DF86-4E57-B906-D5E84DD6C267}" srcOrd="5" destOrd="0" presId="urn:microsoft.com/office/officeart/2005/8/layout/hProcess11"/>
    <dgm:cxn modelId="{F2E3ECA8-988C-4569-AFDF-C096842C0A43}" type="presParOf" srcId="{569A5CAD-9544-4FA3-AEE3-737715C91D9F}" destId="{7E8A180F-A7E4-4284-9AFA-3DB04265964F}" srcOrd="6" destOrd="0" presId="urn:microsoft.com/office/officeart/2005/8/layout/hProcess11"/>
    <dgm:cxn modelId="{C84E4E15-757A-4562-8A42-45805B588210}" type="presParOf" srcId="{7E8A180F-A7E4-4284-9AFA-3DB04265964F}" destId="{0EC6E596-3F99-4B47-9E3D-BFF7462AE5F3}" srcOrd="0" destOrd="0" presId="urn:microsoft.com/office/officeart/2005/8/layout/hProcess11"/>
    <dgm:cxn modelId="{252D0C5F-380C-4D34-AB12-2F7E2BFD2654}" type="presParOf" srcId="{7E8A180F-A7E4-4284-9AFA-3DB04265964F}" destId="{58BE89B1-F506-448E-BE1A-72E43882FEA9}" srcOrd="1" destOrd="0" presId="urn:microsoft.com/office/officeart/2005/8/layout/hProcess11"/>
    <dgm:cxn modelId="{FB45FFDE-EA19-43AC-8BC7-BE4744196EFE}" type="presParOf" srcId="{7E8A180F-A7E4-4284-9AFA-3DB04265964F}" destId="{00C5DC26-0BC4-4BD5-8B9B-AB2F61C5B0B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pojedynczy dokument HTML, a następnie aktualizuje zawartość tego pojedynczego dokumentu za pomocą interfejsów API JavaScript na podstawie danych otrzymanych z serwera w postaci plików JSON.</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754"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114300" lvl="1" indent="-114300" algn="l" defTabSz="622300">
            <a:lnSpc>
              <a:spcPct val="90000"/>
            </a:lnSpc>
            <a:spcBef>
              <a:spcPct val="0"/>
            </a:spcBef>
            <a:spcAft>
              <a:spcPct val="15000"/>
            </a:spcAft>
            <a:buChar char="•"/>
          </a:pPr>
          <a:r>
            <a:rPr lang="pl-PL" sz="1400" kern="1200" dirty="0"/>
            <a:t>Pobierz i zainstaluj Node.js w wersji 18.9.1 lub nowszej, użyj LTS.</a:t>
          </a:r>
        </a:p>
      </dsp:txBody>
      <dsp:txXfrm>
        <a:off x="4754" y="0"/>
        <a:ext cx="2287012" cy="1575984"/>
      </dsp:txXfrm>
    </dsp:sp>
    <dsp:sp modelId="{7ABF816A-AD10-4A3E-8809-CF060D2311BB}">
      <dsp:nvSpPr>
        <dsp:cNvPr id="0" name=""/>
        <dsp:cNvSpPr/>
      </dsp:nvSpPr>
      <dsp:spPr>
        <a:xfrm>
          <a:off x="95126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2406118"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pl-PL" sz="1200" kern="1200" dirty="0"/>
            <a:t>W terminalu, wykonaj polecenie „</a:t>
          </a:r>
          <a:r>
            <a:rPr lang="pl-PL" sz="1200" kern="1200" dirty="0" err="1"/>
            <a:t>npm</a:t>
          </a:r>
          <a:r>
            <a:rPr lang="pl-PL" sz="1200" kern="1200" dirty="0"/>
            <a:t> </a:t>
          </a:r>
          <a:r>
            <a:rPr lang="pl-PL" sz="1200" kern="1200" dirty="0" err="1"/>
            <a:t>install</a:t>
          </a:r>
          <a:r>
            <a:rPr lang="pl-PL" sz="1200" kern="1200" dirty="0"/>
            <a:t> –g @angular/cli@18” – zainstaluje paczkę </a:t>
          </a:r>
          <a:r>
            <a:rPr lang="pl-PL" sz="1200" kern="1200" dirty="0" err="1"/>
            <a:t>Angular</a:t>
          </a:r>
          <a:r>
            <a:rPr lang="pl-PL" sz="1200" kern="1200" dirty="0"/>
            <a:t> CLI globalnie</a:t>
          </a:r>
        </a:p>
      </dsp:txBody>
      <dsp:txXfrm>
        <a:off x="2406118" y="2363977"/>
        <a:ext cx="2287012" cy="1575984"/>
      </dsp:txXfrm>
    </dsp:sp>
    <dsp:sp modelId="{175F5B93-DE5F-4E10-8C67-797DF659A084}">
      <dsp:nvSpPr>
        <dsp:cNvPr id="0" name=""/>
        <dsp:cNvSpPr/>
      </dsp:nvSpPr>
      <dsp:spPr>
        <a:xfrm>
          <a:off x="3352626"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7B4EC-D44B-4E0C-8790-27C736E9B4D3}">
      <dsp:nvSpPr>
        <dsp:cNvPr id="0" name=""/>
        <dsp:cNvSpPr/>
      </dsp:nvSpPr>
      <dsp:spPr>
        <a:xfrm>
          <a:off x="4807481"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Zrób </a:t>
          </a:r>
          <a:r>
            <a:rPr lang="pl-PL" sz="1400" kern="1200" dirty="0" err="1"/>
            <a:t>fork’a</a:t>
          </a:r>
          <a:r>
            <a:rPr lang="pl-PL" sz="1400" kern="1200" dirty="0"/>
            <a:t> </a:t>
          </a:r>
          <a:r>
            <a:rPr lang="pl-PL" sz="1400" b="1" kern="1200" dirty="0">
              <a:hlinkClick xmlns:r="http://schemas.openxmlformats.org/officeDocument/2006/relationships" r:id="rId1"/>
            </a:rPr>
            <a:t>https://github.com/Fraszczak/angular-course.git</a:t>
          </a:r>
          <a:endParaRPr lang="pl-PL" sz="1400" kern="1200" dirty="0"/>
        </a:p>
      </dsp:txBody>
      <dsp:txXfrm>
        <a:off x="4807481" y="0"/>
        <a:ext cx="2287012" cy="1575984"/>
      </dsp:txXfrm>
    </dsp:sp>
    <dsp:sp modelId="{A0D91636-91AE-442C-8D6D-835CA5CC5A7D}">
      <dsp:nvSpPr>
        <dsp:cNvPr id="0" name=""/>
        <dsp:cNvSpPr/>
      </dsp:nvSpPr>
      <dsp:spPr>
        <a:xfrm>
          <a:off x="5753990"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6E596-3F99-4B47-9E3D-BFF7462AE5F3}">
      <dsp:nvSpPr>
        <dsp:cNvPr id="0" name=""/>
        <dsp:cNvSpPr/>
      </dsp:nvSpPr>
      <dsp:spPr>
        <a:xfrm>
          <a:off x="7208845"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„link to </a:t>
          </a:r>
          <a:r>
            <a:rPr lang="pl-PL" sz="1400" b="1" kern="1200" dirty="0" err="1"/>
            <a:t>repo</a:t>
          </a:r>
          <a:r>
            <a:rPr lang="pl-PL" sz="1400" b="1" kern="1200" dirty="0"/>
            <a:t>”</a:t>
          </a:r>
          <a:endParaRPr lang="pl-PL" sz="1400" kern="1200" dirty="0"/>
        </a:p>
      </dsp:txBody>
      <dsp:txXfrm>
        <a:off x="7208845" y="2363977"/>
        <a:ext cx="2287012" cy="1575984"/>
      </dsp:txXfrm>
    </dsp:sp>
    <dsp:sp modelId="{58BE89B1-F506-448E-BE1A-72E43882FEA9}">
      <dsp:nvSpPr>
        <dsp:cNvPr id="0" name=""/>
        <dsp:cNvSpPr/>
      </dsp:nvSpPr>
      <dsp:spPr>
        <a:xfrm>
          <a:off x="815535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pojedynczy dokument HTML, a następnie aktualizuje zawartość tego pojedynczego dokumentu za pomocą interfejsów API JavaScript na podstawie danych otrzymanych z serwera w postaci plików JSON.</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21.11.2024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21.11.2024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Witam na szkoleniu z podstaw </a:t>
            </a:r>
            <a:r>
              <a:rPr lang="pl-PL" dirty="0" err="1"/>
              <a:t>Angulara</a:t>
            </a:r>
            <a:r>
              <a:rPr lang="pl-PL" dirty="0"/>
              <a:t>.</a:t>
            </a:r>
          </a:p>
          <a:p>
            <a:endParaRPr lang="pl-PL" dirty="0"/>
          </a:p>
          <a:p>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endParaRPr lang="pl-PL" dirty="0"/>
          </a:p>
          <a:p>
            <a:endParaRPr lang="pl-PL" dirty="0"/>
          </a:p>
          <a:p>
            <a:r>
              <a:rPr lang="pl-PL" dirty="0"/>
              <a:t>Gdybyście mieli jakieś pytania to zadawajcie je śmiało, jak nie będę znał na nie odpowiedzi, zabiorę je ze sobą i postaram się do Was wrócić z odpowiedzią.</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a:p>
            <a:r>
              <a:rPr lang="pl-PL" dirty="0"/>
              <a:t>…</a:t>
            </a:r>
          </a:p>
          <a:p>
            <a:endParaRPr lang="pl-PL" dirty="0"/>
          </a:p>
          <a:p>
            <a:r>
              <a:rPr lang="pl-PL" dirty="0"/>
              <a:t>Poza wymienionymi szablonem, klasą i stylami - Komponent może zawierać więcej metadanych go opisujących. </a:t>
            </a:r>
            <a:br>
              <a:rPr lang="pl-PL" dirty="0"/>
            </a:br>
            <a:r>
              <a:rPr lang="pl-PL" dirty="0"/>
              <a:t>Zobaczymy sobie wszystko jeszcze w praktyce i wtedy opowiem więcej, nie chciałbym żebyście mi tu teraz pousypiali z nudów słuchając teorii.</a:t>
            </a:r>
            <a:br>
              <a:rPr lang="pl-PL" dirty="0"/>
            </a:br>
            <a:br>
              <a:rPr lang="pl-PL" dirty="0"/>
            </a:br>
            <a:br>
              <a:rPr lang="pl-PL" dirty="0"/>
            </a:b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a:t>
            </a:r>
            <a:r>
              <a:rPr lang="pl-PL" dirty="0" err="1"/>
              <a:t>przydatnę</a:t>
            </a:r>
            <a:r>
              <a:rPr lang="pl-PL" dirty="0"/>
              <a:t> gdy chcemy w łatwy i przyjemny sposób budować i utrzymywać logikę biznesową.</a:t>
            </a:r>
            <a:br>
              <a:rPr lang="pl-PL" dirty="0"/>
            </a:br>
            <a:r>
              <a:rPr lang="pl-PL" dirty="0"/>
              <a:t>Robimy to poprzez dzielenie logiki na klasy wg kryteriów dla jakich istnieje.</a:t>
            </a:r>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pl-PL" dirty="0"/>
              <a:t>Router umożliwia nawigację pomiędzy różnymi widokami (komponentami) w aplikacji </a:t>
            </a:r>
            <a:r>
              <a:rPr lang="pl-PL" dirty="0" err="1"/>
              <a:t>Angular</a:t>
            </a:r>
            <a:r>
              <a:rPr lang="pl-PL" dirty="0"/>
              <a:t>,</a:t>
            </a:r>
            <a:br>
              <a:rPr lang="pl-PL" dirty="0"/>
            </a:br>
            <a:br>
              <a:rPr lang="pl-PL" dirty="0"/>
            </a:br>
            <a:r>
              <a:rPr lang="pl-PL" dirty="0" err="1"/>
              <a:t>RouterModule</a:t>
            </a:r>
            <a:r>
              <a:rPr lang="pl-PL" dirty="0"/>
              <a:t> czy </a:t>
            </a:r>
            <a:r>
              <a:rPr lang="pl-PL" dirty="0" err="1"/>
              <a:t>ProvideRouter</a:t>
            </a:r>
            <a:r>
              <a:rPr lang="pl-PL" dirty="0"/>
              <a:t> to elementy całego </a:t>
            </a:r>
            <a:r>
              <a:rPr lang="pl-PL" dirty="0" err="1"/>
              <a:t>ficzera</a:t>
            </a:r>
            <a:r>
              <a:rPr lang="pl-PL" dirty="0"/>
              <a:t> - dostarczają niezbędną logikę, umożliwiającą konfigurację nawigacji aplikacji. To taka paczka funkcjonalności.</a:t>
            </a:r>
          </a:p>
          <a:p>
            <a:pPr marL="0" indent="0">
              <a:buFont typeface="+mj-lt"/>
              <a:buNone/>
            </a:pPr>
            <a:endParaRPr lang="pl-PL" dirty="0"/>
          </a:p>
          <a:p>
            <a:pPr marL="0" indent="0">
              <a:buFont typeface="+mj-lt"/>
              <a:buNone/>
            </a:pPr>
            <a:r>
              <a:rPr lang="pl-PL" dirty="0"/>
              <a:t>By skorzystać z routingu w aplikacji potrzebne do tego są jeszcze tablice tras.</a:t>
            </a:r>
            <a:br>
              <a:rPr lang="pl-PL" dirty="0"/>
            </a:br>
            <a:r>
              <a:rPr lang="pl-PL" dirty="0"/>
              <a:t>W ramach tablic tras definiujemy strukturę poruszania się po aplikacji oraz to czego do tego potrzebujemy.</a:t>
            </a:r>
            <a:br>
              <a:rPr lang="pl-PL" dirty="0"/>
            </a:br>
            <a:br>
              <a:rPr lang="pl-PL" dirty="0"/>
            </a:br>
            <a:r>
              <a:rPr lang="pl-PL" dirty="0"/>
              <a:t>Jak wskoczymy sobie w kod to opowiem Wam o tym więcej </a:t>
            </a:r>
            <a:r>
              <a:rPr lang="pl-PL" dirty="0">
                <a:sym typeface="Wingdings" panose="05000000000000000000" pitchFamily="2" charset="2"/>
              </a:rPr>
              <a:t></a:t>
            </a: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Jestem Piotrek</a:t>
            </a:r>
          </a:p>
          <a:p>
            <a:endParaRPr lang="pl-PL" dirty="0"/>
          </a:p>
          <a:p>
            <a:r>
              <a:rPr lang="pl-PL" dirty="0"/>
              <a:t>Obecnie jestem Senior IT Deweloperem w skandynawskim banku </a:t>
            </a:r>
            <a:r>
              <a:rPr lang="pl-PL" dirty="0" err="1"/>
              <a:t>Nordea</a:t>
            </a:r>
            <a:r>
              <a:rPr lang="pl-PL" dirty="0"/>
              <a:t>. Część z Was może kojarzy, jesteśmy sąsiadami, mamy biuro obok </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Od kilku lat zajmuje się głównie tworzeniem aplikacji webowych pisanych w </a:t>
            </a:r>
            <a:r>
              <a:rPr lang="pl-PL" dirty="0" err="1">
                <a:sym typeface="Wingdings" panose="05000000000000000000" pitchFamily="2" charset="2"/>
              </a:rPr>
              <a:t>Angularze</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W IT zaczynałem właśnie od </a:t>
            </a:r>
            <a:r>
              <a:rPr lang="pl-PL" dirty="0" err="1">
                <a:sym typeface="Wingdings" panose="05000000000000000000" pitchFamily="2" charset="2"/>
              </a:rPr>
              <a:t>Sii</a:t>
            </a:r>
            <a:r>
              <a:rPr lang="pl-PL" dirty="0">
                <a:sym typeface="Wingdings" panose="05000000000000000000" pitchFamily="2" charset="2"/>
              </a:rPr>
              <a:t>, najpierw jako technik w Intelu, potem zostałem </a:t>
            </a:r>
            <a:r>
              <a:rPr lang="pl-PL" dirty="0" err="1">
                <a:sym typeface="Wingdings" panose="05000000000000000000" pitchFamily="2" charset="2"/>
              </a:rPr>
              <a:t>FullStack</a:t>
            </a:r>
            <a:r>
              <a:rPr lang="pl-PL" dirty="0">
                <a:sym typeface="Wingdings" panose="05000000000000000000" pitchFamily="2" charset="2"/>
              </a:rPr>
              <a:t> C# Deweloperem, pisaliśmy aplikacje z których być może korzystacie do dzisiaj.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TypeScript</a:t>
            </a:r>
            <a:r>
              <a:rPr lang="pl-PL" dirty="0"/>
              <a:t> to język programowania, który jest rozszerzeniem JavaScript.</a:t>
            </a:r>
            <a:br>
              <a:rPr lang="pl-PL" dirty="0"/>
            </a:br>
            <a:r>
              <a:rPr lang="pl-PL" dirty="0"/>
              <a:t>Można myśleć o nim jak o ulepszonej wersji </a:t>
            </a:r>
            <a:r>
              <a:rPr lang="pl-PL" dirty="0" err="1"/>
              <a:t>JavaScriptu</a:t>
            </a:r>
            <a:r>
              <a:rPr lang="pl-PL" dirty="0"/>
              <a:t>, która pomaga programistom pisać bardziej niezawodne i łatwiejsze do zrozumienia aplikacje.</a:t>
            </a:r>
          </a:p>
          <a:p>
            <a:endParaRPr lang="pl-PL" dirty="0"/>
          </a:p>
          <a:p>
            <a:r>
              <a:rPr lang="pl-PL" dirty="0" err="1"/>
              <a:t>TypeScript</a:t>
            </a:r>
            <a:r>
              <a:rPr lang="pl-PL" dirty="0"/>
              <a:t> pozwala określić, jakiego rodzaju dane mogą być używane w kodzie.</a:t>
            </a:r>
            <a:br>
              <a:rPr lang="pl-PL" dirty="0"/>
            </a:br>
            <a:r>
              <a:rPr lang="pl-PL" dirty="0"/>
              <a:t>Dzięki temu kod jest łatwiejszy w utrzymaniu i zrozumieniu oraz bezpieczniejszy.</a:t>
            </a:r>
            <a:br>
              <a:rPr lang="pl-PL" dirty="0"/>
            </a:br>
            <a:endParaRPr lang="pl-PL" dirty="0"/>
          </a:p>
          <a:p>
            <a:r>
              <a:rPr lang="pl-PL" dirty="0"/>
              <a:t>Możemy sobie o nim myśleć jak o dodatkowej warstwie, w aplikacji która jest naszym najlepszym przyjacielem,</a:t>
            </a:r>
          </a:p>
          <a:p>
            <a:r>
              <a:rPr lang="pl-PL" dirty="0"/>
              <a:t>Dzięki niemu przenosimy część potencjalnych błędów z warstwy </a:t>
            </a:r>
            <a:r>
              <a:rPr lang="pl-PL" dirty="0" err="1"/>
              <a:t>rantajmu</a:t>
            </a:r>
            <a:r>
              <a:rPr lang="pl-PL" dirty="0"/>
              <a:t> do warstwy kompilacji.</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 dobra, tyle o mnie… </a:t>
            </a:r>
            <a:r>
              <a:rPr lang="pl-PL" dirty="0">
                <a:sym typeface="Wingdings" panose="05000000000000000000" pitchFamily="2" charset="2"/>
              </a:rPr>
              <a:t> </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Teraz opowiedzcie mi trochę o sobie. Mam ze sobą piłeczkę, rzucę ja pierwszej osobie umówmy się, że osoba z piłeczką ma głos.</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Na slajdzie macie pytanka na które chętnie poznałbym odpowiedź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marR="0" lvl="0" indent="-228600" defTabSz="914400" rtl="0" eaLnBrk="0" fontAlgn="base" latinLnBrk="0" hangingPunct="0">
              <a:lnSpc>
                <a:spcPct val="100000"/>
              </a:lnSpc>
              <a:spcBef>
                <a:spcPct val="0"/>
              </a:spcBef>
              <a:spcAft>
                <a:spcPct val="0"/>
              </a:spcAft>
              <a:buClrTx/>
              <a:buSzTx/>
              <a:buAutoNum type="arabicPeriod"/>
              <a:tabLst/>
            </a:pPr>
            <a:r>
              <a:rPr lang="pl-PL" dirty="0"/>
              <a:t>Referencja szablonu formularza (#form)</a:t>
            </a:r>
            <a:br>
              <a:rPr kumimoji="0" lang="pl-PL" altLang="pl-PL" b="0" i="0" u="none" strike="noStrike" cap="none" normalizeH="0" baseline="0" dirty="0">
                <a:ln>
                  <a:noFill/>
                </a:ln>
                <a:solidFill>
                  <a:schemeClr val="tx1"/>
                </a:solidFill>
                <a:effectLst/>
                <a:latin typeface="Arial" panose="020B0604020202020204" pitchFamily="34" charset="0"/>
              </a:rPr>
            </a:br>
            <a:r>
              <a:rPr kumimoji="0" lang="pl-PL" altLang="pl-PL" b="0" i="0" u="none" strike="noStrike" cap="none" normalizeH="0" baseline="0" dirty="0">
                <a:ln>
                  <a:noFill/>
                </a:ln>
                <a:solidFill>
                  <a:schemeClr val="tx1"/>
                </a:solidFill>
                <a:effectLst/>
                <a:latin typeface="Arial" panose="020B0604020202020204" pitchFamily="34" charset="0"/>
              </a:rPr>
              <a:t>	</a:t>
            </a:r>
            <a:r>
              <a:rPr lang="pl-PL" dirty="0"/>
              <a:t>W HTML możesz nadać formularzowi referencję za pomocą # i przypisać do niej dyrektywę </a:t>
            </a:r>
            <a:r>
              <a:rPr lang="pl-PL" dirty="0" err="1"/>
              <a:t>ngForm</a:t>
            </a:r>
            <a:r>
              <a:rPr lang="pl-PL" dirty="0"/>
              <a:t>. Ta referencja daje dostęp do pełnego modelu danych i stanu formularza.</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r>
              <a:rPr lang="pl-PL" dirty="0"/>
              <a:t>2. Dwukierunkowe wiązanie danych z modelem (</a:t>
            </a:r>
            <a:r>
              <a:rPr lang="pl-PL" dirty="0" err="1"/>
              <a:t>ngModel</a:t>
            </a:r>
            <a:r>
              <a:rPr lang="pl-PL" dirty="0"/>
              <a:t>)</a:t>
            </a:r>
          </a:p>
          <a:p>
            <a:r>
              <a:rPr lang="pl-PL" dirty="0"/>
              <a:t>	Każde pole formularza z dyrektywą </a:t>
            </a:r>
            <a:r>
              <a:rPr lang="pl-PL" dirty="0" err="1"/>
              <a:t>ngModel</a:t>
            </a:r>
            <a:r>
              <a:rPr lang="pl-PL" dirty="0"/>
              <a:t> automatycznie synchronizuje dane z modelem w komponencie.</a:t>
            </a:r>
          </a:p>
          <a:p>
            <a:endParaRPr lang="pl-PL" dirty="0"/>
          </a:p>
          <a:p>
            <a:r>
              <a:rPr lang="en-US" dirty="0"/>
              <a:t>&lt;input type="text" name="name" [(</a:t>
            </a:r>
            <a:r>
              <a:rPr lang="en-US" dirty="0" err="1"/>
              <a:t>ngModel</a:t>
            </a:r>
            <a:r>
              <a:rPr lang="en-US" dirty="0"/>
              <a:t>)]="user.name" required /&gt;</a:t>
            </a:r>
            <a:endParaRPr lang="pl-PL" dirty="0"/>
          </a:p>
          <a:p>
            <a:endParaRPr lang="pl-PL" dirty="0"/>
          </a:p>
          <a:p>
            <a:r>
              <a:rPr lang="pl-PL" dirty="0" err="1"/>
              <a:t>user</a:t>
            </a:r>
            <a:r>
              <a:rPr lang="pl-PL" dirty="0"/>
              <a:t> = { </a:t>
            </a:r>
          </a:p>
          <a:p>
            <a:r>
              <a:rPr lang="pl-PL" dirty="0"/>
              <a:t>    </a:t>
            </a:r>
            <a:r>
              <a:rPr lang="pl-PL" dirty="0" err="1"/>
              <a:t>name</a:t>
            </a:r>
            <a:r>
              <a:rPr lang="pl-PL" dirty="0"/>
              <a:t>: ‚’, </a:t>
            </a:r>
          </a:p>
          <a:p>
            <a:r>
              <a:rPr lang="pl-PL" dirty="0"/>
              <a:t>};</a:t>
            </a:r>
          </a:p>
          <a:p>
            <a:endParaRPr lang="pl-PL" dirty="0"/>
          </a:p>
          <a:p>
            <a:r>
              <a:rPr lang="pl-PL" dirty="0" err="1"/>
              <a:t>onSubmit</a:t>
            </a:r>
            <a:r>
              <a:rPr lang="pl-PL" dirty="0"/>
              <a:t>() {</a:t>
            </a:r>
          </a:p>
          <a:p>
            <a:r>
              <a:rPr lang="pl-PL" dirty="0"/>
              <a:t>     console.log('Dane użytkownika:', </a:t>
            </a:r>
            <a:r>
              <a:rPr lang="pl-PL" dirty="0" err="1"/>
              <a:t>this.user</a:t>
            </a:r>
            <a:r>
              <a:rPr lang="pl-PL" dirty="0"/>
              <a:t>); // Model odzwierciedla wprowadzone dane</a:t>
            </a:r>
          </a:p>
          <a:p>
            <a:r>
              <a:rPr lang="pl-PL" dirty="0"/>
              <a:t>}</a:t>
            </a:r>
          </a:p>
          <a:p>
            <a:endParaRPr lang="pl-PL" dirty="0"/>
          </a:p>
          <a:p>
            <a:pPr marL="0" marR="0" lvl="0" indent="0"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ngModel</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form.invalid</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formularz jest nieaktywny, jeśli zawiera błędy.</a:t>
            </a:r>
          </a:p>
          <a:p>
            <a:endParaRPr lang="pl-PL" dirty="0"/>
          </a:p>
          <a:p>
            <a:br>
              <a:rPr lang="pl-PL" dirty="0"/>
            </a:br>
            <a:br>
              <a:rPr lang="pl-PL" dirty="0"/>
            </a:br>
            <a:r>
              <a:rPr lang="pl-PL" b="1" dirty="0"/>
              <a:t>Kiedy używać jakiej metody?</a:t>
            </a:r>
          </a:p>
          <a:p>
            <a:pPr>
              <a:buFont typeface="Arial" panose="020B0604020202020204" pitchFamily="34" charset="0"/>
              <a:buChar char="•"/>
            </a:pPr>
            <a:r>
              <a:rPr lang="pl-PL" b="1" dirty="0"/>
              <a:t>Referencja szablonu</a:t>
            </a:r>
            <a:r>
              <a:rPr lang="pl-PL" dirty="0"/>
              <a:t>: Gdy potrzebujesz ogólnego dostępu do formularza, np. przy wysyłaniu danych.</a:t>
            </a:r>
          </a:p>
          <a:p>
            <a:pPr>
              <a:buFont typeface="Arial" panose="020B0604020202020204" pitchFamily="34" charset="0"/>
              <a:buChar char="•"/>
            </a:pPr>
            <a:r>
              <a:rPr lang="pl-PL" b="1" dirty="0"/>
              <a:t>Dwukierunkowe wiązanie danych</a:t>
            </a:r>
            <a:r>
              <a:rPr lang="pl-PL" dirty="0"/>
              <a:t>: Idealne, gdy model danych w komponencie ma być automatycznie synchronizowany z formularzem.</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600" dirty="0"/>
              <a:t>Kojarzę jedną zasadę jeżeli chodzi o strukturę prezentacji.</a:t>
            </a:r>
            <a:br>
              <a:rPr lang="pl-PL" sz="1600" dirty="0"/>
            </a:br>
            <a:br>
              <a:rPr lang="pl-PL" sz="1600" dirty="0"/>
            </a:br>
            <a:r>
              <a:rPr lang="pl-PL" sz="1600" dirty="0"/>
              <a:t>Możemy stworzyć prezentacje bazując na infografikach i skupić się na przekazywaniu informacji werbalnie, w rezultacie prezentacja bez prezentera jest bezwartościowa</a:t>
            </a:r>
          </a:p>
          <a:p>
            <a:r>
              <a:rPr lang="pl-PL" sz="1600" dirty="0"/>
              <a:t>Możemy też stworzyć prezentacje ze slajdami pełnymi informacji – do takiej prezentacji odbiorcy, czyli Wy możecie wrócić sobie w każdej chwili, a</a:t>
            </a:r>
            <a:br>
              <a:rPr lang="pl-PL" sz="1600" dirty="0"/>
            </a:br>
            <a:r>
              <a:rPr lang="pl-PL" sz="1600" dirty="0"/>
              <a:t>Na tym mi właśnie zależało tworząc tę prezentacje.</a:t>
            </a:r>
            <a:br>
              <a:rPr lang="pl-PL" sz="1600" dirty="0"/>
            </a:br>
            <a:r>
              <a:rPr lang="pl-PL" sz="1600" dirty="0"/>
              <a:t>No dobra, przejdźmy do </a:t>
            </a:r>
            <a:r>
              <a:rPr lang="pl-PL" sz="1600" dirty="0" err="1"/>
              <a:t>Angulara</a:t>
            </a:r>
            <a:r>
              <a:rPr lang="pl-PL" sz="1600" dirty="0"/>
              <a:t> </a:t>
            </a:r>
            <a:r>
              <a:rPr lang="pl-PL" sz="1600" dirty="0">
                <a:sym typeface="Wingdings" panose="05000000000000000000" pitchFamily="2" charset="2"/>
              </a:rPr>
              <a:t></a:t>
            </a:r>
          </a:p>
          <a:p>
            <a:br>
              <a:rPr lang="pl-PL" sz="1600" dirty="0">
                <a:sym typeface="Wingdings" panose="05000000000000000000" pitchFamily="2" charset="2"/>
              </a:rPr>
            </a:br>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Ważna sprawa, SPA – to implementacja aplikacji internetowej która ładuje paczkę zawierającą tylko jeden dokument HTML – index.html</a:t>
            </a:r>
          </a:p>
          <a:p>
            <a:endParaRPr lang="pl-PL" dirty="0"/>
          </a:p>
          <a:p>
            <a:r>
              <a:rPr lang="pl-PL" dirty="0"/>
              <a:t>Następnie za pomocą interfejsów API dostarczonych przez przeglądarkę, przez JavaScript na podstawie danych podanych z serwera w postaci plików JSON zmienia jego strukturę.</a:t>
            </a:r>
            <a:br>
              <a:rPr lang="pl-PL" dirty="0"/>
            </a:br>
            <a:br>
              <a:rPr lang="pl-PL" dirty="0"/>
            </a:br>
            <a:r>
              <a:rPr lang="pl-PL" dirty="0"/>
              <a:t>Ma to zalety, w postaci np. wzrostu wydajności względem np. aplikacji </a:t>
            </a:r>
            <a:r>
              <a:rPr lang="pl-PL" dirty="0" err="1"/>
              <a:t>MultiPageApplication</a:t>
            </a:r>
            <a:endParaRPr lang="pl-PL" dirty="0"/>
          </a:p>
          <a:p>
            <a:endParaRPr lang="pl-PL" dirty="0"/>
          </a:p>
          <a:p>
            <a:r>
              <a:rPr lang="pl-PL" dirty="0"/>
              <a:t>Ma to też wady, trzeba zrozumieć np. sposób nawigacji po takiej aplikacji.</a:t>
            </a:r>
          </a:p>
          <a:p>
            <a:endParaRPr lang="pl-PL" dirty="0"/>
          </a:p>
          <a:p>
            <a:r>
              <a:rPr lang="pl-PL" dirty="0"/>
              <a:t>No ale to coś czym nie musicie się zupełnie przejmować na tym etapie, możecie mi uwierzyć na słowo, że pisanie </a:t>
            </a:r>
            <a:r>
              <a:rPr lang="pl-PL" dirty="0" err="1"/>
              <a:t>apek</a:t>
            </a:r>
            <a:r>
              <a:rPr lang="pl-PL" dirty="0"/>
              <a:t> SPA jest spoko </a:t>
            </a:r>
            <a:r>
              <a:rPr lang="pl-PL" dirty="0">
                <a:sym typeface="Wingdings" panose="05000000000000000000" pitchFamily="2" charset="2"/>
              </a:rPr>
              <a:t></a:t>
            </a:r>
            <a:endParaRPr lang="pl-PL" dirty="0"/>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Było mi dosyć ciężko wymyślić jak podzielić </a:t>
            </a:r>
            <a:r>
              <a:rPr lang="pl-PL" dirty="0" err="1"/>
              <a:t>framework</a:t>
            </a:r>
            <a:r>
              <a:rPr lang="pl-PL" dirty="0"/>
              <a:t> na mniejsze części żeby móc je Wam opisać i pomóc zrozumieć.</a:t>
            </a:r>
            <a:br>
              <a:rPr lang="pl-PL" dirty="0"/>
            </a:br>
            <a:br>
              <a:rPr lang="pl-PL" dirty="0"/>
            </a:br>
            <a:r>
              <a:rPr lang="pl-PL" dirty="0"/>
              <a:t>Podzieliłem go sobie na 6 części.</a:t>
            </a:r>
          </a:p>
          <a:p>
            <a:endParaRPr lang="pl-PL" dirty="0"/>
          </a:p>
          <a:p>
            <a:r>
              <a:rPr lang="pl-PL" dirty="0"/>
              <a:t>Każdy z nich dostał osobny slajd z opisem, więc przejdźmy sobie dalej.</a:t>
            </a:r>
          </a:p>
        </p:txBody>
      </p:sp>
      <p:sp>
        <p:nvSpPr>
          <p:cNvPr id="4" name="Symbol zastępczy daty 3"/>
          <p:cNvSpPr>
            <a:spLocks noGrp="1"/>
          </p:cNvSpPr>
          <p:nvPr>
            <p:ph type="dt" idx="1"/>
          </p:nvPr>
        </p:nvSpPr>
        <p:spPr/>
        <p:txBody>
          <a:bodyPr/>
          <a:lstStyle/>
          <a:p>
            <a:pPr rtl="0"/>
            <a:fld id="{37B4BC46-CA7A-4D04-99E7-1DA77BD3C4E2}" type="datetime1">
              <a:rPr lang="pl-PL" smtClean="0"/>
              <a:t>21.11.2024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21.11.2024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21.11.2024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21.11.2024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21.11.2024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21.11.2024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21.11.2024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21.11.2024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21.11.2024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21.11.2024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0.png"/><Relationship Id="rId5" Type="http://schemas.openxmlformats.org/officeDocument/2006/relationships/diagramQuickStyle" Target="../diagrams/quickStyle19.xml"/><Relationship Id="rId10" Type="http://schemas.openxmlformats.org/officeDocument/2006/relationships/image" Target="../media/image39.png"/><Relationship Id="rId4" Type="http://schemas.openxmlformats.org/officeDocument/2006/relationships/diagramLayout" Target="../diagrams/layout19.xml"/><Relationship Id="rId9"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endParaRPr lang="pl-PL" sz="2800" dirty="0"/>
          </a:p>
          <a:p>
            <a:pPr marL="457200" indent="-457200">
              <a:buFont typeface="Wingdings" panose="05000000000000000000" pitchFamily="2" charset="2"/>
              <a:buChar char="q"/>
            </a:pPr>
            <a:r>
              <a:rPr lang="pl-PL" sz="2800" dirty="0"/>
              <a:t>Porównania: ==, ===, !=, !==, &gt;, &lt;, &gt;=, &lt;=</a:t>
            </a:r>
          </a:p>
          <a:p>
            <a:endParaRPr lang="pl-PL" sz="2800" dirty="0"/>
          </a:p>
          <a:p>
            <a:pPr marL="514350" indent="-514350">
              <a:buFont typeface="Wingdings" panose="05000000000000000000" pitchFamily="2" charset="2"/>
              <a:buChar char="q"/>
            </a:pPr>
            <a:r>
              <a:rPr lang="pl-PL" sz="2800" dirty="0"/>
              <a:t>Logiczne: &amp;&amp;, ||, !</a:t>
            </a:r>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obiektu</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771A45D6-4CFD-1BA2-C8E8-1F41E4852DF2}"/>
              </a:ext>
            </a:extLst>
          </p:cNvPr>
          <p:cNvSpPr txBox="1"/>
          <p:nvPr/>
        </p:nvSpPr>
        <p:spPr>
          <a:xfrm>
            <a:off x="333601" y="1787063"/>
            <a:ext cx="5762399" cy="4801314"/>
          </a:xfrm>
          <a:prstGeom prst="rect">
            <a:avLst/>
          </a:prstGeom>
          <a:noFill/>
        </p:spPr>
        <p:txBody>
          <a:bodyPr wrap="square" rtlCol="0">
            <a:spAutoFit/>
          </a:bodyPr>
          <a:lstStyle/>
          <a:p>
            <a:r>
              <a:rPr lang="pl-PL" dirty="0"/>
              <a:t>Interfejs to sposób na opisanie kształtu obiektu. Używa się go do definiowania, jakie właściwości i metody obiekt musi mieć.</a:t>
            </a:r>
          </a:p>
          <a:p>
            <a:br>
              <a:rPr lang="pl-PL" dirty="0"/>
            </a:br>
            <a:r>
              <a:rPr lang="pl-PL" b="1" dirty="0" err="1"/>
              <a:t>interface</a:t>
            </a:r>
            <a:r>
              <a:rPr lang="pl-PL" dirty="0"/>
              <a:t> </a:t>
            </a:r>
            <a:r>
              <a:rPr lang="pl-PL" dirty="0" err="1"/>
              <a:t>Uzytkownik</a:t>
            </a:r>
            <a:r>
              <a:rPr lang="pl-PL" dirty="0"/>
              <a:t> { </a:t>
            </a:r>
            <a:br>
              <a:rPr lang="pl-PL" dirty="0"/>
            </a:br>
            <a:r>
              <a:rPr lang="pl-PL" dirty="0"/>
              <a:t>    </a:t>
            </a:r>
            <a:r>
              <a:rPr lang="pl-PL" dirty="0" err="1"/>
              <a:t>imie</a:t>
            </a:r>
            <a:r>
              <a:rPr lang="pl-PL" dirty="0"/>
              <a:t>: string; </a:t>
            </a:r>
            <a:br>
              <a:rPr lang="pl-PL" dirty="0"/>
            </a:br>
            <a:r>
              <a:rPr lang="pl-PL" dirty="0"/>
              <a:t>    wiek: </a:t>
            </a:r>
            <a:r>
              <a:rPr lang="pl-PL" dirty="0" err="1"/>
              <a:t>number</a:t>
            </a:r>
            <a:r>
              <a:rPr lang="pl-PL" dirty="0"/>
              <a:t>;</a:t>
            </a:r>
            <a:br>
              <a:rPr lang="pl-PL" dirty="0"/>
            </a:br>
            <a:r>
              <a:rPr lang="pl-PL" dirty="0"/>
              <a:t>} </a:t>
            </a:r>
          </a:p>
          <a:p>
            <a:endParaRPr lang="pl-PL" dirty="0"/>
          </a:p>
          <a:p>
            <a:r>
              <a:rPr lang="pl-PL" b="1" dirty="0" err="1"/>
              <a:t>function</a:t>
            </a:r>
            <a:r>
              <a:rPr lang="pl-PL" dirty="0"/>
              <a:t> przywitaj(</a:t>
            </a:r>
            <a:r>
              <a:rPr lang="pl-PL" dirty="0" err="1"/>
              <a:t>uzytkownik</a:t>
            </a:r>
            <a:r>
              <a:rPr lang="pl-PL" dirty="0"/>
              <a:t>: </a:t>
            </a:r>
            <a:r>
              <a:rPr lang="pl-PL" dirty="0" err="1"/>
              <a:t>Uzytkownik</a:t>
            </a:r>
            <a:r>
              <a:rPr lang="pl-PL" dirty="0"/>
              <a:t>): string {</a:t>
            </a:r>
          </a:p>
          <a:p>
            <a:r>
              <a:rPr lang="pl-PL" dirty="0"/>
              <a:t>    return `Cześć, ${</a:t>
            </a:r>
            <a:r>
              <a:rPr lang="pl-PL" dirty="0" err="1"/>
              <a:t>uzytkownik.imie</a:t>
            </a:r>
            <a:r>
              <a:rPr lang="pl-PL" dirty="0"/>
              <a:t>}! Masz ${</a:t>
            </a:r>
            <a:r>
              <a:rPr lang="pl-PL" dirty="0" err="1"/>
              <a:t>uzytkownik.wiek</a:t>
            </a:r>
            <a:r>
              <a:rPr lang="pl-PL" dirty="0"/>
              <a:t>} lat.`;</a:t>
            </a:r>
          </a:p>
          <a:p>
            <a:r>
              <a:rPr lang="pl-PL" dirty="0"/>
              <a:t>} </a:t>
            </a:r>
            <a:br>
              <a:rPr lang="pl-PL" dirty="0"/>
            </a:br>
            <a:endParaRPr lang="pl-PL" dirty="0"/>
          </a:p>
          <a:p>
            <a:r>
              <a:rPr lang="pl-PL" b="1" dirty="0" err="1"/>
              <a:t>const</a:t>
            </a:r>
            <a:r>
              <a:rPr lang="pl-PL" dirty="0"/>
              <a:t> osoba = { </a:t>
            </a:r>
            <a:r>
              <a:rPr lang="pl-PL" dirty="0" err="1"/>
              <a:t>imie</a:t>
            </a:r>
            <a:r>
              <a:rPr lang="pl-PL" dirty="0"/>
              <a:t>: "Ania", wiek: 25 }; console.log(</a:t>
            </a:r>
            <a:r>
              <a:rPr lang="pl-PL" b="1" dirty="0"/>
              <a:t>przywitaj</a:t>
            </a:r>
            <a:r>
              <a:rPr lang="pl-PL" dirty="0"/>
              <a:t>(osoba)); </a:t>
            </a:r>
            <a:r>
              <a:rPr lang="pl-PL" b="1" dirty="0">
                <a:solidFill>
                  <a:schemeClr val="bg1">
                    <a:lumMod val="50000"/>
                    <a:lumOff val="50000"/>
                  </a:schemeClr>
                </a:solidFill>
              </a:rPr>
              <a:t>// Cześć, Ania! Masz 25 lat.</a:t>
            </a:r>
            <a:br>
              <a:rPr lang="pl-PL" dirty="0"/>
            </a:br>
            <a:endParaRPr lang="pl-PL" dirty="0"/>
          </a:p>
        </p:txBody>
      </p:sp>
      <p:sp>
        <p:nvSpPr>
          <p:cNvPr id="6" name="pole tekstowe 5">
            <a:extLst>
              <a:ext uri="{FF2B5EF4-FFF2-40B4-BE49-F238E27FC236}">
                <a16:creationId xmlns:a16="http://schemas.microsoft.com/office/drawing/2014/main" id="{99EBBDFD-4621-6A8D-473E-2D452B1066BC}"/>
              </a:ext>
            </a:extLst>
          </p:cNvPr>
          <p:cNvSpPr txBox="1"/>
          <p:nvPr/>
        </p:nvSpPr>
        <p:spPr>
          <a:xfrm>
            <a:off x="6487886" y="1787063"/>
            <a:ext cx="5370512" cy="4524315"/>
          </a:xfrm>
          <a:prstGeom prst="rect">
            <a:avLst/>
          </a:prstGeom>
          <a:noFill/>
        </p:spPr>
        <p:txBody>
          <a:bodyPr wrap="square" rtlCol="0">
            <a:spAutoFit/>
          </a:bodyPr>
          <a:lstStyle/>
          <a:p>
            <a:r>
              <a:rPr lang="pl-PL" dirty="0"/>
              <a:t>Typ jest podobny do interfejsu, ale bardziej elastyczny. Używamy go, gdy chcemy tworzyć aliasy typów (np. skróty) lub bardziej złożone struktury.</a:t>
            </a:r>
            <a:br>
              <a:rPr lang="pl-PL" dirty="0"/>
            </a:br>
            <a:endParaRPr lang="pl-PL" dirty="0"/>
          </a:p>
          <a:p>
            <a:br>
              <a:rPr lang="pl-PL" dirty="0"/>
            </a:br>
            <a:r>
              <a:rPr lang="pl-PL" b="1" dirty="0" err="1"/>
              <a:t>type</a:t>
            </a:r>
            <a:r>
              <a:rPr lang="pl-PL" dirty="0"/>
              <a:t> </a:t>
            </a:r>
            <a:r>
              <a:rPr lang="pl-PL" dirty="0" err="1"/>
              <a:t>LiczbaLubTekst</a:t>
            </a:r>
            <a:r>
              <a:rPr lang="pl-PL" dirty="0"/>
              <a:t> = </a:t>
            </a:r>
            <a:r>
              <a:rPr lang="pl-PL" dirty="0" err="1"/>
              <a:t>number</a:t>
            </a:r>
            <a:r>
              <a:rPr lang="pl-PL" dirty="0"/>
              <a:t> | string;</a:t>
            </a:r>
          </a:p>
          <a:p>
            <a:endParaRPr lang="pl-PL" dirty="0"/>
          </a:p>
          <a:p>
            <a:r>
              <a:rPr lang="pl-PL" b="1" dirty="0" err="1"/>
              <a:t>function</a:t>
            </a:r>
            <a:r>
              <a:rPr lang="pl-PL" dirty="0"/>
              <a:t> wypisz(</a:t>
            </a:r>
            <a:r>
              <a:rPr lang="pl-PL" dirty="0" err="1"/>
              <a:t>wartosc</a:t>
            </a:r>
            <a:r>
              <a:rPr lang="pl-PL" dirty="0"/>
              <a:t>: </a:t>
            </a:r>
            <a:r>
              <a:rPr lang="pl-PL" dirty="0" err="1"/>
              <a:t>LiczbaLubTekst</a:t>
            </a:r>
            <a:r>
              <a:rPr lang="pl-PL" dirty="0"/>
              <a:t>): </a:t>
            </a:r>
            <a:r>
              <a:rPr lang="pl-PL" dirty="0" err="1"/>
              <a:t>void</a:t>
            </a:r>
            <a:r>
              <a:rPr lang="pl-PL" dirty="0"/>
              <a:t> {       	console.log(`Wartość to: ${</a:t>
            </a:r>
            <a:r>
              <a:rPr lang="pl-PL" dirty="0" err="1"/>
              <a:t>wartosc</a:t>
            </a:r>
            <a:r>
              <a:rPr lang="pl-PL" dirty="0"/>
              <a:t>}`);</a:t>
            </a:r>
          </a:p>
          <a:p>
            <a:r>
              <a:rPr lang="pl-PL" dirty="0"/>
              <a:t>}</a:t>
            </a:r>
          </a:p>
          <a:p>
            <a:endParaRPr lang="pl-PL" dirty="0"/>
          </a:p>
          <a:p>
            <a:r>
              <a:rPr lang="pl-PL" b="1" dirty="0"/>
              <a:t>wypisz</a:t>
            </a:r>
            <a:r>
              <a:rPr lang="pl-PL" dirty="0"/>
              <a:t>(42); </a:t>
            </a:r>
            <a:r>
              <a:rPr lang="pl-PL" b="1" dirty="0">
                <a:solidFill>
                  <a:schemeClr val="bg1">
                    <a:lumMod val="50000"/>
                    <a:lumOff val="50000"/>
                  </a:schemeClr>
                </a:solidFill>
              </a:rPr>
              <a:t>// Wartość to: 42</a:t>
            </a:r>
          </a:p>
          <a:p>
            <a:endParaRPr lang="pl-PL" dirty="0"/>
          </a:p>
          <a:p>
            <a:r>
              <a:rPr lang="pl-PL" b="1" dirty="0"/>
              <a:t>wypisz</a:t>
            </a:r>
            <a:r>
              <a:rPr lang="pl-PL" dirty="0"/>
              <a:t>("Cześć!"); </a:t>
            </a:r>
            <a:r>
              <a:rPr lang="pl-PL" b="1" dirty="0">
                <a:solidFill>
                  <a:schemeClr val="bg1">
                    <a:lumMod val="50000"/>
                    <a:lumOff val="50000"/>
                  </a:schemeClr>
                </a:solidFill>
              </a:rPr>
              <a:t>// Wartość to: Cześć!</a:t>
            </a:r>
            <a:br>
              <a:rPr lang="pl-PL" dirty="0"/>
            </a:br>
            <a:br>
              <a:rPr lang="pl-PL" dirty="0"/>
            </a:br>
            <a:endParaRPr lang="pl-PL"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467779"/>
            <a:ext cx="11154033"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965076700"/>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226601"/>
            <a:ext cx="4446495"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 (</a:t>
            </a:r>
            <a:r>
              <a:rPr lang="pl-PL" altLang="pl-PL" sz="1800" dirty="0" err="1"/>
              <a:t>fake</a:t>
            </a:r>
            <a:r>
              <a:rPr lang="pl-PL" altLang="pl-PL" sz="1800" dirty="0"/>
              <a:t> </a:t>
            </a:r>
            <a:r>
              <a:rPr lang="pl-PL" altLang="pl-PL" sz="1800" dirty="0" err="1"/>
              <a:t>api</a:t>
            </a:r>
            <a:r>
              <a:rPr lang="pl-PL" altLang="pl-PL" sz="1800" dirty="0"/>
              <a:t>)</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409843819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13482</TotalTime>
  <Words>10458</Words>
  <Application>Microsoft Office PowerPoint</Application>
  <PresentationFormat>Panoramiczny</PresentationFormat>
  <Paragraphs>1239</Paragraphs>
  <Slides>82</Slides>
  <Notes>61</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82</vt:i4>
      </vt:variant>
    </vt:vector>
  </HeadingPairs>
  <TitlesOfParts>
    <vt:vector size="93"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189</cp:revision>
  <dcterms:created xsi:type="dcterms:W3CDTF">2024-08-12T12:14:23Z</dcterms:created>
  <dcterms:modified xsi:type="dcterms:W3CDTF">2024-11-21T18:02:52Z</dcterms:modified>
</cp:coreProperties>
</file>