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92C0-7454-4984-8088-A75B58AA93E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3AA9-F5EC-49CD-9692-A2A3F70D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14F66-EFAE-4666-BDAC-26D572E5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1" y="121914"/>
            <a:ext cx="8054358" cy="661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F706C-2843-4B49-8CF9-7084E5596DD9}"/>
              </a:ext>
            </a:extLst>
          </p:cNvPr>
          <p:cNvSpPr txBox="1"/>
          <p:nvPr/>
        </p:nvSpPr>
        <p:spPr>
          <a:xfrm>
            <a:off x="6345534" y="157686"/>
            <a:ext cx="22964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PDB : 6AXG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A: RASGRP4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B : HRAS</a:t>
            </a:r>
          </a:p>
          <a:p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SNPs : G12, G13, T58, Q61, E63</a:t>
            </a:r>
          </a:p>
          <a:p>
            <a:endParaRPr lang="en-US" sz="14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Interfaces (surfaces in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green (HRAS)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blue (RASGRP4)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predicted by POPSCOMP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6F61C-4352-4223-9AAC-2429B7A7900D}"/>
              </a:ext>
            </a:extLst>
          </p:cNvPr>
          <p:cNvSpPr txBox="1"/>
          <p:nvPr/>
        </p:nvSpPr>
        <p:spPr>
          <a:xfrm>
            <a:off x="47808" y="53786"/>
            <a:ext cx="5635812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Example 1. HRAS – RASGRP4 heterodimer</a:t>
            </a:r>
          </a:p>
        </p:txBody>
      </p:sp>
    </p:spTree>
    <p:extLst>
      <p:ext uri="{BB962C8B-B14F-4D97-AF65-F5344CB8AC3E}">
        <p14:creationId xmlns:p14="http://schemas.microsoft.com/office/powerpoint/2010/main" val="417853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F226-5F45-4FB0-923F-F71B5B5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SNPs information from PinSNPs</a:t>
            </a:r>
            <a:br>
              <a:rPr lang="sv-SE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400" dirty="0">
                <a:latin typeface="Arial" panose="020B0604020202020204" pitchFamily="34" charset="0"/>
                <a:cs typeface="Arial" panose="020B0604020202020204" pitchFamily="34" charset="0"/>
              </a:rPr>
              <a:t>Harvey rat sarcoma viral (v-Ha-ras) oncogene homolog (OMIM #190020)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175B36-B0E4-46B0-BC4E-1854EAE90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14422"/>
              </p:ext>
            </p:extLst>
          </p:nvPr>
        </p:nvGraphicFramePr>
        <p:xfrm>
          <a:off x="193523" y="2147645"/>
          <a:ext cx="8756955" cy="32362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0268">
                  <a:extLst>
                    <a:ext uri="{9D8B030D-6E8A-4147-A177-3AD203B41FA5}">
                      <a16:colId xmlns:a16="http://schemas.microsoft.com/office/drawing/2014/main" val="2304231143"/>
                    </a:ext>
                  </a:extLst>
                </a:gridCol>
                <a:gridCol w="367706">
                  <a:extLst>
                    <a:ext uri="{9D8B030D-6E8A-4147-A177-3AD203B41FA5}">
                      <a16:colId xmlns:a16="http://schemas.microsoft.com/office/drawing/2014/main" val="2965208878"/>
                    </a:ext>
                  </a:extLst>
                </a:gridCol>
                <a:gridCol w="583098">
                  <a:extLst>
                    <a:ext uri="{9D8B030D-6E8A-4147-A177-3AD203B41FA5}">
                      <a16:colId xmlns:a16="http://schemas.microsoft.com/office/drawing/2014/main" val="4039897363"/>
                    </a:ext>
                  </a:extLst>
                </a:gridCol>
                <a:gridCol w="950318">
                  <a:extLst>
                    <a:ext uri="{9D8B030D-6E8A-4147-A177-3AD203B41FA5}">
                      <a16:colId xmlns:a16="http://schemas.microsoft.com/office/drawing/2014/main" val="3183286867"/>
                    </a:ext>
                  </a:extLst>
                </a:gridCol>
                <a:gridCol w="504231">
                  <a:extLst>
                    <a:ext uri="{9D8B030D-6E8A-4147-A177-3AD203B41FA5}">
                      <a16:colId xmlns:a16="http://schemas.microsoft.com/office/drawing/2014/main" val="2495618869"/>
                    </a:ext>
                  </a:extLst>
                </a:gridCol>
                <a:gridCol w="1881607">
                  <a:extLst>
                    <a:ext uri="{9D8B030D-6E8A-4147-A177-3AD203B41FA5}">
                      <a16:colId xmlns:a16="http://schemas.microsoft.com/office/drawing/2014/main" val="702355537"/>
                    </a:ext>
                  </a:extLst>
                </a:gridCol>
                <a:gridCol w="1587113">
                  <a:extLst>
                    <a:ext uri="{9D8B030D-6E8A-4147-A177-3AD203B41FA5}">
                      <a16:colId xmlns:a16="http://schemas.microsoft.com/office/drawing/2014/main" val="521833746"/>
                    </a:ext>
                  </a:extLst>
                </a:gridCol>
                <a:gridCol w="1143894">
                  <a:extLst>
                    <a:ext uri="{9D8B030D-6E8A-4147-A177-3AD203B41FA5}">
                      <a16:colId xmlns:a16="http://schemas.microsoft.com/office/drawing/2014/main" val="147682534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60040575"/>
                    </a:ext>
                  </a:extLst>
                </a:gridCol>
              </a:tblGrid>
              <a:tr h="2021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dbSNP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rs</a:t>
                      </a:r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Position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Residue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Codon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Region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PROVEAN/SIFT Prediction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PolyPhen2 Prediction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 err="1">
                          <a:effectLst/>
                        </a:rPr>
                        <a:t>mCSM</a:t>
                      </a:r>
                      <a:r>
                        <a:rPr lang="en-US" sz="1150" u="none" strike="noStrike" dirty="0">
                          <a:effectLst/>
                        </a:rPr>
                        <a:t>-Stability Prediction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u="none" strike="noStrike" dirty="0" err="1">
                          <a:effectLst/>
                        </a:rPr>
                        <a:t>mCSM</a:t>
                      </a:r>
                      <a:r>
                        <a:rPr lang="en-US" sz="1150" u="none" strike="noStrike" dirty="0">
                          <a:effectLst/>
                        </a:rPr>
                        <a:t>-PPI Stability Prediction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56624"/>
                  </a:ext>
                </a:extLst>
              </a:tr>
              <a:tr h="543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104894229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G/S/R/C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GGC/AGC/CGC/TGC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S:Deleterious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R:Deleterious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C:Deleterious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S:possibly</a:t>
                      </a:r>
                      <a:r>
                        <a:rPr lang="en-US" sz="1150" u="none" strike="noStrike" dirty="0">
                          <a:effectLst/>
                        </a:rPr>
                        <a:t>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R:possibly</a:t>
                      </a:r>
                      <a:r>
                        <a:rPr lang="en-US" sz="1150" u="none" strike="noStrike" dirty="0">
                          <a:effectLst/>
                        </a:rPr>
                        <a:t>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C:possibly</a:t>
                      </a:r>
                      <a:r>
                        <a:rPr lang="en-US" sz="1150" u="none" strike="noStrike" dirty="0">
                          <a:effectLst/>
                        </a:rPr>
                        <a:t>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G-&gt;S:Destabilizing;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G-&gt;R:Destabilizing;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G-&gt;C:Destabilizing; </a:t>
                      </a:r>
                      <a:endParaRPr lang="pt-B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G-&gt;S:Stabilizing;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G-&gt;R:Destabilizing;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G-&gt;C:Stabilizing; </a:t>
                      </a:r>
                      <a:endParaRPr lang="pt-B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68588"/>
                  </a:ext>
                </a:extLst>
              </a:tr>
              <a:tr h="543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104894230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G/D/A/V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GGC/GAC/GCC/GTC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D:Deleterious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A:Deleterious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D:possibly</a:t>
                      </a:r>
                      <a:r>
                        <a:rPr lang="en-US" sz="1150" u="none" strike="noStrike" dirty="0">
                          <a:effectLst/>
                        </a:rPr>
                        <a:t>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A:possibly</a:t>
                      </a:r>
                      <a:r>
                        <a:rPr lang="en-US" sz="1150" u="none" strike="noStrike" dirty="0">
                          <a:effectLst/>
                        </a:rPr>
                        <a:t>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V:possibly</a:t>
                      </a:r>
                      <a:r>
                        <a:rPr lang="en-US" sz="1150" u="none" strike="noStrike" dirty="0">
                          <a:effectLst/>
                        </a:rPr>
                        <a:t>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D:Destabilizing</a:t>
                      </a:r>
                      <a:r>
                        <a:rPr lang="en-US" sz="1150" u="none" strike="noStrike" dirty="0">
                          <a:effectLst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A:Destabilizing</a:t>
                      </a:r>
                      <a:r>
                        <a:rPr lang="en-US" sz="1150" u="none" strike="noStrike" dirty="0">
                          <a:effectLst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V:Destabilizing</a:t>
                      </a:r>
                      <a:r>
                        <a:rPr lang="en-US" sz="1150" u="none" strike="noStrike" dirty="0">
                          <a:effectLst/>
                        </a:rPr>
                        <a:t>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G-&gt;D:</a:t>
                      </a:r>
                      <a:r>
                        <a:rPr lang="pt-BR" sz="1150" u="none" strike="noStrike" dirty="0">
                          <a:effectLst/>
                        </a:rPr>
                        <a:t>Stabilizing</a:t>
                      </a:r>
                      <a:r>
                        <a:rPr lang="en-US" sz="1150" u="none" strike="noStrike" dirty="0">
                          <a:effectLst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G-&gt;A:</a:t>
                      </a:r>
                      <a:r>
                        <a:rPr lang="pt-BR" sz="1150" u="none" strike="noStrike" dirty="0">
                          <a:effectLst/>
                        </a:rPr>
                        <a:t>Destabilizing</a:t>
                      </a:r>
                      <a:r>
                        <a:rPr lang="en-US" sz="1150" u="none" strike="noStrike" dirty="0">
                          <a:effectLst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V:Destabilizing</a:t>
                      </a:r>
                      <a:r>
                        <a:rPr lang="en-US" sz="1150" u="none" strike="noStrike" dirty="0">
                          <a:effectLst/>
                        </a:rPr>
                        <a:t>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34890"/>
                  </a:ext>
                </a:extLst>
              </a:tr>
              <a:tr h="3971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104894226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G/D/V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GGT/GAT/GTT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D:Deleterious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D:benign</a:t>
                      </a:r>
                      <a:r>
                        <a:rPr lang="en-US" sz="1150" u="none" strike="noStrike" dirty="0">
                          <a:effectLst/>
                        </a:rPr>
                        <a:t>; 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V:probably</a:t>
                      </a:r>
                      <a:r>
                        <a:rPr lang="en-US" sz="1150" u="none" strike="noStrike" dirty="0">
                          <a:effectLst/>
                        </a:rPr>
                        <a:t>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D:Destabilizing</a:t>
                      </a:r>
                      <a:r>
                        <a:rPr lang="en-US" sz="1150" u="none" strike="noStrike" dirty="0">
                          <a:effectLst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V:Destabilizing</a:t>
                      </a:r>
                      <a:r>
                        <a:rPr lang="en-US" sz="1150" u="none" strike="noStrike" dirty="0">
                          <a:effectLst/>
                        </a:rPr>
                        <a:t>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G-&gt;D:</a:t>
                      </a:r>
                      <a:r>
                        <a:rPr lang="pt-BR" sz="1150" u="none" strike="noStrike" dirty="0">
                          <a:effectLst/>
                        </a:rPr>
                        <a:t>Stabilizing</a:t>
                      </a:r>
                      <a:r>
                        <a:rPr lang="en-US" sz="1150" u="none" strike="noStrike" dirty="0">
                          <a:effectLst/>
                        </a:rPr>
                        <a:t>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G-&gt;V:</a:t>
                      </a:r>
                      <a:r>
                        <a:rPr lang="pt-BR" sz="1150" u="none" strike="noStrike" dirty="0">
                          <a:effectLst/>
                        </a:rPr>
                        <a:t>Stabilizing</a:t>
                      </a:r>
                      <a:r>
                        <a:rPr lang="en-US" sz="1150" u="none" strike="noStrike" dirty="0">
                          <a:effectLst/>
                        </a:rPr>
                        <a:t>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45928"/>
                  </a:ext>
                </a:extLst>
              </a:tr>
              <a:tr h="5435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104894228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G/S/R/C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GGT/AGT/CGT/TGT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S:Deleterious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R:Deleterious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C:Deleterious</a:t>
                      </a:r>
                      <a:r>
                        <a:rPr lang="en-US" sz="1150" u="none" strike="noStrike" dirty="0">
                          <a:effectLst/>
                        </a:rPr>
                        <a:t>/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S:possibly</a:t>
                      </a:r>
                      <a:r>
                        <a:rPr lang="en-US" sz="1150" u="none" strike="noStrike" dirty="0">
                          <a:effectLst/>
                        </a:rPr>
                        <a:t>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R:probably</a:t>
                      </a:r>
                      <a:r>
                        <a:rPr lang="en-US" sz="1150" u="none" strike="noStrike" dirty="0">
                          <a:effectLst/>
                        </a:rPr>
                        <a:t> damaging;</a:t>
                      </a:r>
                    </a:p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G-&gt;</a:t>
                      </a:r>
                      <a:r>
                        <a:rPr lang="en-US" sz="1150" u="none" strike="noStrike" dirty="0" err="1">
                          <a:effectLst/>
                        </a:rPr>
                        <a:t>C:possibly</a:t>
                      </a:r>
                      <a:r>
                        <a:rPr lang="en-US" sz="1150" u="none" strike="noStrike" dirty="0">
                          <a:effectLst/>
                        </a:rPr>
                        <a:t> damaging;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G-&gt;S:Destabilizing;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G-&gt;R:Destabilizing;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G-&gt;C:Destabilizing; </a:t>
                      </a:r>
                      <a:endParaRPr lang="pt-B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G-&gt;S:Stabilizing;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G-&gt;R:Stabilizing;</a:t>
                      </a:r>
                    </a:p>
                    <a:p>
                      <a:pPr algn="l" fontAlgn="b"/>
                      <a:r>
                        <a:rPr lang="pt-BR" sz="1150" u="none" strike="noStrike" dirty="0">
                          <a:effectLst/>
                        </a:rPr>
                        <a:t>G-&gt;C:Stabilizing; </a:t>
                      </a:r>
                      <a:endParaRPr lang="pt-BR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40726"/>
                  </a:ext>
                </a:extLst>
              </a:tr>
              <a:tr h="22802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121917758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T/I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ACC/ATC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Deleterious/ Damaging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probably damaging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Destabilizing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Destabilizing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59892"/>
                  </a:ext>
                </a:extLst>
              </a:tr>
              <a:tr h="2512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28933406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Q/K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CAG/AAG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Deleterious/ Damaging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benign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Destabilizing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Destabilizing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88529"/>
                  </a:ext>
                </a:extLst>
              </a:tr>
              <a:tr h="3765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121917756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E/K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GAG/AAG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Interface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Deleterious/ Damaging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probably damaging 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Stabilizing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u="none" strike="noStrike" dirty="0">
                          <a:effectLst/>
                        </a:rPr>
                        <a:t>Destabilizing</a:t>
                      </a:r>
                      <a:endParaRPr lang="en-US" sz="11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84" marR="2084" marT="2084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73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8119F4-8629-4E07-9636-0BED55344FCC}"/>
              </a:ext>
            </a:extLst>
          </p:cNvPr>
          <p:cNvSpPr txBox="1"/>
          <p:nvPr/>
        </p:nvSpPr>
        <p:spPr>
          <a:xfrm>
            <a:off x="193523" y="5426636"/>
            <a:ext cx="4930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 table is reproduced from </a:t>
            </a:r>
            <a:r>
              <a:rPr lang="en-US" sz="1200" dirty="0" err="1"/>
              <a:t>PinSNPs</a:t>
            </a:r>
            <a:r>
              <a:rPr lang="en-US" sz="1200" dirty="0"/>
              <a:t> except for the last column (yellow).</a:t>
            </a:r>
          </a:p>
        </p:txBody>
      </p:sp>
    </p:spTree>
    <p:extLst>
      <p:ext uri="{BB962C8B-B14F-4D97-AF65-F5344CB8AC3E}">
        <p14:creationId xmlns:p14="http://schemas.microsoft.com/office/powerpoint/2010/main" val="9459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21FD3-39E3-4353-986B-F0B8FE755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r="11926"/>
          <a:stretch/>
        </p:blipFill>
        <p:spPr>
          <a:xfrm>
            <a:off x="397576" y="421762"/>
            <a:ext cx="8348848" cy="6014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A7553-4669-4060-82CB-8BAA06B192E6}"/>
              </a:ext>
            </a:extLst>
          </p:cNvPr>
          <p:cNvSpPr txBox="1"/>
          <p:nvPr/>
        </p:nvSpPr>
        <p:spPr>
          <a:xfrm>
            <a:off x="5085976" y="91945"/>
            <a:ext cx="3944471" cy="160043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PDB : 3RCD (ERBB2 homodimer)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D : ERBB2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B : ERBB2</a:t>
            </a:r>
          </a:p>
          <a:p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SNPs : L755 (interface), V842</a:t>
            </a:r>
          </a:p>
          <a:p>
            <a:endParaRPr lang="en-US" sz="14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Interfaces (surfaces) predicted by POPSCOMP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9AE41-ED18-408A-AC36-3399855AC2F4}"/>
              </a:ext>
            </a:extLst>
          </p:cNvPr>
          <p:cNvSpPr txBox="1"/>
          <p:nvPr/>
        </p:nvSpPr>
        <p:spPr>
          <a:xfrm>
            <a:off x="47808" y="53786"/>
            <a:ext cx="4918639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Example 2. ERBB2 (HER2) homodimer</a:t>
            </a:r>
          </a:p>
        </p:txBody>
      </p:sp>
    </p:spTree>
    <p:extLst>
      <p:ext uri="{BB962C8B-B14F-4D97-AF65-F5344CB8AC3E}">
        <p14:creationId xmlns:p14="http://schemas.microsoft.com/office/powerpoint/2010/main" val="36586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504DDF-0568-430E-8785-23C72F416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20537"/>
              </p:ext>
            </p:extLst>
          </p:nvPr>
        </p:nvGraphicFramePr>
        <p:xfrm>
          <a:off x="205585" y="2012296"/>
          <a:ext cx="8309093" cy="1076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504244692"/>
                    </a:ext>
                  </a:extLst>
                </a:gridCol>
                <a:gridCol w="458789">
                  <a:extLst>
                    <a:ext uri="{9D8B030D-6E8A-4147-A177-3AD203B41FA5}">
                      <a16:colId xmlns:a16="http://schemas.microsoft.com/office/drawing/2014/main" val="2943869301"/>
                    </a:ext>
                  </a:extLst>
                </a:gridCol>
                <a:gridCol w="450851">
                  <a:extLst>
                    <a:ext uri="{9D8B030D-6E8A-4147-A177-3AD203B41FA5}">
                      <a16:colId xmlns:a16="http://schemas.microsoft.com/office/drawing/2014/main" val="3068382829"/>
                    </a:ext>
                  </a:extLst>
                </a:gridCol>
                <a:gridCol w="512764">
                  <a:extLst>
                    <a:ext uri="{9D8B030D-6E8A-4147-A177-3AD203B41FA5}">
                      <a16:colId xmlns:a16="http://schemas.microsoft.com/office/drawing/2014/main" val="4141381775"/>
                    </a:ext>
                  </a:extLst>
                </a:gridCol>
                <a:gridCol w="468314">
                  <a:extLst>
                    <a:ext uri="{9D8B030D-6E8A-4147-A177-3AD203B41FA5}">
                      <a16:colId xmlns:a16="http://schemas.microsoft.com/office/drawing/2014/main" val="2404946599"/>
                    </a:ext>
                  </a:extLst>
                </a:gridCol>
                <a:gridCol w="2509315">
                  <a:extLst>
                    <a:ext uri="{9D8B030D-6E8A-4147-A177-3AD203B41FA5}">
                      <a16:colId xmlns:a16="http://schemas.microsoft.com/office/drawing/2014/main" val="3431347254"/>
                    </a:ext>
                  </a:extLst>
                </a:gridCol>
                <a:gridCol w="478117">
                  <a:extLst>
                    <a:ext uri="{9D8B030D-6E8A-4147-A177-3AD203B41FA5}">
                      <a16:colId xmlns:a16="http://schemas.microsoft.com/office/drawing/2014/main" val="1169884371"/>
                    </a:ext>
                  </a:extLst>
                </a:gridCol>
                <a:gridCol w="699248">
                  <a:extLst>
                    <a:ext uri="{9D8B030D-6E8A-4147-A177-3AD203B41FA5}">
                      <a16:colId xmlns:a16="http://schemas.microsoft.com/office/drawing/2014/main" val="2092327575"/>
                    </a:ext>
                  </a:extLst>
                </a:gridCol>
                <a:gridCol w="567764">
                  <a:extLst>
                    <a:ext uri="{9D8B030D-6E8A-4147-A177-3AD203B41FA5}">
                      <a16:colId xmlns:a16="http://schemas.microsoft.com/office/drawing/2014/main" val="125773704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7042569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85855108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dbSNP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rs</a:t>
                      </a:r>
                      <a:r>
                        <a:rPr lang="en-US" sz="1000" u="none" strike="noStrike" dirty="0">
                          <a:effectLst/>
                        </a:rPr>
                        <a:t>#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Position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Residue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Codon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OMIM #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Disease Name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PROVEAN/SIFT Prediction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PolyPhen2 Prediction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mCSM</a:t>
                      </a:r>
                      <a:r>
                        <a:rPr lang="en-US" sz="1000" u="none" strike="noStrike" dirty="0">
                          <a:effectLst/>
                        </a:rPr>
                        <a:t>-Stability Prediction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mCSM</a:t>
                      </a:r>
                      <a:r>
                        <a:rPr lang="en-US" sz="1000" u="none" strike="noStrike" dirty="0">
                          <a:effectLst/>
                        </a:rPr>
                        <a:t>-PPI Stability Prediction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8603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121913469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755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L/P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TTG/CCG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164870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Avian erythroblastic leukemia viral (v-erb-b2) oncogene homolog 2 (neuro/glioblastoma derived oncogene homolog)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Interface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Deleterious/ Damaging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probably damaging 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Destabilizing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Destabilizing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5344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7106475-0C80-4C2B-BEE9-ACF58DDD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3486"/>
          </a:xfrm>
        </p:spPr>
        <p:txBody>
          <a:bodyPr>
            <a:normAutofit/>
          </a:bodyPr>
          <a:lstStyle/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SNPs information from PinSNPs L755 (interface) from OMIM and V842 from COSMIC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D0D496-283E-4114-B84D-6C709EACE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5544"/>
              </p:ext>
            </p:extLst>
          </p:nvPr>
        </p:nvGraphicFramePr>
        <p:xfrm>
          <a:off x="205585" y="3267459"/>
          <a:ext cx="7865041" cy="25689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8580">
                  <a:extLst>
                    <a:ext uri="{9D8B030D-6E8A-4147-A177-3AD203B41FA5}">
                      <a16:colId xmlns:a16="http://schemas.microsoft.com/office/drawing/2014/main" val="2562427476"/>
                    </a:ext>
                  </a:extLst>
                </a:gridCol>
                <a:gridCol w="868605">
                  <a:extLst>
                    <a:ext uri="{9D8B030D-6E8A-4147-A177-3AD203B41FA5}">
                      <a16:colId xmlns:a16="http://schemas.microsoft.com/office/drawing/2014/main" val="2545656368"/>
                    </a:ext>
                  </a:extLst>
                </a:gridCol>
                <a:gridCol w="1438167">
                  <a:extLst>
                    <a:ext uri="{9D8B030D-6E8A-4147-A177-3AD203B41FA5}">
                      <a16:colId xmlns:a16="http://schemas.microsoft.com/office/drawing/2014/main" val="2497226827"/>
                    </a:ext>
                  </a:extLst>
                </a:gridCol>
                <a:gridCol w="554280">
                  <a:extLst>
                    <a:ext uri="{9D8B030D-6E8A-4147-A177-3AD203B41FA5}">
                      <a16:colId xmlns:a16="http://schemas.microsoft.com/office/drawing/2014/main" val="2346967099"/>
                    </a:ext>
                  </a:extLst>
                </a:gridCol>
                <a:gridCol w="767005">
                  <a:extLst>
                    <a:ext uri="{9D8B030D-6E8A-4147-A177-3AD203B41FA5}">
                      <a16:colId xmlns:a16="http://schemas.microsoft.com/office/drawing/2014/main" val="2006782889"/>
                    </a:ext>
                  </a:extLst>
                </a:gridCol>
                <a:gridCol w="436282">
                  <a:extLst>
                    <a:ext uri="{9D8B030D-6E8A-4147-A177-3AD203B41FA5}">
                      <a16:colId xmlns:a16="http://schemas.microsoft.com/office/drawing/2014/main" val="392419557"/>
                    </a:ext>
                  </a:extLst>
                </a:gridCol>
                <a:gridCol w="980142">
                  <a:extLst>
                    <a:ext uri="{9D8B030D-6E8A-4147-A177-3AD203B41FA5}">
                      <a16:colId xmlns:a16="http://schemas.microsoft.com/office/drawing/2014/main" val="3626903597"/>
                    </a:ext>
                  </a:extLst>
                </a:gridCol>
                <a:gridCol w="585694">
                  <a:extLst>
                    <a:ext uri="{9D8B030D-6E8A-4147-A177-3AD203B41FA5}">
                      <a16:colId xmlns:a16="http://schemas.microsoft.com/office/drawing/2014/main" val="1236584432"/>
                    </a:ext>
                  </a:extLst>
                </a:gridCol>
                <a:gridCol w="734766">
                  <a:extLst>
                    <a:ext uri="{9D8B030D-6E8A-4147-A177-3AD203B41FA5}">
                      <a16:colId xmlns:a16="http://schemas.microsoft.com/office/drawing/2014/main" val="1844476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76162599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Mutation ID (COSM)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Primary Site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Somatic Status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Instances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Residue change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Region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PROVEAN/SIFT Prediction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PolyPhen2 Prediction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mCSM</a:t>
                      </a:r>
                      <a:r>
                        <a:rPr lang="en-US" sz="1050" u="none" strike="noStrike" dirty="0">
                          <a:effectLst/>
                        </a:rPr>
                        <a:t>-Stability Prediction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err="1">
                          <a:effectLst/>
                        </a:rPr>
                        <a:t>mCSM</a:t>
                      </a:r>
                      <a:r>
                        <a:rPr lang="en-US" sz="1050" u="none" strike="noStrike" dirty="0">
                          <a:effectLst/>
                        </a:rPr>
                        <a:t>-PPI Stability Prediction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314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COSM14065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stomach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Confirmed somatic variant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V842I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Surface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Neutral/ Damaging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probably damaging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Destabilizing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Destabilizing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2986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COSM14065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large_intestine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Confirmed somatic variant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305088757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COSM14065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endometrium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Reported in another cancer sample as somatic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407058347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COSM14065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small_intestine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Confirmed somatic variant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424909925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COSM14065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biliary_tract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Confirmed somatic variant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164550899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COSM14065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breast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Confirmed somatic variant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90" marR="4090" marT="4090" marB="0" anchor="ctr"/>
                </a:tc>
                <a:extLst>
                  <a:ext uri="{0D108BD9-81ED-4DB2-BD59-A6C34878D82A}">
                    <a16:rowId xmlns:a16="http://schemas.microsoft.com/office/drawing/2014/main" val="205325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6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D4C1E0-F523-4924-BB8B-61BFBBB29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r="1770"/>
          <a:stretch/>
        </p:blipFill>
        <p:spPr>
          <a:xfrm>
            <a:off x="197224" y="518764"/>
            <a:ext cx="8749553" cy="5820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60C75-3895-4717-80CA-A71273CF5E21}"/>
              </a:ext>
            </a:extLst>
          </p:cNvPr>
          <p:cNvSpPr txBox="1"/>
          <p:nvPr/>
        </p:nvSpPr>
        <p:spPr>
          <a:xfrm>
            <a:off x="5085976" y="91945"/>
            <a:ext cx="3944471" cy="160043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PDB : 5O76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A : CBL</a:t>
            </a:r>
          </a:p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E: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UbV.pCBL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ubiquitin variant</a:t>
            </a:r>
          </a:p>
          <a:p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SNPs : Y371, R420</a:t>
            </a:r>
          </a:p>
          <a:p>
            <a:endParaRPr lang="en-US" sz="1400" dirty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Interfaces (surfaces) predicted by POPSCOMP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52A36-DCEC-4733-8013-A69D77379B6A}"/>
              </a:ext>
            </a:extLst>
          </p:cNvPr>
          <p:cNvSpPr txBox="1"/>
          <p:nvPr/>
        </p:nvSpPr>
        <p:spPr>
          <a:xfrm>
            <a:off x="47808" y="53786"/>
            <a:ext cx="4918639" cy="646331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Example 3. CBL – </a:t>
            </a:r>
            <a:r>
              <a:rPr lang="en-US" dirty="0" err="1">
                <a:latin typeface="Arial Black" panose="020B0A04020102020204" pitchFamily="34" charset="0"/>
              </a:rPr>
              <a:t>UbV.pCBL</a:t>
            </a:r>
            <a:r>
              <a:rPr lang="en-US" dirty="0">
                <a:latin typeface="Arial Black" panose="020B0A04020102020204" pitchFamily="34" charset="0"/>
              </a:rPr>
              <a:t> ubiquitin variant</a:t>
            </a:r>
          </a:p>
        </p:txBody>
      </p:sp>
    </p:spTree>
    <p:extLst>
      <p:ext uri="{BB962C8B-B14F-4D97-AF65-F5344CB8AC3E}">
        <p14:creationId xmlns:p14="http://schemas.microsoft.com/office/powerpoint/2010/main" val="402963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38D247-F986-4B0D-B2B1-A2009002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08707"/>
              </p:ext>
            </p:extLst>
          </p:nvPr>
        </p:nvGraphicFramePr>
        <p:xfrm>
          <a:off x="437708" y="2064832"/>
          <a:ext cx="8268584" cy="32457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2214">
                  <a:extLst>
                    <a:ext uri="{9D8B030D-6E8A-4147-A177-3AD203B41FA5}">
                      <a16:colId xmlns:a16="http://schemas.microsoft.com/office/drawing/2014/main" val="1968386016"/>
                    </a:ext>
                  </a:extLst>
                </a:gridCol>
                <a:gridCol w="872565">
                  <a:extLst>
                    <a:ext uri="{9D8B030D-6E8A-4147-A177-3AD203B41FA5}">
                      <a16:colId xmlns:a16="http://schemas.microsoft.com/office/drawing/2014/main" val="1549267191"/>
                    </a:ext>
                  </a:extLst>
                </a:gridCol>
                <a:gridCol w="955676">
                  <a:extLst>
                    <a:ext uri="{9D8B030D-6E8A-4147-A177-3AD203B41FA5}">
                      <a16:colId xmlns:a16="http://schemas.microsoft.com/office/drawing/2014/main" val="3343456680"/>
                    </a:ext>
                  </a:extLst>
                </a:gridCol>
                <a:gridCol w="760100">
                  <a:extLst>
                    <a:ext uri="{9D8B030D-6E8A-4147-A177-3AD203B41FA5}">
                      <a16:colId xmlns:a16="http://schemas.microsoft.com/office/drawing/2014/main" val="2431367843"/>
                    </a:ext>
                  </a:extLst>
                </a:gridCol>
                <a:gridCol w="502023">
                  <a:extLst>
                    <a:ext uri="{9D8B030D-6E8A-4147-A177-3AD203B41FA5}">
                      <a16:colId xmlns:a16="http://schemas.microsoft.com/office/drawing/2014/main" val="3778535399"/>
                    </a:ext>
                  </a:extLst>
                </a:gridCol>
                <a:gridCol w="534989">
                  <a:extLst>
                    <a:ext uri="{9D8B030D-6E8A-4147-A177-3AD203B41FA5}">
                      <a16:colId xmlns:a16="http://schemas.microsoft.com/office/drawing/2014/main" val="2431735468"/>
                    </a:ext>
                  </a:extLst>
                </a:gridCol>
                <a:gridCol w="837673">
                  <a:extLst>
                    <a:ext uri="{9D8B030D-6E8A-4147-A177-3AD203B41FA5}">
                      <a16:colId xmlns:a16="http://schemas.microsoft.com/office/drawing/2014/main" val="59982253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25927039"/>
                    </a:ext>
                  </a:extLst>
                </a:gridCol>
                <a:gridCol w="958733">
                  <a:extLst>
                    <a:ext uri="{9D8B030D-6E8A-4147-A177-3AD203B41FA5}">
                      <a16:colId xmlns:a16="http://schemas.microsoft.com/office/drawing/2014/main" val="323148230"/>
                    </a:ext>
                  </a:extLst>
                </a:gridCol>
                <a:gridCol w="923091">
                  <a:extLst>
                    <a:ext uri="{9D8B030D-6E8A-4147-A177-3AD203B41FA5}">
                      <a16:colId xmlns:a16="http://schemas.microsoft.com/office/drawing/2014/main" val="1710290007"/>
                    </a:ext>
                  </a:extLst>
                </a:gridCol>
              </a:tblGrid>
              <a:tr h="418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Mutation ID (COSM)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Primary Site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Residue change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Somatic Status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Instances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PROVEAN/SIFT Prediction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PolyPhen2 Prediction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mCSM</a:t>
                      </a: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-Stability Prediction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mCSM</a:t>
                      </a:r>
                      <a:r>
                        <a:rPr lang="en-US" sz="1000" u="none" strike="noStrike" dirty="0">
                          <a:effectLst/>
                        </a:rPr>
                        <a:t>-PPI Stability Prediction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85253"/>
                  </a:ext>
                </a:extLst>
              </a:tr>
              <a:tr h="694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COSM34077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haematopoietic_and_lymphoid_tissue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R420Q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Reported in another cancer sample as somatic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Interface</a:t>
                      </a:r>
                    </a:p>
                  </a:txBody>
                  <a:tcPr marL="4763" marR="4763" marT="4763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Deleterious/ Damaging</a:t>
                      </a:r>
                    </a:p>
                  </a:txBody>
                  <a:tcPr marL="4763" marR="4763" marT="4763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probably damaging</a:t>
                      </a:r>
                    </a:p>
                  </a:txBody>
                  <a:tcPr marL="4763" marR="4763" marT="4763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Destabilizing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Destabilizing</a:t>
                      </a:r>
                    </a:p>
                  </a:txBody>
                  <a:tcPr marL="4763" marR="4763" marT="476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27828"/>
                  </a:ext>
                </a:extLst>
              </a:tr>
              <a:tr h="556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COSM34077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central_nervous_system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R420Q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Confirmed somatic variant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4138"/>
                  </a:ext>
                </a:extLst>
              </a:tr>
              <a:tr h="694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COSM34077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large_intestine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R420Q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Reported in another cancer sample as somatic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05382"/>
                  </a:ext>
                </a:extLst>
              </a:tr>
              <a:tr h="694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COSM3444160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skin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R420G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Confirmed somatic variant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Deleterious/ Damaging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probably damaging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Destabilizing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Destabilizing</a:t>
                      </a:r>
                    </a:p>
                  </a:txBody>
                  <a:tcPr marL="4763" marR="4763" marT="4763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60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FA50027-D8B2-4FEA-8F45-F81015C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SNPs information from PinSNPs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COSMIC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806</Words>
  <Application>Microsoft Office PowerPoint</Application>
  <PresentationFormat>On-screen Show (4:3)</PresentationFormat>
  <Paragraphs>229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SNPs information from PinSNPs Harvey rat sarcoma viral (v-Ha-ras) oncogene homolog (OMIM #190020)</vt:lpstr>
      <vt:lpstr>PowerPoint Presentation</vt:lpstr>
      <vt:lpstr>SNPs information from PinSNPs L755 (interface) from OMIM and V842 from COSMIC</vt:lpstr>
      <vt:lpstr>PowerPoint Presentation</vt:lpstr>
      <vt:lpstr>SNPs information from PinSNPs COSMIC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Chung, Sun Sook</dc:creator>
  <cp:lastModifiedBy>Chung, Sun Sook</cp:lastModifiedBy>
  <cp:revision>25</cp:revision>
  <dcterms:created xsi:type="dcterms:W3CDTF">2017-11-07T18:29:38Z</dcterms:created>
  <dcterms:modified xsi:type="dcterms:W3CDTF">2017-11-08T01:16:21Z</dcterms:modified>
</cp:coreProperties>
</file>