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61" r:id="rId3"/>
    <p:sldId id="260" r:id="rId4"/>
    <p:sldId id="312" r:id="rId5"/>
    <p:sldId id="308" r:id="rId6"/>
    <p:sldId id="313" r:id="rId7"/>
    <p:sldId id="316" r:id="rId8"/>
    <p:sldId id="314" r:id="rId9"/>
    <p:sldId id="315" r:id="rId10"/>
    <p:sldId id="317" r:id="rId11"/>
    <p:sldId id="318" r:id="rId12"/>
    <p:sldId id="320" r:id="rId13"/>
    <p:sldId id="321" r:id="rId14"/>
    <p:sldId id="319" r:id="rId15"/>
    <p:sldId id="324" r:id="rId16"/>
    <p:sldId id="326" r:id="rId17"/>
    <p:sldId id="327" r:id="rId18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Unn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4F38-FC49-46A8-A978-0ADA86D17A3D}">
  <a:tblStyle styleId="{5A044F38-FC49-46A8-A978-0ADA86D17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55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68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13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75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9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394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545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00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78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36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1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63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1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77" r:id="rId5"/>
    <p:sldLayoutId id="2147483678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3434126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Hashing Puzzle</a:t>
            </a:r>
            <a:br>
              <a:rPr lang="it-IT" dirty="0"/>
            </a:br>
            <a:r>
              <a:rPr lang="it-IT" dirty="0" err="1"/>
              <a:t>MultiThreading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Farfaglia Andrea &amp; Frattolillo Francesco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68FDD2-CEC7-E114-F34C-F6DE6183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" y="85130"/>
            <a:ext cx="7136782" cy="497324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6780575-7AA3-2389-C781-383FD89202D3}"/>
              </a:ext>
            </a:extLst>
          </p:cNvPr>
          <p:cNvSpPr txBox="1"/>
          <p:nvPr/>
        </p:nvSpPr>
        <p:spPr>
          <a:xfrm>
            <a:off x="5241071" y="1583473"/>
            <a:ext cx="84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84E14B1-322E-676C-2CBF-A0BFF257D382}"/>
              </a:ext>
            </a:extLst>
          </p:cNvPr>
          <p:cNvSpPr/>
          <p:nvPr/>
        </p:nvSpPr>
        <p:spPr>
          <a:xfrm>
            <a:off x="3003395" y="906966"/>
            <a:ext cx="101847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EB05FCB-36DC-12C4-C8D6-439F0379E92E}"/>
              </a:ext>
            </a:extLst>
          </p:cNvPr>
          <p:cNvSpPr/>
          <p:nvPr/>
        </p:nvSpPr>
        <p:spPr>
          <a:xfrm>
            <a:off x="4572000" y="906966"/>
            <a:ext cx="7471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981B768-3D3F-877C-7863-6D49A8CBF85D}"/>
              </a:ext>
            </a:extLst>
          </p:cNvPr>
          <p:cNvCxnSpPr>
            <a:cxnSpLocks/>
          </p:cNvCxnSpPr>
          <p:nvPr/>
        </p:nvCxnSpPr>
        <p:spPr>
          <a:xfrm>
            <a:off x="2694878" y="2014654"/>
            <a:ext cx="23937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C0AB1BF8-99E6-7902-DC5F-C7EE6F04C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78" y="3605036"/>
            <a:ext cx="3133104" cy="12275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3B54FE16-86C4-83B2-6703-579156E4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263" y="3486989"/>
            <a:ext cx="3460104" cy="1571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881B8CA-3378-5489-5115-5014977A7A55}"/>
              </a:ext>
            </a:extLst>
          </p:cNvPr>
          <p:cNvCxnSpPr/>
          <p:nvPr/>
        </p:nvCxnSpPr>
        <p:spPr>
          <a:xfrm>
            <a:off x="2694878" y="2571750"/>
            <a:ext cx="9855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7EDE6FE-98F2-53E8-0D6A-E60E92A89645}"/>
              </a:ext>
            </a:extLst>
          </p:cNvPr>
          <p:cNvCxnSpPr/>
          <p:nvPr/>
        </p:nvCxnSpPr>
        <p:spPr>
          <a:xfrm>
            <a:off x="2230244" y="1739590"/>
            <a:ext cx="7731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AD0C181-5EDE-4C33-95CB-FEA78892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" y="579280"/>
            <a:ext cx="7850458" cy="456422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1584FD-1229-33AD-770C-8810E6FDB3B7}"/>
              </a:ext>
            </a:extLst>
          </p:cNvPr>
          <p:cNvSpPr txBox="1"/>
          <p:nvPr/>
        </p:nvSpPr>
        <p:spPr>
          <a:xfrm>
            <a:off x="2787805" y="89210"/>
            <a:ext cx="356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Calcola Chiave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368B8B8-B9FC-54CC-3041-D40C9FAA6772}"/>
              </a:ext>
            </a:extLst>
          </p:cNvPr>
          <p:cNvSpPr/>
          <p:nvPr/>
        </p:nvSpPr>
        <p:spPr>
          <a:xfrm>
            <a:off x="5850671" y="3850045"/>
            <a:ext cx="1419923" cy="304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F7BA2F-694F-693B-7025-8F08F32153AD}"/>
              </a:ext>
            </a:extLst>
          </p:cNvPr>
          <p:cNvSpPr txBox="1"/>
          <p:nvPr/>
        </p:nvSpPr>
        <p:spPr>
          <a:xfrm>
            <a:off x="5783765" y="3785513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la prima cella,</a:t>
            </a:r>
          </a:p>
        </p:txBody>
      </p:sp>
    </p:spTree>
    <p:extLst>
      <p:ext uri="{BB962C8B-B14F-4D97-AF65-F5344CB8AC3E}">
        <p14:creationId xmlns:p14="http://schemas.microsoft.com/office/powerpoint/2010/main" val="395849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03C5B5-E538-C073-E127-6D6CAE41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" y="0"/>
            <a:ext cx="8131873" cy="51435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16B5FAA-2743-38BF-43D6-B56A831D6446}"/>
              </a:ext>
            </a:extLst>
          </p:cNvPr>
          <p:cNvSpPr/>
          <p:nvPr/>
        </p:nvSpPr>
        <p:spPr>
          <a:xfrm>
            <a:off x="4423317" y="1561171"/>
            <a:ext cx="854927" cy="3122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AE89D5-9EF8-C352-B09C-D055AC68ED46}"/>
              </a:ext>
            </a:extLst>
          </p:cNvPr>
          <p:cNvSpPr txBox="1"/>
          <p:nvPr/>
        </p:nvSpPr>
        <p:spPr>
          <a:xfrm>
            <a:off x="4300653" y="1532622"/>
            <a:ext cx="12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La prima</a:t>
            </a:r>
          </a:p>
        </p:txBody>
      </p:sp>
    </p:spTree>
    <p:extLst>
      <p:ext uri="{BB962C8B-B14F-4D97-AF65-F5344CB8AC3E}">
        <p14:creationId xmlns:p14="http://schemas.microsoft.com/office/powerpoint/2010/main" val="260685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593DE38-75B7-29A9-2415-5E017AFD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62" y="-30480"/>
            <a:ext cx="7694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9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D346407-4116-1A89-B7C7-D3CCC137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6" y="132079"/>
            <a:ext cx="7216688" cy="4594862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9F6D4BD4-1315-9707-5183-805742964FD2}"/>
              </a:ext>
            </a:extLst>
          </p:cNvPr>
          <p:cNvSpPr/>
          <p:nvPr/>
        </p:nvSpPr>
        <p:spPr>
          <a:xfrm>
            <a:off x="3583940" y="1389380"/>
            <a:ext cx="99060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10BA179-0901-0B67-D1CF-5D32E0F866D3}"/>
              </a:ext>
            </a:extLst>
          </p:cNvPr>
          <p:cNvSpPr/>
          <p:nvPr/>
        </p:nvSpPr>
        <p:spPr>
          <a:xfrm>
            <a:off x="2993390" y="2052320"/>
            <a:ext cx="235077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215CF1D-CE03-40E0-702C-348D8F7C56A8}"/>
              </a:ext>
            </a:extLst>
          </p:cNvPr>
          <p:cNvCxnSpPr/>
          <p:nvPr/>
        </p:nvCxnSpPr>
        <p:spPr>
          <a:xfrm>
            <a:off x="2202180" y="45186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1AEDA57-3719-3E5D-31FE-C384BA686A05}"/>
              </a:ext>
            </a:extLst>
          </p:cNvPr>
          <p:cNvCxnSpPr/>
          <p:nvPr/>
        </p:nvCxnSpPr>
        <p:spPr>
          <a:xfrm>
            <a:off x="2209800" y="4518660"/>
            <a:ext cx="1463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C2DAA611-4A9A-D1D5-7D2C-ADBD1C127D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21135" y="2715260"/>
            <a:ext cx="3584858" cy="109764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4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">
            <a:extLst>
              <a:ext uri="{FF2B5EF4-FFF2-40B4-BE49-F238E27FC236}">
                <a16:creationId xmlns:a16="http://schemas.microsoft.com/office/drawing/2014/main" id="{F858B1AD-84F2-C133-B51A-802EFB37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344426"/>
            <a:ext cx="7056120" cy="47990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0D6ACA-59A7-3F46-1D5C-C51C86671FB6}"/>
              </a:ext>
            </a:extLst>
          </p:cNvPr>
          <p:cNvSpPr txBox="1"/>
          <p:nvPr/>
        </p:nvSpPr>
        <p:spPr>
          <a:xfrm>
            <a:off x="2787805" y="-147010"/>
            <a:ext cx="356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Main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2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96567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3. </a:t>
            </a:r>
            <a: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Conclusioni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3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260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81990" y="1381437"/>
                <a:ext cx="7780020" cy="35944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14350" indent="-514350"/>
                <a:r>
                  <a:rPr lang="en-US" sz="2800" dirty="0"/>
                  <a:t>Il </a:t>
                </a:r>
                <a:r>
                  <a:rPr lang="en-US" sz="2800" dirty="0" err="1"/>
                  <a:t>risultato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ottenuto</a:t>
                </a:r>
                <a:r>
                  <a:rPr lang="en-US" sz="2800" dirty="0"/>
                  <a:t> è </a:t>
                </a:r>
                <a:r>
                  <a:rPr lang="en-US" sz="2800" b="1" dirty="0"/>
                  <a:t>non </a:t>
                </a:r>
                <a:r>
                  <a:rPr lang="en-US" sz="2800" b="1" dirty="0" err="1"/>
                  <a:t>deterministico</a:t>
                </a:r>
                <a:endParaRPr lang="en-US" sz="2800" dirty="0"/>
              </a:p>
              <a:p>
                <a:pPr marL="514350" indent="-514350"/>
                <a:endParaRPr lang="en-US" sz="2800" dirty="0"/>
              </a:p>
              <a:p>
                <a:pPr marL="514350" indent="-514350"/>
                <a:endParaRPr lang="en-US" sz="2800" dirty="0"/>
              </a:p>
              <a:p>
                <a:pPr marL="514350" indent="-514350"/>
                <a:r>
                  <a:rPr lang="en-US" sz="2800" b="1" dirty="0"/>
                  <a:t>SPEED UP:</a:t>
                </a:r>
                <a:endParaRPr lang="en-US" sz="2600" b="1" dirty="0"/>
              </a:p>
              <a:p>
                <a:pPr marL="0" indent="0">
                  <a:buNone/>
                </a:pPr>
                <a:r>
                  <a:rPr lang="en-US" sz="26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2600" b="1" dirty="0"/>
                  <a:t>	</a:t>
                </a:r>
                <a14:m>
                  <m:oMath xmlns:m="http://schemas.openxmlformats.org/officeDocument/2006/math">
                    <m:r>
                      <a:rPr lang="it-IT" sz="2600" b="1" i="1" smtClean="0"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it-IT" sz="2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it-IT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it-IT" sz="2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it-IT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b="1" i="1" smtClean="0">
                                <a:latin typeface="Cambria Math" panose="02040503050406030204" pitchFamily="18" charset="0"/>
                              </a:rPr>
                              <m:t>𝒏𝑻𝒉𝒓𝒆𝒂𝒅𝒔</m:t>
                            </m:r>
                          </m:e>
                        </m:d>
                      </m:den>
                    </m:f>
                    <m:r>
                      <a:rPr lang="it-IT" sz="2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sz="26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260" name="Google Shape;260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1990" y="1381437"/>
                <a:ext cx="7780020" cy="3594422"/>
              </a:xfrm>
              <a:prstGeom prst="rect">
                <a:avLst/>
              </a:prstGeom>
              <a:blipFill>
                <a:blip r:embed="rId3"/>
                <a:stretch>
                  <a:fillRect l="-157" t="-5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694300" y="321147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EB11C63-66F3-6A54-4535-D53FA02A820A}"/>
                  </a:ext>
                </a:extLst>
              </p:cNvPr>
              <p:cNvSpPr txBox="1"/>
              <p:nvPr/>
            </p:nvSpPr>
            <p:spPr>
              <a:xfrm>
                <a:off x="4533217" y="3440430"/>
                <a:ext cx="1435458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EB11C63-66F3-6A54-4535-D53FA02A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17" y="3440430"/>
                <a:ext cx="1435458" cy="807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96567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1. </a:t>
            </a:r>
            <a: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Problema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2237678" y="1411917"/>
            <a:ext cx="4668644" cy="2319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Dati</a:t>
            </a:r>
            <a:r>
              <a:rPr lang="en" sz="2800" dirty="0"/>
              <a:t>:</a:t>
            </a:r>
            <a:endParaRPr sz="28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it-IT" sz="2800" b="1" dirty="0"/>
              <a:t>S</a:t>
            </a:r>
            <a:r>
              <a:rPr lang="it-IT" sz="2800" dirty="0"/>
              <a:t> : stringa di input</a:t>
            </a:r>
            <a:endParaRPr sz="28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2800" b="1" dirty="0"/>
              <a:t>D</a:t>
            </a:r>
            <a:r>
              <a:rPr lang="en-US" sz="2800" dirty="0"/>
              <a:t> : </a:t>
            </a:r>
            <a:r>
              <a:rPr lang="en-US" sz="2800" dirty="0" err="1"/>
              <a:t>numero</a:t>
            </a:r>
            <a:r>
              <a:rPr lang="en-US" sz="2800" dirty="0"/>
              <a:t> </a:t>
            </a:r>
            <a:r>
              <a:rPr lang="en-US" sz="2800" dirty="0" err="1"/>
              <a:t>intero</a:t>
            </a:r>
            <a:endParaRPr lang="en-US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2800" b="1" dirty="0"/>
              <a:t>H</a:t>
            </a:r>
            <a:r>
              <a:rPr lang="en-US" sz="2800" dirty="0"/>
              <a:t> : </a:t>
            </a:r>
            <a:r>
              <a:rPr lang="en-US" sz="2800" dirty="0" err="1"/>
              <a:t>algoritmo</a:t>
            </a:r>
            <a:r>
              <a:rPr lang="en-US" sz="2800" dirty="0"/>
              <a:t> di hashing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8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u="sng" dirty="0"/>
              <a:t>Output</a:t>
            </a:r>
            <a:r>
              <a:rPr lang="en-US" sz="2800" dirty="0"/>
              <a:t>:</a:t>
            </a:r>
          </a:p>
          <a:p>
            <a:pPr marL="584200" indent="-457200">
              <a:buSzPts val="1600"/>
            </a:pPr>
            <a:r>
              <a:rPr lang="en-US" sz="2800" b="1" dirty="0"/>
              <a:t>K</a:t>
            </a:r>
            <a:r>
              <a:rPr lang="en-US" sz="2800" dirty="0"/>
              <a:t> : </a:t>
            </a:r>
            <a:r>
              <a:rPr lang="en-US" sz="2800" dirty="0" err="1"/>
              <a:t>stringa</a:t>
            </a:r>
            <a:endParaRPr lang="en-US" sz="2800" b="1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694300" y="321147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386576" y="1411917"/>
            <a:ext cx="8467492" cy="3204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Obiettivo</a:t>
            </a:r>
            <a:r>
              <a:rPr lang="en" sz="2800" dirty="0"/>
              <a:t>:</a:t>
            </a:r>
          </a:p>
          <a:p>
            <a:pPr marL="0" indent="0">
              <a:buNone/>
            </a:pPr>
            <a:r>
              <a:rPr lang="en" sz="2800" dirty="0"/>
              <a:t>Trovare una chiave </a:t>
            </a:r>
            <a:r>
              <a:rPr lang="en" sz="2800" b="1" dirty="0"/>
              <a:t>K</a:t>
            </a:r>
            <a:r>
              <a:rPr lang="en" sz="2800" dirty="0"/>
              <a:t> tale che:</a:t>
            </a:r>
          </a:p>
          <a:p>
            <a:pPr indent="-457200"/>
            <a:r>
              <a:rPr lang="it-IT" sz="2800" dirty="0"/>
              <a:t>A</a:t>
            </a:r>
            <a:r>
              <a:rPr lang="en" sz="2800" dirty="0"/>
              <a:t>bbia lunghezza compresa tra </a:t>
            </a:r>
            <a:r>
              <a:rPr lang="en" sz="2800" b="1" dirty="0"/>
              <a:t>1</a:t>
            </a:r>
            <a:r>
              <a:rPr lang="en" sz="2800" dirty="0"/>
              <a:t> e </a:t>
            </a:r>
            <a:r>
              <a:rPr lang="en" sz="2800" b="1" dirty="0"/>
              <a:t>6</a:t>
            </a:r>
          </a:p>
          <a:p>
            <a:pPr indent="-457200"/>
            <a:r>
              <a:rPr lang="en" sz="2800" dirty="0"/>
              <a:t>Contenga solo caratteri del seguente </a:t>
            </a:r>
            <a:r>
              <a:rPr lang="en" sz="2800" b="1" dirty="0"/>
              <a:t>alfabeto</a:t>
            </a:r>
            <a:r>
              <a:rPr lang="en" sz="2800" dirty="0"/>
              <a:t>:</a:t>
            </a:r>
          </a:p>
          <a:p>
            <a:pPr marL="0" indent="0">
              <a:buNone/>
            </a:pPr>
            <a:r>
              <a:rPr lang="en" sz="2800" dirty="0">
                <a:latin typeface="Baskerville Old Face" panose="02020602080505020303" pitchFamily="18" charset="0"/>
              </a:rPr>
              <a:t>        </a:t>
            </a:r>
            <a:r>
              <a:rPr lang="en" sz="1800" dirty="0">
                <a:solidFill>
                  <a:schemeClr val="bg2"/>
                </a:solidFill>
                <a:latin typeface="Baskerville Old Face" panose="02020602080505020303" pitchFamily="18" charset="0"/>
              </a:rPr>
              <a:t>: ; &lt; = &gt; ? @ A B C D E F G H I J K L M N O P Q R S T U V W X Y Z [ \ ]</a:t>
            </a:r>
          </a:p>
          <a:p>
            <a:pPr indent="-457200"/>
            <a:r>
              <a:rPr lang="en" sz="2800" b="1" dirty="0"/>
              <a:t>H(S+K) = T</a:t>
            </a:r>
          </a:p>
          <a:p>
            <a:pPr indent="-457200"/>
            <a:r>
              <a:rPr lang="en" sz="2800" b="1" dirty="0"/>
              <a:t>H</a:t>
            </a:r>
            <a:r>
              <a:rPr lang="en" sz="2800" dirty="0"/>
              <a:t> è SHA3-256</a:t>
            </a:r>
            <a:endParaRPr lang="en" sz="2800" b="1" dirty="0"/>
          </a:p>
          <a:p>
            <a:pPr indent="-457200"/>
            <a:r>
              <a:rPr lang="en" sz="2800" b="1" dirty="0"/>
              <a:t>T</a:t>
            </a:r>
            <a:r>
              <a:rPr lang="en" sz="2800" dirty="0"/>
              <a:t> deve iniziare con </a:t>
            </a:r>
            <a:r>
              <a:rPr lang="en" sz="2800" b="1" dirty="0"/>
              <a:t>D </a:t>
            </a:r>
            <a:r>
              <a:rPr lang="en" sz="2800" dirty="0"/>
              <a:t>zeri</a:t>
            </a:r>
            <a:endParaRPr lang="en" sz="2800" b="1" dirty="0"/>
          </a:p>
          <a:p>
            <a:pPr indent="-457200"/>
            <a:endParaRPr sz="28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694300" y="321147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2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>
            <a:cxnSpLocks/>
          </p:cNvCxnSpPr>
          <p:nvPr/>
        </p:nvCxnSpPr>
        <p:spPr>
          <a:xfrm>
            <a:off x="1862253" y="3694978"/>
            <a:ext cx="54194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1055649" y="2300214"/>
            <a:ext cx="7032702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2. </a:t>
            </a:r>
            <a: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Come arrivare alla</a:t>
            </a:r>
            <a:b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soluzione?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446049" y="1411917"/>
            <a:ext cx="8251902" cy="2914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/>
              <a:t>Per </a:t>
            </a:r>
            <a:r>
              <a:rPr lang="en-US" sz="2800" u="sng" dirty="0" err="1"/>
              <a:t>ora</a:t>
            </a:r>
            <a:r>
              <a:rPr lang="en-US" sz="2800" u="sng" dirty="0"/>
              <a:t> </a:t>
            </a:r>
            <a:r>
              <a:rPr lang="en-US" sz="2800" u="sng" dirty="0" err="1"/>
              <a:t>si</a:t>
            </a:r>
            <a:r>
              <a:rPr lang="en-US" sz="2800" u="sng" dirty="0"/>
              <a:t> </a:t>
            </a:r>
            <a:r>
              <a:rPr lang="en-US" sz="2800" u="sng" dirty="0" err="1"/>
              <a:t>sa</a:t>
            </a:r>
            <a:r>
              <a:rPr lang="en-US" sz="2800" u="sng" dirty="0"/>
              <a:t> </a:t>
            </a:r>
            <a:r>
              <a:rPr lang="en-US" sz="2800" u="sng" dirty="0" err="1"/>
              <a:t>che</a:t>
            </a:r>
            <a:r>
              <a:rPr lang="en-US" sz="2800" dirty="0"/>
              <a:t>:</a:t>
            </a:r>
          </a:p>
          <a:p>
            <a:pPr indent="-457200"/>
            <a:r>
              <a:rPr lang="en-US" sz="2800" dirty="0"/>
              <a:t>I </a:t>
            </a:r>
            <a:r>
              <a:rPr lang="en-US" sz="2800" dirty="0" err="1"/>
              <a:t>caratteri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possono</a:t>
            </a:r>
            <a:r>
              <a:rPr lang="en-US" sz="2800" dirty="0"/>
              <a:t> </a:t>
            </a:r>
            <a:r>
              <a:rPr lang="en-US" sz="2800" dirty="0" err="1"/>
              <a:t>mappare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</a:t>
            </a:r>
            <a:r>
              <a:rPr lang="en-US" sz="2800" b="1" dirty="0" err="1"/>
              <a:t>intero</a:t>
            </a:r>
            <a:r>
              <a:rPr lang="en-US" sz="2800" dirty="0"/>
              <a:t> (ASCII)</a:t>
            </a:r>
          </a:p>
          <a:p>
            <a:pPr indent="-457200"/>
            <a:r>
              <a:rPr lang="en-US" sz="2800" dirty="0"/>
              <a:t>I </a:t>
            </a:r>
            <a:r>
              <a:rPr lang="en-US" sz="2800" dirty="0" err="1"/>
              <a:t>caratteri</a:t>
            </a:r>
            <a:r>
              <a:rPr lang="en-US" sz="2800" dirty="0"/>
              <a:t> </a:t>
            </a:r>
            <a:r>
              <a:rPr lang="en-US" sz="2800" dirty="0" err="1"/>
              <a:t>dell’alfabeto</a:t>
            </a:r>
            <a:r>
              <a:rPr lang="en-US" sz="2800" dirty="0"/>
              <a:t> </a:t>
            </a:r>
            <a:r>
              <a:rPr lang="en-US" sz="2800" dirty="0" err="1"/>
              <a:t>sono</a:t>
            </a:r>
            <a:r>
              <a:rPr lang="en-US" sz="2800" dirty="0"/>
              <a:t> </a:t>
            </a:r>
            <a:r>
              <a:rPr lang="en-US" sz="2800" b="1" dirty="0" err="1"/>
              <a:t>consecutivi</a:t>
            </a:r>
            <a:endParaRPr lang="en-US" sz="2800" b="1" dirty="0"/>
          </a:p>
          <a:p>
            <a:pPr indent="-457200"/>
            <a:r>
              <a:rPr lang="en-US" sz="2800" b="1" dirty="0"/>
              <a:t>NON</a:t>
            </a:r>
            <a:r>
              <a:rPr lang="en-US" sz="2800" dirty="0"/>
              <a:t> </a:t>
            </a:r>
            <a:r>
              <a:rPr lang="en-US" sz="2800" dirty="0" err="1"/>
              <a:t>devono</a:t>
            </a:r>
            <a:r>
              <a:rPr lang="en-US" sz="2800" dirty="0"/>
              <a:t> </a:t>
            </a:r>
            <a:r>
              <a:rPr lang="en-US" sz="2800" dirty="0" err="1"/>
              <a:t>essere</a:t>
            </a:r>
            <a:r>
              <a:rPr lang="en-US" sz="2800" dirty="0"/>
              <a:t> generate a priori </a:t>
            </a:r>
            <a:r>
              <a:rPr lang="en-US" sz="2800" dirty="0" err="1"/>
              <a:t>tutte</a:t>
            </a:r>
            <a:r>
              <a:rPr lang="en-US" sz="2800" dirty="0"/>
              <a:t> le </a:t>
            </a:r>
            <a:r>
              <a:rPr lang="en-US" sz="2800" dirty="0" err="1"/>
              <a:t>possibili</a:t>
            </a:r>
            <a:r>
              <a:rPr lang="en-US" sz="2800" dirty="0"/>
              <a:t> </a:t>
            </a:r>
            <a:r>
              <a:rPr lang="en-US" sz="2800" dirty="0" err="1"/>
              <a:t>chiavi</a:t>
            </a:r>
            <a:r>
              <a:rPr lang="en-US" sz="2800" dirty="0"/>
              <a:t> </a:t>
            </a:r>
            <a:r>
              <a:rPr lang="en-US" sz="2800" b="1" dirty="0"/>
              <a:t>K</a:t>
            </a:r>
          </a:p>
          <a:p>
            <a:pPr indent="-457200"/>
            <a:endParaRPr lang="en-US" sz="2800" dirty="0"/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234068" y="321147"/>
            <a:ext cx="667586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arrivare alla soluzione?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4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260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46049" y="1411916"/>
                <a:ext cx="8251902" cy="36135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Quante </a:t>
                </a:r>
                <a:r>
                  <a:rPr lang="en-US" sz="2800" b="1" dirty="0" err="1"/>
                  <a:t>sono</a:t>
                </a:r>
                <a:r>
                  <a:rPr lang="en-US" sz="2800" b="1" dirty="0"/>
                  <a:t> le </a:t>
                </a:r>
                <a:r>
                  <a:rPr lang="en-US" sz="2800" b="1" dirty="0" err="1"/>
                  <a:t>possibili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chiavi</a:t>
                </a:r>
                <a:r>
                  <a:rPr lang="en-US" sz="2800" b="1" dirty="0"/>
                  <a:t>?</a:t>
                </a:r>
              </a:p>
              <a:p>
                <a:pPr indent="-457200"/>
                <a:r>
                  <a:rPr lang="en-US" sz="2800" dirty="0" err="1"/>
                  <a:t>Disposizioni</a:t>
                </a:r>
                <a:r>
                  <a:rPr lang="en-US" sz="2800" dirty="0"/>
                  <a:t> con </a:t>
                </a:r>
                <a:r>
                  <a:rPr lang="en-US" sz="2800" dirty="0" err="1"/>
                  <a:t>ripetizione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sup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indent="-457200"/>
                <a:endParaRPr lang="en-US" sz="2800" b="1" dirty="0"/>
              </a:p>
              <a:p>
                <a:pPr indent="-457200"/>
                <a:r>
                  <a:rPr lang="en-US" sz="2800" b="1" dirty="0" err="1"/>
                  <a:t>Tot.Disp</a:t>
                </a:r>
                <a:r>
                  <a:rPr lang="en-US" sz="2800" dirty="0"/>
                  <a:t>: </a:t>
                </a:r>
                <a:r>
                  <a:rPr lang="en-US" sz="2800" b="1" dirty="0"/>
                  <a:t>2.238.976.116</a:t>
                </a:r>
                <a:endParaRPr lang="en-US" sz="2600" b="1" dirty="0"/>
              </a:p>
            </p:txBody>
          </p:sp>
        </mc:Choice>
        <mc:Fallback xmlns="">
          <p:sp>
            <p:nvSpPr>
              <p:cNvPr id="260" name="Google Shape;260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049" y="1411916"/>
                <a:ext cx="8251902" cy="3613565"/>
              </a:xfrm>
              <a:prstGeom prst="rect">
                <a:avLst/>
              </a:prstGeom>
              <a:blipFill>
                <a:blip r:embed="rId3"/>
                <a:stretch>
                  <a:fillRect l="-1477" t="-5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234068" y="321147"/>
            <a:ext cx="667586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arrivare alla soluzione?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45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96567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10000"/>
                    <a:lumOff val="90000"/>
                  </a:schemeClr>
                </a:solidFill>
              </a:rPr>
              <a:t>IDEA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" name="Google Shape;7680;p83">
            <a:extLst>
              <a:ext uri="{FF2B5EF4-FFF2-40B4-BE49-F238E27FC236}">
                <a16:creationId xmlns:a16="http://schemas.microsoft.com/office/drawing/2014/main" id="{71FAA73A-F622-2E7A-B03A-BDBBE9DAA182}"/>
              </a:ext>
            </a:extLst>
          </p:cNvPr>
          <p:cNvGrpSpPr/>
          <p:nvPr/>
        </p:nvGrpSpPr>
        <p:grpSpPr>
          <a:xfrm rot="2110504">
            <a:off x="5116349" y="1382751"/>
            <a:ext cx="741759" cy="699061"/>
            <a:chOff x="-49764975" y="3551225"/>
            <a:chExt cx="299300" cy="300650"/>
          </a:xfrm>
        </p:grpSpPr>
        <p:sp>
          <p:nvSpPr>
            <p:cNvPr id="3" name="Google Shape;7681;p83">
              <a:extLst>
                <a:ext uri="{FF2B5EF4-FFF2-40B4-BE49-F238E27FC236}">
                  <a16:creationId xmlns:a16="http://schemas.microsoft.com/office/drawing/2014/main" id="{03482888-516F-91EA-38E4-A415D94B59A7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682;p83">
              <a:extLst>
                <a:ext uri="{FF2B5EF4-FFF2-40B4-BE49-F238E27FC236}">
                  <a16:creationId xmlns:a16="http://schemas.microsoft.com/office/drawing/2014/main" id="{81EB96B1-24D8-3A9F-92C2-ED731F6043D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683;p83">
              <a:extLst>
                <a:ext uri="{FF2B5EF4-FFF2-40B4-BE49-F238E27FC236}">
                  <a16:creationId xmlns:a16="http://schemas.microsoft.com/office/drawing/2014/main" id="{E044F857-E2A7-4897-204F-8FB6E98C9EB3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684;p83">
              <a:extLst>
                <a:ext uri="{FF2B5EF4-FFF2-40B4-BE49-F238E27FC236}">
                  <a16:creationId xmlns:a16="http://schemas.microsoft.com/office/drawing/2014/main" id="{FE865E4D-8A11-9297-D5A8-A6E356FB4CAC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85;p83">
              <a:extLst>
                <a:ext uri="{FF2B5EF4-FFF2-40B4-BE49-F238E27FC236}">
                  <a16:creationId xmlns:a16="http://schemas.microsoft.com/office/drawing/2014/main" id="{38D5B702-CBBB-BFB4-9616-534A1FBD126E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686;p83">
              <a:extLst>
                <a:ext uri="{FF2B5EF4-FFF2-40B4-BE49-F238E27FC236}">
                  <a16:creationId xmlns:a16="http://schemas.microsoft.com/office/drawing/2014/main" id="{04E648F4-BD7C-3003-9E1D-57860C8D85D2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7687;p83">
              <a:extLst>
                <a:ext uri="{FF2B5EF4-FFF2-40B4-BE49-F238E27FC236}">
                  <a16:creationId xmlns:a16="http://schemas.microsoft.com/office/drawing/2014/main" id="{F43E5021-4EE3-820A-40C5-8AEE3044EBB6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688;p83">
              <a:extLst>
                <a:ext uri="{FF2B5EF4-FFF2-40B4-BE49-F238E27FC236}">
                  <a16:creationId xmlns:a16="http://schemas.microsoft.com/office/drawing/2014/main" id="{564B8FFA-D34F-AF33-1714-9127CC6FF3AB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689;p83">
              <a:extLst>
                <a:ext uri="{FF2B5EF4-FFF2-40B4-BE49-F238E27FC236}">
                  <a16:creationId xmlns:a16="http://schemas.microsoft.com/office/drawing/2014/main" id="{CBE48183-6B38-AA03-9F90-0F5C851507EC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7690;p83">
              <a:extLst>
                <a:ext uri="{FF2B5EF4-FFF2-40B4-BE49-F238E27FC236}">
                  <a16:creationId xmlns:a16="http://schemas.microsoft.com/office/drawing/2014/main" id="{1B0E77AD-3C09-B2DE-5D81-FD409CC4DF9F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691;p83">
              <a:extLst>
                <a:ext uri="{FF2B5EF4-FFF2-40B4-BE49-F238E27FC236}">
                  <a16:creationId xmlns:a16="http://schemas.microsoft.com/office/drawing/2014/main" id="{ACF145A5-2EA1-54AF-BFA3-0EDC197A206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4900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981307" y="1411917"/>
            <a:ext cx="7181386" cy="296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 err="1"/>
              <a:t>Dati</a:t>
            </a:r>
            <a:r>
              <a:rPr lang="en-US" sz="2800" dirty="0"/>
              <a:t> </a:t>
            </a:r>
            <a:r>
              <a:rPr lang="en-US" sz="2800" b="1" dirty="0"/>
              <a:t>N Thread</a:t>
            </a:r>
            <a:r>
              <a:rPr lang="en-US" sz="2800" dirty="0"/>
              <a:t>, </a:t>
            </a:r>
            <a:r>
              <a:rPr lang="en-US" sz="2800" dirty="0" err="1"/>
              <a:t>affidiamo</a:t>
            </a:r>
            <a:r>
              <a:rPr lang="en-US" sz="2800" dirty="0"/>
              <a:t> ad </a:t>
            </a:r>
            <a:r>
              <a:rPr lang="en-US" sz="2800" dirty="0" err="1"/>
              <a:t>ognuno</a:t>
            </a:r>
            <a:r>
              <a:rPr lang="en-US" sz="2800" dirty="0"/>
              <a:t> un range di </a:t>
            </a:r>
            <a:r>
              <a:rPr lang="en-US" sz="2800" dirty="0" err="1"/>
              <a:t>ampiezza</a:t>
            </a:r>
            <a:r>
              <a:rPr lang="en-US" sz="2800" dirty="0"/>
              <a:t> </a:t>
            </a:r>
            <a:r>
              <a:rPr lang="en-US" sz="2800" b="1" dirty="0" err="1"/>
              <a:t>Tot.Disp</a:t>
            </a:r>
            <a:r>
              <a:rPr lang="en-US" sz="2800" b="1" dirty="0"/>
              <a:t>/N</a:t>
            </a:r>
            <a:r>
              <a:rPr lang="en-US" sz="2800" dirty="0"/>
              <a:t>, </a:t>
            </a:r>
            <a:r>
              <a:rPr lang="en-US" sz="2800" dirty="0" err="1"/>
              <a:t>nel</a:t>
            </a:r>
            <a:r>
              <a:rPr lang="en-US" sz="2800" dirty="0"/>
              <a:t> quale </a:t>
            </a:r>
            <a:r>
              <a:rPr lang="en-US" sz="2800" dirty="0" err="1"/>
              <a:t>cerca</a:t>
            </a:r>
            <a:r>
              <a:rPr lang="en-US" sz="2800" dirty="0"/>
              <a:t> la </a:t>
            </a:r>
            <a:r>
              <a:rPr lang="en-US" sz="2800" b="1" dirty="0" err="1"/>
              <a:t>chiave</a:t>
            </a:r>
            <a:r>
              <a:rPr lang="en-US" sz="2800" b="1" dirty="0"/>
              <a:t> </a:t>
            </a:r>
            <a:r>
              <a:rPr lang="en-US" sz="2800" b="1" dirty="0" err="1"/>
              <a:t>risultato</a:t>
            </a:r>
            <a:r>
              <a:rPr lang="en-US" sz="2800" dirty="0"/>
              <a:t> (se </a:t>
            </a:r>
            <a:r>
              <a:rPr lang="en-US" sz="2800" dirty="0" err="1"/>
              <a:t>esiste</a:t>
            </a:r>
            <a:r>
              <a:rPr lang="en-US" sz="2800" dirty="0"/>
              <a:t>)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u="sng" dirty="0"/>
              <a:t>COME?</a:t>
            </a:r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75" y="983147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234068" y="321147"/>
            <a:ext cx="667586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IDEA</a:t>
            </a:r>
            <a:endParaRPr dirty="0"/>
          </a:p>
        </p:txBody>
      </p:sp>
      <p:grpSp>
        <p:nvGrpSpPr>
          <p:cNvPr id="2" name="Google Shape;7680;p83">
            <a:extLst>
              <a:ext uri="{FF2B5EF4-FFF2-40B4-BE49-F238E27FC236}">
                <a16:creationId xmlns:a16="http://schemas.microsoft.com/office/drawing/2014/main" id="{42E30F21-016D-780D-E0D7-BFE90F543088}"/>
              </a:ext>
            </a:extLst>
          </p:cNvPr>
          <p:cNvGrpSpPr/>
          <p:nvPr/>
        </p:nvGrpSpPr>
        <p:grpSpPr>
          <a:xfrm rot="2110504">
            <a:off x="5121883" y="101679"/>
            <a:ext cx="509118" cy="469686"/>
            <a:chOff x="-49764975" y="3551225"/>
            <a:chExt cx="299300" cy="300650"/>
          </a:xfrm>
        </p:grpSpPr>
        <p:sp>
          <p:nvSpPr>
            <p:cNvPr id="3" name="Google Shape;7681;p83">
              <a:extLst>
                <a:ext uri="{FF2B5EF4-FFF2-40B4-BE49-F238E27FC236}">
                  <a16:creationId xmlns:a16="http://schemas.microsoft.com/office/drawing/2014/main" id="{01EB5992-D468-61C3-6A1D-686BF1B0B160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682;p83">
              <a:extLst>
                <a:ext uri="{FF2B5EF4-FFF2-40B4-BE49-F238E27FC236}">
                  <a16:creationId xmlns:a16="http://schemas.microsoft.com/office/drawing/2014/main" id="{BAA14728-F455-B4F7-6119-78F468DFCC1E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683;p83">
              <a:extLst>
                <a:ext uri="{FF2B5EF4-FFF2-40B4-BE49-F238E27FC236}">
                  <a16:creationId xmlns:a16="http://schemas.microsoft.com/office/drawing/2014/main" id="{60F49D77-D2E2-A680-5B54-22A03FCB2D3F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684;p83">
              <a:extLst>
                <a:ext uri="{FF2B5EF4-FFF2-40B4-BE49-F238E27FC236}">
                  <a16:creationId xmlns:a16="http://schemas.microsoft.com/office/drawing/2014/main" id="{994EDFED-5EAD-CDB6-5626-EE4644DE8694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85;p83">
              <a:extLst>
                <a:ext uri="{FF2B5EF4-FFF2-40B4-BE49-F238E27FC236}">
                  <a16:creationId xmlns:a16="http://schemas.microsoft.com/office/drawing/2014/main" id="{7BDE9F56-FBEF-9402-4933-6B8A3767358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686;p83">
              <a:extLst>
                <a:ext uri="{FF2B5EF4-FFF2-40B4-BE49-F238E27FC236}">
                  <a16:creationId xmlns:a16="http://schemas.microsoft.com/office/drawing/2014/main" id="{237DF115-5D54-6DC4-6962-0DA8BA95946C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7687;p83">
              <a:extLst>
                <a:ext uri="{FF2B5EF4-FFF2-40B4-BE49-F238E27FC236}">
                  <a16:creationId xmlns:a16="http://schemas.microsoft.com/office/drawing/2014/main" id="{29BF49DA-DC46-EF6B-6A17-1B9792AF38F9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688;p83">
              <a:extLst>
                <a:ext uri="{FF2B5EF4-FFF2-40B4-BE49-F238E27FC236}">
                  <a16:creationId xmlns:a16="http://schemas.microsoft.com/office/drawing/2014/main" id="{CD152548-2F93-2C67-AD37-3641E77D2933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689;p83">
              <a:extLst>
                <a:ext uri="{FF2B5EF4-FFF2-40B4-BE49-F238E27FC236}">
                  <a16:creationId xmlns:a16="http://schemas.microsoft.com/office/drawing/2014/main" id="{4AB1F2DB-C534-7CCC-B600-84CE2EFBC62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7690;p83">
              <a:extLst>
                <a:ext uri="{FF2B5EF4-FFF2-40B4-BE49-F238E27FC236}">
                  <a16:creationId xmlns:a16="http://schemas.microsoft.com/office/drawing/2014/main" id="{F2FE5789-E496-A2C0-8C29-D8CB6C91E3A6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691;p83">
              <a:extLst>
                <a:ext uri="{FF2B5EF4-FFF2-40B4-BE49-F238E27FC236}">
                  <a16:creationId xmlns:a16="http://schemas.microsoft.com/office/drawing/2014/main" id="{C47C6666-BE67-ED38-D1CA-EF94621FCEA6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33239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242</Words>
  <Application>Microsoft Office PowerPoint</Application>
  <PresentationFormat>Presentazione su schermo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Cambria Math</vt:lpstr>
      <vt:lpstr>Arial</vt:lpstr>
      <vt:lpstr>Raleway</vt:lpstr>
      <vt:lpstr>Unna</vt:lpstr>
      <vt:lpstr>Baskerville Old Face</vt:lpstr>
      <vt:lpstr>Dark Elegant Korean Style Project Proposal by Slidesgo</vt:lpstr>
      <vt:lpstr>Hashing Puzzle MultiThreading</vt:lpstr>
      <vt:lpstr>1. Problema</vt:lpstr>
      <vt:lpstr>Problema</vt:lpstr>
      <vt:lpstr>Problema</vt:lpstr>
      <vt:lpstr>2. Come arrivare alla soluzione?</vt:lpstr>
      <vt:lpstr>Come arrivare alla soluzione?</vt:lpstr>
      <vt:lpstr>Come arrivare alla soluzione?</vt:lpstr>
      <vt:lpstr>IDEA</vt:lpstr>
      <vt:lpstr>IDEA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3. Conclusioni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Elegant Korean Style Project Proposal</dc:title>
  <dc:creator>Francesco Frattolillo</dc:creator>
  <cp:lastModifiedBy>Francesco Frattolillo</cp:lastModifiedBy>
  <cp:revision>11</cp:revision>
  <dcterms:modified xsi:type="dcterms:W3CDTF">2023-04-20T14:35:19Z</dcterms:modified>
</cp:coreProperties>
</file>