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Encode Sans ExtraLight"/>
      <p:regular r:id="rId28"/>
      <p:bold r:id="rId29"/>
    </p:embeddedFont>
    <p:embeddedFont>
      <p:font typeface="Encode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+S3Gl+A/3/hfUE0JmBtpQaptL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EncodeSansExtraLight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EncodeSansExtra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EncodeSans-bold.fntdata"/><Relationship Id="rId30" Type="http://schemas.openxmlformats.org/officeDocument/2006/relationships/font" Target="fonts/EncodeSans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7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23"/>
          <p:cNvSpPr/>
          <p:nvPr/>
        </p:nvSpPr>
        <p:spPr>
          <a:xfrm>
            <a:off x="3527280" y="2474280"/>
            <a:ext cx="20894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-11160" y="887040"/>
            <a:ext cx="74142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BA3B21"/>
            </a:solidFill>
            <a:prstDash val="solid"/>
            <a:round/>
            <a:headEnd len="sm" w="sm" type="none"/>
            <a:tailEnd len="med" w="med" type="diamond"/>
          </a:ln>
        </p:spPr>
      </p:sp>
      <p:sp>
        <p:nvSpPr>
          <p:cNvPr id="113" name="Google Shape;113;p25"/>
          <p:cNvSpPr/>
          <p:nvPr/>
        </p:nvSpPr>
        <p:spPr>
          <a:xfrm>
            <a:off x="-11160" y="887040"/>
            <a:ext cx="5526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4023360" y="4593960"/>
            <a:ext cx="1096920" cy="54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1" i="0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uipo.europa.eu/ohimportal/it/databases" TargetMode="External"/><Relationship Id="rId4" Type="http://schemas.openxmlformats.org/officeDocument/2006/relationships/hyperlink" Target="https://www.euipo.europa.eu/ohimportal/it/web/guest/apply-no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www.tmdn.org/tmview/welcome.html?lang=it" TargetMode="External"/><Relationship Id="rId6" Type="http://schemas.openxmlformats.org/officeDocument/2006/relationships/hyperlink" Target="https://www.tmdn.org/tmview/welcome.html?lang=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uipo.europa.eu/eSearch/#advanced/trademarks/1/100/n1=MarkVerbalElementText&amp;v1=JUST%20DO%20IT&amp;o1=AND&amp;c1=CONTAINS&amp;sf=ApplicationNumber&amp;so=as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uipo.europa.eu/eSearch/#advanced/trademarks/1/100/n1=MarkFeature&amp;v1=Sound&amp;o1=AND&amp;n2=MarkCurrentStatusCode&amp;v2=%22Registered%22&amp;o2=AND&amp;sf=ApplicationDate&amp;so=desc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t-IT" sz="1800" u="none" cap="none" strike="noStrike"/>
            </a:br>
            <a:r>
              <a:rPr b="1" i="0" lang="it-IT" sz="32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Avv. Luca Valente</a:t>
            </a:r>
            <a:br>
              <a:rPr b="0" i="0" lang="it-IT" sz="1800" u="none" cap="none" strike="noStrike"/>
            </a:br>
            <a:r>
              <a:rPr b="1" i="0" lang="it-IT" sz="32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Copyright e norme giuridiche del mondo digitale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920" y="1152360"/>
            <a:ext cx="4933440" cy="320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28480"/>
            <a:ext cx="3657600" cy="276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60" y="1409760"/>
            <a:ext cx="3511800" cy="20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2880" y="1409760"/>
            <a:ext cx="4181040" cy="2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80" y="1452600"/>
            <a:ext cx="4828680" cy="22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080" y="1371240"/>
            <a:ext cx="4212000" cy="20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480" y="1323720"/>
            <a:ext cx="3615120" cy="165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920" y="1310760"/>
            <a:ext cx="2933280" cy="190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720" y="1228320"/>
            <a:ext cx="3723840" cy="304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400" y="1323720"/>
            <a:ext cx="4543200" cy="28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2286000" y="1548360"/>
            <a:ext cx="457164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92D2"/>
                </a:solidFill>
                <a:latin typeface="Arial"/>
                <a:ea typeface="Arial"/>
                <a:cs typeface="Arial"/>
                <a:sym typeface="Arial"/>
              </a:rPr>
              <a:t>Useful links:</a:t>
            </a:r>
            <a:b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https://euipo.europa.eu/ohimportal/it/databases</a:t>
            </a: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 controllare se ci sono marchi registrati)</a:t>
            </a:r>
            <a:b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https://www.euipo.europa.eu/ohimportal/it/web/guest/apply-now</a:t>
            </a: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 presentare domanda di un marchio europeo)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/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6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4392000" y="4300920"/>
            <a:ext cx="358920" cy="585360"/>
            <a:chOff x="4392000" y="4300920"/>
            <a:chExt cx="358920" cy="585360"/>
          </a:xfrm>
        </p:grpSpPr>
        <p:sp>
          <p:nvSpPr>
            <p:cNvPr id="225" name="Google Shape;225;p2"/>
            <p:cNvSpPr/>
            <p:nvPr/>
          </p:nvSpPr>
          <p:spPr>
            <a:xfrm>
              <a:off x="4500360" y="4796280"/>
              <a:ext cx="142560" cy="31320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6" name="Google Shape;226;p2"/>
            <p:cNvSpPr/>
            <p:nvPr/>
          </p:nvSpPr>
          <p:spPr>
            <a:xfrm>
              <a:off x="4500360" y="4748040"/>
              <a:ext cx="142560" cy="31320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7" name="Google Shape;227;p2"/>
            <p:cNvSpPr/>
            <p:nvPr/>
          </p:nvSpPr>
          <p:spPr>
            <a:xfrm>
              <a:off x="4500360" y="4844880"/>
              <a:ext cx="142560" cy="41400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8" name="Google Shape;228;p2"/>
            <p:cNvSpPr/>
            <p:nvPr/>
          </p:nvSpPr>
          <p:spPr>
            <a:xfrm>
              <a:off x="4505400" y="4507200"/>
              <a:ext cx="132480" cy="22356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9" name="Google Shape;229;p2"/>
            <p:cNvSpPr/>
            <p:nvPr/>
          </p:nvSpPr>
          <p:spPr>
            <a:xfrm>
              <a:off x="4392000" y="4300920"/>
              <a:ext cx="358920" cy="429480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/>
        </p:nvSpPr>
        <p:spPr>
          <a:xfrm>
            <a:off x="402336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762120" y="1991880"/>
            <a:ext cx="437328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8000" u="none" cap="none" strike="noStrike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GRAZIE!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20"/>
          <p:cNvGrpSpPr/>
          <p:nvPr/>
        </p:nvGrpSpPr>
        <p:grpSpPr>
          <a:xfrm>
            <a:off x="5397120" y="1023120"/>
            <a:ext cx="2668320" cy="2466360"/>
            <a:chOff x="5397120" y="1023120"/>
            <a:chExt cx="2668320" cy="2466360"/>
          </a:xfrm>
        </p:grpSpPr>
        <p:sp>
          <p:nvSpPr>
            <p:cNvPr id="363" name="Google Shape;363;p20"/>
            <p:cNvSpPr/>
            <p:nvPr/>
          </p:nvSpPr>
          <p:spPr>
            <a:xfrm>
              <a:off x="5397120" y="1958040"/>
              <a:ext cx="624240" cy="140004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</p:sp>
        <p:sp>
          <p:nvSpPr>
            <p:cNvPr id="364" name="Google Shape;364;p20"/>
            <p:cNvSpPr/>
            <p:nvPr/>
          </p:nvSpPr>
          <p:spPr>
            <a:xfrm>
              <a:off x="6114600" y="1023120"/>
              <a:ext cx="1950840" cy="246636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880" y="1661760"/>
            <a:ext cx="1714320" cy="260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"/>
          <p:cNvSpPr txBox="1"/>
          <p:nvPr/>
        </p:nvSpPr>
        <p:spPr>
          <a:xfrm>
            <a:off x="446400" y="997200"/>
            <a:ext cx="7599600" cy="3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</a:pPr>
            <a:r>
              <a:rPr b="0" i="0" lang="it-IT" sz="2400" u="none" cap="none" strike="noStrik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Concetto chiave: </a:t>
            </a:r>
            <a:r>
              <a:rPr b="1" i="0" lang="it-IT" sz="2400" u="none" cap="none" strike="noStrik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Capacità distintiva </a:t>
            </a:r>
            <a:r>
              <a:rPr b="0" i="0" lang="it-IT" sz="2400" u="none" cap="none" strike="noStrik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(distinctiveness)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"/>
          <p:cNvPicPr preferRelativeResize="0"/>
          <p:nvPr/>
        </p:nvPicPr>
        <p:blipFill rotWithShape="1">
          <a:blip r:embed="rId3">
            <a:alphaModFix/>
          </a:blip>
          <a:srcRect b="0" l="-6380" r="6379" t="0"/>
          <a:stretch/>
        </p:blipFill>
        <p:spPr>
          <a:xfrm>
            <a:off x="899900" y="1428940"/>
            <a:ext cx="1923840" cy="158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3800" y="1523880"/>
            <a:ext cx="1895040" cy="20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"/>
          <p:cNvSpPr/>
          <p:nvPr/>
        </p:nvSpPr>
        <p:spPr>
          <a:xfrm>
            <a:off x="4393800" y="3288960"/>
            <a:ext cx="3256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Banca dati per vedere se un marchio è registrato: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https://www.tmdn.org/tmview/welcome.html?lang=it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920" y="1592640"/>
            <a:ext cx="2466720" cy="172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3760" y="1592640"/>
            <a:ext cx="1590840" cy="18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2984400" y="1232280"/>
            <a:ext cx="2434320" cy="26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Word Marks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Nike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Arial"/>
              <a:buChar char="•"/>
            </a:pPr>
            <a:r>
              <a:rPr b="0" i="0" lang="it-IT" sz="2400" u="sng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 do it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Louis Vuitton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Fiat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440" y="1133640"/>
            <a:ext cx="4514400" cy="287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71480" y="2100240"/>
            <a:ext cx="457164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it-IT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 on </a:t>
            </a:r>
            <a:r>
              <a:rPr b="0" i="0" lang="it-IT" sz="1800" u="sng" cap="none" strike="noStrike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EUIPO website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1035720" y="1414080"/>
            <a:ext cx="24105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cap="none" strike="noStrike">
                <a:solidFill>
                  <a:srgbClr val="2B618B"/>
                </a:solidFill>
                <a:latin typeface="Arial"/>
                <a:ea typeface="Arial"/>
                <a:cs typeface="Arial"/>
                <a:sym typeface="Arial"/>
              </a:rPr>
              <a:t>Sound Marks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480" y="1675800"/>
            <a:ext cx="2218680" cy="267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002060"/>
                </a:solidFill>
                <a:latin typeface="Encode Sans"/>
                <a:ea typeface="Encode Sans"/>
                <a:cs typeface="Encode Sans"/>
                <a:sym typeface="Encode Sans"/>
              </a:rPr>
              <a:t>Trade Marks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-IT" sz="1300" u="none" cap="none" strike="noStrike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280" y="1209240"/>
            <a:ext cx="4447440" cy="308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