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4.xml" ContentType="application/vnd.openxmlformats-officedocument.presentationml.notesSlide+xml"/>
  <Override PartName="/ppt/notesSlides/_rels/notesSlide4.xml.rels" ContentType="application/vnd.openxmlformats-package.relationships+xml"/>
  <Override PartName="/ppt/media/image1.jpeg" ContentType="image/jpeg"/>
  <Override PartName="/ppt/media/image6.gif" ContentType="image/gif"/>
  <Override PartName="/ppt/media/image2.jpeg" ContentType="image/jpeg"/>
  <Override PartName="/ppt/media/image8.png" ContentType="image/png"/>
  <Override PartName="/ppt/media/image12.gif" ContentType="image/gif"/>
  <Override PartName="/ppt/media/image3.jpeg" ContentType="image/jpeg"/>
  <Override PartName="/ppt/media/image4.png" ContentType="image/png"/>
  <Override PartName="/ppt/media/image5.gif" ContentType="image/gif"/>
  <Override PartName="/ppt/media/image7.png" ContentType="image/png"/>
  <Override PartName="/ppt/media/image9.gif" ContentType="image/gif"/>
  <Override PartName="/ppt/media/image10.gif" ContentType="image/gif"/>
  <Override PartName="/ppt/media/image11.gif" ContentType="image/gif"/>
  <Override PartName="/ppt/media/image13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Fai clic per spostare la diapositiva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it-IT" sz="2000" spc="-1" strike="noStrike">
                <a:latin typeface="Arial"/>
              </a:rPr>
              <a:t>Fai clic per modificare il formato delle note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it-IT" sz="1400" spc="-1" strike="noStrike">
                <a:latin typeface="Times New Roman"/>
              </a:rPr>
              <a:t>&lt;intestazione&gt;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it-IT" sz="1400" spc="-1" strike="noStrike">
                <a:latin typeface="Times New Roman"/>
              </a:rPr>
              <a:t>&lt;data/ora&gt;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it-IT" sz="1400" spc="-1" strike="noStrike">
                <a:latin typeface="Times New Roman"/>
              </a:rPr>
              <a:t>&lt;piè di pagina&gt;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279C645-9792-48D4-82E9-8F9B48C3C259}" type="slidenum">
              <a:rPr b="0" lang="it-IT" sz="1400" spc="-1" strike="noStrike">
                <a:latin typeface="Times New Roman"/>
              </a:rPr>
              <a:t>&lt;numero&gt;</a:t>
            </a:fld>
            <a:endParaRPr b="0" lang="it-I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rm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195" name="Segnaposto numero diapositiva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6ADD86B-ED75-42C3-A362-C6BC12DB7B37}" type="slidenum">
              <a:rPr b="0" lang="it-IT" sz="1200" spc="-1" strike="noStrike">
                <a:solidFill>
                  <a:srgbClr val="000000"/>
                </a:solidFill>
                <a:latin typeface="Arial"/>
                <a:ea typeface="Arial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49720" y="1200240"/>
            <a:ext cx="749664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49720" y="2739240"/>
            <a:ext cx="749664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49720" y="1200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391280" y="1200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49720" y="2739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391280" y="2739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49720" y="1200240"/>
            <a:ext cx="241380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084480" y="1200240"/>
            <a:ext cx="241380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619600" y="1200240"/>
            <a:ext cx="241380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49720" y="2739240"/>
            <a:ext cx="241380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084480" y="2739240"/>
            <a:ext cx="241380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619600" y="2739240"/>
            <a:ext cx="241380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49720" y="1200240"/>
            <a:ext cx="7496640" cy="294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49720" y="1200240"/>
            <a:ext cx="7496640" cy="294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49720" y="1200240"/>
            <a:ext cx="3658320" cy="294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391280" y="1200240"/>
            <a:ext cx="3658320" cy="294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549720" y="361440"/>
            <a:ext cx="6853680" cy="254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49720" y="1200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391280" y="1200240"/>
            <a:ext cx="3658320" cy="294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49720" y="2739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49720" y="1200240"/>
            <a:ext cx="7496640" cy="294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49720" y="1200240"/>
            <a:ext cx="3658320" cy="294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391280" y="1200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391280" y="2739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49720" y="1200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391280" y="1200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49720" y="2739240"/>
            <a:ext cx="749664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49720" y="1200240"/>
            <a:ext cx="749664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49720" y="2739240"/>
            <a:ext cx="749664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49720" y="1200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391280" y="1200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49720" y="2739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391280" y="2739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49720" y="1200240"/>
            <a:ext cx="241380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084480" y="1200240"/>
            <a:ext cx="241380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619600" y="1200240"/>
            <a:ext cx="241380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49720" y="2739240"/>
            <a:ext cx="241380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084480" y="2739240"/>
            <a:ext cx="241380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5619600" y="2739240"/>
            <a:ext cx="241380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49720" y="1200240"/>
            <a:ext cx="7496640" cy="294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49720" y="1200240"/>
            <a:ext cx="7496640" cy="294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49720" y="1200240"/>
            <a:ext cx="3658320" cy="294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91280" y="1200240"/>
            <a:ext cx="3658320" cy="294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49720" y="1200240"/>
            <a:ext cx="7496640" cy="294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549720" y="361440"/>
            <a:ext cx="6853680" cy="254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49720" y="1200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391280" y="1200240"/>
            <a:ext cx="3658320" cy="294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49720" y="2739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49720" y="1200240"/>
            <a:ext cx="3658320" cy="294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391280" y="1200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391280" y="2739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49720" y="1200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391280" y="1200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49720" y="2739240"/>
            <a:ext cx="749664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49720" y="1200240"/>
            <a:ext cx="749664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49720" y="2739240"/>
            <a:ext cx="749664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49720" y="1200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391280" y="1200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49720" y="2739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391280" y="2739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49720" y="1200240"/>
            <a:ext cx="241380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084480" y="1200240"/>
            <a:ext cx="241380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619600" y="1200240"/>
            <a:ext cx="241380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49720" y="2739240"/>
            <a:ext cx="241380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084480" y="2739240"/>
            <a:ext cx="241380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5619600" y="2739240"/>
            <a:ext cx="241380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49720" y="1200240"/>
            <a:ext cx="3658320" cy="294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391280" y="1200240"/>
            <a:ext cx="3658320" cy="294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49720" y="361440"/>
            <a:ext cx="6853680" cy="254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49720" y="1200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391280" y="1200240"/>
            <a:ext cx="3658320" cy="294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49720" y="2739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49720" y="1200240"/>
            <a:ext cx="3658320" cy="294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391280" y="1200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391280" y="2739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49720" y="1200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391280" y="1200240"/>
            <a:ext cx="365832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49720" y="2739240"/>
            <a:ext cx="7496640" cy="140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1400" spc="-1" strike="noStrike">
              <a:solidFill>
                <a:srgbClr val="00206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83880" y="1075320"/>
            <a:ext cx="7175520" cy="34286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50000"/>
              </a:lnSpc>
            </a:pPr>
            <a:r>
              <a:rPr b="1" lang="it-IT" sz="3200" spc="-1" strike="noStrike">
                <a:solidFill>
                  <a:srgbClr val="002060"/>
                </a:solidFill>
                <a:latin typeface="Encode Sans"/>
                <a:ea typeface="Encode Sans"/>
              </a:rPr>
              <a:t>Unità Formativa (UF)</a:t>
            </a:r>
            <a:br/>
            <a:r>
              <a:rPr b="1" lang="it-IT" sz="3200" spc="-1" strike="noStrike">
                <a:solidFill>
                  <a:srgbClr val="002060"/>
                </a:solidFill>
                <a:latin typeface="Encode Sans"/>
                <a:ea typeface="Encode Sans"/>
              </a:rPr>
              <a:t>Docente:</a:t>
            </a:r>
            <a:br/>
            <a:r>
              <a:rPr b="1" lang="it-IT" sz="3200" spc="-1" strike="noStrike">
                <a:solidFill>
                  <a:srgbClr val="002060"/>
                </a:solidFill>
                <a:latin typeface="Encode Sans"/>
                <a:ea typeface="Encode Sans"/>
              </a:rPr>
              <a:t>Titolo argomento: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2060"/>
                </a:solidFill>
                <a:latin typeface="Arial"/>
              </a:rPr>
              <a:t>Fai clic per modificare il formato del testo della struttura</a:t>
            </a:r>
            <a:endParaRPr b="0" lang="it-IT" sz="1400" spc="-1" strike="noStrike">
              <a:solidFill>
                <a:srgbClr val="00206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735920" y="1126080"/>
            <a:ext cx="5671800" cy="11595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2060"/>
                </a:solidFill>
                <a:latin typeface="Encode Sans"/>
                <a:ea typeface="Encode Sans"/>
              </a:rPr>
              <a:t>Titolo Argomento</a:t>
            </a:r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Shape 18"/>
          <p:cNvSpPr/>
          <p:nvPr/>
        </p:nvSpPr>
        <p:spPr>
          <a:xfrm>
            <a:off x="3527280" y="2474280"/>
            <a:ext cx="2089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55c21"/>
            </a:solidFill>
            <a:round/>
            <a:headEnd len="med" type="diamond" w="med"/>
            <a:tailEnd len="med" type="diamond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2060"/>
                </a:solidFill>
                <a:latin typeface="Arial"/>
              </a:rPr>
              <a:t>Fai clic per modificare il formato del testo della struttura</a:t>
            </a:r>
            <a:endParaRPr b="0" lang="it-IT" sz="1400" spc="-1" strike="noStrike">
              <a:solidFill>
                <a:srgbClr val="00206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9720" y="361440"/>
            <a:ext cx="6853680" cy="549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49720" y="1200240"/>
            <a:ext cx="7496640" cy="294588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Contenuto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sldNum"/>
          </p:nvPr>
        </p:nvSpPr>
        <p:spPr>
          <a:xfrm>
            <a:off x="8046720" y="4593960"/>
            <a:ext cx="1096920" cy="54936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02E3365E-292E-4347-AE95-AF9F24985182}" type="slidenum">
              <a:rPr b="1" lang="en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sp>
        <p:nvSpPr>
          <p:cNvPr id="80" name="Shape 46"/>
          <p:cNvSpPr/>
          <p:nvPr/>
        </p:nvSpPr>
        <p:spPr>
          <a:xfrm>
            <a:off x="-11160" y="887040"/>
            <a:ext cx="7414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ba3b21"/>
            </a:solidFill>
            <a:round/>
            <a:tailEnd len="med" type="diamond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Shape 49"/>
          <p:cNvSpPr/>
          <p:nvPr/>
        </p:nvSpPr>
        <p:spPr>
          <a:xfrm>
            <a:off x="-11160" y="887040"/>
            <a:ext cx="552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55c2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gif"/><Relationship Id="rId2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gif"/><Relationship Id="rId2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gif"/><Relationship Id="rId2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gif"/><Relationship Id="rId2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slideLayout" Target="../slideLayouts/slideLayout27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gif"/><Relationship Id="rId2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olo 1"/>
          <p:cNvSpPr txBox="1"/>
          <p:nvPr/>
        </p:nvSpPr>
        <p:spPr>
          <a:xfrm>
            <a:off x="983880" y="1075320"/>
            <a:ext cx="7175520" cy="3428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olo 1"/>
          <p:cNvSpPr txBox="1"/>
          <p:nvPr/>
        </p:nvSpPr>
        <p:spPr>
          <a:xfrm>
            <a:off x="549720" y="361440"/>
            <a:ext cx="6853680" cy="549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SISTEMA INFORMATIVO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Segnaposto contenuto 2"/>
          <p:cNvSpPr txBox="1"/>
          <p:nvPr/>
        </p:nvSpPr>
        <p:spPr>
          <a:xfrm>
            <a:off x="549720" y="1200240"/>
            <a:ext cx="7496640" cy="29458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la realtà non viene rappresentata in un sistema informativo se  non nella parte di essa che è funzionale al raggiungimento di obiettivi predeterminati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62" name="Segnaposto numero diapositiva 3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0F5C3287-7562-4FB2-A473-7D5118E1DB4B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10</a:t>
            </a:fld>
            <a:endParaRPr b="0" lang="it-IT" sz="1300" spc="-1" strike="noStrike">
              <a:latin typeface="Times New Roman"/>
            </a:endParaRPr>
          </a:p>
        </p:txBody>
      </p:sp>
      <p:sp>
        <p:nvSpPr>
          <p:cNvPr id="163" name="Segnaposto piè di pagina 4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Arial"/>
              </a:rPr>
              <a:t>Basi di Dati</a:t>
            </a:r>
            <a:endParaRPr b="0" lang="it-IT" sz="1400" spc="-1" strike="noStrike">
              <a:latin typeface="Times New Roman"/>
            </a:endParaRPr>
          </a:p>
        </p:txBody>
      </p:sp>
      <p:pic>
        <p:nvPicPr>
          <p:cNvPr id="164" name="Picture 2" descr="I:\xifts\BasiDati2013\BASIDATI\DB1_file\image008.gif"/>
          <p:cNvPicPr/>
          <p:nvPr/>
        </p:nvPicPr>
        <p:blipFill>
          <a:blip r:embed="rId1"/>
          <a:stretch/>
        </p:blipFill>
        <p:spPr>
          <a:xfrm>
            <a:off x="3056400" y="2779200"/>
            <a:ext cx="4156560" cy="208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olo 3"/>
          <p:cNvSpPr txBox="1"/>
          <p:nvPr/>
        </p:nvSpPr>
        <p:spPr>
          <a:xfrm>
            <a:off x="549720" y="361440"/>
            <a:ext cx="6853680" cy="549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Modellizzazione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Segnaposto contenuto 4"/>
          <p:cNvSpPr txBox="1"/>
          <p:nvPr/>
        </p:nvSpPr>
        <p:spPr>
          <a:xfrm>
            <a:off x="549720" y="1200240"/>
            <a:ext cx="7496640" cy="29458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1" lang="it-IT" sz="18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Un modello rappresenta una </a:t>
            </a:r>
            <a:r>
              <a:rPr b="1" i="1" lang="it-IT" sz="18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particolare </a:t>
            </a:r>
            <a:r>
              <a:rPr b="1" lang="it-IT" sz="18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percezione di una parte della realtà</a:t>
            </a:r>
            <a:endParaRPr b="0" lang="it-IT" sz="1800" spc="-1" strike="noStrike">
              <a:solidFill>
                <a:srgbClr val="00206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1" lang="it-IT" sz="18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Il processo di modellizzazione serve per </a:t>
            </a:r>
            <a:r>
              <a:rPr b="1" i="1" lang="it-IT" sz="18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fissare</a:t>
            </a:r>
            <a:r>
              <a:rPr b="1" lang="it-IT" sz="18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 una percezione della realtà e </a:t>
            </a:r>
            <a:r>
              <a:rPr b="1" i="1" lang="it-IT" sz="18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rappresentare </a:t>
            </a:r>
            <a:r>
              <a:rPr b="1" lang="it-IT" sz="18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la percezione</a:t>
            </a:r>
            <a:endParaRPr b="0" lang="it-IT" sz="1800" spc="-1" strike="noStrike">
              <a:solidFill>
                <a:srgbClr val="00206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1" lang="it-IT" sz="18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Nel processo di modellizzazione noi  selezioniamo </a:t>
            </a:r>
            <a:r>
              <a:rPr b="1" i="1" lang="it-IT" sz="18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certi aspetti </a:t>
            </a:r>
            <a:r>
              <a:rPr b="1" lang="it-IT" sz="18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e li </a:t>
            </a:r>
            <a:r>
              <a:rPr b="1" i="1" lang="it-IT" sz="18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astraiamo </a:t>
            </a:r>
            <a:r>
              <a:rPr b="1" lang="it-IT" sz="18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per una più' semplice comprensione del fenomeno in questione.</a:t>
            </a:r>
            <a:endParaRPr b="0" lang="it-IT" sz="1800" spc="-1" strike="noStrike">
              <a:solidFill>
                <a:srgbClr val="00206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it-IT" sz="18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67" name="Segnaposto numero diapositiva 5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78CC34AF-2DD7-4B17-A968-8F7D9B7E4C60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sp>
        <p:nvSpPr>
          <p:cNvPr id="168" name="Segnaposto piè di pagina 6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Arial"/>
              </a:rPr>
              <a:t>Basi di Dati</a:t>
            </a:r>
            <a:endParaRPr b="0" lang="it-IT" sz="1400" spc="-1" strike="noStrike">
              <a:latin typeface="Times New Roman"/>
            </a:endParaRPr>
          </a:p>
        </p:txBody>
      </p:sp>
      <p:pic>
        <p:nvPicPr>
          <p:cNvPr id="169" name="Picture 2" descr="I:\xifts\BasiDati2013\BASIDATI\DB1_file\image010.gif"/>
          <p:cNvPicPr/>
          <p:nvPr/>
        </p:nvPicPr>
        <p:blipFill>
          <a:blip r:embed="rId1"/>
          <a:stretch/>
        </p:blipFill>
        <p:spPr>
          <a:xfrm>
            <a:off x="3071880" y="3589920"/>
            <a:ext cx="4192920" cy="98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olo 4"/>
          <p:cNvSpPr txBox="1"/>
          <p:nvPr/>
        </p:nvSpPr>
        <p:spPr>
          <a:xfrm>
            <a:off x="549720" y="361440"/>
            <a:ext cx="6853680" cy="549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Applicazione informatica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Segnaposto contenuto 1"/>
          <p:cNvSpPr txBox="1"/>
          <p:nvPr/>
        </p:nvSpPr>
        <p:spPr>
          <a:xfrm>
            <a:off x="549720" y="1200240"/>
            <a:ext cx="7496640" cy="29458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Per applicazione informatica si intende una componente del sistema informativo (SI) che utilizza dati in esso immagazzinati per compiere una funzione specifica all’interno dell’organizzazione a cui il SI appartiene (per esempio la stampa di statistiche).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72" name="Segnaposto numero diapositiva 3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AAD52E72-770C-4E93-ACB5-C75046DF3074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sp>
        <p:nvSpPr>
          <p:cNvPr id="173" name="Segnaposto piè di pagina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Arial"/>
              </a:rPr>
              <a:t>Basi di Dati</a:t>
            </a:r>
            <a:endParaRPr b="0" lang="it-IT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olo 1"/>
          <p:cNvSpPr txBox="1"/>
          <p:nvPr/>
        </p:nvSpPr>
        <p:spPr>
          <a:xfrm>
            <a:off x="549720" y="361440"/>
            <a:ext cx="6853680" cy="549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Sistema informativo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Segnaposto contenuto 2"/>
          <p:cNvSpPr txBox="1"/>
          <p:nvPr/>
        </p:nvSpPr>
        <p:spPr>
          <a:xfrm>
            <a:off x="549720" y="1200240"/>
            <a:ext cx="7496640" cy="29458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0" lang="it-IT" sz="15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Ogni singola applicazione del S.I. opera su un insieme di dati memorizzati secondo una struttura definita all'interno dell'applicazione stessa dall'analista</a:t>
            </a:r>
            <a:endParaRPr b="0" lang="it-IT" sz="1500" spc="-1" strike="noStrike">
              <a:solidFill>
                <a:srgbClr val="00206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0" lang="it-IT" sz="15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L'analista ha il compito di realizzare l'applicazione in modo da rendere massima l'efficienza</a:t>
            </a:r>
            <a:endParaRPr b="0" lang="it-IT" sz="1500" spc="-1" strike="noStrike">
              <a:solidFill>
                <a:srgbClr val="00206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it-IT" sz="15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76" name="Segnaposto numero diapositiva 3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2BE213E5-0B82-43BF-B397-A421E5C79003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sp>
        <p:nvSpPr>
          <p:cNvPr id="177" name="Segnaposto piè di pagina 4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Arial"/>
              </a:rPr>
              <a:t>Basi di Dati</a:t>
            </a:r>
            <a:endParaRPr b="0" lang="it-IT" sz="1400" spc="-1" strike="noStrike">
              <a:latin typeface="Times New Roman"/>
            </a:endParaRPr>
          </a:p>
        </p:txBody>
      </p:sp>
      <p:pic>
        <p:nvPicPr>
          <p:cNvPr id="178" name="Picture 2" descr="I:\xifts\BasiDati2013\BASIDATI\DB1_file\image012.gif"/>
          <p:cNvPicPr/>
          <p:nvPr/>
        </p:nvPicPr>
        <p:blipFill>
          <a:blip r:embed="rId1"/>
          <a:stretch/>
        </p:blipFill>
        <p:spPr>
          <a:xfrm>
            <a:off x="2422800" y="2571840"/>
            <a:ext cx="3750120" cy="150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olo 1"/>
          <p:cNvSpPr txBox="1"/>
          <p:nvPr/>
        </p:nvSpPr>
        <p:spPr>
          <a:xfrm>
            <a:off x="549720" y="361440"/>
            <a:ext cx="6853680" cy="549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Sistema informativo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Segnaposto contenuto 2"/>
          <p:cNvSpPr txBox="1"/>
          <p:nvPr/>
        </p:nvSpPr>
        <p:spPr>
          <a:xfrm>
            <a:off x="549720" y="1200240"/>
            <a:ext cx="7496640" cy="29458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Lo strumento utilizzato per la gestione dei dati memorizzati e' il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 marL="76320"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	</a:t>
            </a: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	</a:t>
            </a: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	</a:t>
            </a: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FILE SYSTEM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  <a:tabLst>
                <a:tab algn="l" pos="0"/>
              </a:tabLst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parte del S.O. che si occupa della definizione e gestione dei files immagazzinati sulla memoria di massa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81" name="Segnaposto numero diapositiva 3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9D01966D-BCE7-4E0C-9A89-B436AEEB8521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sp>
        <p:nvSpPr>
          <p:cNvPr id="182" name="Segnaposto piè di pagina 4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Arial"/>
              </a:rPr>
              <a:t>Basi di Dati</a:t>
            </a:r>
            <a:endParaRPr b="0" lang="it-IT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olo 1"/>
          <p:cNvSpPr txBox="1"/>
          <p:nvPr/>
        </p:nvSpPr>
        <p:spPr>
          <a:xfrm>
            <a:off x="549720" y="361440"/>
            <a:ext cx="6853680" cy="549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Data Base Management System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Segnaposto contenuto 2"/>
          <p:cNvSpPr txBox="1"/>
          <p:nvPr/>
        </p:nvSpPr>
        <p:spPr>
          <a:xfrm>
            <a:off x="549720" y="1200240"/>
            <a:ext cx="4560480" cy="29458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Strumento per la </a:t>
            </a:r>
            <a:r>
              <a:rPr b="1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gestione</a:t>
            </a: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 dei dati e la </a:t>
            </a:r>
            <a:r>
              <a:rPr b="1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verifica</a:t>
            </a: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 della loro correttezza (DBMS - Data Base Management System).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Si interfaccia tra le applicazioni e i dati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85" name="Segnaposto numero diapositiva 3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09BB1A45-1EF6-4B59-9CDD-2B1F4A14C62C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sp>
        <p:nvSpPr>
          <p:cNvPr id="186" name="Segnaposto piè di pagina 4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Arial"/>
              </a:rPr>
              <a:t>Basi di Dati</a:t>
            </a:r>
            <a:endParaRPr b="0" lang="it-IT" sz="1400" spc="-1" strike="noStrike">
              <a:latin typeface="Times New Roman"/>
            </a:endParaRPr>
          </a:p>
        </p:txBody>
      </p:sp>
      <p:pic>
        <p:nvPicPr>
          <p:cNvPr id="187" name="Picture 2" descr="I:\xifts\BasiDati2013\BASIDATI\DB1_file\image014.gif"/>
          <p:cNvPicPr/>
          <p:nvPr/>
        </p:nvPicPr>
        <p:blipFill>
          <a:blip r:embed="rId1"/>
          <a:stretch/>
        </p:blipFill>
        <p:spPr>
          <a:xfrm>
            <a:off x="5110560" y="1464480"/>
            <a:ext cx="3714480" cy="221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olo 4"/>
          <p:cNvSpPr txBox="1"/>
          <p:nvPr/>
        </p:nvSpPr>
        <p:spPr>
          <a:xfrm>
            <a:off x="549720" y="361440"/>
            <a:ext cx="6853680" cy="549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Base di Dati e DBMS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Segnaposto contenuto 1"/>
          <p:cNvSpPr txBox="1"/>
          <p:nvPr/>
        </p:nvSpPr>
        <p:spPr>
          <a:xfrm>
            <a:off x="549720" y="1200240"/>
            <a:ext cx="7496640" cy="29458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Il DBMS si incarica di interfacciarsi con il file System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90" name="Segnaposto numero diapositiva 3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576CE476-0FC8-45F8-92BA-DE757307237F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sp>
        <p:nvSpPr>
          <p:cNvPr id="191" name="Segnaposto piè di pagina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Arial"/>
              </a:rPr>
              <a:t>Basi di Dati</a:t>
            </a:r>
            <a:endParaRPr b="0" lang="it-IT" sz="1400" spc="-1" strike="noStrike">
              <a:latin typeface="Times New Roman"/>
            </a:endParaRPr>
          </a:p>
        </p:txBody>
      </p:sp>
      <p:pic>
        <p:nvPicPr>
          <p:cNvPr id="192" name="Picture 2" descr=""/>
          <p:cNvPicPr/>
          <p:nvPr/>
        </p:nvPicPr>
        <p:blipFill>
          <a:blip r:embed="rId1"/>
          <a:stretch/>
        </p:blipFill>
        <p:spPr>
          <a:xfrm>
            <a:off x="2707200" y="1875240"/>
            <a:ext cx="4829760" cy="27183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olo 1"/>
          <p:cNvSpPr txBox="1"/>
          <p:nvPr/>
        </p:nvSpPr>
        <p:spPr>
          <a:xfrm>
            <a:off x="1735920" y="1126080"/>
            <a:ext cx="567180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1" lang="it-IT" sz="3600" spc="-1" strike="noStrike">
                <a:solidFill>
                  <a:srgbClr val="002060"/>
                </a:solidFill>
                <a:latin typeface="Encode Sans"/>
                <a:ea typeface="Encode Sans"/>
              </a:rPr>
              <a:t>BASI DI DATI</a:t>
            </a:r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Sottotitolo 2"/>
          <p:cNvSpPr txBox="1"/>
          <p:nvPr/>
        </p:nvSpPr>
        <p:spPr>
          <a:xfrm>
            <a:off x="1735920" y="2665440"/>
            <a:ext cx="5671800" cy="7844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 algn="ctr">
              <a:lnSpc>
                <a:spcPct val="115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27272d"/>
                </a:solidFill>
                <a:latin typeface="Encode Sans ExtraLight"/>
                <a:ea typeface="Encode Sans ExtraLight"/>
              </a:rPr>
              <a:t>Iacobelli Cesare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olo 5"/>
          <p:cNvSpPr txBox="1"/>
          <p:nvPr/>
        </p:nvSpPr>
        <p:spPr>
          <a:xfrm>
            <a:off x="549720" y="361440"/>
            <a:ext cx="6853680" cy="549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Base di Dati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Segnaposto contenuto 6"/>
          <p:cNvSpPr txBox="1"/>
          <p:nvPr/>
        </p:nvSpPr>
        <p:spPr>
          <a:xfrm>
            <a:off x="424080" y="1192680"/>
            <a:ext cx="5210280" cy="29458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1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Una collezione di dati strutturati progettati per essere usati in applicazioni differenti e da differenti utenti.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29" name="Segnaposto numero diapositiva 4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7FD4F31C-5098-4E81-886A-1230976B0DF0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sp>
        <p:nvSpPr>
          <p:cNvPr id="130" name="Segnaposto piè di pagina 7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Arial"/>
              </a:rPr>
              <a:t>Basi di Dati</a:t>
            </a:r>
            <a:endParaRPr b="0" lang="it-IT" sz="1400" spc="-1" strike="noStrike">
              <a:latin typeface="Times New Roman"/>
            </a:endParaRPr>
          </a:p>
        </p:txBody>
      </p:sp>
      <p:pic>
        <p:nvPicPr>
          <p:cNvPr id="131" name="Picture 2" descr=""/>
          <p:cNvPicPr/>
          <p:nvPr/>
        </p:nvPicPr>
        <p:blipFill>
          <a:blip r:embed="rId1"/>
          <a:stretch/>
        </p:blipFill>
        <p:spPr>
          <a:xfrm>
            <a:off x="5557680" y="1942920"/>
            <a:ext cx="3262320" cy="25570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olo 3"/>
          <p:cNvSpPr txBox="1"/>
          <p:nvPr/>
        </p:nvSpPr>
        <p:spPr>
          <a:xfrm>
            <a:off x="549720" y="361440"/>
            <a:ext cx="6853680" cy="549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Base di Dati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Segnaposto contenuto 4"/>
          <p:cNvSpPr txBox="1"/>
          <p:nvPr/>
        </p:nvSpPr>
        <p:spPr>
          <a:xfrm>
            <a:off x="549720" y="1200240"/>
            <a:ext cx="7496640" cy="29458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1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Base di lavoro per utenti diversi con programmi diversi. 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34" name="Segnaposto numero diapositiva 5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B2FE89EB-6DA7-4CEA-A9CA-2E232AAB582C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sp>
        <p:nvSpPr>
          <p:cNvPr id="135" name="Segnaposto piè di pagina 6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Arial"/>
              </a:rPr>
              <a:t>Basi di Dati</a:t>
            </a:r>
            <a:endParaRPr b="0" lang="it-IT" sz="1400" spc="-1" strike="noStrike">
              <a:latin typeface="Times New Roman"/>
            </a:endParaRPr>
          </a:p>
        </p:txBody>
      </p:sp>
      <p:pic>
        <p:nvPicPr>
          <p:cNvPr id="136" name="Picture 2" descr="I:\xifts\BasiDati2013\BASIDATI\DB1_file\image004.gif"/>
          <p:cNvPicPr/>
          <p:nvPr/>
        </p:nvPicPr>
        <p:blipFill>
          <a:blip r:embed="rId1"/>
          <a:stretch/>
        </p:blipFill>
        <p:spPr>
          <a:xfrm>
            <a:off x="1813680" y="2571840"/>
            <a:ext cx="5846400" cy="219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olo 3"/>
          <p:cNvSpPr txBox="1"/>
          <p:nvPr/>
        </p:nvSpPr>
        <p:spPr>
          <a:xfrm>
            <a:off x="549720" y="361440"/>
            <a:ext cx="6853680" cy="549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Base di Dati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Segnaposto contenuto 4"/>
          <p:cNvSpPr txBox="1"/>
          <p:nvPr/>
        </p:nvSpPr>
        <p:spPr>
          <a:xfrm>
            <a:off x="549720" y="1200240"/>
            <a:ext cx="7496640" cy="29458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1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Base di Informazioni che possono essere rielaborate per ottenere nuove informazioni.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39" name="Segnaposto numero diapositiva 5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4B7FAFE2-9632-4CA1-914D-6EE9CAA9D350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&lt;numero&gt;</a:t>
            </a:fld>
            <a:endParaRPr b="0" lang="it-IT" sz="1300" spc="-1" strike="noStrike">
              <a:latin typeface="Times New Roman"/>
            </a:endParaRPr>
          </a:p>
        </p:txBody>
      </p:sp>
      <p:sp>
        <p:nvSpPr>
          <p:cNvPr id="140" name="Segnaposto piè di pagina 6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Arial"/>
              </a:rPr>
              <a:t>Basi di Dati</a:t>
            </a:r>
            <a:endParaRPr b="0" lang="it-IT" sz="1400" spc="-1" strike="noStrike">
              <a:latin typeface="Times New Roman"/>
            </a:endParaRPr>
          </a:p>
        </p:txBody>
      </p:sp>
      <p:pic>
        <p:nvPicPr>
          <p:cNvPr id="141" name="Picture 2" descr="I:\xifts\BasiDati2013\BASIDATI\DB1_file\image006.gif"/>
          <p:cNvPicPr/>
          <p:nvPr/>
        </p:nvPicPr>
        <p:blipFill>
          <a:blip r:embed="rId1"/>
          <a:stretch/>
        </p:blipFill>
        <p:spPr>
          <a:xfrm>
            <a:off x="3600000" y="2218680"/>
            <a:ext cx="5198040" cy="228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olo 4"/>
          <p:cNvSpPr txBox="1"/>
          <p:nvPr/>
        </p:nvSpPr>
        <p:spPr>
          <a:xfrm>
            <a:off x="549720" y="361440"/>
            <a:ext cx="6853680" cy="549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Basi di dati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Segnaposto contenuto 1"/>
          <p:cNvSpPr txBox="1"/>
          <p:nvPr/>
        </p:nvSpPr>
        <p:spPr>
          <a:xfrm>
            <a:off x="549720" y="1200240"/>
            <a:ext cx="7496640" cy="29458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35000"/>
          </a:bodyPr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i database sono una componente fondamentale della vita di tutti i giorni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molte delle nostre più banali attività ci portano ad interagire con qualche tipo di database.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 lvl="1" marL="914400" indent="-380520">
              <a:lnSpc>
                <a:spcPct val="115000"/>
              </a:lnSpc>
              <a:buClr>
                <a:srgbClr val="ba3b21"/>
              </a:buClr>
              <a:buFont typeface="Encode Sans ExtraLight"/>
              <a:buChar char="▫"/>
            </a:pPr>
            <a:r>
              <a:rPr b="0" lang="it-IT" sz="2400" spc="-1" strike="noStrike">
                <a:solidFill>
                  <a:srgbClr val="000000"/>
                </a:solidFill>
                <a:latin typeface="Encode Sans ExtraLight"/>
                <a:ea typeface="Encode Sans ExtraLight"/>
              </a:rPr>
              <a:t>Ricerca di un libro nel catalogo elettronico di una biblioteca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520">
              <a:lnSpc>
                <a:spcPct val="115000"/>
              </a:lnSpc>
              <a:buClr>
                <a:srgbClr val="ba3b21"/>
              </a:buClr>
              <a:buFont typeface="Encode Sans ExtraLight"/>
              <a:buChar char="▫"/>
            </a:pPr>
            <a:r>
              <a:rPr b="0" lang="it-IT" sz="2400" spc="-1" strike="noStrike">
                <a:solidFill>
                  <a:srgbClr val="000000"/>
                </a:solidFill>
                <a:latin typeface="Encode Sans ExtraLight"/>
                <a:ea typeface="Encode Sans ExtraLight"/>
              </a:rPr>
              <a:t>Richiesta di un certificato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520">
              <a:lnSpc>
                <a:spcPct val="115000"/>
              </a:lnSpc>
              <a:buClr>
                <a:srgbClr val="ba3b21"/>
              </a:buClr>
              <a:buFont typeface="Encode Sans ExtraLight"/>
              <a:buChar char="▫"/>
            </a:pPr>
            <a:r>
              <a:rPr b="0" lang="it-IT" sz="2400" spc="-1" strike="noStrike">
                <a:solidFill>
                  <a:srgbClr val="000000"/>
                </a:solidFill>
                <a:latin typeface="Encode Sans ExtraLight"/>
                <a:ea typeface="Encode Sans ExtraLight"/>
              </a:rPr>
              <a:t>Spesa al supermercato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520">
              <a:lnSpc>
                <a:spcPct val="115000"/>
              </a:lnSpc>
              <a:buClr>
                <a:srgbClr val="ba3b21"/>
              </a:buClr>
              <a:buFont typeface="Encode Sans ExtraLight"/>
              <a:buChar char="▫"/>
            </a:pPr>
            <a:r>
              <a:rPr b="0" lang="it-IT" sz="2400" spc="-1" strike="noStrike">
                <a:solidFill>
                  <a:srgbClr val="000000"/>
                </a:solidFill>
                <a:latin typeface="Encode Sans ExtraLight"/>
                <a:ea typeface="Encode Sans ExtraLight"/>
              </a:rPr>
              <a:t>Operazioni bancarie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520">
              <a:lnSpc>
                <a:spcPct val="115000"/>
              </a:lnSpc>
              <a:buClr>
                <a:srgbClr val="ba3b21"/>
              </a:buClr>
              <a:buFont typeface="Encode Sans ExtraLight"/>
              <a:buChar char="▫"/>
            </a:pPr>
            <a:r>
              <a:rPr b="0" lang="it-IT" sz="2400" spc="-1" strike="noStrike">
                <a:solidFill>
                  <a:srgbClr val="000000"/>
                </a:solidFill>
                <a:latin typeface="Encode Sans ExtraLight"/>
                <a:ea typeface="Encode Sans ExtraLight"/>
              </a:rPr>
              <a:t>Pagamento autostradale con Telepass / Viacard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520">
              <a:lnSpc>
                <a:spcPct val="115000"/>
              </a:lnSpc>
              <a:buClr>
                <a:srgbClr val="ba3b21"/>
              </a:buClr>
              <a:buFont typeface="Encode Sans ExtraLight"/>
              <a:buChar char="▫"/>
            </a:pPr>
            <a:r>
              <a:rPr b="0" lang="it-IT" sz="2400" spc="-1" strike="noStrike">
                <a:solidFill>
                  <a:srgbClr val="000000"/>
                </a:solidFill>
                <a:latin typeface="Encode Sans ExtraLight"/>
                <a:ea typeface="Encode Sans ExtraLight"/>
              </a:rPr>
              <a:t>Acquisto tramite siti Internet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0520">
              <a:lnSpc>
                <a:spcPct val="115000"/>
              </a:lnSpc>
              <a:buClr>
                <a:srgbClr val="ba3b21"/>
              </a:buClr>
              <a:buFont typeface="Encode Sans ExtraLight"/>
              <a:buChar char="▫"/>
            </a:pPr>
            <a:r>
              <a:rPr b="0" lang="it-IT" sz="2400" spc="-1" strike="noStrike">
                <a:solidFill>
                  <a:srgbClr val="000000"/>
                </a:solidFill>
                <a:latin typeface="Encode Sans ExtraLight"/>
                <a:ea typeface="Encode Sans ExtraLight"/>
              </a:rPr>
              <a:t>Prenotazioni on line di alberghi, biglietti aerei 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44" name="Segnaposto numero diapositiva 3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0F018CAB-7F64-4BDF-8162-0B97A030C38D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6</a:t>
            </a:fld>
            <a:endParaRPr b="0" lang="it-IT" sz="1300" spc="-1" strike="noStrike">
              <a:latin typeface="Times New Roman"/>
            </a:endParaRPr>
          </a:p>
        </p:txBody>
      </p:sp>
      <p:sp>
        <p:nvSpPr>
          <p:cNvPr id="145" name="Segnaposto piè di pagina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Arial"/>
              </a:rPr>
              <a:t>Basi di Dati</a:t>
            </a:r>
            <a:endParaRPr b="0" lang="it-IT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olo 4"/>
          <p:cNvSpPr txBox="1"/>
          <p:nvPr/>
        </p:nvSpPr>
        <p:spPr>
          <a:xfrm>
            <a:off x="549720" y="361440"/>
            <a:ext cx="6853680" cy="549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Basi di Dati (es. banca)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Segnaposto contenuto 1"/>
          <p:cNvSpPr txBox="1"/>
          <p:nvPr/>
        </p:nvSpPr>
        <p:spPr>
          <a:xfrm>
            <a:off x="549720" y="1200240"/>
            <a:ext cx="7496640" cy="29458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66000"/>
          </a:bodyPr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L’insieme dei dati relativi ai clienti, alle transazioni, ai conti, ai dipendenti, ecc. costituiscono la base dati. 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Ciò significa che anche se le entità dei dati sono differenti tra loro (dati che riguardano i dipendenti sono di altro genere, ad esempio, dai dati che riguardano i clienti o i conti bancari) essi comunque appartengono alla medesima realtà, ovvero alla realtà di quella particolare agenzia bancaria.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48" name="Segnaposto numero diapositiva 3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1CE4A86D-9572-413B-A7FD-E3C037558961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7</a:t>
            </a:fld>
            <a:endParaRPr b="0" lang="it-IT" sz="1300" spc="-1" strike="noStrike">
              <a:latin typeface="Times New Roman"/>
            </a:endParaRPr>
          </a:p>
        </p:txBody>
      </p:sp>
      <p:sp>
        <p:nvSpPr>
          <p:cNvPr id="149" name="Segnaposto piè di pagina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Arial"/>
              </a:rPr>
              <a:t>Basi di Dati</a:t>
            </a:r>
            <a:endParaRPr b="0" lang="it-IT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olo 1"/>
          <p:cNvSpPr txBox="1"/>
          <p:nvPr/>
        </p:nvSpPr>
        <p:spPr>
          <a:xfrm>
            <a:off x="549720" y="361440"/>
            <a:ext cx="6853680" cy="549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INFORMAZIONE E DATO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Segnaposto contenuto 2"/>
          <p:cNvSpPr txBox="1"/>
          <p:nvPr/>
        </p:nvSpPr>
        <p:spPr>
          <a:xfrm>
            <a:off x="549720" y="1200240"/>
            <a:ext cx="7496640" cy="29458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31000"/>
          </a:bodyPr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1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Dato: </a:t>
            </a:r>
            <a:r>
              <a:rPr b="1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	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 lvl="1" marL="914400" indent="-380520">
              <a:lnSpc>
                <a:spcPct val="115000"/>
              </a:lnSpc>
              <a:buClr>
                <a:srgbClr val="ba3b21"/>
              </a:buClr>
              <a:buFont typeface="Encode Sans ExtraLight"/>
              <a:buChar char="▫"/>
            </a:pPr>
            <a:r>
              <a:rPr b="1" lang="it-IT" sz="2400" spc="-1" strike="noStrike">
                <a:solidFill>
                  <a:srgbClr val="000000"/>
                </a:solidFill>
                <a:latin typeface="Encode Sans ExtraLight"/>
                <a:ea typeface="Encode Sans ExtraLight"/>
              </a:rPr>
              <a:t>fatto raccolto tramite osservazioni e/o misurazioni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1" lang="it-IT" sz="2400" spc="-1" strike="noStrike">
                <a:solidFill>
                  <a:srgbClr val="000000"/>
                </a:solidFill>
                <a:latin typeface="Encode Sans ExtraLight"/>
                <a:ea typeface="Encode Sans ExtraLight"/>
              </a:rPr>
              <a:t>Informazione:</a:t>
            </a:r>
            <a:r>
              <a:rPr b="1" lang="it-IT" sz="2400" spc="-1" strike="noStrike">
                <a:solidFill>
                  <a:srgbClr val="000000"/>
                </a:solidFill>
                <a:latin typeface="Encode Sans ExtraLight"/>
                <a:ea typeface="Encode Sans ExtraLight"/>
              </a:rPr>
              <a:t>	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 lvl="1" marL="914400" indent="-380520">
              <a:lnSpc>
                <a:spcPct val="115000"/>
              </a:lnSpc>
              <a:buClr>
                <a:srgbClr val="ba3b21"/>
              </a:buClr>
              <a:buFont typeface="Encode Sans ExtraLight"/>
              <a:buChar char="▫"/>
            </a:pPr>
            <a:r>
              <a:rPr b="1" lang="it-IT" sz="2400" spc="-1" strike="noStrike">
                <a:solidFill>
                  <a:srgbClr val="000000"/>
                </a:solidFill>
                <a:latin typeface="Encode Sans ExtraLight"/>
              </a:rPr>
              <a:t> 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Segnaposto numero diapositiva 3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AFAA2BFD-939D-4DC5-9035-0B1DAA96B2FB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8</a:t>
            </a:fld>
            <a:endParaRPr b="0" lang="it-IT" sz="1300" spc="-1" strike="noStrike">
              <a:latin typeface="Times New Roman"/>
            </a:endParaRPr>
          </a:p>
        </p:txBody>
      </p:sp>
      <p:sp>
        <p:nvSpPr>
          <p:cNvPr id="153" name="Segnaposto piè di pagina 4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Arial"/>
              </a:rPr>
              <a:t>Basi di Dati</a:t>
            </a:r>
            <a:endParaRPr b="0" lang="it-IT" sz="1400" spc="-1" strike="noStrike">
              <a:latin typeface="Times New Roman"/>
            </a:endParaRPr>
          </a:p>
        </p:txBody>
      </p:sp>
      <p:pic>
        <p:nvPicPr>
          <p:cNvPr id="154" name="Picture 3" descr=""/>
          <p:cNvPicPr/>
          <p:nvPr/>
        </p:nvPicPr>
        <p:blipFill>
          <a:blip r:embed="rId1"/>
          <a:stretch/>
        </p:blipFill>
        <p:spPr>
          <a:xfrm>
            <a:off x="4143240" y="1947600"/>
            <a:ext cx="1231920" cy="1153440"/>
          </a:xfrm>
          <a:prstGeom prst="rect">
            <a:avLst/>
          </a:prstGeom>
          <a:ln w="9525">
            <a:noFill/>
          </a:ln>
        </p:spPr>
      </p:pic>
      <p:pic>
        <p:nvPicPr>
          <p:cNvPr id="155" name="Picture 4" descr=""/>
          <p:cNvPicPr/>
          <p:nvPr/>
        </p:nvPicPr>
        <p:blipFill>
          <a:blip r:embed="rId2"/>
          <a:stretch/>
        </p:blipFill>
        <p:spPr>
          <a:xfrm>
            <a:off x="3661200" y="4131000"/>
            <a:ext cx="2196360" cy="7135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1000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4" dur="1000" fill="hold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1000" fill="hold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" dur="1000"/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olo 1"/>
          <p:cNvSpPr txBox="1"/>
          <p:nvPr/>
        </p:nvSpPr>
        <p:spPr>
          <a:xfrm>
            <a:off x="549720" y="361440"/>
            <a:ext cx="6853680" cy="549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solidFill>
                  <a:srgbClr val="002060"/>
                </a:solidFill>
                <a:latin typeface="Encode Sans"/>
                <a:ea typeface="Encode Sans"/>
              </a:rPr>
              <a:t>SISTEMA INFORMATIVO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Segnaposto contenuto 2"/>
          <p:cNvSpPr txBox="1"/>
          <p:nvPr/>
        </p:nvSpPr>
        <p:spPr>
          <a:xfrm>
            <a:off x="549720" y="1200240"/>
            <a:ext cx="7496640" cy="29458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mezzo per raccogliere, organizzare, immagazzinare e correlare dati, per estrarre e distribuire informazioni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601"/>
              </a:spcBef>
              <a:buClr>
                <a:srgbClr val="f55c21"/>
              </a:buClr>
              <a:buFont typeface="Encode Sans ExtraLight"/>
              <a:buChar char="▪"/>
            </a:pPr>
            <a:r>
              <a:rPr b="0" lang="it-IT" sz="2400" spc="-1" strike="noStrike">
                <a:solidFill>
                  <a:srgbClr val="002060"/>
                </a:solidFill>
                <a:latin typeface="Encode Sans ExtraLight"/>
                <a:ea typeface="Encode Sans ExtraLight"/>
              </a:rPr>
              <a:t>non richiede necessariamente l'uso di strumenti elettronici e informatici</a:t>
            </a: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it-IT" sz="2400" spc="-1" strike="noStrike">
              <a:solidFill>
                <a:srgbClr val="002060"/>
              </a:solidFill>
              <a:latin typeface="Arial"/>
            </a:endParaRPr>
          </a:p>
        </p:txBody>
      </p:sp>
      <p:sp>
        <p:nvSpPr>
          <p:cNvPr id="158" name="Segnaposto numero diapositiva 3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  <a:solidFill>
            <a:srgbClr val="d4d3d9"/>
          </a:solidFill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fld id="{7354EE01-4AD3-4BA9-BE60-8A6D6019AFAD}" type="slidenum">
              <a:rPr b="1" lang="it-IT" sz="1300" spc="-1" strike="noStrike">
                <a:solidFill>
                  <a:srgbClr val="27272d"/>
                </a:solidFill>
                <a:latin typeface="Encode Sans"/>
                <a:ea typeface="Encode Sans"/>
              </a:rPr>
              <a:t>9</a:t>
            </a:fld>
            <a:endParaRPr b="0" lang="it-IT" sz="1300" spc="-1" strike="noStrike">
              <a:latin typeface="Times New Roman"/>
            </a:endParaRPr>
          </a:p>
        </p:txBody>
      </p:sp>
      <p:sp>
        <p:nvSpPr>
          <p:cNvPr id="159" name="Segnaposto piè di pagina 4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Arial"/>
              </a:rPr>
              <a:t>Basi di Dati</a:t>
            </a:r>
            <a:endParaRPr b="0" lang="it-IT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19</TotalTime>
  <Application>LibreOffice/7.1.4.2$Windows_X86_64 LibreOffice_project/a529a4fab45b75fefc5b6226684193eb000654f6</Application>
  <AppVersion>15.0000</AppVersion>
  <Words>559</Words>
  <Paragraphs>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2020-11-09T16:05:55Z</dcterms:created>
  <dc:creator>Cesare Iacobelli</dc:creator>
  <dc:description/>
  <dc:language>it-IT</dc:language>
  <cp:lastModifiedBy/>
  <dcterms:modified xsi:type="dcterms:W3CDTF">2021-10-14T16:02:27Z</dcterms:modified>
  <cp:revision>5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Presentazione su schermo (16:9)</vt:lpwstr>
  </property>
  <property fmtid="{D5CDD505-2E9C-101B-9397-08002B2CF9AE}" pid="4" name="Slides">
    <vt:i4>16</vt:i4>
  </property>
</Properties>
</file>