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sldIdLst>
    <p:sldId id="256" r:id="rId2"/>
    <p:sldId id="267" r:id="rId3"/>
    <p:sldId id="268" r:id="rId4"/>
    <p:sldId id="273" r:id="rId5"/>
    <p:sldId id="269" r:id="rId6"/>
    <p:sldId id="272" r:id="rId7"/>
    <p:sldId id="274" r:id="rId8"/>
    <p:sldId id="270" r:id="rId9"/>
    <p:sldId id="271" r:id="rId10"/>
    <p:sldId id="275" r:id="rId11"/>
    <p:sldId id="276" r:id="rId12"/>
    <p:sldId id="277" r:id="rId13"/>
    <p:sldId id="278" r:id="rId14"/>
    <p:sldId id="286" r:id="rId15"/>
    <p:sldId id="287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5143500" type="screen16x9"/>
  <p:notesSz cx="6858000" cy="9144000"/>
  <p:embeddedFontLst>
    <p:embeddedFont>
      <p:font typeface="Encode Sans" panose="020B0604020202020204" charset="0"/>
      <p:regular r:id="rId24"/>
      <p:bold r:id="rId25"/>
    </p:embeddedFont>
    <p:embeddedFont>
      <p:font typeface="Encode Sans Extra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089-7076-44A4-95CE-4E0BDBFF9647}" type="datetime1">
              <a:rPr lang="it-IT" smtClean="0"/>
              <a:pPr/>
              <a:t>09/11/2020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Basi di Dati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03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A2DDE-3E59-480C-8605-D2943B22D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Fondamenti di Basi di dati</a:t>
            </a:r>
            <a:br>
              <a:rPr lang="it-IT" dirty="0"/>
            </a:br>
            <a:r>
              <a:rPr lang="it-IT" dirty="0"/>
              <a:t>Iacobelli</a:t>
            </a:r>
          </a:p>
        </p:txBody>
      </p:sp>
    </p:spTree>
    <p:extLst>
      <p:ext uri="{BB962C8B-B14F-4D97-AF65-F5344CB8AC3E}">
        <p14:creationId xmlns:p14="http://schemas.microsoft.com/office/powerpoint/2010/main" val="329951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Indipendenza Logico-Fisica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861" y="997050"/>
            <a:ext cx="6443198" cy="346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4071" y="1091905"/>
            <a:ext cx="4661330" cy="36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74467BE-03ED-40CC-850D-07CF7068C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124" y="1178710"/>
            <a:ext cx="4768487" cy="368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uso DB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Riduzione di ridondanze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Per ridondanza si intende sia la duplicazione del dato, sia la memorizzazione di un dato che deriva dall’elaborazione di altri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Es. numero di studenti. Ridondante se si ha l’elenco degli studenti e si possono contare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uso DB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Riduzione di inconsistenze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Si parla di inconsistenza quando due dati che rappresentano la stessa informazione assumono valori diversi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Es. indirizzo nell’anagrafica cliente e sulla bolla di consegna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uso DB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Integrità dei dati fisica e logica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Fisica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Backup centralizzati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Logica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Controllo consistenza dati inseriti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Es. non posso inserire un ordine se prima non è già stato inserito il cliente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DDL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linguaggi di definizione dei dati (Data </a:t>
            </a:r>
            <a:r>
              <a:rPr lang="it-IT" dirty="0" err="1">
                <a:solidFill>
                  <a:schemeClr val="tx1"/>
                </a:solidFill>
              </a:rPr>
              <a:t>Definition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Language</a:t>
            </a:r>
            <a:r>
              <a:rPr lang="it-IT" dirty="0">
                <a:solidFill>
                  <a:schemeClr val="tx1"/>
                </a:solidFill>
              </a:rPr>
              <a:t>) utilizzati per definire gli schemi logici, esterni e fisici e le autorizzazioni per l’accesso </a:t>
            </a:r>
          </a:p>
          <a:p>
            <a:r>
              <a:rPr lang="it-IT" dirty="0">
                <a:solidFill>
                  <a:schemeClr val="tx1"/>
                </a:solidFill>
              </a:rPr>
              <a:t>DML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linguaggi di manipolazione dei dati (Data </a:t>
            </a:r>
            <a:r>
              <a:rPr lang="it-IT" dirty="0" err="1">
                <a:solidFill>
                  <a:schemeClr val="tx1"/>
                </a:solidFill>
              </a:rPr>
              <a:t>Manipulation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Language</a:t>
            </a:r>
            <a:r>
              <a:rPr lang="it-IT" dirty="0">
                <a:solidFill>
                  <a:schemeClr val="tx1"/>
                </a:solidFill>
              </a:rPr>
              <a:t>) utilizzati per l’interrogazione e l’aggiornamento delle istanze della base di dati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 dirty="0"/>
              <a:t>Basi di Dati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sz="2200" dirty="0">
                <a:solidFill>
                  <a:schemeClr val="tx1"/>
                </a:solidFill>
              </a:rPr>
              <a:t>È in genere un linguaggio a sé stante con sintassi e semantica proprie ed è indipendente dalle applicazioni. </a:t>
            </a:r>
          </a:p>
          <a:p>
            <a:r>
              <a:rPr lang="it-IT" sz="2200" dirty="0">
                <a:solidFill>
                  <a:schemeClr val="tx1"/>
                </a:solidFill>
              </a:rPr>
              <a:t>Viene usato sopratutto dall’amministratore del sistema (DBA, Data Base Administrator).</a:t>
            </a:r>
          </a:p>
          <a:p>
            <a:r>
              <a:rPr lang="it-IT" sz="2200" dirty="0">
                <a:solidFill>
                  <a:schemeClr val="tx1"/>
                </a:solidFill>
              </a:rPr>
              <a:t>Serve a definire le viste (sottoschemi), consentendo a ogni programmatore di un’applicazione di selezionare solo la parte dello schema che interessa </a:t>
            </a:r>
          </a:p>
          <a:p>
            <a:r>
              <a:rPr lang="it-IT" sz="2200" dirty="0">
                <a:solidFill>
                  <a:schemeClr val="tx1"/>
                </a:solidFill>
              </a:rPr>
              <a:t>Permette di definire alcuni parametri </a:t>
            </a:r>
          </a:p>
          <a:p>
            <a:pPr lvl="1"/>
            <a:r>
              <a:rPr lang="it-IT" sz="2200" dirty="0">
                <a:solidFill>
                  <a:schemeClr val="tx1"/>
                </a:solidFill>
              </a:rPr>
              <a:t>qualitativi (tipi di organizzazione)</a:t>
            </a:r>
          </a:p>
          <a:p>
            <a:pPr lvl="1"/>
            <a:r>
              <a:rPr lang="it-IT" sz="2200" dirty="0">
                <a:solidFill>
                  <a:schemeClr val="tx1"/>
                </a:solidFill>
              </a:rPr>
              <a:t>quantitativi (dimensioni) delle strutture fisiche di memorizzazione della base di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essere di tipo testuale oppure grafico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400" y="1980814"/>
            <a:ext cx="246064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5681" y="1944709"/>
            <a:ext cx="4047680" cy="27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DML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Forniscono all’utente uno strumento per interrogare e modificare le informazioni contenute nella base di dati.</a:t>
            </a:r>
          </a:p>
          <a:p>
            <a:r>
              <a:rPr lang="it-IT" dirty="0"/>
              <a:t>Può essere un linguaggio a sé stante (es SQL) o un’estensione del linguaggio ospite, cioè un insieme di sottoprogrammi di libreria richiamati all’interno di un linguaggio di programmazione (come C++, Visual Basic, Java, PHP)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BASI </a:t>
            </a:r>
            <a:r>
              <a:rPr lang="it-IT" dirty="0" err="1"/>
              <a:t>DI</a:t>
            </a:r>
            <a:r>
              <a:rPr lang="it-IT" dirty="0"/>
              <a:t> DATI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Iacobelli</a:t>
            </a:r>
            <a:r>
              <a:rPr lang="it-IT" dirty="0"/>
              <a:t> Cesare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DML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Linguaggio a se stante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Linguaggio grafico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9893" y="1285866"/>
            <a:ext cx="224399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4254" y="2350460"/>
            <a:ext cx="3845343" cy="251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Database </a:t>
            </a:r>
            <a:r>
              <a:rPr lang="it-IT" dirty="0" err="1">
                <a:solidFill>
                  <a:schemeClr val="tx1"/>
                </a:solidFill>
              </a:rPr>
              <a:t>administrator</a:t>
            </a:r>
            <a:r>
              <a:rPr lang="it-IT" dirty="0">
                <a:solidFill>
                  <a:schemeClr val="tx1"/>
                </a:solidFill>
              </a:rPr>
              <a:t> (DBA):  responsabile del controllo (centralizzato) e della gestione della base di dati. </a:t>
            </a:r>
          </a:p>
          <a:p>
            <a:r>
              <a:rPr lang="it-IT" dirty="0">
                <a:solidFill>
                  <a:schemeClr val="tx1"/>
                </a:solidFill>
              </a:rPr>
              <a:t>Tra i suoi compiti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creare inizialmente e mantenere successivamente lo schema logico;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definire e mantenere lo schema interno;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definire e aggiornare i diritti di accesso ai dati;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assicurare l’affidabilità del sistema  e  ripristinare la base di dati in caso di malfunzionamento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Progettisti e programmatori: definiscono e realizzano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la struttura della base di dati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programmi che accedono alla base di dati </a:t>
            </a:r>
          </a:p>
          <a:p>
            <a:r>
              <a:rPr lang="it-IT" dirty="0">
                <a:solidFill>
                  <a:schemeClr val="tx1"/>
                </a:solidFill>
              </a:rPr>
              <a:t>Utenti finali: utilizzano la base di dati per le proprie attività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utenti inconsapevoli: utilizzano transazioni, cioè programmi che usano le basi di dati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utenti casuali: formulano interrogazioni (o aggiornamenti) non predefinite mediante i linguaggi interattivi di accesso alla base di dati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 dirty="0"/>
              <a:t>Basi di Dati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di Dati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4270228" cy="2946300"/>
          </a:xfrm>
        </p:spPr>
        <p:txBody>
          <a:bodyPr/>
          <a:lstStyle/>
          <a:p>
            <a:r>
              <a:rPr lang="it-IT" b="1" dirty="0"/>
              <a:t>Una collezione di dati strutturati progettati per essere usati in applicazioni differenti e da differenti utenti.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118" y="1270782"/>
            <a:ext cx="4040230" cy="293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Modellizzazione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800" b="1" dirty="0"/>
              <a:t>Un modello rappresenta una </a:t>
            </a:r>
            <a:r>
              <a:rPr lang="it-IT" sz="1800" b="1" i="1" dirty="0"/>
              <a:t>particolare </a:t>
            </a:r>
            <a:r>
              <a:rPr lang="it-IT" sz="1800" b="1" dirty="0"/>
              <a:t>percezione di una parte della realtà</a:t>
            </a:r>
            <a:endParaRPr lang="it-IT" sz="1800" dirty="0"/>
          </a:p>
          <a:p>
            <a:r>
              <a:rPr lang="it-IT" sz="1800" b="1" dirty="0"/>
              <a:t>Il processo di </a:t>
            </a:r>
            <a:r>
              <a:rPr lang="it-IT" sz="1800" b="1" dirty="0" err="1"/>
              <a:t>modellizzazione</a:t>
            </a:r>
            <a:r>
              <a:rPr lang="it-IT" sz="1800" b="1" dirty="0"/>
              <a:t> serve per </a:t>
            </a:r>
            <a:r>
              <a:rPr lang="it-IT" sz="1800" b="1" i="1" dirty="0"/>
              <a:t>fissare</a:t>
            </a:r>
            <a:r>
              <a:rPr lang="it-IT" sz="1800" b="1" dirty="0"/>
              <a:t> una percezione della realtà e </a:t>
            </a:r>
            <a:r>
              <a:rPr lang="it-IT" sz="1800" b="1" i="1" dirty="0"/>
              <a:t>rappresentare </a:t>
            </a:r>
            <a:r>
              <a:rPr lang="it-IT" sz="1800" b="1" dirty="0"/>
              <a:t>la percezione</a:t>
            </a:r>
            <a:endParaRPr lang="it-IT" sz="1800" dirty="0"/>
          </a:p>
          <a:p>
            <a:r>
              <a:rPr lang="it-IT" sz="1800" b="1" dirty="0"/>
              <a:t>Nel processo di </a:t>
            </a:r>
            <a:r>
              <a:rPr lang="it-IT" sz="1800" b="1" dirty="0" err="1"/>
              <a:t>modellizzazione</a:t>
            </a:r>
            <a:r>
              <a:rPr lang="it-IT" sz="1800" b="1" dirty="0"/>
              <a:t> noi  selezioniamo </a:t>
            </a:r>
            <a:r>
              <a:rPr lang="it-IT" sz="1800" b="1" i="1" dirty="0"/>
              <a:t>certi aspetti </a:t>
            </a:r>
            <a:r>
              <a:rPr lang="it-IT" sz="1800" b="1" dirty="0"/>
              <a:t>e li </a:t>
            </a:r>
            <a:r>
              <a:rPr lang="it-IT" sz="1800" b="1" i="1" dirty="0"/>
              <a:t>astraiamo </a:t>
            </a:r>
            <a:r>
              <a:rPr lang="it-IT" sz="1800" b="1" dirty="0"/>
              <a:t>per una più' semplice comprensione del fenomeno in questione.</a:t>
            </a:r>
            <a:endParaRPr lang="it-IT" sz="1800" dirty="0"/>
          </a:p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5122" name="Picture 2" descr="I:\xifts\BasiDati2013\BASIDATI\DB1_file\image0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3" y="3589741"/>
            <a:ext cx="4193381" cy="98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82010" y="673176"/>
            <a:ext cx="6432179" cy="379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Basi di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Livelli Astrazione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Astrazione dei Dati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Modello concettuale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permette di rappresentare i dati in modo indipendente dal modello logico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descrive concetti del mondo reale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utilizzato nella fase di progettazione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esempio: modello Entità-Relazione </a:t>
            </a:r>
          </a:p>
          <a:p>
            <a:r>
              <a:rPr lang="it-IT" dirty="0">
                <a:solidFill>
                  <a:schemeClr val="tx1"/>
                </a:solidFill>
              </a:rPr>
              <a:t>Modello logico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descrive la struttura dei dati nel DBMS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utilizzato dai programmi che accedono ai dati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indipendente dalle strutture fisiche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esempio: modello relazionale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Modello ANSI/SPARC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520" y="1820254"/>
            <a:ext cx="5679321" cy="2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ANSI SPARC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Schema logico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descrizione della base di dati mediante il modello logico del DBMS </a:t>
            </a:r>
          </a:p>
          <a:p>
            <a:r>
              <a:rPr lang="it-IT" dirty="0">
                <a:solidFill>
                  <a:schemeClr val="tx1"/>
                </a:solidFill>
              </a:rPr>
              <a:t>Schema interno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rappresentazione dello schema logico mediante strutture fisiche di memorizzazione </a:t>
            </a:r>
          </a:p>
          <a:p>
            <a:r>
              <a:rPr lang="it-IT" dirty="0">
                <a:solidFill>
                  <a:schemeClr val="tx1"/>
                </a:solidFill>
              </a:rPr>
              <a:t>Schema esterno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descrizione di parti della base di dati, denominate “viste”, che riflette il punto di vista di particolari utenti è definita sul modello logico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Esterno (vista utente)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>
          <a:xfrm>
            <a:off x="681193" y="1031910"/>
            <a:ext cx="7809381" cy="2946300"/>
          </a:xfrm>
        </p:spPr>
        <p:txBody>
          <a:bodyPr/>
          <a:lstStyle/>
          <a:p>
            <a:r>
              <a:rPr lang="it-IT" dirty="0"/>
              <a:t>È detto anche livello applicativo e descrive i dati come sono visti da una o più applicazioni, o da uno o più gruppi di utenti.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grpSp>
        <p:nvGrpSpPr>
          <p:cNvPr id="17" name="Gruppo 16"/>
          <p:cNvGrpSpPr/>
          <p:nvPr/>
        </p:nvGrpSpPr>
        <p:grpSpPr>
          <a:xfrm>
            <a:off x="4771959" y="2434207"/>
            <a:ext cx="4134606" cy="2433506"/>
            <a:chOff x="4316285" y="2686243"/>
            <a:chExt cx="5143536" cy="32446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4316285" y="2686243"/>
              <a:ext cx="5143536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Connettore 1 9"/>
            <p:cNvCxnSpPr/>
            <p:nvPr/>
          </p:nvCxnSpPr>
          <p:spPr>
            <a:xfrm rot="5400000">
              <a:off x="4893471" y="4893479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5400000">
              <a:off x="4893471" y="5679297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/>
          </p:nvCxnSpPr>
          <p:spPr>
            <a:xfrm>
              <a:off x="5357818" y="592933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>
              <a:off x="6072198" y="592933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E183F376-8237-4D66-BEF3-E02D278B3F74}"/>
              </a:ext>
            </a:extLst>
          </p:cNvPr>
          <p:cNvSpPr txBox="1">
            <a:spLocks/>
          </p:cNvSpPr>
          <p:nvPr/>
        </p:nvSpPr>
        <p:spPr>
          <a:xfrm>
            <a:off x="653425" y="2355738"/>
            <a:ext cx="4504401" cy="186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r>
              <a:rPr lang="it-IT" dirty="0"/>
              <a:t>Possono esistere più schemi esterni (o sottoschemi) ognuno riguardante  la “vista” di interesse per una specifica applicazione.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1F9ECA-590C-4242-AA28-02F3B92B33D6}" vid="{E8C8D8CE-BE7D-46C6-921F-1BB93C3759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</TotalTime>
  <Words>781</Words>
  <Application>Microsoft Office PowerPoint</Application>
  <PresentationFormat>Presentazione su schermo (16:9)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Encode Sans</vt:lpstr>
      <vt:lpstr>Encode Sans ExtraLight</vt:lpstr>
      <vt:lpstr>Tema1</vt:lpstr>
      <vt:lpstr>Fondamenti di Basi di dati Iacobelli</vt:lpstr>
      <vt:lpstr>BASI DI DATI</vt:lpstr>
      <vt:lpstr>Base di Dati</vt:lpstr>
      <vt:lpstr>Modellizzazione</vt:lpstr>
      <vt:lpstr>Livelli Astrazione dati</vt:lpstr>
      <vt:lpstr>Astrazione dei Dati</vt:lpstr>
      <vt:lpstr>Architettura</vt:lpstr>
      <vt:lpstr>Modello ANSI SPARC</vt:lpstr>
      <vt:lpstr>Livello Esterno (vista utente)</vt:lpstr>
      <vt:lpstr>Indipendenza Logico-Fisica</vt:lpstr>
      <vt:lpstr>Architettura</vt:lpstr>
      <vt:lpstr>Funzionamento</vt:lpstr>
      <vt:lpstr>Vantaggi uso DB</vt:lpstr>
      <vt:lpstr>Vantaggi uso DB</vt:lpstr>
      <vt:lpstr>Vantaggi uso DB</vt:lpstr>
      <vt:lpstr>Linguaggi </vt:lpstr>
      <vt:lpstr>DDL</vt:lpstr>
      <vt:lpstr>DDL</vt:lpstr>
      <vt:lpstr>DML</vt:lpstr>
      <vt:lpstr>DML</vt:lpstr>
      <vt:lpstr>Utenti</vt:lpstr>
      <vt:lpstr>Utenti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Basi di dati Iacobelli</dc:title>
  <dc:creator>Cesare Iacobelli</dc:creator>
  <cp:lastModifiedBy>Cesare Iacobelli</cp:lastModifiedBy>
  <cp:revision>4</cp:revision>
  <dcterms:created xsi:type="dcterms:W3CDTF">2020-11-09T16:28:33Z</dcterms:created>
  <dcterms:modified xsi:type="dcterms:W3CDTF">2020-11-09T16:45:41Z</dcterms:modified>
</cp:coreProperties>
</file>