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sldIdLst>
    <p:sldId id="256" r:id="rId2"/>
    <p:sldId id="267" r:id="rId3"/>
    <p:sldId id="268" r:id="rId4"/>
    <p:sldId id="290" r:id="rId5"/>
    <p:sldId id="292" r:id="rId6"/>
    <p:sldId id="286" r:id="rId7"/>
    <p:sldId id="291" r:id="rId8"/>
    <p:sldId id="287" r:id="rId9"/>
    <p:sldId id="293" r:id="rId10"/>
    <p:sldId id="288" r:id="rId11"/>
    <p:sldId id="294" r:id="rId12"/>
    <p:sldId id="332" r:id="rId13"/>
    <p:sldId id="295" r:id="rId14"/>
    <p:sldId id="296" r:id="rId15"/>
    <p:sldId id="297" r:id="rId16"/>
    <p:sldId id="300" r:id="rId17"/>
    <p:sldId id="301" r:id="rId18"/>
    <p:sldId id="302" r:id="rId19"/>
    <p:sldId id="339" r:id="rId20"/>
    <p:sldId id="303" r:id="rId21"/>
    <p:sldId id="340" r:id="rId22"/>
    <p:sldId id="304" r:id="rId23"/>
    <p:sldId id="341" r:id="rId24"/>
    <p:sldId id="305" r:id="rId25"/>
    <p:sldId id="306" r:id="rId26"/>
    <p:sldId id="307" r:id="rId27"/>
    <p:sldId id="308" r:id="rId28"/>
    <p:sldId id="299" r:id="rId29"/>
    <p:sldId id="298" r:id="rId30"/>
    <p:sldId id="309" r:id="rId31"/>
    <p:sldId id="336" r:id="rId32"/>
    <p:sldId id="310" r:id="rId33"/>
    <p:sldId id="311" r:id="rId34"/>
    <p:sldId id="312" r:id="rId35"/>
    <p:sldId id="333" r:id="rId36"/>
    <p:sldId id="334" r:id="rId37"/>
    <p:sldId id="324" r:id="rId38"/>
    <p:sldId id="325" r:id="rId39"/>
    <p:sldId id="326" r:id="rId40"/>
    <p:sldId id="327" r:id="rId41"/>
    <p:sldId id="343" r:id="rId42"/>
    <p:sldId id="342" r:id="rId43"/>
    <p:sldId id="328" r:id="rId44"/>
    <p:sldId id="329" r:id="rId45"/>
    <p:sldId id="330" r:id="rId46"/>
    <p:sldId id="344" r:id="rId47"/>
    <p:sldId id="345" r:id="rId48"/>
    <p:sldId id="346" r:id="rId49"/>
  </p:sldIdLst>
  <p:sldSz cx="9144000" cy="5143500" type="screen16x9"/>
  <p:notesSz cx="7104063" cy="10234613"/>
  <p:embeddedFontLst>
    <p:embeddedFont>
      <p:font typeface="Encode Sans" charset="0"/>
      <p:regular r:id="rId50"/>
      <p:bold r:id="rId51"/>
    </p:embeddedFont>
    <p:embeddedFont>
      <p:font typeface="Encode Sans ExtraLight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8041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-1037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53" y="15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:a16="http://schemas.microsoft.com/office/drawing/2014/main" xmlns="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:a16="http://schemas.microsoft.com/office/drawing/2014/main" xmlns="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olo + 2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body" idx="2" hasCustomPrompt="1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rgbClr val="002060"/>
                </a:solidFill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1" name="Shape 46">
            <a:extLst>
              <a:ext uri="{FF2B5EF4-FFF2-40B4-BE49-F238E27FC236}">
                <a16:creationId xmlns:a16="http://schemas.microsoft.com/office/drawing/2014/main" xmlns="" id="{03A33C7E-44B0-A447-A10F-3EE447DA6110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Shape 49">
            <a:extLst>
              <a:ext uri="{FF2B5EF4-FFF2-40B4-BE49-F238E27FC236}">
                <a16:creationId xmlns:a16="http://schemas.microsoft.com/office/drawing/2014/main" xmlns="" id="{096F49CE-1BC2-6646-AD0B-55CFE6CCA88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:a16="http://schemas.microsoft.com/office/drawing/2014/main" xmlns="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:a16="http://schemas.microsoft.com/office/drawing/2014/main" xmlns="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050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74B254-754D-469B-8268-0B63FB7F15EA}" type="datetime1">
              <a:rPr lang="it-IT" smtClean="0"/>
              <a:pPr/>
              <a:t>19/10/2021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it-IT"/>
              <a:t>Basi di Dati</a:t>
            </a:r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ACC7C6-CA6D-4DDA-B6DD-0AB19341B1F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8395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7089-7076-44A4-95CE-4E0BDBFF9647}" type="datetime1">
              <a:rPr lang="it-IT" smtClean="0"/>
              <a:pPr/>
              <a:t>19/10/2021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Basi di Dati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7338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60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A0DA379-8A07-4F80-BCBC-4CFA6C7D4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69730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fisica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Vengono definite le strutture di memorizzazione e i parametri di tali strutture tenendo conto delle caratteristiche del DBMS scelto.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4104" y="2571750"/>
            <a:ext cx="4647573" cy="262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ER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È il modello concettuale più diffuso </a:t>
            </a:r>
          </a:p>
          <a:p>
            <a:r>
              <a:rPr lang="it-IT" dirty="0"/>
              <a:t>Fornisce costrutti per descrivere le specifiche sulla struttura dei dati in modo semplice e comprensibile </a:t>
            </a:r>
          </a:p>
          <a:p>
            <a:r>
              <a:rPr lang="it-IT" dirty="0"/>
              <a:t>usa un formalismo grafico  in modo indipendente dal modello dei dati, che può essere scelto in seguito </a:t>
            </a:r>
          </a:p>
          <a:p>
            <a:r>
              <a:rPr lang="it-IT" dirty="0"/>
              <a:t>Ne esistono numerose varianti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178" y="2571750"/>
            <a:ext cx="4929222" cy="230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ER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concetto di partenza per questo modello consiste nell’opportunità di modellare e descrivere la realtà individuando le </a:t>
            </a:r>
            <a:r>
              <a:rPr lang="it-IT" b="1" dirty="0"/>
              <a:t>Entità </a:t>
            </a:r>
            <a:r>
              <a:rPr lang="it-IT" dirty="0"/>
              <a:t>e le possibili </a:t>
            </a:r>
            <a:r>
              <a:rPr lang="it-IT" b="1" dirty="0"/>
              <a:t>Relazioni (o associazioni) </a:t>
            </a:r>
            <a:r>
              <a:rPr lang="it-IT" dirty="0"/>
              <a:t>tra di esse</a:t>
            </a:r>
            <a:r>
              <a:rPr lang="it-IT" b="1" dirty="0"/>
              <a:t>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Rappresenta classi di oggetti del mondo reale (persone, cose, eventi, ...), che hanno proprietà comuni e esistenza autonoma </a:t>
            </a:r>
          </a:p>
          <a:p>
            <a:r>
              <a:rPr lang="it-IT" dirty="0"/>
              <a:t>Esempi: dipendente, studente, articolo </a:t>
            </a:r>
          </a:p>
          <a:p>
            <a:r>
              <a:rPr lang="it-IT" dirty="0"/>
              <a:t>Un’occorrenza (o istanza) di un’entità è un oggetto della classe che l’entità rappresenta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286" y="3664243"/>
            <a:ext cx="2605967" cy="9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(Relazione)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Rappresenta un legame logico tra due o più entità </a:t>
            </a:r>
          </a:p>
          <a:p>
            <a:r>
              <a:rPr lang="it-IT" dirty="0"/>
              <a:t>Esempi: esame tra studente e corso, residenza tra persona e comune </a:t>
            </a:r>
          </a:p>
          <a:p>
            <a:r>
              <a:rPr lang="it-IT" dirty="0"/>
              <a:t>Da non confondere con la relazione del modello relazionale 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9694" y="3482585"/>
            <a:ext cx="2700356" cy="75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di entità e associazioni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868" y="1271983"/>
            <a:ext cx="6252926" cy="332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Occorrenza di associazione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Un’occorrenza di una relazione è una </a:t>
            </a:r>
            <a:r>
              <a:rPr lang="it-IT" dirty="0" err="1"/>
              <a:t>n-upla</a:t>
            </a:r>
            <a:r>
              <a:rPr lang="it-IT" dirty="0"/>
              <a:t> (coppia nel caso di relazione binaria) costituita da occorrenze di entità, una per ciascuna delle entità coinvolte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59" y="2642782"/>
            <a:ext cx="6054371" cy="195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Cardinalità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Sono specificate per ogni entità che partecipa ad una associazione </a:t>
            </a:r>
          </a:p>
          <a:p>
            <a:r>
              <a:rPr lang="it-IT" dirty="0"/>
              <a:t>Descrivono numero minimo e massimo di occorrenze di una associazione a cui può partecipare una occorrenza di un’entità </a:t>
            </a:r>
          </a:p>
          <a:p>
            <a:r>
              <a:rPr lang="it-IT" dirty="0"/>
              <a:t>minimo assume i valori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0 (partecipazione opzionale)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1 (partecipazione obbligatoria) </a:t>
            </a:r>
          </a:p>
          <a:p>
            <a:r>
              <a:rPr lang="it-IT" dirty="0"/>
              <a:t>massimo varia tra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1 (al più una occorrenza)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 (numero arbitrario di occorrenze)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1 a 1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 ogni elemento del primo insieme corrisponde al più un elemento del secondo insieme e viceversa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 t="40892"/>
          <a:stretch>
            <a:fillRect/>
          </a:stretch>
        </p:blipFill>
        <p:spPr bwMode="auto">
          <a:xfrm>
            <a:off x="2616384" y="3130176"/>
            <a:ext cx="5304272" cy="16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uppo 6"/>
          <p:cNvGrpSpPr/>
          <p:nvPr/>
        </p:nvGrpSpPr>
        <p:grpSpPr>
          <a:xfrm>
            <a:off x="3242814" y="2376050"/>
            <a:ext cx="4339859" cy="544892"/>
            <a:chOff x="1643042" y="2988230"/>
            <a:chExt cx="5786478" cy="726522"/>
          </a:xfrm>
        </p:grpSpPr>
        <p:sp>
          <p:nvSpPr>
            <p:cNvPr id="8" name="Rettangolo 7"/>
            <p:cNvSpPr/>
            <p:nvPr/>
          </p:nvSpPr>
          <p:spPr>
            <a:xfrm>
              <a:off x="1643042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Professore</a:t>
              </a:r>
            </a:p>
          </p:txBody>
        </p:sp>
        <p:sp>
          <p:nvSpPr>
            <p:cNvPr id="9" name="Rettangolo 8"/>
            <p:cNvSpPr/>
            <p:nvPr/>
          </p:nvSpPr>
          <p:spPr>
            <a:xfrm>
              <a:off x="5643570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Università</a:t>
              </a:r>
              <a:endParaRPr lang="it-IT" sz="1050" dirty="0"/>
            </a:p>
          </p:txBody>
        </p:sp>
        <p:sp>
          <p:nvSpPr>
            <p:cNvPr id="10" name="Decisione 9"/>
            <p:cNvSpPr/>
            <p:nvPr/>
          </p:nvSpPr>
          <p:spPr>
            <a:xfrm>
              <a:off x="4071934" y="3000372"/>
              <a:ext cx="1071570" cy="71438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cxnSp>
          <p:nvCxnSpPr>
            <p:cNvPr id="11" name="Connettore 1 10"/>
            <p:cNvCxnSpPr>
              <a:stCxn id="8" idx="3"/>
              <a:endCxn id="10" idx="1"/>
            </p:cNvCxnSpPr>
            <p:nvPr/>
          </p:nvCxnSpPr>
          <p:spPr>
            <a:xfrm>
              <a:off x="3428992" y="3357562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>
              <a:stCxn id="10" idx="3"/>
              <a:endCxn id="9" idx="1"/>
            </p:cNvCxnSpPr>
            <p:nvPr/>
          </p:nvCxnSpPr>
          <p:spPr>
            <a:xfrm>
              <a:off x="5143504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sellaDiTesto 12"/>
            <p:cNvSpPr txBox="1"/>
            <p:nvPr/>
          </p:nvSpPr>
          <p:spPr>
            <a:xfrm>
              <a:off x="3500430" y="2988230"/>
              <a:ext cx="61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(1,1)</a:t>
              </a: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000628" y="3000373"/>
              <a:ext cx="61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(0,1)</a:t>
              </a:r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5140476" y="2521862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Rettore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associazione1:1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753" y="2893221"/>
            <a:ext cx="3707606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" name="Gruppo 29"/>
          <p:cNvGrpSpPr/>
          <p:nvPr/>
        </p:nvGrpSpPr>
        <p:grpSpPr>
          <a:xfrm>
            <a:off x="2375281" y="1660915"/>
            <a:ext cx="4339859" cy="544892"/>
            <a:chOff x="1643042" y="2988230"/>
            <a:chExt cx="5786478" cy="726522"/>
          </a:xfrm>
        </p:grpSpPr>
        <p:sp>
          <p:nvSpPr>
            <p:cNvPr id="9" name="Rettangolo 8"/>
            <p:cNvSpPr/>
            <p:nvPr/>
          </p:nvSpPr>
          <p:spPr>
            <a:xfrm>
              <a:off x="1643042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Uomo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5643570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Donna</a:t>
              </a:r>
              <a:endParaRPr lang="it-IT" sz="1050" dirty="0"/>
            </a:p>
          </p:txBody>
        </p:sp>
        <p:sp>
          <p:nvSpPr>
            <p:cNvPr id="22" name="Decisione 21"/>
            <p:cNvSpPr/>
            <p:nvPr/>
          </p:nvSpPr>
          <p:spPr>
            <a:xfrm>
              <a:off x="4071934" y="3000372"/>
              <a:ext cx="1071570" cy="71438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cxnSp>
          <p:nvCxnSpPr>
            <p:cNvPr id="24" name="Connettore 1 23"/>
            <p:cNvCxnSpPr>
              <a:stCxn id="9" idx="3"/>
              <a:endCxn id="22" idx="1"/>
            </p:cNvCxnSpPr>
            <p:nvPr/>
          </p:nvCxnSpPr>
          <p:spPr>
            <a:xfrm>
              <a:off x="3428992" y="3357562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>
              <a:stCxn id="22" idx="3"/>
              <a:endCxn id="10" idx="1"/>
            </p:cNvCxnSpPr>
            <p:nvPr/>
          </p:nvCxnSpPr>
          <p:spPr>
            <a:xfrm>
              <a:off x="5143504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/>
            <p:cNvSpPr txBox="1"/>
            <p:nvPr/>
          </p:nvSpPr>
          <p:spPr>
            <a:xfrm>
              <a:off x="3500430" y="2988230"/>
              <a:ext cx="61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(0,1)</a:t>
              </a:r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5000628" y="3000373"/>
              <a:ext cx="61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(0,1)</a:t>
              </a:r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4089794" y="2303858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Matrimonio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BASI </a:t>
            </a:r>
            <a:r>
              <a:rPr lang="it-IT" dirty="0" err="1"/>
              <a:t>DI</a:t>
            </a:r>
            <a:r>
              <a:rPr lang="it-IT" dirty="0"/>
              <a:t> DATI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0" y="2708275"/>
            <a:ext cx="7772400" cy="900113"/>
          </a:xfrm>
        </p:spPr>
        <p:txBody>
          <a:bodyPr/>
          <a:lstStyle/>
          <a:p>
            <a:r>
              <a:rPr lang="it-IT" dirty="0" err="1"/>
              <a:t>Iacobelli</a:t>
            </a:r>
            <a:r>
              <a:rPr lang="it-IT" dirty="0"/>
              <a:t> Cesare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Corrispondenza 1 a molti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t="38590" b="16"/>
          <a:stretch>
            <a:fillRect/>
          </a:stretch>
        </p:blipFill>
        <p:spPr bwMode="auto">
          <a:xfrm>
            <a:off x="2107389" y="2143122"/>
            <a:ext cx="5143536" cy="187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uppo 14"/>
          <p:cNvGrpSpPr/>
          <p:nvPr/>
        </p:nvGrpSpPr>
        <p:grpSpPr>
          <a:xfrm>
            <a:off x="2375281" y="1339444"/>
            <a:ext cx="4339859" cy="544892"/>
            <a:chOff x="1643042" y="2988230"/>
            <a:chExt cx="5786478" cy="726522"/>
          </a:xfrm>
        </p:grpSpPr>
        <p:sp>
          <p:nvSpPr>
            <p:cNvPr id="16" name="Rettangolo 15"/>
            <p:cNvSpPr/>
            <p:nvPr/>
          </p:nvSpPr>
          <p:spPr>
            <a:xfrm>
              <a:off x="1643042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Persona</a:t>
              </a:r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5643570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Comune</a:t>
              </a:r>
              <a:endParaRPr lang="it-IT" sz="1050" dirty="0"/>
            </a:p>
          </p:txBody>
        </p:sp>
        <p:sp>
          <p:nvSpPr>
            <p:cNvPr id="18" name="Decisione 17"/>
            <p:cNvSpPr/>
            <p:nvPr/>
          </p:nvSpPr>
          <p:spPr>
            <a:xfrm>
              <a:off x="4071934" y="3000372"/>
              <a:ext cx="1071570" cy="71438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cxnSp>
          <p:nvCxnSpPr>
            <p:cNvPr id="19" name="Connettore 1 18"/>
            <p:cNvCxnSpPr>
              <a:stCxn id="16" idx="3"/>
              <a:endCxn id="18" idx="1"/>
            </p:cNvCxnSpPr>
            <p:nvPr/>
          </p:nvCxnSpPr>
          <p:spPr>
            <a:xfrm>
              <a:off x="3428992" y="3357562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>
              <a:stCxn id="18" idx="3"/>
              <a:endCxn id="17" idx="1"/>
            </p:cNvCxnSpPr>
            <p:nvPr/>
          </p:nvCxnSpPr>
          <p:spPr>
            <a:xfrm>
              <a:off x="5143504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/>
            <p:cNvSpPr txBox="1"/>
            <p:nvPr/>
          </p:nvSpPr>
          <p:spPr>
            <a:xfrm>
              <a:off x="3500430" y="2988230"/>
              <a:ext cx="645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(1,N)</a:t>
              </a: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5000628" y="3000373"/>
              <a:ext cx="61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(1,1)</a:t>
              </a:r>
            </a:p>
          </p:txBody>
        </p:sp>
      </p:grpSp>
      <p:sp>
        <p:nvSpPr>
          <p:cNvPr id="23" name="CasellaDiTesto 22"/>
          <p:cNvSpPr txBox="1"/>
          <p:nvPr/>
        </p:nvSpPr>
        <p:spPr>
          <a:xfrm>
            <a:off x="4252750" y="1066682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Residenza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associazione1:N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grpSp>
        <p:nvGrpSpPr>
          <p:cNvPr id="2" name="Gruppo 29"/>
          <p:cNvGrpSpPr/>
          <p:nvPr/>
        </p:nvGrpSpPr>
        <p:grpSpPr>
          <a:xfrm>
            <a:off x="2375281" y="1660915"/>
            <a:ext cx="4339859" cy="544892"/>
            <a:chOff x="1643042" y="2988230"/>
            <a:chExt cx="5786478" cy="726522"/>
          </a:xfrm>
        </p:grpSpPr>
        <p:sp>
          <p:nvSpPr>
            <p:cNvPr id="9" name="Rettangolo 8"/>
            <p:cNvSpPr/>
            <p:nvPr/>
          </p:nvSpPr>
          <p:spPr>
            <a:xfrm>
              <a:off x="1643042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Classe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5643570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Studente</a:t>
              </a:r>
              <a:endParaRPr lang="it-IT" sz="1050" dirty="0"/>
            </a:p>
          </p:txBody>
        </p:sp>
        <p:sp>
          <p:nvSpPr>
            <p:cNvPr id="22" name="Decisione 21"/>
            <p:cNvSpPr/>
            <p:nvPr/>
          </p:nvSpPr>
          <p:spPr>
            <a:xfrm>
              <a:off x="4071934" y="3000372"/>
              <a:ext cx="1071570" cy="71438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cxnSp>
          <p:nvCxnSpPr>
            <p:cNvPr id="24" name="Connettore 1 23"/>
            <p:cNvCxnSpPr>
              <a:stCxn id="9" idx="3"/>
              <a:endCxn id="22" idx="1"/>
            </p:cNvCxnSpPr>
            <p:nvPr/>
          </p:nvCxnSpPr>
          <p:spPr>
            <a:xfrm>
              <a:off x="3428992" y="3357562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>
              <a:stCxn id="22" idx="3"/>
              <a:endCxn id="10" idx="1"/>
            </p:cNvCxnSpPr>
            <p:nvPr/>
          </p:nvCxnSpPr>
          <p:spPr>
            <a:xfrm>
              <a:off x="5143504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/>
            <p:cNvSpPr txBox="1"/>
            <p:nvPr/>
          </p:nvSpPr>
          <p:spPr>
            <a:xfrm>
              <a:off x="3500430" y="2988230"/>
              <a:ext cx="615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(1,1)</a:t>
              </a:r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5000628" y="3000373"/>
              <a:ext cx="645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(0,N)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752" y="2571750"/>
            <a:ext cx="3671888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sellaDiTesto 13"/>
          <p:cNvSpPr txBox="1"/>
          <p:nvPr/>
        </p:nvSpPr>
        <p:spPr>
          <a:xfrm>
            <a:off x="4196951" y="1339445"/>
            <a:ext cx="580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Iscritto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Corrispondenza molti a molti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t="34427"/>
          <a:stretch>
            <a:fillRect/>
          </a:stretch>
        </p:blipFill>
        <p:spPr bwMode="auto">
          <a:xfrm>
            <a:off x="2000232" y="2464593"/>
            <a:ext cx="5339283" cy="214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uppo 29"/>
          <p:cNvGrpSpPr/>
          <p:nvPr/>
        </p:nvGrpSpPr>
        <p:grpSpPr>
          <a:xfrm>
            <a:off x="2375281" y="1660915"/>
            <a:ext cx="4339859" cy="544892"/>
            <a:chOff x="1643042" y="2988230"/>
            <a:chExt cx="5786478" cy="726522"/>
          </a:xfrm>
        </p:grpSpPr>
        <p:sp>
          <p:nvSpPr>
            <p:cNvPr id="8" name="Rettangolo 7"/>
            <p:cNvSpPr/>
            <p:nvPr/>
          </p:nvSpPr>
          <p:spPr>
            <a:xfrm>
              <a:off x="1643042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Studente</a:t>
              </a:r>
            </a:p>
          </p:txBody>
        </p:sp>
        <p:sp>
          <p:nvSpPr>
            <p:cNvPr id="9" name="Rettangolo 8"/>
            <p:cNvSpPr/>
            <p:nvPr/>
          </p:nvSpPr>
          <p:spPr>
            <a:xfrm>
              <a:off x="5643570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Corso</a:t>
              </a:r>
              <a:endParaRPr lang="it-IT" sz="1050" dirty="0"/>
            </a:p>
          </p:txBody>
        </p:sp>
        <p:sp>
          <p:nvSpPr>
            <p:cNvPr id="10" name="Decisione 9"/>
            <p:cNvSpPr/>
            <p:nvPr/>
          </p:nvSpPr>
          <p:spPr>
            <a:xfrm>
              <a:off x="4071934" y="3000372"/>
              <a:ext cx="1071570" cy="71438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cxnSp>
          <p:nvCxnSpPr>
            <p:cNvPr id="11" name="Connettore 1 10"/>
            <p:cNvCxnSpPr>
              <a:stCxn id="8" idx="3"/>
              <a:endCxn id="10" idx="1"/>
            </p:cNvCxnSpPr>
            <p:nvPr/>
          </p:nvCxnSpPr>
          <p:spPr>
            <a:xfrm>
              <a:off x="3428992" y="3357562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>
              <a:stCxn id="10" idx="3"/>
              <a:endCxn id="9" idx="1"/>
            </p:cNvCxnSpPr>
            <p:nvPr/>
          </p:nvCxnSpPr>
          <p:spPr>
            <a:xfrm>
              <a:off x="5143504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sellaDiTesto 12"/>
            <p:cNvSpPr txBox="1"/>
            <p:nvPr/>
          </p:nvSpPr>
          <p:spPr>
            <a:xfrm>
              <a:off x="3500430" y="2988230"/>
              <a:ext cx="645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(0,N)</a:t>
              </a:r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000628" y="3000373"/>
              <a:ext cx="645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(0,N)</a:t>
              </a:r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3875480" y="1285866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Esame superato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associazione N:N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grpSp>
        <p:nvGrpSpPr>
          <p:cNvPr id="2" name="Gruppo 29"/>
          <p:cNvGrpSpPr/>
          <p:nvPr/>
        </p:nvGrpSpPr>
        <p:grpSpPr>
          <a:xfrm>
            <a:off x="2375281" y="1660915"/>
            <a:ext cx="4339859" cy="544892"/>
            <a:chOff x="1643042" y="2988230"/>
            <a:chExt cx="5786478" cy="726522"/>
          </a:xfrm>
        </p:grpSpPr>
        <p:sp>
          <p:nvSpPr>
            <p:cNvPr id="9" name="Rettangolo 8"/>
            <p:cNvSpPr/>
            <p:nvPr/>
          </p:nvSpPr>
          <p:spPr>
            <a:xfrm>
              <a:off x="1643042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Film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5643570" y="3000372"/>
              <a:ext cx="1785950" cy="714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50" dirty="0">
                  <a:solidFill>
                    <a:sysClr val="windowText" lastClr="000000"/>
                  </a:solidFill>
                </a:rPr>
                <a:t>Attore</a:t>
              </a:r>
              <a:endParaRPr lang="it-IT" sz="1050" dirty="0"/>
            </a:p>
          </p:txBody>
        </p:sp>
        <p:sp>
          <p:nvSpPr>
            <p:cNvPr id="22" name="Decisione 21"/>
            <p:cNvSpPr/>
            <p:nvPr/>
          </p:nvSpPr>
          <p:spPr>
            <a:xfrm>
              <a:off x="4071934" y="3000372"/>
              <a:ext cx="1071570" cy="714380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0"/>
            </a:p>
          </p:txBody>
        </p:sp>
        <p:cxnSp>
          <p:nvCxnSpPr>
            <p:cNvPr id="24" name="Connettore 1 23"/>
            <p:cNvCxnSpPr>
              <a:stCxn id="9" idx="3"/>
              <a:endCxn id="22" idx="1"/>
            </p:cNvCxnSpPr>
            <p:nvPr/>
          </p:nvCxnSpPr>
          <p:spPr>
            <a:xfrm>
              <a:off x="3428992" y="3357562"/>
              <a:ext cx="64294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>
              <a:stCxn id="22" idx="3"/>
              <a:endCxn id="10" idx="1"/>
            </p:cNvCxnSpPr>
            <p:nvPr/>
          </p:nvCxnSpPr>
          <p:spPr>
            <a:xfrm>
              <a:off x="5143504" y="335756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/>
            <p:cNvSpPr txBox="1"/>
            <p:nvPr/>
          </p:nvSpPr>
          <p:spPr>
            <a:xfrm>
              <a:off x="3500430" y="2988230"/>
              <a:ext cx="645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(1,N)</a:t>
              </a:r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5000628" y="3000373"/>
              <a:ext cx="645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50" dirty="0"/>
                <a:t>(1,N)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732486"/>
            <a:ext cx="4643438" cy="119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ternaria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398875" y="1075410"/>
            <a:ext cx="7497000" cy="2946300"/>
          </a:xfrm>
        </p:spPr>
        <p:txBody>
          <a:bodyPr/>
          <a:lstStyle/>
          <a:p>
            <a:r>
              <a:rPr lang="it-IT" sz="2000" dirty="0"/>
              <a:t>Uno studente può ripetere lo stesso esame in tempi diversi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355" y="3264412"/>
            <a:ext cx="5068089" cy="160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egnaposto contenuto 1">
            <a:extLst>
              <a:ext uri="{FF2B5EF4-FFF2-40B4-BE49-F238E27FC236}">
                <a16:creationId xmlns:a16="http://schemas.microsoft.com/office/drawing/2014/main" xmlns="" id="{D10CB152-383E-4E3D-8A4C-EE493ECC95DA}"/>
              </a:ext>
            </a:extLst>
          </p:cNvPr>
          <p:cNvSpPr txBox="1">
            <a:spLocks/>
          </p:cNvSpPr>
          <p:nvPr/>
        </p:nvSpPr>
        <p:spPr>
          <a:xfrm>
            <a:off x="398875" y="1647550"/>
            <a:ext cx="5777727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 b="0" i="0" u="none" strike="noStrike" cap="none">
                <a:solidFill>
                  <a:srgbClr val="002060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 b="0" i="0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r>
              <a:rPr lang="it-IT" sz="2000" dirty="0"/>
              <a:t>Esempio di istanza di esame </a:t>
            </a:r>
          </a:p>
          <a:p>
            <a:pPr lvl="3"/>
            <a:r>
              <a:rPr lang="it-IT" sz="2000" dirty="0">
                <a:solidFill>
                  <a:schemeClr val="tx1"/>
                </a:solidFill>
              </a:rPr>
              <a:t>Studente 	Corso 	Tempo </a:t>
            </a:r>
          </a:p>
          <a:p>
            <a:pPr lvl="3"/>
            <a:r>
              <a:rPr lang="it-IT" sz="2000" dirty="0">
                <a:solidFill>
                  <a:schemeClr val="tx1"/>
                </a:solidFill>
              </a:rPr>
              <a:t>s1 		c1 	t1 </a:t>
            </a:r>
          </a:p>
          <a:p>
            <a:pPr lvl="3"/>
            <a:r>
              <a:rPr lang="it-IT" sz="2000" dirty="0">
                <a:solidFill>
                  <a:schemeClr val="tx1"/>
                </a:solidFill>
              </a:rPr>
              <a:t>s1 		c1 	t2 </a:t>
            </a:r>
          </a:p>
          <a:p>
            <a:pPr lvl="3"/>
            <a:r>
              <a:rPr lang="it-IT" sz="2000" dirty="0">
                <a:solidFill>
                  <a:schemeClr val="tx1"/>
                </a:solidFill>
              </a:rPr>
              <a:t>...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Occorrenze relazione ternaria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xmlns="" id="{B59DD849-0844-47EE-931F-2B32466A9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8142" y="1327062"/>
            <a:ext cx="2705714" cy="18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191" y="1322760"/>
            <a:ext cx="4018388" cy="195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Associazioni ternarie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cardinalità minime raramente sono 1 per tutte le entità coinvolte in una associazione </a:t>
            </a:r>
          </a:p>
          <a:p>
            <a:r>
              <a:rPr lang="it-IT" dirty="0"/>
              <a:t>Le cardinalità massime di una associazione n-aria sono (praticamente) sempre N </a:t>
            </a:r>
          </a:p>
          <a:p>
            <a:r>
              <a:rPr lang="it-IT" dirty="0"/>
              <a:t>Se la partecipazione di un’entità E ha cardinalità massima 1, è possibile eliminare la associazione n-aria e legare l’entità E con le altre mediante associazioni binarie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Associazione unaria (ricorsiva)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xmlns="" id="{A1A1E36B-CF1C-4ABF-A86E-EBF5FCC98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987" y="1483597"/>
            <a:ext cx="4179123" cy="186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2103" y="1521620"/>
            <a:ext cx="257175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tangolo 7"/>
          <p:cNvSpPr/>
          <p:nvPr/>
        </p:nvSpPr>
        <p:spPr>
          <a:xfrm>
            <a:off x="3704730" y="1531346"/>
            <a:ext cx="1232306" cy="321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/>
              <a:t>Sottoposto a</a:t>
            </a:r>
          </a:p>
        </p:txBody>
      </p:sp>
      <p:sp>
        <p:nvSpPr>
          <p:cNvPr id="9" name="Rettangolo 8"/>
          <p:cNvSpPr/>
          <p:nvPr/>
        </p:nvSpPr>
        <p:spPr>
          <a:xfrm>
            <a:off x="720677" y="1521621"/>
            <a:ext cx="1125149" cy="321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/>
              <a:t>Superiore 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Gli attributi sono le proprietà attraverso cui è possibile descrivere un’entità</a:t>
            </a:r>
          </a:p>
          <a:p>
            <a:r>
              <a:rPr lang="it-IT" dirty="0"/>
              <a:t>Vengono rappresentati graficamente con dei punti collegati alle entità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6532" y="2704664"/>
            <a:ext cx="3804074" cy="19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Possono descrivere le proprietà anche di una associazione</a:t>
            </a:r>
          </a:p>
          <a:p>
            <a:r>
              <a:rPr lang="it-IT" dirty="0"/>
              <a:t>Non possono esistere da soli </a:t>
            </a:r>
          </a:p>
          <a:p>
            <a:r>
              <a:rPr lang="it-IT" dirty="0"/>
              <a:t>Sono identificati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dal nome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dal tipo (numero, stringa, carattere, data ecc.)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dal dominio cioè dall’insieme dei valori che possono assumere (per esempio “M” o “F” per l’attributo Sesso).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9005" y="1098410"/>
            <a:ext cx="61404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attributi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712" y="2035965"/>
            <a:ext cx="6426908" cy="9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attributi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0237" y="1929461"/>
            <a:ext cx="6261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composti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Raggruppamento di attributi affini per significato o per uso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380" y="2035965"/>
            <a:ext cx="3024889" cy="101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959" y="3268270"/>
            <a:ext cx="2946818" cy="105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Cardinalità attributi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Può essere specificata per gli attributi di entità o associazioni </a:t>
            </a:r>
          </a:p>
          <a:p>
            <a:r>
              <a:rPr lang="it-IT" dirty="0"/>
              <a:t>Descrive numero minimo e massimo di valori dell’attributo associati ad una occorrenza di un’entità o di una associazione </a:t>
            </a:r>
          </a:p>
          <a:p>
            <a:r>
              <a:rPr lang="it-IT" dirty="0"/>
              <a:t>se è omessa corrisponde ad (1,1) </a:t>
            </a:r>
          </a:p>
          <a:p>
            <a:r>
              <a:rPr lang="it-IT" dirty="0"/>
              <a:t>minima 0 corrisponde ad attributo che ammette il valore nullo </a:t>
            </a:r>
          </a:p>
          <a:p>
            <a:r>
              <a:rPr lang="it-IT" dirty="0"/>
              <a:t>massima N corrisponde ad attributo che può assumere più di un valore per la stessa occorrenza (attributo </a:t>
            </a:r>
            <a:r>
              <a:rPr lang="it-IT" dirty="0" err="1"/>
              <a:t>multivalore</a:t>
            </a:r>
            <a:r>
              <a:rPr lang="it-IT" dirty="0"/>
              <a:t>)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professione può essere omessa</a:t>
            </a:r>
          </a:p>
          <a:p>
            <a:r>
              <a:rPr lang="it-IT" dirty="0"/>
              <a:t>È possibile prevedere più titoli di studio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5288" y="2338619"/>
            <a:ext cx="4768487" cy="264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Identificatori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 specificato per ogni entità </a:t>
            </a:r>
          </a:p>
          <a:p>
            <a:r>
              <a:rPr lang="it-IT" dirty="0"/>
              <a:t>Descrive i concetti (attributi e/o entità) dello schema che permettono di individuare in modo univoco le occorrenze delle entità </a:t>
            </a:r>
          </a:p>
          <a:p>
            <a:r>
              <a:rPr lang="it-IT" dirty="0"/>
              <a:t>Ogni entità deve avere almeno un identificatore </a:t>
            </a:r>
          </a:p>
          <a:p>
            <a:r>
              <a:rPr lang="it-IT" dirty="0"/>
              <a:t>Può esistere più di un identificatore per un’entità </a:t>
            </a:r>
          </a:p>
          <a:p>
            <a:r>
              <a:rPr lang="it-IT" dirty="0"/>
              <a:t>È formato da uno o più attributi</a:t>
            </a:r>
          </a:p>
          <a:p>
            <a:endParaRPr lang="it-IT" dirty="0"/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Chiave primaria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tutti gli identificatori se ne sceglie uno che prende il nome di </a:t>
            </a:r>
            <a:r>
              <a:rPr lang="it-IT" i="1" dirty="0"/>
              <a:t>chiave primaria</a:t>
            </a:r>
          </a:p>
          <a:p>
            <a:r>
              <a:rPr lang="it-IT" dirty="0"/>
              <a:t>Nello schema grafico viene evidenziato sottolineando l’attributo o mettendo un pallino nero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Dizionario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Dizionario dei dati </a:t>
            </a:r>
          </a:p>
          <a:p>
            <a:r>
              <a:rPr lang="it-IT" dirty="0"/>
              <a:t>permette di arricchire lo schema E-R con descrizioni in linguaggio naturale di entità, relazioni e attributi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Dizionario delle Entità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762" y="1125131"/>
            <a:ext cx="57949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Dizionario Associazioni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39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 dirty="0"/>
              <a:t>Basi di Dati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7"/>
            <a:ext cx="6000792" cy="278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Raccolta e analisi dei requisiti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Attraverso colloqui e contatti di ogni genere (interviste, questionari) gli utenti forniscono al progettista i requisiti del sistema informativo in termini di dati, processi, vincoli.</a:t>
            </a:r>
          </a:p>
          <a:p>
            <a:r>
              <a:rPr lang="it-IT" dirty="0"/>
              <a:t>Le informazioni acquisite vengono descritte in appositi glossari di dati e informazioni.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554" y="2571750"/>
            <a:ext cx="1768091" cy="162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integrità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Sono tutte le limitazione che imponiamo affinché il database rimanga consistente</a:t>
            </a:r>
          </a:p>
          <a:p>
            <a:r>
              <a:rPr lang="it-IT" dirty="0"/>
              <a:t>Possono essere a livello di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Attributo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Es. età (numero positivo minore di 150)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Associazione 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Integrità referenziale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Es. Obbligatorietà </a:t>
            </a:r>
            <a:r>
              <a:rPr lang="it-IT" dirty="0"/>
              <a:t>di collegamento ad una Casa Editrice quando si inserisce un libro in una libreria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integrità 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Integrità referenziale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182" y="1982386"/>
            <a:ext cx="5863976" cy="144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integrità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7497000" cy="2058205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Alcuni sono indicati nello schema E-R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Es. Cardinalità (1,1) indica obbligatorietà nella associazione</a:t>
            </a:r>
          </a:p>
          <a:p>
            <a:r>
              <a:rPr lang="it-IT" dirty="0"/>
              <a:t>Non sempre possono essere indicati esplicitamente in uno schema E-R </a:t>
            </a:r>
          </a:p>
          <a:p>
            <a:r>
              <a:rPr lang="it-IT" dirty="0"/>
              <a:t>Possono essere descritti in linguaggio naturale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6835" y="3200002"/>
            <a:ext cx="4475757" cy="182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e ER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UML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)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modellazione di un’applicazione software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aspetti strutturali e comportamentali (dati, operazioni, processi e architetture)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formalismo ricco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diagramma delle classi, degli attori, di sequenza, di comunicazione, degli stati, ... </a:t>
            </a:r>
          </a:p>
          <a:p>
            <a:r>
              <a:rPr lang="it-IT" dirty="0">
                <a:solidFill>
                  <a:schemeClr val="tx1"/>
                </a:solidFill>
              </a:rPr>
              <a:t>E-R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modellazione di una base di dati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aspetti strutturali di un’applicazione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costrutti funzionali alla modellazione di basi di dati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 dirty="0"/>
              <a:t>Basi di Dati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e ER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Principali differenze di UML rispetto ad ER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assenza di notazione standard per definire gli identificatori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possibilità di aggiungere note per commentare i diagrammi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possibilità di indicare il verso di navigazione di una associazione (non rilevante nella progettazione di una base di dati) 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e ER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Formalismi diversi </a:t>
            </a:r>
          </a:p>
          <a:p>
            <a:r>
              <a:rPr lang="it-IT" dirty="0"/>
              <a:t>Il diagramma delle classi di un’applicazione è diverso dallo schema E-R della base di dati </a:t>
            </a:r>
          </a:p>
          <a:p>
            <a:r>
              <a:rPr lang="it-IT" dirty="0"/>
              <a:t>Il diagramma delle classi, anche se progettato per uso diverso, può essere adattato per la descrizione del progetto concettuale di una base di dati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per 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8789" y="914692"/>
            <a:ext cx="4393437" cy="370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per 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47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0179" y="1071552"/>
            <a:ext cx="5389976" cy="358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per ER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b="1" dirty="0" smtClean="0"/>
              <a:t>https://app.diagrams.net/Dra</a:t>
            </a:r>
            <a:endParaRPr lang="it-IT" sz="1800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3480" y="1659116"/>
            <a:ext cx="5835161" cy="29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e analisi dei requisiti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Specifiche informali della realtà di interesse </a:t>
            </a:r>
          </a:p>
          <a:p>
            <a:r>
              <a:rPr lang="it-IT" dirty="0"/>
              <a:t>proprietà dell’applicazione </a:t>
            </a:r>
          </a:p>
          <a:p>
            <a:r>
              <a:rPr lang="it-IT" dirty="0"/>
              <a:t>funzionalità dell’applicazione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concettuale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500" dirty="0"/>
              <a:t>A partire dai requisiti forniti nella fase precedente si modellano delle descrizioni formalizzate di come gli utenti “vedono” i dati a partire dalle operazioni (“viste di utenti”). </a:t>
            </a:r>
          </a:p>
          <a:p>
            <a:r>
              <a:rPr lang="it-IT" sz="1500" dirty="0"/>
              <a:t>Le viste vengono poi integrate in un unico schema concettuale.</a:t>
            </a:r>
          </a:p>
          <a:p>
            <a:r>
              <a:rPr lang="it-IT" sz="1500" dirty="0"/>
              <a:t>Lo schema è l’insieme dei dati che fanno parte della base di dati e delle relazioni che intercorrono tra di loro.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048" y="3151736"/>
            <a:ext cx="4714908" cy="16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concettuale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Rappresentazione delle specifiche informali sotto forma di schema concettuale </a:t>
            </a:r>
          </a:p>
          <a:p>
            <a:r>
              <a:rPr lang="it-IT" dirty="0"/>
              <a:t>descrizione formale e completa, che fa riferimento ad un modello concettuale </a:t>
            </a:r>
          </a:p>
          <a:p>
            <a:r>
              <a:rPr lang="it-IT" dirty="0"/>
              <a:t>indipendenza dagli aspetti implementativi (modello dei dati) </a:t>
            </a:r>
          </a:p>
          <a:p>
            <a:r>
              <a:rPr lang="it-IT" dirty="0"/>
              <a:t>obiettivo è la rappresentazione del contenuto informativo della base di dati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logica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type="body" idx="1"/>
          </p:nvPr>
        </p:nvSpPr>
        <p:spPr>
          <a:xfrm>
            <a:off x="549600" y="1200150"/>
            <a:ext cx="4197092" cy="294630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Lo schema concettuale viene trasformato in uno schema logico. </a:t>
            </a:r>
          </a:p>
          <a:p>
            <a:r>
              <a:rPr lang="it-IT" dirty="0"/>
              <a:t>Questa fase tiene conto del modello su cui si basa il sistema di gestione scelto (DBMS) in genere  relazionale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92" y="1461753"/>
            <a:ext cx="4071966" cy="2219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Progettazione logica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 riferimento al modello logico dei dati prescelto </a:t>
            </a:r>
          </a:p>
          <a:p>
            <a:r>
              <a:rPr lang="it-IT" dirty="0"/>
              <a:t>si usano criteri di ottimizzazione delle operazioni da fare sui dati </a:t>
            </a:r>
          </a:p>
          <a:p>
            <a:r>
              <a:rPr lang="it-IT" dirty="0"/>
              <a:t>qualità dello schema verificata mediante tecniche formali (normalizzazione)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ACC7C6-CA6D-4DDA-B6DD-0AB19341B1F3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r>
              <a:rPr lang="it-IT"/>
              <a:t>Basi di Dati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a1" id="{131F9ECA-590C-4242-AA28-02F3B92B33D6}" vid="{E8C8D8CE-BE7D-46C6-921F-1BB93C3759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159</TotalTime>
  <Words>1403</Words>
  <Application>Microsoft Office PowerPoint</Application>
  <PresentationFormat>Presentazione su schermo (16:9)</PresentationFormat>
  <Paragraphs>272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2" baseType="lpstr">
      <vt:lpstr>Arial</vt:lpstr>
      <vt:lpstr>Encode Sans</vt:lpstr>
      <vt:lpstr>Encode Sans ExtraLight</vt:lpstr>
      <vt:lpstr>Tema1</vt:lpstr>
      <vt:lpstr>Diapositiva 1</vt:lpstr>
      <vt:lpstr>BASI DI DATI</vt:lpstr>
      <vt:lpstr>Progettazione</vt:lpstr>
      <vt:lpstr>Raccolta e analisi dei requisiti</vt:lpstr>
      <vt:lpstr>Raccolta e analisi dei requisiti</vt:lpstr>
      <vt:lpstr>Progettazione concettuale</vt:lpstr>
      <vt:lpstr>Progettazione concettuale</vt:lpstr>
      <vt:lpstr>Progettazione logica</vt:lpstr>
      <vt:lpstr>Progettazione logica</vt:lpstr>
      <vt:lpstr>Progettazione fisica</vt:lpstr>
      <vt:lpstr>Modello ER</vt:lpstr>
      <vt:lpstr>Modello ER</vt:lpstr>
      <vt:lpstr>Entità</vt:lpstr>
      <vt:lpstr>Associazione (Relazione)</vt:lpstr>
      <vt:lpstr>Esempi di entità e associazioni</vt:lpstr>
      <vt:lpstr>Occorrenza di associazione</vt:lpstr>
      <vt:lpstr>Cardinalità</vt:lpstr>
      <vt:lpstr>Associazione 1 a 1</vt:lpstr>
      <vt:lpstr>Esempio associazione1:1</vt:lpstr>
      <vt:lpstr>Corrispondenza 1 a molti</vt:lpstr>
      <vt:lpstr>Esempio associazione1:N</vt:lpstr>
      <vt:lpstr>Corrispondenza molti a molti</vt:lpstr>
      <vt:lpstr>Esempio associazione N:N</vt:lpstr>
      <vt:lpstr>Associazione ternaria</vt:lpstr>
      <vt:lpstr>Occorrenze relazione ternaria</vt:lpstr>
      <vt:lpstr>Associazioni ternarie</vt:lpstr>
      <vt:lpstr>Associazione unaria (ricorsiva)</vt:lpstr>
      <vt:lpstr>Attributi</vt:lpstr>
      <vt:lpstr>Attributi</vt:lpstr>
      <vt:lpstr>Esempi attributi</vt:lpstr>
      <vt:lpstr>Esempi attributi</vt:lpstr>
      <vt:lpstr>Attributi composti</vt:lpstr>
      <vt:lpstr>Cardinalità attributi</vt:lpstr>
      <vt:lpstr>Esempio</vt:lpstr>
      <vt:lpstr>Identificatori</vt:lpstr>
      <vt:lpstr>Chiave primaria</vt:lpstr>
      <vt:lpstr>Dizionario</vt:lpstr>
      <vt:lpstr>Dizionario delle Entità</vt:lpstr>
      <vt:lpstr>Dizionario Associazioni</vt:lpstr>
      <vt:lpstr>Vincoli integrità</vt:lpstr>
      <vt:lpstr>Vincoli integrità </vt:lpstr>
      <vt:lpstr>Vincoli integrità</vt:lpstr>
      <vt:lpstr>UML e ER</vt:lpstr>
      <vt:lpstr>UML e ER</vt:lpstr>
      <vt:lpstr>UML e ER</vt:lpstr>
      <vt:lpstr>Software per ER</vt:lpstr>
      <vt:lpstr>Software per ER</vt:lpstr>
      <vt:lpstr>Software per 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9</cp:revision>
  <dcterms:created xsi:type="dcterms:W3CDTF">2020-11-18T07:45:57Z</dcterms:created>
  <dcterms:modified xsi:type="dcterms:W3CDTF">2021-10-19T05:51:19Z</dcterms:modified>
</cp:coreProperties>
</file>