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7"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405" r:id="rId16"/>
    <p:sldId id="406" r:id="rId17"/>
    <p:sldId id="407" r:id="rId18"/>
    <p:sldId id="408" r:id="rId19"/>
    <p:sldId id="409" r:id="rId20"/>
    <p:sldId id="410" r:id="rId21"/>
  </p:sldIdLst>
  <p:sldSz cx="9144000" cy="5143500" type="screen16x9"/>
  <p:notesSz cx="7104063" cy="10234613"/>
  <p:embeddedFontLst>
    <p:embeddedFont>
      <p:font typeface="Encode Sans" charset="0"/>
      <p:regular r:id="rId23"/>
      <p:bold r:id="rId24"/>
    </p:embeddedFont>
    <p:embeddedFont>
      <p:font typeface="Encode Sans ExtraLight" charset="0"/>
      <p:regular r:id="rId25"/>
      <p:bold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830" autoAdjust="0"/>
    <p:restoredTop sz="94663" autoAdjust="0"/>
  </p:normalViewPr>
  <p:slideViewPr>
    <p:cSldViewPr snapToGrid="0">
      <p:cViewPr varScale="1">
        <p:scale>
          <a:sx n="76" d="100"/>
          <a:sy n="76" d="100"/>
        </p:scale>
        <p:origin x="-499"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123467D5-FED6-4AFC-9C51-55CBAEEABBC7}" type="datetimeFigureOut">
              <a:rPr lang="it-IT" smtClean="0"/>
              <a:pPr/>
              <a:t>25/10/2021</a:t>
            </a:fld>
            <a:endParaRPr lang="it-IT"/>
          </a:p>
        </p:txBody>
      </p:sp>
      <p:sp>
        <p:nvSpPr>
          <p:cNvPr id="4" name="Segnaposto immagine diapositiva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D439CB41-4BC1-4C93-815E-2C5642B4D7FF}"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olo">
    <p:bg>
      <p:bgPr>
        <a:blipFill dpi="0" rotWithShape="1">
          <a:blip r:embed="rId2">
            <a:lum/>
          </a:blip>
          <a:srcRect/>
          <a:stretch>
            <a:fillRect/>
          </a:stretch>
        </a:blipFill>
        <a:effectLst/>
      </p:bgPr>
    </p:bg>
    <p:spTree>
      <p:nvGrpSpPr>
        <p:cNvPr id="1" name="Shape 9"/>
        <p:cNvGrpSpPr/>
        <p:nvPr/>
      </p:nvGrpSpPr>
      <p:grpSpPr>
        <a:xfrm>
          <a:off x="0" y="0"/>
          <a:ext cx="0" cy="0"/>
          <a:chOff x="0" y="0"/>
          <a:chExt cx="0" cy="0"/>
        </a:xfrm>
      </p:grpSpPr>
      <p:sp>
        <p:nvSpPr>
          <p:cNvPr id="12" name="Shape 12"/>
          <p:cNvSpPr txBox="1">
            <a:spLocks noGrp="1"/>
          </p:cNvSpPr>
          <p:nvPr>
            <p:ph type="ctrTitle" hasCustomPrompt="1"/>
          </p:nvPr>
        </p:nvSpPr>
        <p:spPr>
          <a:xfrm>
            <a:off x="984050" y="1075458"/>
            <a:ext cx="7175700" cy="3429001"/>
          </a:xfrm>
          <a:prstGeom prst="rect">
            <a:avLst/>
          </a:prstGeom>
        </p:spPr>
        <p:txBody>
          <a:bodyPr spcFirstLastPara="1" wrap="square" lIns="91425" tIns="91425" rIns="91425" bIns="91425" anchor="ctr" anchorCtr="0"/>
          <a:lstStyle>
            <a:lvl1pPr lvl="0" algn="ctr">
              <a:lnSpc>
                <a:spcPct val="150000"/>
              </a:lnSpc>
              <a:spcBef>
                <a:spcPts val="0"/>
              </a:spcBef>
              <a:spcAft>
                <a:spcPts val="0"/>
              </a:spcAft>
              <a:buSzPts val="4800"/>
              <a:buNone/>
              <a:defRPr sz="3200">
                <a:solidFill>
                  <a:srgbClr val="002060"/>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it-IT" dirty="0"/>
              <a:t>Unità Formativa (UF)</a:t>
            </a:r>
            <a:br>
              <a:rPr lang="it-IT" dirty="0"/>
            </a:br>
            <a:r>
              <a:rPr lang="it-IT" dirty="0"/>
              <a:t>Docente:</a:t>
            </a:r>
            <a:br>
              <a:rPr lang="it-IT" dirty="0"/>
            </a:br>
            <a:r>
              <a:rPr lang="it-IT" dirty="0"/>
              <a:t>Titolo argomento: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Citazion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cxnSp>
        <p:nvCxnSpPr>
          <p:cNvPr id="22" name="Shape 22"/>
          <p:cNvCxnSpPr/>
          <p:nvPr/>
        </p:nvCxnSpPr>
        <p:spPr>
          <a:xfrm>
            <a:off x="3527100" y="887200"/>
            <a:ext cx="2089800" cy="0"/>
          </a:xfrm>
          <a:prstGeom prst="straightConnector1">
            <a:avLst/>
          </a:prstGeom>
          <a:noFill/>
          <a:ln w="19050" cap="flat" cmpd="sng">
            <a:solidFill>
              <a:srgbClr val="BA3B21"/>
            </a:solidFill>
            <a:prstDash val="solid"/>
            <a:round/>
            <a:headEnd type="diamond" w="med" len="med"/>
            <a:tailEnd type="diamond" w="med" len="med"/>
          </a:ln>
        </p:spPr>
      </p:cxnSp>
      <p:sp>
        <p:nvSpPr>
          <p:cNvPr id="23" name="Shape 23"/>
          <p:cNvSpPr txBox="1">
            <a:spLocks noGrp="1"/>
          </p:cNvSpPr>
          <p:nvPr>
            <p:ph type="body" idx="1" hasCustomPrompt="1"/>
          </p:nvPr>
        </p:nvSpPr>
        <p:spPr>
          <a:xfrm>
            <a:off x="1404225" y="1194150"/>
            <a:ext cx="6335400" cy="30927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solidFill>
                  <a:srgbClr val="002060"/>
                </a:solidFill>
              </a:defRPr>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r>
              <a:rPr lang="it-IT" dirty="0"/>
              <a:t>Citazione</a:t>
            </a:r>
            <a:endParaRPr dirty="0"/>
          </a:p>
        </p:txBody>
      </p:sp>
      <p:sp>
        <p:nvSpPr>
          <p:cNvPr id="24" name="Shape 24"/>
          <p:cNvSpPr txBox="1"/>
          <p:nvPr/>
        </p:nvSpPr>
        <p:spPr>
          <a:xfrm>
            <a:off x="3593400" y="8451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800" b="1">
                <a:solidFill>
                  <a:srgbClr val="F55C21"/>
                </a:solidFill>
                <a:latin typeface="Encode Sans"/>
                <a:ea typeface="Encode Sans"/>
                <a:cs typeface="Encode Sans"/>
                <a:sym typeface="Encode Sans"/>
              </a:rPr>
              <a:t>“</a:t>
            </a:r>
            <a:endParaRPr sz="6800" b="1">
              <a:solidFill>
                <a:srgbClr val="F55C21"/>
              </a:solidFill>
              <a:latin typeface="Encode Sans"/>
              <a:ea typeface="Encode Sans"/>
              <a:cs typeface="Encode Sans"/>
              <a:sym typeface="Encode Sans"/>
            </a:endParaRPr>
          </a:p>
        </p:txBody>
      </p:sp>
      <p:sp>
        <p:nvSpPr>
          <p:cNvPr id="25" name="Shape 25"/>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olo + 1 colonna">
    <p:bg>
      <p:bgPr>
        <a:blipFill dpi="0" rotWithShape="1">
          <a:blip r:embed="rId2">
            <a:lum/>
          </a:blip>
          <a:srcRect/>
          <a:stretch>
            <a:fillRect/>
          </a:stretch>
        </a:blipFill>
        <a:effectLst/>
      </p:bgPr>
    </p:bg>
    <p:spTree>
      <p:nvGrpSpPr>
        <p:cNvPr id="1" name="Shape 26"/>
        <p:cNvGrpSpPr/>
        <p:nvPr/>
      </p:nvGrpSpPr>
      <p:grpSpPr>
        <a:xfrm>
          <a:off x="0" y="0"/>
          <a:ext cx="0" cy="0"/>
          <a:chOff x="0" y="0"/>
          <a:chExt cx="0" cy="0"/>
        </a:xfrm>
      </p:grpSpPr>
      <p:sp>
        <p:nvSpPr>
          <p:cNvPr id="32" name="Shape 32"/>
          <p:cNvSpPr txBox="1">
            <a:spLocks noGrp="1"/>
          </p:cNvSpPr>
          <p:nvPr>
            <p:ph type="title" hasCustomPrompt="1"/>
          </p:nvPr>
        </p:nvSpPr>
        <p:spPr>
          <a:xfrm>
            <a:off x="549600" y="361375"/>
            <a:ext cx="6853923" cy="549600"/>
          </a:xfrm>
          <a:prstGeom prst="rect">
            <a:avLst/>
          </a:prstGeom>
        </p:spPr>
        <p:txBody>
          <a:bodyPr spcFirstLastPara="1" wrap="square" lIns="91425" tIns="91425" rIns="91425" bIns="91425" anchor="b" anchorCtr="0"/>
          <a:lstStyle>
            <a:lvl1pPr lvl="0">
              <a:spcBef>
                <a:spcPts val="0"/>
              </a:spcBef>
              <a:spcAft>
                <a:spcPts val="0"/>
              </a:spcAft>
              <a:buSzPts val="1800"/>
              <a:buNone/>
              <a:defRPr>
                <a:solidFill>
                  <a:srgbClr val="00206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dirty="0"/>
              <a:t>Titolo</a:t>
            </a:r>
            <a:endParaRPr dirty="0"/>
          </a:p>
        </p:txBody>
      </p:sp>
      <p:sp>
        <p:nvSpPr>
          <p:cNvPr id="33" name="Shape 33"/>
          <p:cNvSpPr txBox="1">
            <a:spLocks noGrp="1"/>
          </p:cNvSpPr>
          <p:nvPr>
            <p:ph type="body" idx="1" hasCustomPrompt="1"/>
          </p:nvPr>
        </p:nvSpPr>
        <p:spPr>
          <a:xfrm>
            <a:off x="549600" y="1200150"/>
            <a:ext cx="7497000" cy="2946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rgbClr val="002060"/>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r>
              <a:rPr lang="it-IT" dirty="0"/>
              <a:t>Contenuto</a:t>
            </a:r>
            <a:endParaRPr dirty="0"/>
          </a:p>
        </p:txBody>
      </p:sp>
      <p:sp>
        <p:nvSpPr>
          <p:cNvPr id="34" name="Shape 3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cxnSp>
        <p:nvCxnSpPr>
          <p:cNvPr id="10" name="Shape 46">
            <a:extLst>
              <a:ext uri="{FF2B5EF4-FFF2-40B4-BE49-F238E27FC236}">
                <a16:creationId xmlns="" xmlns:a16="http://schemas.microsoft.com/office/drawing/2014/main" id="{F2E47A38-F329-6744-9F60-C06219F4BCB9}"/>
              </a:ext>
            </a:extLst>
          </p:cNvPr>
          <p:cNvCxnSpPr>
            <a:cxnSpLocks/>
          </p:cNvCxnSpPr>
          <p:nvPr/>
        </p:nvCxnSpPr>
        <p:spPr>
          <a:xfrm>
            <a:off x="-11050" y="887200"/>
            <a:ext cx="7414573" cy="0"/>
          </a:xfrm>
          <a:prstGeom prst="straightConnector1">
            <a:avLst/>
          </a:prstGeom>
          <a:noFill/>
          <a:ln w="19050" cap="flat" cmpd="sng">
            <a:solidFill>
              <a:srgbClr val="BA3B21"/>
            </a:solidFill>
            <a:prstDash val="solid"/>
            <a:round/>
            <a:headEnd type="none" w="med" len="med"/>
            <a:tailEnd type="diamond" w="med" len="med"/>
          </a:ln>
        </p:spPr>
      </p:cxnSp>
      <p:cxnSp>
        <p:nvCxnSpPr>
          <p:cNvPr id="11" name="Shape 49">
            <a:extLst>
              <a:ext uri="{FF2B5EF4-FFF2-40B4-BE49-F238E27FC236}">
                <a16:creationId xmlns="" xmlns:a16="http://schemas.microsoft.com/office/drawing/2014/main" id="{09196BD8-1AF8-704D-867C-4761D161A798}"/>
              </a:ext>
            </a:extLst>
          </p:cNvPr>
          <p:cNvCxnSpPr>
            <a:cxnSpLocks/>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olo + 2 colonne">
    <p:bg>
      <p:bgPr>
        <a:blipFill dpi="0" rotWithShape="1">
          <a:blip r:embed="rId2">
            <a:lum/>
          </a:blip>
          <a:srcRect/>
          <a:stretch>
            <a:fillRect/>
          </a:stretch>
        </a:blipFill>
        <a:effectLst/>
      </p:bgPr>
    </p:bg>
    <p:spTree>
      <p:nvGrpSpPr>
        <p:cNvPr id="1" name="Shape 44"/>
        <p:cNvGrpSpPr/>
        <p:nvPr/>
      </p:nvGrpSpPr>
      <p:grpSpPr>
        <a:xfrm>
          <a:off x="0" y="0"/>
          <a:ext cx="0" cy="0"/>
          <a:chOff x="0" y="0"/>
          <a:chExt cx="0" cy="0"/>
        </a:xfrm>
      </p:grpSpPr>
      <p:sp>
        <p:nvSpPr>
          <p:cNvPr id="50" name="Shape 50"/>
          <p:cNvSpPr txBox="1">
            <a:spLocks noGrp="1"/>
          </p:cNvSpPr>
          <p:nvPr>
            <p:ph type="title" hasCustomPrompt="1"/>
          </p:nvPr>
        </p:nvSpPr>
        <p:spPr>
          <a:xfrm>
            <a:off x="549600" y="361375"/>
            <a:ext cx="6853923" cy="549600"/>
          </a:xfrm>
          <a:prstGeom prst="rect">
            <a:avLst/>
          </a:prstGeom>
        </p:spPr>
        <p:txBody>
          <a:bodyPr spcFirstLastPara="1" wrap="square" lIns="91425" tIns="91425" rIns="91425" bIns="91425" anchor="b" anchorCtr="0"/>
          <a:lstStyle>
            <a:lvl1pPr lvl="0">
              <a:spcBef>
                <a:spcPts val="0"/>
              </a:spcBef>
              <a:spcAft>
                <a:spcPts val="0"/>
              </a:spcAft>
              <a:buSzPts val="1800"/>
              <a:buNone/>
              <a:defRPr>
                <a:solidFill>
                  <a:srgbClr val="00206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dirty="0"/>
              <a:t>Titolo</a:t>
            </a:r>
            <a:endParaRPr dirty="0"/>
          </a:p>
        </p:txBody>
      </p:sp>
      <p:sp>
        <p:nvSpPr>
          <p:cNvPr id="51" name="Shape 51"/>
          <p:cNvSpPr txBox="1">
            <a:spLocks noGrp="1"/>
          </p:cNvSpPr>
          <p:nvPr>
            <p:ph type="body" idx="1" hasCustomPrompt="1"/>
          </p:nvPr>
        </p:nvSpPr>
        <p:spPr>
          <a:xfrm>
            <a:off x="549600" y="1200150"/>
            <a:ext cx="3639000" cy="3108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solidFill>
                  <a:srgbClr val="002060"/>
                </a:solidFill>
              </a:defRPr>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r>
              <a:rPr lang="it-IT" dirty="0"/>
              <a:t>Contenuto</a:t>
            </a:r>
            <a:endParaRPr dirty="0"/>
          </a:p>
        </p:txBody>
      </p:sp>
      <p:sp>
        <p:nvSpPr>
          <p:cNvPr id="52" name="Shape 52"/>
          <p:cNvSpPr txBox="1">
            <a:spLocks noGrp="1"/>
          </p:cNvSpPr>
          <p:nvPr>
            <p:ph type="body" idx="2" hasCustomPrompt="1"/>
          </p:nvPr>
        </p:nvSpPr>
        <p:spPr>
          <a:xfrm>
            <a:off x="4407604" y="1200150"/>
            <a:ext cx="3639000" cy="3108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solidFill>
                  <a:srgbClr val="002060"/>
                </a:solidFill>
              </a:defRPr>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r>
              <a:rPr lang="it-IT" dirty="0"/>
              <a:t>Contenuto</a:t>
            </a:r>
            <a:endParaRPr dirty="0"/>
          </a:p>
        </p:txBody>
      </p:sp>
      <p:sp>
        <p:nvSpPr>
          <p:cNvPr id="53" name="Shape 53"/>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cxnSp>
        <p:nvCxnSpPr>
          <p:cNvPr id="11" name="Shape 46">
            <a:extLst>
              <a:ext uri="{FF2B5EF4-FFF2-40B4-BE49-F238E27FC236}">
                <a16:creationId xmlns="" xmlns:a16="http://schemas.microsoft.com/office/drawing/2014/main" id="{03A33C7E-44B0-A447-A10F-3EE447DA6110}"/>
              </a:ext>
            </a:extLst>
          </p:cNvPr>
          <p:cNvCxnSpPr>
            <a:cxnSpLocks/>
          </p:cNvCxnSpPr>
          <p:nvPr/>
        </p:nvCxnSpPr>
        <p:spPr>
          <a:xfrm>
            <a:off x="-11050" y="887200"/>
            <a:ext cx="7414573" cy="0"/>
          </a:xfrm>
          <a:prstGeom prst="straightConnector1">
            <a:avLst/>
          </a:prstGeom>
          <a:noFill/>
          <a:ln w="19050" cap="flat" cmpd="sng">
            <a:solidFill>
              <a:srgbClr val="BA3B21"/>
            </a:solidFill>
            <a:prstDash val="solid"/>
            <a:round/>
            <a:headEnd type="none" w="med" len="med"/>
            <a:tailEnd type="diamond" w="med" len="med"/>
          </a:ln>
        </p:spPr>
      </p:cxnSp>
      <p:cxnSp>
        <p:nvCxnSpPr>
          <p:cNvPr id="12" name="Shape 49">
            <a:extLst>
              <a:ext uri="{FF2B5EF4-FFF2-40B4-BE49-F238E27FC236}">
                <a16:creationId xmlns="" xmlns:a16="http://schemas.microsoft.com/office/drawing/2014/main" id="{096F49CE-1BC2-6646-AD0B-55CFE6CCA885}"/>
              </a:ext>
            </a:extLst>
          </p:cNvPr>
          <p:cNvCxnSpPr>
            <a:cxnSpLocks/>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olo + 3 colonne">
    <p:bg>
      <p:bgPr>
        <a:blipFill dpi="0" rotWithShape="1">
          <a:blip r:embed="rId2">
            <a:lum/>
          </a:blip>
          <a:srcRect/>
          <a:stretch>
            <a:fillRect/>
          </a:stretch>
        </a:blipFill>
        <a:effectLst/>
      </p:bgPr>
    </p:bg>
    <p:spTree>
      <p:nvGrpSpPr>
        <p:cNvPr id="1" name="Shape 54"/>
        <p:cNvGrpSpPr/>
        <p:nvPr/>
      </p:nvGrpSpPr>
      <p:grpSpPr>
        <a:xfrm>
          <a:off x="0" y="0"/>
          <a:ext cx="0" cy="0"/>
          <a:chOff x="0" y="0"/>
          <a:chExt cx="0" cy="0"/>
        </a:xfrm>
      </p:grpSpPr>
      <p:sp>
        <p:nvSpPr>
          <p:cNvPr id="60" name="Shape 60"/>
          <p:cNvSpPr txBox="1">
            <a:spLocks noGrp="1"/>
          </p:cNvSpPr>
          <p:nvPr>
            <p:ph type="title" hasCustomPrompt="1"/>
          </p:nvPr>
        </p:nvSpPr>
        <p:spPr>
          <a:xfrm>
            <a:off x="549600" y="361375"/>
            <a:ext cx="6853923" cy="549600"/>
          </a:xfrm>
          <a:prstGeom prst="rect">
            <a:avLst/>
          </a:prstGeom>
        </p:spPr>
        <p:txBody>
          <a:bodyPr spcFirstLastPara="1" wrap="square" lIns="91425" tIns="91425" rIns="91425" bIns="91425" anchor="b" anchorCtr="0"/>
          <a:lstStyle>
            <a:lvl1pPr lvl="0" rtl="0">
              <a:spcBef>
                <a:spcPts val="0"/>
              </a:spcBef>
              <a:spcAft>
                <a:spcPts val="0"/>
              </a:spcAft>
              <a:buSzPts val="1800"/>
              <a:buNone/>
              <a:defRPr>
                <a:solidFill>
                  <a:srgbClr val="002060"/>
                </a:solidFil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dirty="0"/>
              <a:t>Titolo</a:t>
            </a:r>
            <a:endParaRPr dirty="0"/>
          </a:p>
        </p:txBody>
      </p:sp>
      <p:sp>
        <p:nvSpPr>
          <p:cNvPr id="61" name="Shape 61"/>
          <p:cNvSpPr txBox="1">
            <a:spLocks noGrp="1"/>
          </p:cNvSpPr>
          <p:nvPr>
            <p:ph type="body" idx="1" hasCustomPrompt="1"/>
          </p:nvPr>
        </p:nvSpPr>
        <p:spPr>
          <a:xfrm>
            <a:off x="54960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it-IT" dirty="0"/>
              <a:t>Contenuto</a:t>
            </a:r>
            <a:endParaRPr dirty="0"/>
          </a:p>
        </p:txBody>
      </p:sp>
      <p:sp>
        <p:nvSpPr>
          <p:cNvPr id="62" name="Shape 62"/>
          <p:cNvSpPr txBox="1">
            <a:spLocks noGrp="1"/>
          </p:cNvSpPr>
          <p:nvPr>
            <p:ph type="body" idx="2" hasCustomPrompt="1"/>
          </p:nvPr>
        </p:nvSpPr>
        <p:spPr>
          <a:xfrm>
            <a:off x="308985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it-IT" dirty="0"/>
              <a:t>Contenuto</a:t>
            </a:r>
          </a:p>
        </p:txBody>
      </p:sp>
      <p:sp>
        <p:nvSpPr>
          <p:cNvPr id="63" name="Shape 63"/>
          <p:cNvSpPr txBox="1">
            <a:spLocks noGrp="1"/>
          </p:cNvSpPr>
          <p:nvPr>
            <p:ph type="body" idx="3" hasCustomPrompt="1"/>
          </p:nvPr>
        </p:nvSpPr>
        <p:spPr>
          <a:xfrm>
            <a:off x="5630099" y="1200150"/>
            <a:ext cx="2416500" cy="3080700"/>
          </a:xfrm>
          <a:prstGeom prst="rect">
            <a:avLst/>
          </a:prstGeom>
        </p:spPr>
        <p:txBody>
          <a:bodyPr spcFirstLastPara="1" wrap="square" lIns="91425" tIns="91425" rIns="91425" bIns="91425" anchor="t" anchorCtr="0"/>
          <a:lstStyle>
            <a:lvl1pPr marL="457200" marR="0" lvl="0" indent="-342900" algn="l" defTabSz="914400" rtl="0" eaLnBrk="1" fontAlgn="auto" latinLnBrk="0" hangingPunct="1">
              <a:lnSpc>
                <a:spcPct val="115000"/>
              </a:lnSpc>
              <a:spcBef>
                <a:spcPts val="600"/>
              </a:spcBef>
              <a:spcAft>
                <a:spcPts val="0"/>
              </a:spcAft>
              <a:buClr>
                <a:srgbClr val="F55C21"/>
              </a:buClr>
              <a:buSzPts val="1800"/>
              <a:buFont typeface="Encode Sans ExtraLight"/>
              <a:buChar char="▪"/>
              <a:tabLst/>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marL="457200" marR="0" lvl="0" indent="-342900" algn="l" defTabSz="914400" rtl="0" eaLnBrk="1" fontAlgn="auto" latinLnBrk="0" hangingPunct="1">
              <a:lnSpc>
                <a:spcPct val="115000"/>
              </a:lnSpc>
              <a:spcBef>
                <a:spcPts val="600"/>
              </a:spcBef>
              <a:spcAft>
                <a:spcPts val="0"/>
              </a:spcAft>
              <a:buClr>
                <a:srgbClr val="F55C21"/>
              </a:buClr>
              <a:buSzPts val="1800"/>
              <a:buFont typeface="Encode Sans ExtraLight"/>
              <a:buChar char="▪"/>
              <a:tabLst/>
              <a:defRPr/>
            </a:pPr>
            <a:r>
              <a:rPr lang="it-IT" dirty="0"/>
              <a:t>Contenuto</a:t>
            </a:r>
          </a:p>
          <a:p>
            <a:endParaRPr dirty="0"/>
          </a:p>
        </p:txBody>
      </p:sp>
      <p:sp>
        <p:nvSpPr>
          <p:cNvPr id="64" name="Shape 6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cxnSp>
        <p:nvCxnSpPr>
          <p:cNvPr id="12" name="Shape 46">
            <a:extLst>
              <a:ext uri="{FF2B5EF4-FFF2-40B4-BE49-F238E27FC236}">
                <a16:creationId xmlns="" xmlns:a16="http://schemas.microsoft.com/office/drawing/2014/main" id="{7A8D26BD-44DA-FB4A-9CF9-453FBF8614DE}"/>
              </a:ext>
            </a:extLst>
          </p:cNvPr>
          <p:cNvCxnSpPr>
            <a:cxnSpLocks/>
          </p:cNvCxnSpPr>
          <p:nvPr/>
        </p:nvCxnSpPr>
        <p:spPr>
          <a:xfrm>
            <a:off x="-11050" y="887200"/>
            <a:ext cx="7414573" cy="0"/>
          </a:xfrm>
          <a:prstGeom prst="straightConnector1">
            <a:avLst/>
          </a:prstGeom>
          <a:noFill/>
          <a:ln w="19050" cap="flat" cmpd="sng">
            <a:solidFill>
              <a:srgbClr val="BA3B21"/>
            </a:solidFill>
            <a:prstDash val="solid"/>
            <a:round/>
            <a:headEnd type="none" w="med" len="med"/>
            <a:tailEnd type="diamond" w="med" len="med"/>
          </a:ln>
        </p:spPr>
      </p:cxnSp>
      <p:cxnSp>
        <p:nvCxnSpPr>
          <p:cNvPr id="13" name="Shape 49">
            <a:extLst>
              <a:ext uri="{FF2B5EF4-FFF2-40B4-BE49-F238E27FC236}">
                <a16:creationId xmlns="" xmlns:a16="http://schemas.microsoft.com/office/drawing/2014/main" id="{6D40635D-3865-6E41-95A6-D1E0C7F7A3B5}"/>
              </a:ext>
            </a:extLst>
          </p:cNvPr>
          <p:cNvCxnSpPr>
            <a:cxnSpLocks/>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Vuota">
    <p:bg>
      <p:bgPr>
        <a:blipFill dpi="0" rotWithShape="1">
          <a:blip r:embed="rId2">
            <a:lum/>
          </a:blip>
          <a:srcRect/>
          <a:stretch>
            <a:fillRect/>
          </a:stretch>
        </a:blipFill>
        <a:effectLst/>
      </p:bgPr>
    </p:bg>
    <p:spTree>
      <p:nvGrpSpPr>
        <p:cNvPr id="1" name="Shape 79"/>
        <p:cNvGrpSpPr/>
        <p:nvPr/>
      </p:nvGrpSpPr>
      <p:grpSpPr>
        <a:xfrm>
          <a:off x="0" y="0"/>
          <a:ext cx="0" cy="0"/>
          <a:chOff x="0" y="0"/>
          <a:chExt cx="0" cy="0"/>
        </a:xfrm>
      </p:grpSpPr>
      <p:sp>
        <p:nvSpPr>
          <p:cNvPr id="82" name="Shape 82"/>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sp>
        <p:nvSpPr>
          <p:cNvPr id="4" name="Triangolo rettangolo 9"/>
          <p:cNvSpPr/>
          <p:nvPr/>
        </p:nvSpPr>
        <p:spPr>
          <a:xfrm>
            <a:off x="0"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050"/>
          </a:p>
        </p:txBody>
      </p:sp>
      <p:grpSp>
        <p:nvGrpSpPr>
          <p:cNvPr id="5" name="Gruppo 1"/>
          <p:cNvGrpSpPr>
            <a:grpSpLocks/>
          </p:cNvGrpSpPr>
          <p:nvPr/>
        </p:nvGrpSpPr>
        <p:grpSpPr bwMode="auto">
          <a:xfrm>
            <a:off x="-3175" y="3714750"/>
            <a:ext cx="9147175" cy="1433513"/>
            <a:chOff x="-3765" y="4832896"/>
            <a:chExt cx="9147765" cy="2032192"/>
          </a:xfrm>
        </p:grpSpPr>
        <p:sp>
          <p:nvSpPr>
            <p:cNvPr id="6" name="Figura a mano libera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050">
                <a:latin typeface="+mn-lt"/>
              </a:endParaRPr>
            </a:p>
          </p:txBody>
        </p:sp>
        <p:sp>
          <p:nvSpPr>
            <p:cNvPr id="7" name="Figura a mano libera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050">
                <a:latin typeface="+mn-lt"/>
              </a:endParaRPr>
            </a:p>
          </p:txBody>
        </p:sp>
        <p:sp>
          <p:nvSpPr>
            <p:cNvPr id="8"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050"/>
            </a:p>
          </p:txBody>
        </p:sp>
        <p:cxnSp>
          <p:nvCxnSpPr>
            <p:cNvPr id="10"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olo 8"/>
          <p:cNvSpPr>
            <a:spLocks noGrp="1"/>
          </p:cNvSpPr>
          <p:nvPr>
            <p:ph type="ctrTitle"/>
          </p:nvPr>
        </p:nvSpPr>
        <p:spPr>
          <a:xfrm>
            <a:off x="685800" y="1314451"/>
            <a:ext cx="7772400" cy="137232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it-IT"/>
              <a:t>Fare clic per modificare lo stile del titolo</a:t>
            </a:r>
            <a:endParaRPr lang="en-US"/>
          </a:p>
        </p:txBody>
      </p:sp>
      <p:sp>
        <p:nvSpPr>
          <p:cNvPr id="17" name="Sottotitolo 16"/>
          <p:cNvSpPr>
            <a:spLocks noGrp="1"/>
          </p:cNvSpPr>
          <p:nvPr>
            <p:ph type="subTitle" idx="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it-IT"/>
              <a:t>Fare clic per modificare lo stile del sottotitolo dello schema</a:t>
            </a:r>
            <a:endParaRPr lang="en-US"/>
          </a:p>
        </p:txBody>
      </p:sp>
      <p:sp>
        <p:nvSpPr>
          <p:cNvPr id="11" name="Segnaposto data 29"/>
          <p:cNvSpPr>
            <a:spLocks noGrp="1"/>
          </p:cNvSpPr>
          <p:nvPr>
            <p:ph type="dt" sz="half" idx="10"/>
          </p:nvPr>
        </p:nvSpPr>
        <p:spPr/>
        <p:txBody>
          <a:bodyPr/>
          <a:lstStyle>
            <a:lvl1pPr>
              <a:defRPr smtClean="0">
                <a:solidFill>
                  <a:srgbClr val="FFFFFF"/>
                </a:solidFill>
              </a:defRPr>
            </a:lvl1pPr>
            <a:extLst/>
          </a:lstStyle>
          <a:p>
            <a:pPr>
              <a:defRPr/>
            </a:pPr>
            <a:fld id="{984E2837-7513-4A87-8ADC-784C8993A87D}" type="datetime1">
              <a:rPr lang="it-IT"/>
              <a:pPr>
                <a:defRPr/>
              </a:pPr>
              <a:t>25/10/2021</a:t>
            </a:fld>
            <a:endParaRPr lang="it-IT"/>
          </a:p>
        </p:txBody>
      </p:sp>
      <p:sp>
        <p:nvSpPr>
          <p:cNvPr id="12" name="Segnaposto piè di pagina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it-IT"/>
              <a:t>Basi di Dati</a:t>
            </a:r>
          </a:p>
        </p:txBody>
      </p:sp>
      <p:sp>
        <p:nvSpPr>
          <p:cNvPr id="13" name="Segnaposto numero diapositiva 26"/>
          <p:cNvSpPr>
            <a:spLocks noGrp="1"/>
          </p:cNvSpPr>
          <p:nvPr>
            <p:ph type="sldNum" sz="quarter" idx="12"/>
          </p:nvPr>
        </p:nvSpPr>
        <p:spPr/>
        <p:txBody>
          <a:bodyPr/>
          <a:lstStyle>
            <a:lvl1pPr>
              <a:defRPr smtClean="0">
                <a:solidFill>
                  <a:srgbClr val="FFFFFF"/>
                </a:solidFill>
              </a:defRPr>
            </a:lvl1pPr>
            <a:extLst/>
          </a:lstStyle>
          <a:p>
            <a:pPr>
              <a:defRPr/>
            </a:pPr>
            <a:fld id="{9F1AC589-2783-4763-812F-DD7C7CD5B9EC}" type="slidenum">
              <a:rPr lang="it-IT"/>
              <a:pPr>
                <a:defRPr/>
              </a:pPr>
              <a:t>‹N›</a:t>
            </a:fld>
            <a:endParaRPr lang="it-IT"/>
          </a:p>
        </p:txBody>
      </p:sp>
    </p:spTree>
    <p:extLst>
      <p:ext uri="{BB962C8B-B14F-4D97-AF65-F5344CB8AC3E}">
        <p14:creationId xmlns="" xmlns:p14="http://schemas.microsoft.com/office/powerpoint/2010/main" val="168687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Titolo 6"/>
          <p:cNvSpPr>
            <a:spLocks noGrp="1"/>
          </p:cNvSpPr>
          <p:nvPr>
            <p:ph type="title"/>
          </p:nvPr>
        </p:nvSpPr>
        <p:spPr/>
        <p:txBody>
          <a:bodyPr rtlCol="0"/>
          <a:lstStyle/>
          <a:p>
            <a:r>
              <a:rPr lang="it-IT"/>
              <a:t>Fare clic per modificare lo stile del titolo</a:t>
            </a:r>
            <a:endParaRPr lang="en-US"/>
          </a:p>
        </p:txBody>
      </p:sp>
      <p:sp>
        <p:nvSpPr>
          <p:cNvPr id="4" name="Segnaposto data 9"/>
          <p:cNvSpPr>
            <a:spLocks noGrp="1"/>
          </p:cNvSpPr>
          <p:nvPr>
            <p:ph type="dt" sz="half" idx="10"/>
          </p:nvPr>
        </p:nvSpPr>
        <p:spPr/>
        <p:txBody>
          <a:bodyPr/>
          <a:lstStyle>
            <a:lvl1pPr>
              <a:defRPr/>
            </a:lvl1pPr>
          </a:lstStyle>
          <a:p>
            <a:pPr>
              <a:defRPr/>
            </a:pPr>
            <a:fld id="{25F97B1B-1145-4955-92D8-6FA8F766F255}" type="datetime1">
              <a:rPr lang="it-IT"/>
              <a:pPr>
                <a:defRPr/>
              </a:pPr>
              <a:t>25/10/2021</a:t>
            </a:fld>
            <a:endParaRPr lang="it-IT"/>
          </a:p>
        </p:txBody>
      </p:sp>
      <p:sp>
        <p:nvSpPr>
          <p:cNvPr id="5" name="Segnaposto piè di pagina 21"/>
          <p:cNvSpPr>
            <a:spLocks noGrp="1"/>
          </p:cNvSpPr>
          <p:nvPr>
            <p:ph type="ftr" sz="quarter" idx="11"/>
          </p:nvPr>
        </p:nvSpPr>
        <p:spPr/>
        <p:txBody>
          <a:bodyPr/>
          <a:lstStyle>
            <a:lvl1pPr>
              <a:defRPr/>
            </a:lvl1pPr>
          </a:lstStyle>
          <a:p>
            <a:pPr>
              <a:defRPr/>
            </a:pPr>
            <a:r>
              <a:rPr lang="it-IT"/>
              <a:t>Basi di Dati</a:t>
            </a:r>
          </a:p>
        </p:txBody>
      </p:sp>
      <p:sp>
        <p:nvSpPr>
          <p:cNvPr id="6" name="Segnaposto numero diapositiva 17"/>
          <p:cNvSpPr>
            <a:spLocks noGrp="1"/>
          </p:cNvSpPr>
          <p:nvPr>
            <p:ph type="sldNum" sz="quarter" idx="12"/>
          </p:nvPr>
        </p:nvSpPr>
        <p:spPr/>
        <p:txBody>
          <a:bodyPr/>
          <a:lstStyle>
            <a:lvl1pPr>
              <a:defRPr/>
            </a:lvl1pPr>
          </a:lstStyle>
          <a:p>
            <a:pPr>
              <a:defRPr/>
            </a:pPr>
            <a:fld id="{EC2F19BC-AB27-47CD-9924-84C1617C9D50}" type="slidenum">
              <a:rPr lang="it-IT"/>
              <a:pPr>
                <a:defRPr/>
              </a:pPr>
              <a:t>‹N›</a:t>
            </a:fld>
            <a:endParaRPr lang="it-IT"/>
          </a:p>
        </p:txBody>
      </p:sp>
    </p:spTree>
    <p:extLst>
      <p:ext uri="{BB962C8B-B14F-4D97-AF65-F5344CB8AC3E}">
        <p14:creationId xmlns="" xmlns:p14="http://schemas.microsoft.com/office/powerpoint/2010/main" val="407178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a:xfrm>
            <a:off x="457201" y="130969"/>
            <a:ext cx="8228013" cy="1006079"/>
          </a:xfrm>
        </p:spPr>
        <p:txBody>
          <a:bodyPr/>
          <a:lstStyle/>
          <a:p>
            <a:r>
              <a:rPr lang="it-IT" smtClean="0"/>
              <a:t>Fare clic per modificare lo stile del titolo</a:t>
            </a:r>
            <a:endParaRPr lang="it-IT"/>
          </a:p>
        </p:txBody>
      </p:sp>
      <p:sp>
        <p:nvSpPr>
          <p:cNvPr id="3" name="Segnaposto data 2"/>
          <p:cNvSpPr>
            <a:spLocks noGrp="1"/>
          </p:cNvSpPr>
          <p:nvPr>
            <p:ph type="dt" idx="10"/>
          </p:nvPr>
        </p:nvSpPr>
        <p:spPr>
          <a:xfrm>
            <a:off x="6727825" y="4804172"/>
            <a:ext cx="1917700" cy="275034"/>
          </a:xfrm>
          <a:prstGeom prst="rect">
            <a:avLst/>
          </a:prstGeom>
        </p:spPr>
        <p:txBody>
          <a:bodyPr/>
          <a:lstStyle>
            <a:lvl1pPr>
              <a:defRPr/>
            </a:lvl1pPr>
          </a:lstStyle>
          <a:p>
            <a:r>
              <a:rPr lang="it-IT"/>
              <a:t>10/04/13</a:t>
            </a:r>
          </a:p>
        </p:txBody>
      </p:sp>
      <p:sp>
        <p:nvSpPr>
          <p:cNvPr id="4" name="Segnaposto piè di pagina 3"/>
          <p:cNvSpPr>
            <a:spLocks noGrp="1"/>
          </p:cNvSpPr>
          <p:nvPr>
            <p:ph type="ftr" idx="11"/>
          </p:nvPr>
        </p:nvSpPr>
        <p:spPr>
          <a:xfrm>
            <a:off x="4379913" y="4804172"/>
            <a:ext cx="2349500" cy="275034"/>
          </a:xfrm>
          <a:prstGeom prst="rect">
            <a:avLst/>
          </a:prstGeom>
        </p:spPr>
        <p:txBody>
          <a:bodyPr/>
          <a:lstStyle>
            <a:lvl1pPr>
              <a:defRPr/>
            </a:lvl1pPr>
          </a:lstStyle>
          <a:p>
            <a:r>
              <a:rPr lang="it-IT"/>
              <a:t>Basi di Dati</a:t>
            </a:r>
          </a:p>
        </p:txBody>
      </p:sp>
      <p:sp>
        <p:nvSpPr>
          <p:cNvPr id="5" name="Segnaposto numero diapositiva 4"/>
          <p:cNvSpPr>
            <a:spLocks noGrp="1"/>
          </p:cNvSpPr>
          <p:nvPr>
            <p:ph type="sldNum" idx="12"/>
          </p:nvPr>
        </p:nvSpPr>
        <p:spPr>
          <a:xfrm>
            <a:off x="8647114" y="4804172"/>
            <a:ext cx="365125" cy="275034"/>
          </a:xfrm>
        </p:spPr>
        <p:txBody>
          <a:bodyPr/>
          <a:lstStyle>
            <a:lvl1pPr>
              <a:defRPr/>
            </a:lvl1pPr>
          </a:lstStyle>
          <a:p>
            <a:fld id="{4320DADB-FF9E-4575-919C-E91D121D233C}" type="slidenum">
              <a:rPr lang="it-IT"/>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9pPr>
          </a:lstStyle>
          <a:p>
            <a:r>
              <a:rPr lang="it-IT" dirty="0" err="1"/>
              <a:t>adasfa</a:t>
            </a:r>
            <a:endParaRPr dirty="0"/>
          </a:p>
        </p:txBody>
      </p:sp>
      <p:sp>
        <p:nvSpPr>
          <p:cNvPr id="7" name="Shape 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lstStyle>
            <a:lvl1pPr marL="457200" lvl="0" indent="-3810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marL="914400" lvl="1"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marL="1371600" lvl="2"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marL="1828800" lvl="3"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marL="2286000" lvl="4"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marL="2743200" lvl="5"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marL="3200400" lvl="6"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marL="3657600" lvl="7"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marL="4114800" lvl="8"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a:endParaRPr/>
          </a:p>
        </p:txBody>
      </p:sp>
      <p:sp>
        <p:nvSpPr>
          <p:cNvPr id="8" name="Shape 8"/>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lvl="0" algn="ctr">
              <a:buNone/>
              <a:defRPr sz="1300" b="1">
                <a:solidFill>
                  <a:srgbClr val="27272D"/>
                </a:solidFill>
                <a:latin typeface="Encode Sans"/>
                <a:ea typeface="Encode Sans"/>
                <a:cs typeface="Encode Sans"/>
                <a:sym typeface="Encode Sans"/>
              </a:defRPr>
            </a:lvl1pPr>
            <a:lvl2pPr lvl="1" algn="ctr">
              <a:buNone/>
              <a:defRPr sz="1300" b="1">
                <a:solidFill>
                  <a:srgbClr val="27272D"/>
                </a:solidFill>
                <a:latin typeface="Encode Sans"/>
                <a:ea typeface="Encode Sans"/>
                <a:cs typeface="Encode Sans"/>
                <a:sym typeface="Encode Sans"/>
              </a:defRPr>
            </a:lvl2pPr>
            <a:lvl3pPr lvl="2" algn="ctr">
              <a:buNone/>
              <a:defRPr sz="1300" b="1">
                <a:solidFill>
                  <a:srgbClr val="27272D"/>
                </a:solidFill>
                <a:latin typeface="Encode Sans"/>
                <a:ea typeface="Encode Sans"/>
                <a:cs typeface="Encode Sans"/>
                <a:sym typeface="Encode Sans"/>
              </a:defRPr>
            </a:lvl3pPr>
            <a:lvl4pPr lvl="3" algn="ctr">
              <a:buNone/>
              <a:defRPr sz="1300" b="1">
                <a:solidFill>
                  <a:srgbClr val="27272D"/>
                </a:solidFill>
                <a:latin typeface="Encode Sans"/>
                <a:ea typeface="Encode Sans"/>
                <a:cs typeface="Encode Sans"/>
                <a:sym typeface="Encode Sans"/>
              </a:defRPr>
            </a:lvl4pPr>
            <a:lvl5pPr lvl="4" algn="ctr">
              <a:buNone/>
              <a:defRPr sz="1300" b="1">
                <a:solidFill>
                  <a:srgbClr val="27272D"/>
                </a:solidFill>
                <a:latin typeface="Encode Sans"/>
                <a:ea typeface="Encode Sans"/>
                <a:cs typeface="Encode Sans"/>
                <a:sym typeface="Encode Sans"/>
              </a:defRPr>
            </a:lvl5pPr>
            <a:lvl6pPr lvl="5" algn="ctr">
              <a:buNone/>
              <a:defRPr sz="1300" b="1">
                <a:solidFill>
                  <a:srgbClr val="27272D"/>
                </a:solidFill>
                <a:latin typeface="Encode Sans"/>
                <a:ea typeface="Encode Sans"/>
                <a:cs typeface="Encode Sans"/>
                <a:sym typeface="Encode Sans"/>
              </a:defRPr>
            </a:lvl6pPr>
            <a:lvl7pPr lvl="6" algn="ctr">
              <a:buNone/>
              <a:defRPr sz="1300" b="1">
                <a:solidFill>
                  <a:srgbClr val="27272D"/>
                </a:solidFill>
                <a:latin typeface="Encode Sans"/>
                <a:ea typeface="Encode Sans"/>
                <a:cs typeface="Encode Sans"/>
                <a:sym typeface="Encode Sans"/>
              </a:defRPr>
            </a:lvl7pPr>
            <a:lvl8pPr lvl="7" algn="ctr">
              <a:buNone/>
              <a:defRPr sz="1300" b="1">
                <a:solidFill>
                  <a:srgbClr val="27272D"/>
                </a:solidFill>
                <a:latin typeface="Encode Sans"/>
                <a:ea typeface="Encode Sans"/>
                <a:cs typeface="Encode Sans"/>
                <a:sym typeface="Encode Sans"/>
              </a:defRPr>
            </a:lvl8pPr>
            <a:lvl9pPr lvl="8" algn="ctr">
              <a:buNone/>
              <a:defRPr sz="1300" b="1">
                <a:solidFill>
                  <a:srgbClr val="27272D"/>
                </a:solidFill>
                <a:latin typeface="Encode Sans"/>
                <a:ea typeface="Encode Sans"/>
                <a:cs typeface="Encode Sans"/>
                <a:sym typeface="Encode Sans"/>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7" r:id="rId6"/>
    <p:sldLayoutId id="2147483660" r:id="rId7"/>
    <p:sldLayoutId id="2147483661" r:id="rId8"/>
    <p:sldLayoutId id="2147483662"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206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206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defRPr/>
            </a:pPr>
            <a:r>
              <a:rPr lang="it-IT" dirty="0" smtClean="0"/>
              <a:t>Fondamenti di BASI </a:t>
            </a:r>
            <a:r>
              <a:rPr lang="it-IT" dirty="0" err="1"/>
              <a:t>DI</a:t>
            </a:r>
            <a:r>
              <a:rPr lang="it-IT" dirty="0"/>
              <a:t> </a:t>
            </a:r>
            <a:r>
              <a:rPr lang="it-IT" dirty="0" smtClean="0"/>
              <a:t>DATI</a:t>
            </a:r>
            <a:br>
              <a:rPr lang="it-IT" dirty="0" smtClean="0"/>
            </a:br>
            <a:r>
              <a:rPr lang="it-IT" dirty="0" smtClean="0"/>
              <a:t>Prof. </a:t>
            </a:r>
            <a:r>
              <a:rPr lang="it-IT" dirty="0" err="1" smtClean="0"/>
              <a:t>Iacobelli</a:t>
            </a:r>
            <a:r>
              <a:rPr lang="it-IT" dirty="0" smtClean="0"/>
              <a:t> Cesare</a:t>
            </a:r>
            <a:br>
              <a:rPr lang="it-IT" dirty="0" smtClean="0"/>
            </a:br>
            <a:r>
              <a:rPr lang="it-IT" dirty="0" smtClean="0"/>
              <a:t>Il Modello Relazionale</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Metriche nel modello relazionale</a:t>
            </a:r>
            <a:endParaRPr lang="it-IT" dirty="0"/>
          </a:p>
        </p:txBody>
      </p:sp>
      <p:sp>
        <p:nvSpPr>
          <p:cNvPr id="2" name="Segnaposto contenuto 1"/>
          <p:cNvSpPr>
            <a:spLocks noGrp="1"/>
          </p:cNvSpPr>
          <p:nvPr>
            <p:ph type="body" idx="1"/>
          </p:nvPr>
        </p:nvSpPr>
        <p:spPr/>
        <p:txBody>
          <a:bodyPr/>
          <a:lstStyle/>
          <a:p>
            <a:r>
              <a:rPr lang="it-IT" dirty="0" smtClean="0">
                <a:solidFill>
                  <a:schemeClr val="tx1"/>
                </a:solidFill>
                <a:latin typeface="Arial" pitchFamily="34" charset="0"/>
                <a:cs typeface="Arial" pitchFamily="34" charset="0"/>
              </a:rPr>
              <a:t>Altre caratteristiche risultano utili per definire le metriche (ossia esprimere le misure quantitative) di una relazione</a:t>
            </a:r>
          </a:p>
          <a:p>
            <a:pPr marL="446088" indent="-354013">
              <a:tabLst>
                <a:tab pos="2328863" algn="l"/>
              </a:tabLst>
            </a:pPr>
            <a:r>
              <a:rPr lang="it-IT" dirty="0" smtClean="0">
                <a:solidFill>
                  <a:schemeClr val="tx1"/>
                </a:solidFill>
                <a:latin typeface="Arial" pitchFamily="34" charset="0"/>
                <a:cs typeface="Arial" pitchFamily="34" charset="0"/>
              </a:rPr>
              <a:t>Grado: 	numero di campi delle tabelle</a:t>
            </a:r>
          </a:p>
          <a:p>
            <a:pPr marL="446088" indent="-354013">
              <a:tabLst>
                <a:tab pos="2328863" algn="l"/>
              </a:tabLst>
            </a:pPr>
            <a:r>
              <a:rPr lang="it-IT" dirty="0" smtClean="0">
                <a:solidFill>
                  <a:schemeClr val="tx1"/>
                </a:solidFill>
                <a:latin typeface="Arial" pitchFamily="34" charset="0"/>
                <a:cs typeface="Arial" pitchFamily="34" charset="0"/>
              </a:rPr>
              <a:t>Cardinalità: 	numero delle occorrenze presenti in 	un dato istante. </a:t>
            </a:r>
          </a:p>
          <a:p>
            <a:pPr lvl="1"/>
            <a:endParaRPr lang="it-IT" dirty="0" smtClean="0"/>
          </a:p>
          <a:p>
            <a:pPr lvl="1"/>
            <a:r>
              <a:rPr lang="it-IT" dirty="0" smtClean="0"/>
              <a:t>.</a:t>
            </a:r>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10</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Caratteristiche modello relazionale</a:t>
            </a:r>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11</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pic>
        <p:nvPicPr>
          <p:cNvPr id="3074" name="Picture 2"/>
          <p:cNvPicPr>
            <a:picLocks noChangeAspect="1" noChangeArrowheads="1"/>
          </p:cNvPicPr>
          <p:nvPr/>
        </p:nvPicPr>
        <p:blipFill>
          <a:blip r:embed="rId2"/>
          <a:srcRect/>
          <a:stretch>
            <a:fillRect/>
          </a:stretch>
        </p:blipFill>
        <p:spPr bwMode="auto">
          <a:xfrm>
            <a:off x="413458" y="1554967"/>
            <a:ext cx="8562975" cy="186451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INDIPENDENZA LOGICA</a:t>
            </a:r>
            <a:endParaRPr lang="it-IT" dirty="0"/>
          </a:p>
        </p:txBody>
      </p:sp>
      <p:sp>
        <p:nvSpPr>
          <p:cNvPr id="2" name="Segnaposto contenuto 1"/>
          <p:cNvSpPr>
            <a:spLocks noGrp="1"/>
          </p:cNvSpPr>
          <p:nvPr>
            <p:ph type="body" idx="1"/>
          </p:nvPr>
        </p:nvSpPr>
        <p:spPr/>
        <p:txBody>
          <a:bodyPr>
            <a:normAutofit fontScale="70000" lnSpcReduction="20000"/>
          </a:bodyPr>
          <a:lstStyle/>
          <a:p>
            <a:r>
              <a:rPr lang="it-IT" dirty="0" smtClean="0">
                <a:solidFill>
                  <a:schemeClr val="tx1"/>
                </a:solidFill>
                <a:latin typeface="Arial" pitchFamily="34" charset="0"/>
                <a:cs typeface="Arial" pitchFamily="34" charset="0"/>
              </a:rPr>
              <a:t>E' possibile modificare lo schema senza dover apportare modifiche ai programmi esistenti</a:t>
            </a:r>
          </a:p>
          <a:p>
            <a:r>
              <a:rPr lang="it-IT" dirty="0" smtClean="0">
                <a:solidFill>
                  <a:schemeClr val="tx1"/>
                </a:solidFill>
                <a:latin typeface="Arial" pitchFamily="34" charset="0"/>
                <a:cs typeface="Arial" pitchFamily="34" charset="0"/>
              </a:rPr>
              <a:t>E' inoltre possibile:</a:t>
            </a:r>
          </a:p>
          <a:p>
            <a:pPr lvl="1"/>
            <a:r>
              <a:rPr lang="it-IT" dirty="0" smtClean="0">
                <a:solidFill>
                  <a:schemeClr val="tx1"/>
                </a:solidFill>
                <a:latin typeface="Arial" pitchFamily="34" charset="0"/>
                <a:cs typeface="Arial" pitchFamily="34" charset="0"/>
              </a:rPr>
              <a:t>Aggiungere nuove relazioni</a:t>
            </a:r>
          </a:p>
          <a:p>
            <a:pPr lvl="1"/>
            <a:r>
              <a:rPr lang="it-IT" dirty="0" smtClean="0">
                <a:solidFill>
                  <a:schemeClr val="tx1"/>
                </a:solidFill>
                <a:latin typeface="Arial" pitchFamily="34" charset="0"/>
                <a:cs typeface="Arial" pitchFamily="34" charset="0"/>
              </a:rPr>
              <a:t>Rimuovere vecchie relazioni</a:t>
            </a:r>
          </a:p>
          <a:p>
            <a:pPr lvl="1"/>
            <a:r>
              <a:rPr lang="it-IT" dirty="0" smtClean="0">
                <a:solidFill>
                  <a:schemeClr val="tx1"/>
                </a:solidFill>
                <a:latin typeface="Arial" pitchFamily="34" charset="0"/>
                <a:cs typeface="Arial" pitchFamily="34" charset="0"/>
              </a:rPr>
              <a:t>Cambiare l'ordine delle relazioni</a:t>
            </a:r>
          </a:p>
          <a:p>
            <a:pPr lvl="1"/>
            <a:r>
              <a:rPr lang="it-IT" dirty="0" smtClean="0">
                <a:solidFill>
                  <a:schemeClr val="tx1"/>
                </a:solidFill>
                <a:latin typeface="Arial" pitchFamily="34" charset="0"/>
                <a:cs typeface="Arial" pitchFamily="34" charset="0"/>
              </a:rPr>
              <a:t>Aggiungere un campo (attributo)</a:t>
            </a:r>
          </a:p>
          <a:p>
            <a:pPr lvl="1"/>
            <a:r>
              <a:rPr lang="it-IT" dirty="0" smtClean="0">
                <a:solidFill>
                  <a:schemeClr val="tx1"/>
                </a:solidFill>
                <a:latin typeface="Arial" pitchFamily="34" charset="0"/>
                <a:cs typeface="Arial" pitchFamily="34" charset="0"/>
              </a:rPr>
              <a:t>Rimuovere un campo (attributo)</a:t>
            </a:r>
          </a:p>
          <a:p>
            <a:pPr lvl="1"/>
            <a:r>
              <a:rPr lang="it-IT" dirty="0" smtClean="0">
                <a:solidFill>
                  <a:schemeClr val="tx1"/>
                </a:solidFill>
                <a:latin typeface="Arial" pitchFamily="34" charset="0"/>
                <a:cs typeface="Arial" pitchFamily="34" charset="0"/>
              </a:rPr>
              <a:t>Cambiare l'ordine degli attributi in una relazione</a:t>
            </a:r>
          </a:p>
          <a:p>
            <a:pPr lvl="1"/>
            <a:r>
              <a:rPr lang="it-IT" dirty="0" smtClean="0">
                <a:solidFill>
                  <a:schemeClr val="tx1"/>
                </a:solidFill>
                <a:latin typeface="Arial" pitchFamily="34" charset="0"/>
                <a:cs typeface="Arial" pitchFamily="34" charset="0"/>
              </a:rPr>
              <a:t>Cambiare la chiave primaria</a:t>
            </a:r>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12</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INDIPENDENZA FISICA</a:t>
            </a:r>
            <a:endParaRPr lang="it-IT" dirty="0"/>
          </a:p>
        </p:txBody>
      </p:sp>
      <p:sp>
        <p:nvSpPr>
          <p:cNvPr id="2" name="Segnaposto contenuto 1"/>
          <p:cNvSpPr>
            <a:spLocks noGrp="1"/>
          </p:cNvSpPr>
          <p:nvPr>
            <p:ph type="body" idx="1"/>
          </p:nvPr>
        </p:nvSpPr>
        <p:spPr/>
        <p:txBody>
          <a:bodyPr>
            <a:normAutofit fontScale="62500" lnSpcReduction="20000"/>
          </a:bodyPr>
          <a:lstStyle/>
          <a:p>
            <a:r>
              <a:rPr lang="it-IT" dirty="0" smtClean="0">
                <a:solidFill>
                  <a:schemeClr val="tx1"/>
                </a:solidFill>
                <a:latin typeface="Arial" pitchFamily="34" charset="0"/>
                <a:cs typeface="Arial" pitchFamily="34" charset="0"/>
              </a:rPr>
              <a:t>E' possibile mettere a punto le strutture fisiche senza dover modificare lo schema logico</a:t>
            </a:r>
          </a:p>
          <a:p>
            <a:r>
              <a:rPr lang="it-IT" dirty="0" smtClean="0">
                <a:solidFill>
                  <a:schemeClr val="tx1"/>
                </a:solidFill>
                <a:latin typeface="Arial" pitchFamily="34" charset="0"/>
                <a:cs typeface="Arial" pitchFamily="34" charset="0"/>
              </a:rPr>
              <a:t>Possibili modifiche:</a:t>
            </a:r>
          </a:p>
          <a:p>
            <a:pPr lvl="1"/>
            <a:r>
              <a:rPr lang="it-IT" dirty="0" smtClean="0">
                <a:solidFill>
                  <a:schemeClr val="tx1"/>
                </a:solidFill>
                <a:latin typeface="Arial" pitchFamily="34" charset="0"/>
                <a:cs typeface="Arial" pitchFamily="34" charset="0"/>
              </a:rPr>
              <a:t>Alterare la lunghezza delle relazioni</a:t>
            </a:r>
          </a:p>
          <a:p>
            <a:pPr lvl="1"/>
            <a:r>
              <a:rPr lang="it-IT" dirty="0" smtClean="0">
                <a:solidFill>
                  <a:schemeClr val="tx1"/>
                </a:solidFill>
                <a:latin typeface="Arial" pitchFamily="34" charset="0"/>
                <a:cs typeface="Arial" pitchFamily="34" charset="0"/>
              </a:rPr>
              <a:t>Aggiungere un indice</a:t>
            </a:r>
          </a:p>
          <a:p>
            <a:pPr lvl="1"/>
            <a:r>
              <a:rPr lang="it-IT" dirty="0" smtClean="0">
                <a:solidFill>
                  <a:schemeClr val="tx1"/>
                </a:solidFill>
                <a:latin typeface="Arial" pitchFamily="34" charset="0"/>
                <a:cs typeface="Arial" pitchFamily="34" charset="0"/>
              </a:rPr>
              <a:t>Rimuovere un indice</a:t>
            </a:r>
          </a:p>
          <a:p>
            <a:pPr lvl="1"/>
            <a:r>
              <a:rPr lang="it-IT" dirty="0" smtClean="0">
                <a:solidFill>
                  <a:schemeClr val="tx1"/>
                </a:solidFill>
                <a:latin typeface="Arial" pitchFamily="34" charset="0"/>
                <a:cs typeface="Arial" pitchFamily="34" charset="0"/>
              </a:rPr>
              <a:t>Impaccare/</a:t>
            </a:r>
            <a:r>
              <a:rPr lang="it-IT" dirty="0" err="1" smtClean="0">
                <a:solidFill>
                  <a:schemeClr val="tx1"/>
                </a:solidFill>
                <a:latin typeface="Arial" pitchFamily="34" charset="0"/>
                <a:cs typeface="Arial" pitchFamily="34" charset="0"/>
              </a:rPr>
              <a:t>Disimpaccare</a:t>
            </a:r>
            <a:r>
              <a:rPr lang="it-IT" dirty="0" smtClean="0">
                <a:solidFill>
                  <a:schemeClr val="tx1"/>
                </a:solidFill>
                <a:latin typeface="Arial" pitchFamily="34" charset="0"/>
                <a:cs typeface="Arial" pitchFamily="34" charset="0"/>
              </a:rPr>
              <a:t> dati</a:t>
            </a:r>
          </a:p>
          <a:p>
            <a:pPr lvl="1"/>
            <a:r>
              <a:rPr lang="it-IT" dirty="0" smtClean="0">
                <a:solidFill>
                  <a:schemeClr val="tx1"/>
                </a:solidFill>
                <a:latin typeface="Arial" pitchFamily="34" charset="0"/>
                <a:cs typeface="Arial" pitchFamily="34" charset="0"/>
              </a:rPr>
              <a:t>Alterare tecniche di accesso ai dati</a:t>
            </a:r>
          </a:p>
          <a:p>
            <a:pPr lvl="1"/>
            <a:r>
              <a:rPr lang="it-IT" dirty="0" smtClean="0">
                <a:solidFill>
                  <a:schemeClr val="tx1"/>
                </a:solidFill>
                <a:latin typeface="Arial" pitchFamily="34" charset="0"/>
                <a:cs typeface="Arial" pitchFamily="34" charset="0"/>
              </a:rPr>
              <a:t>Spostare dati da un </a:t>
            </a:r>
            <a:r>
              <a:rPr lang="it-IT" dirty="0" err="1" smtClean="0">
                <a:solidFill>
                  <a:schemeClr val="tx1"/>
                </a:solidFill>
                <a:latin typeface="Arial" pitchFamily="34" charset="0"/>
                <a:cs typeface="Arial" pitchFamily="34" charset="0"/>
              </a:rPr>
              <a:t>device</a:t>
            </a:r>
            <a:r>
              <a:rPr lang="it-IT" dirty="0" smtClean="0">
                <a:solidFill>
                  <a:schemeClr val="tx1"/>
                </a:solidFill>
                <a:latin typeface="Arial" pitchFamily="34" charset="0"/>
                <a:cs typeface="Arial" pitchFamily="34" charset="0"/>
              </a:rPr>
              <a:t> ad un altro</a:t>
            </a:r>
          </a:p>
          <a:p>
            <a:pPr>
              <a:buNone/>
            </a:pPr>
            <a:r>
              <a:rPr lang="it-IT" dirty="0" smtClean="0">
                <a:solidFill>
                  <a:schemeClr val="tx1"/>
                </a:solidFill>
                <a:latin typeface="Arial" pitchFamily="34" charset="0"/>
                <a:cs typeface="Arial" pitchFamily="34" charset="0"/>
              </a:rPr>
              <a:t>NEI PROGRAMMI NON VIENE FATTO NESSUN RIFERIMENTO ALLE STRUTTURE FISICHE </a:t>
            </a:r>
            <a:r>
              <a:rPr lang="it-IT" dirty="0" err="1" smtClean="0">
                <a:solidFill>
                  <a:schemeClr val="tx1"/>
                </a:solidFill>
                <a:latin typeface="Arial" pitchFamily="34" charset="0"/>
                <a:cs typeface="Arial" pitchFamily="34" charset="0"/>
              </a:rPr>
              <a:t>DI</a:t>
            </a:r>
            <a:r>
              <a:rPr lang="it-IT" dirty="0" smtClean="0">
                <a:solidFill>
                  <a:schemeClr val="tx1"/>
                </a:solidFill>
                <a:latin typeface="Arial" pitchFamily="34" charset="0"/>
                <a:cs typeface="Arial" pitchFamily="34" charset="0"/>
              </a:rPr>
              <a:t> MEMORIZZAZIONE</a:t>
            </a:r>
          </a:p>
          <a:p>
            <a:pPr>
              <a:buNone/>
            </a:pPr>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13</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Modello relazionale</a:t>
            </a:r>
            <a:endParaRPr lang="it-IT" dirty="0"/>
          </a:p>
        </p:txBody>
      </p:sp>
      <p:sp>
        <p:nvSpPr>
          <p:cNvPr id="2" name="Segnaposto contenuto 1"/>
          <p:cNvSpPr>
            <a:spLocks noGrp="1"/>
          </p:cNvSpPr>
          <p:nvPr>
            <p:ph type="body" idx="1"/>
          </p:nvPr>
        </p:nvSpPr>
        <p:spPr>
          <a:xfrm>
            <a:off x="534232" y="961945"/>
            <a:ext cx="7497000" cy="1921932"/>
          </a:xfrm>
        </p:spPr>
        <p:txBody>
          <a:bodyPr/>
          <a:lstStyle/>
          <a:p>
            <a:r>
              <a:rPr lang="it-IT" dirty="0" smtClean="0">
                <a:solidFill>
                  <a:schemeClr val="tx1"/>
                </a:solidFill>
                <a:latin typeface="Arial" pitchFamily="34" charset="0"/>
                <a:cs typeface="Arial" pitchFamily="34" charset="0"/>
              </a:rPr>
              <a:t>Il modello relazionale e’ basato sui valori </a:t>
            </a:r>
          </a:p>
          <a:p>
            <a:r>
              <a:rPr lang="it-IT" dirty="0" smtClean="0">
                <a:solidFill>
                  <a:schemeClr val="tx1"/>
                </a:solidFill>
                <a:latin typeface="Arial" pitchFamily="34" charset="0"/>
                <a:cs typeface="Arial" pitchFamily="34" charset="0"/>
              </a:rPr>
              <a:t>Due tabelle possono essere messe in relazione solo attraverso l’uguaglianza dei valori di un certo campo. </a:t>
            </a:r>
          </a:p>
          <a:p>
            <a:endParaRPr lang="it-IT" dirty="0" smtClean="0"/>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14</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pic>
        <p:nvPicPr>
          <p:cNvPr id="5122" name="Picture 2"/>
          <p:cNvPicPr>
            <a:picLocks noChangeAspect="1" noChangeArrowheads="1"/>
          </p:cNvPicPr>
          <p:nvPr/>
        </p:nvPicPr>
        <p:blipFill>
          <a:blip r:embed="rId2"/>
          <a:srcRect/>
          <a:stretch>
            <a:fillRect/>
          </a:stretch>
        </p:blipFill>
        <p:spPr bwMode="auto">
          <a:xfrm>
            <a:off x="4772025" y="2749723"/>
            <a:ext cx="4371975" cy="1750219"/>
          </a:xfrm>
          <a:prstGeom prst="rect">
            <a:avLst/>
          </a:prstGeom>
          <a:noFill/>
          <a:ln w="9525">
            <a:noFill/>
            <a:miter lim="800000"/>
            <a:headEnd/>
            <a:tailEnd/>
          </a:ln>
          <a:effectLst/>
        </p:spPr>
      </p:pic>
      <p:sp>
        <p:nvSpPr>
          <p:cNvPr id="7" name="Segnaposto contenuto 1"/>
          <p:cNvSpPr txBox="1">
            <a:spLocks/>
          </p:cNvSpPr>
          <p:nvPr/>
        </p:nvSpPr>
        <p:spPr>
          <a:xfrm>
            <a:off x="475616" y="2822564"/>
            <a:ext cx="4508366" cy="1387695"/>
          </a:xfrm>
          <a:prstGeom prst="rect">
            <a:avLst/>
          </a:prstGeom>
          <a:noFill/>
          <a:ln>
            <a:noFill/>
          </a:ln>
        </p:spPr>
        <p:txBody>
          <a:bodyPr spcFirstLastPara="1" wrap="square" lIns="91425" tIns="91425" rIns="91425" bIns="91425" anchor="t" anchorCtr="0"/>
          <a:lstStyle/>
          <a:p>
            <a:pPr marL="457200" marR="0" lvl="0" indent="-381000" algn="l" defTabSz="914400" rtl="0" eaLnBrk="1" fontAlgn="auto" latinLnBrk="0" hangingPunct="1">
              <a:lnSpc>
                <a:spcPct val="115000"/>
              </a:lnSpc>
              <a:spcBef>
                <a:spcPts val="600"/>
              </a:spcBef>
              <a:spcAft>
                <a:spcPts val="0"/>
              </a:spcAft>
              <a:buClr>
                <a:srgbClr val="F55C21"/>
              </a:buClr>
              <a:buSzPts val="2400"/>
              <a:buFont typeface="Encode Sans ExtraLight"/>
              <a:buChar char="▪"/>
              <a:tabLst/>
              <a:defRPr/>
            </a:pPr>
            <a:r>
              <a:rPr kumimoji="0" lang="it-IT" sz="2400" b="0" i="0" u="none" strike="noStrike" kern="0" cap="none" spc="0" normalizeH="0" baseline="0" noProof="0" dirty="0" smtClean="0">
                <a:ln>
                  <a:noFill/>
                </a:ln>
                <a:solidFill>
                  <a:schemeClr val="tx1"/>
                </a:solidFill>
                <a:effectLst/>
                <a:uLnTx/>
                <a:uFillTx/>
                <a:latin typeface="Arial" pitchFamily="34" charset="0"/>
                <a:ea typeface="Encode Sans ExtraLight"/>
                <a:cs typeface="Arial" pitchFamily="34" charset="0"/>
                <a:sym typeface="Encode Sans ExtraLight"/>
              </a:rPr>
              <a:t>Due valori sono confrontabili solo se appartengono allo stesso dominio.</a:t>
            </a:r>
          </a:p>
          <a:p>
            <a:pPr marL="457200" marR="0" lvl="0" indent="-381000" algn="l" defTabSz="914400" rtl="0" eaLnBrk="1" fontAlgn="auto" latinLnBrk="0" hangingPunct="1">
              <a:lnSpc>
                <a:spcPct val="115000"/>
              </a:lnSpc>
              <a:spcBef>
                <a:spcPts val="600"/>
              </a:spcBef>
              <a:spcAft>
                <a:spcPts val="0"/>
              </a:spcAft>
              <a:buClr>
                <a:srgbClr val="F55C21"/>
              </a:buClr>
              <a:buSzPts val="2400"/>
              <a:buFont typeface="Encode Sans ExtraLight"/>
              <a:buChar char="▪"/>
              <a:tabLst/>
              <a:defRPr/>
            </a:pPr>
            <a:endParaRPr kumimoji="0" lang="it-IT" sz="2400" b="0" i="0" u="none" strike="noStrike" kern="0" cap="none" spc="0" normalizeH="0" baseline="0" noProof="0" dirty="0" smtClean="0">
              <a:ln>
                <a:noFill/>
              </a:ln>
              <a:solidFill>
                <a:srgbClr val="002060"/>
              </a:solidFill>
              <a:effectLst/>
              <a:uLnTx/>
              <a:uFillTx/>
              <a:latin typeface="Encode Sans ExtraLight"/>
              <a:ea typeface="Encode Sans ExtraLight"/>
              <a:cs typeface="Encode Sans ExtraLight"/>
              <a:sym typeface="Encode Sans ExtraLight"/>
            </a:endParaRPr>
          </a:p>
          <a:p>
            <a:pPr marL="457200" marR="0" lvl="0" indent="-381000" algn="l" defTabSz="914400" rtl="0" eaLnBrk="1" fontAlgn="auto" latinLnBrk="0" hangingPunct="1">
              <a:lnSpc>
                <a:spcPct val="115000"/>
              </a:lnSpc>
              <a:spcBef>
                <a:spcPts val="600"/>
              </a:spcBef>
              <a:spcAft>
                <a:spcPts val="0"/>
              </a:spcAft>
              <a:buClr>
                <a:srgbClr val="F55C21"/>
              </a:buClr>
              <a:buSzPts val="2400"/>
              <a:buFont typeface="Encode Sans ExtraLight"/>
              <a:buChar char="▪"/>
              <a:tabLst/>
              <a:defRPr/>
            </a:pPr>
            <a:endParaRPr kumimoji="0" lang="it-IT" sz="2400" b="0" i="0" u="none" strike="noStrike" kern="0" cap="none" spc="0" normalizeH="0" baseline="0" noProof="0" dirty="0">
              <a:ln>
                <a:noFill/>
              </a:ln>
              <a:solidFill>
                <a:srgbClr val="002060"/>
              </a:solidFill>
              <a:effectLst/>
              <a:uLnTx/>
              <a:uFillTx/>
              <a:latin typeface="Encode Sans ExtraLight"/>
              <a:ea typeface="Encode Sans ExtraLight"/>
              <a:cs typeface="Encode Sans ExtraLight"/>
              <a:sym typeface="Encode Sans Extra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Chiave primaria</a:t>
            </a:r>
            <a:endParaRPr lang="it-IT" dirty="0"/>
          </a:p>
        </p:txBody>
      </p:sp>
      <p:sp>
        <p:nvSpPr>
          <p:cNvPr id="2" name="Segnaposto contenuto 1"/>
          <p:cNvSpPr>
            <a:spLocks noGrp="1"/>
          </p:cNvSpPr>
          <p:nvPr>
            <p:ph type="body" idx="1"/>
          </p:nvPr>
        </p:nvSpPr>
        <p:spPr>
          <a:xfrm>
            <a:off x="549600" y="1200150"/>
            <a:ext cx="8142224" cy="3130690"/>
          </a:xfrm>
        </p:spPr>
        <p:txBody>
          <a:bodyPr>
            <a:normAutofit fontScale="62500" lnSpcReduction="20000"/>
          </a:bodyPr>
          <a:lstStyle/>
          <a:p>
            <a:r>
              <a:rPr lang="it-IT" dirty="0" smtClean="0">
                <a:solidFill>
                  <a:schemeClr val="tx1"/>
                </a:solidFill>
                <a:latin typeface="Arial" pitchFamily="34" charset="0"/>
                <a:cs typeface="Arial" pitchFamily="34" charset="0"/>
              </a:rPr>
              <a:t>Per identificare i record all’interno della tabella si fa uso di campi chiave o di identificatori.</a:t>
            </a:r>
          </a:p>
          <a:p>
            <a:r>
              <a:rPr lang="it-IT" dirty="0" smtClean="0">
                <a:solidFill>
                  <a:schemeClr val="tx1"/>
                </a:solidFill>
                <a:latin typeface="Arial" pitchFamily="34" charset="0"/>
                <a:cs typeface="Arial" pitchFamily="34" charset="0"/>
              </a:rPr>
              <a:t>Un identificatore è un insieme di uno o più attributi che identifica univocamente una data occorrenza.</a:t>
            </a:r>
          </a:p>
          <a:p>
            <a:r>
              <a:rPr lang="it-IT" dirty="0" smtClean="0">
                <a:solidFill>
                  <a:schemeClr val="tx1"/>
                </a:solidFill>
                <a:latin typeface="Arial" pitchFamily="34" charset="0"/>
                <a:cs typeface="Arial" pitchFamily="34" charset="0"/>
              </a:rPr>
              <a:t>Al posto di identificatore si parla a volte di chiave candidata e in una tabella ne possono esistere più di una </a:t>
            </a:r>
          </a:p>
          <a:p>
            <a:pPr lvl="1"/>
            <a:r>
              <a:rPr lang="it-IT" dirty="0" smtClean="0">
                <a:solidFill>
                  <a:schemeClr val="tx1"/>
                </a:solidFill>
                <a:latin typeface="Arial" pitchFamily="34" charset="0"/>
                <a:cs typeface="Arial" pitchFamily="34" charset="0"/>
              </a:rPr>
              <a:t>per esempio nella tabella PERSONA possono esistere due identificatori, il Codice fiscale e l’insieme di Nome, Cognome e Data-Nascita). </a:t>
            </a:r>
          </a:p>
          <a:p>
            <a:r>
              <a:rPr lang="it-IT" dirty="0" smtClean="0">
                <a:solidFill>
                  <a:schemeClr val="tx1"/>
                </a:solidFill>
                <a:latin typeface="Arial" pitchFamily="34" charset="0"/>
                <a:cs typeface="Arial" pitchFamily="34" charset="0"/>
              </a:rPr>
              <a:t>una chiave candidata esiste sempre poiché al limite può essere costituita dall’insieme di tutti gli attributi (non possono infatti esistere record uguali, cioè le righe della tabella devono essere tutte diverse).</a:t>
            </a:r>
            <a:endParaRPr lang="it-IT" dirty="0">
              <a:solidFill>
                <a:schemeClr val="tx1"/>
              </a:solidFill>
              <a:latin typeface="Arial" pitchFamily="34" charset="0"/>
              <a:cs typeface="Arial" pitchFamily="34" charset="0"/>
            </a:endParaRPr>
          </a:p>
        </p:txBody>
      </p:sp>
      <p:sp>
        <p:nvSpPr>
          <p:cNvPr id="5" name="Segnaposto numero diapositiva 4"/>
          <p:cNvSpPr>
            <a:spLocks noGrp="1"/>
          </p:cNvSpPr>
          <p:nvPr>
            <p:ph type="sldNum" idx="12"/>
          </p:nvPr>
        </p:nvSpPr>
        <p:spPr/>
        <p:txBody>
          <a:bodyPr/>
          <a:lstStyle/>
          <a:p>
            <a:fld id="{EC2F19BC-AB27-47CD-9924-84C1617C9D50}" type="slidenum">
              <a:rPr lang="it-IT" smtClean="0"/>
              <a:pPr/>
              <a:t>15</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Chiave primaria</a:t>
            </a:r>
            <a:endParaRPr lang="it-IT" dirty="0"/>
          </a:p>
        </p:txBody>
      </p:sp>
      <p:sp>
        <p:nvSpPr>
          <p:cNvPr id="2" name="Segnaposto contenuto 1"/>
          <p:cNvSpPr>
            <a:spLocks noGrp="1"/>
          </p:cNvSpPr>
          <p:nvPr>
            <p:ph type="body" idx="1"/>
          </p:nvPr>
        </p:nvSpPr>
        <p:spPr>
          <a:xfrm>
            <a:off x="549599" y="1200150"/>
            <a:ext cx="8041741" cy="3201028"/>
          </a:xfrm>
        </p:spPr>
        <p:txBody>
          <a:bodyPr>
            <a:normAutofit fontScale="70000" lnSpcReduction="20000"/>
          </a:bodyPr>
          <a:lstStyle/>
          <a:p>
            <a:r>
              <a:rPr lang="it-IT" dirty="0" smtClean="0">
                <a:latin typeface="Arial" pitchFamily="34" charset="0"/>
                <a:cs typeface="Arial" pitchFamily="34" charset="0"/>
              </a:rPr>
              <a:t>Tra tutte le chiavi candidate (gli identificatori) viene scelta una chiave primaria per la memorizzazione e per effettuare i collegamenti con le altre relazioni. </a:t>
            </a:r>
          </a:p>
          <a:p>
            <a:r>
              <a:rPr lang="it-IT" dirty="0" smtClean="0">
                <a:latin typeface="Arial" pitchFamily="34" charset="0"/>
                <a:cs typeface="Arial" pitchFamily="34" charset="0"/>
              </a:rPr>
              <a:t>Normalmente ne viene scelta una tra quelle con il minor numero di attributi. </a:t>
            </a:r>
          </a:p>
          <a:p>
            <a:r>
              <a:rPr lang="it-IT" dirty="0" smtClean="0">
                <a:latin typeface="Arial" pitchFamily="34" charset="0"/>
                <a:cs typeface="Arial" pitchFamily="34" charset="0"/>
              </a:rPr>
              <a:t>Gli attributi della chiave primaria non possono assumere il valore </a:t>
            </a:r>
            <a:r>
              <a:rPr lang="it-IT" dirty="0" err="1" smtClean="0">
                <a:latin typeface="Arial" pitchFamily="34" charset="0"/>
                <a:cs typeface="Arial" pitchFamily="34" charset="0"/>
              </a:rPr>
              <a:t>null</a:t>
            </a:r>
            <a:r>
              <a:rPr lang="it-IT" dirty="0" smtClean="0">
                <a:latin typeface="Arial" pitchFamily="34" charset="0"/>
                <a:cs typeface="Arial" pitchFamily="34" charset="0"/>
              </a:rPr>
              <a:t> (che significa un valore non determinato), in quanto non permetterebbero più di identificare una particolare tupla in una relazione. </a:t>
            </a:r>
          </a:p>
          <a:p>
            <a:r>
              <a:rPr lang="it-IT" dirty="0" smtClean="0">
                <a:latin typeface="Arial" pitchFamily="34" charset="0"/>
                <a:cs typeface="Arial" pitchFamily="34" charset="0"/>
              </a:rPr>
              <a:t>Una chiave esterna è un attributo (o insieme di attributi) che non è chiave nella tabella, ma lo è in un’altra e serve per realizzare il collegamento logico tra le entità.</a:t>
            </a:r>
            <a:endParaRPr lang="it-IT" dirty="0">
              <a:latin typeface="Arial" pitchFamily="34" charset="0"/>
              <a:cs typeface="Arial" pitchFamily="34" charset="0"/>
            </a:endParaRPr>
          </a:p>
        </p:txBody>
      </p:sp>
      <p:sp>
        <p:nvSpPr>
          <p:cNvPr id="5" name="Segnaposto numero diapositiva 4"/>
          <p:cNvSpPr>
            <a:spLocks noGrp="1"/>
          </p:cNvSpPr>
          <p:nvPr>
            <p:ph type="sldNum" idx="12"/>
          </p:nvPr>
        </p:nvSpPr>
        <p:spPr/>
        <p:txBody>
          <a:bodyPr/>
          <a:lstStyle/>
          <a:p>
            <a:fld id="{EC2F19BC-AB27-47CD-9924-84C1617C9D50}" type="slidenum">
              <a:rPr lang="it-IT" smtClean="0"/>
              <a:pPr/>
              <a:t>16</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Relazione tra tabelle</a:t>
            </a:r>
            <a:endParaRPr lang="it-IT" dirty="0"/>
          </a:p>
        </p:txBody>
      </p:sp>
      <p:sp>
        <p:nvSpPr>
          <p:cNvPr id="2" name="Segnaposto contenuto 1"/>
          <p:cNvSpPr>
            <a:spLocks noGrp="1"/>
          </p:cNvSpPr>
          <p:nvPr>
            <p:ph type="body" idx="1"/>
          </p:nvPr>
        </p:nvSpPr>
        <p:spPr/>
        <p:txBody>
          <a:bodyPr>
            <a:normAutofit fontScale="70000" lnSpcReduction="20000"/>
          </a:bodyPr>
          <a:lstStyle/>
          <a:p>
            <a:r>
              <a:rPr lang="it-IT" dirty="0" smtClean="0"/>
              <a:t>Due tabelle possono essere messe in relazione solo attraverso l’uguaglianza dei valori di un certo campo. </a:t>
            </a:r>
          </a:p>
          <a:p>
            <a:r>
              <a:rPr lang="it-IT" dirty="0" smtClean="0"/>
              <a:t>Due valori sono confrontabili solo se appartengono allo stesso dominio </a:t>
            </a:r>
          </a:p>
          <a:p>
            <a:r>
              <a:rPr lang="it-IT" dirty="0" smtClean="0"/>
              <a:t>Il concetto di dominio è fondamentale perché sono proprio gli attributi di diverse relazioni definite sullo stesso dominio che permettono di realizzare le associazioni tra i diversi tipi di entità. </a:t>
            </a:r>
          </a:p>
          <a:p>
            <a:r>
              <a:rPr lang="it-IT" dirty="0" smtClean="0"/>
              <a:t>In particolare questo è possibile tramite l’uguaglianza tra chiave primaria di una tabella e chiave esterna di un’altra.</a:t>
            </a:r>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17</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Relazione tra tabelle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Nell’esempio la tabella LOCALITA’ è collegata alla tabella AMICI poiché in entrambe esiste l’attributo Città, chiave primaria nella tabella LOCALITA’ e chiave straniera nella tabella AMICI</a:t>
            </a:r>
            <a:endParaRPr lang="it-IT" dirty="0">
              <a:latin typeface="Arial" pitchFamily="34" charset="0"/>
              <a:cs typeface="Arial" pitchFamily="34" charset="0"/>
            </a:endParaRPr>
          </a:p>
        </p:txBody>
      </p:sp>
      <p:sp>
        <p:nvSpPr>
          <p:cNvPr id="5" name="Segnaposto numero diapositiva 4"/>
          <p:cNvSpPr>
            <a:spLocks noGrp="1"/>
          </p:cNvSpPr>
          <p:nvPr>
            <p:ph type="sldNum" idx="12"/>
          </p:nvPr>
        </p:nvSpPr>
        <p:spPr/>
        <p:txBody>
          <a:bodyPr/>
          <a:lstStyle/>
          <a:p>
            <a:fld id="{EC2F19BC-AB27-47CD-9924-84C1617C9D50}" type="slidenum">
              <a:rPr lang="it-IT" smtClean="0"/>
              <a:pPr/>
              <a:t>18</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pic>
        <p:nvPicPr>
          <p:cNvPr id="6" name="Picture 2"/>
          <p:cNvPicPr>
            <a:picLocks noChangeAspect="1" noChangeArrowheads="1"/>
          </p:cNvPicPr>
          <p:nvPr/>
        </p:nvPicPr>
        <p:blipFill>
          <a:blip r:embed="rId2"/>
          <a:srcRect/>
          <a:stretch>
            <a:fillRect/>
          </a:stretch>
        </p:blipFill>
        <p:spPr bwMode="auto">
          <a:xfrm>
            <a:off x="2517248" y="3155182"/>
            <a:ext cx="6448386" cy="155307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Relazione tra tabelle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Informazioni in relazioni diverse sono correlate attraverso valori comuni di uno o più attributi </a:t>
            </a:r>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19</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pic>
        <p:nvPicPr>
          <p:cNvPr id="1026" name="Picture 2"/>
          <p:cNvPicPr>
            <a:picLocks noChangeAspect="1" noChangeArrowheads="1"/>
          </p:cNvPicPr>
          <p:nvPr/>
        </p:nvPicPr>
        <p:blipFill>
          <a:blip r:embed="rId2"/>
          <a:srcRect/>
          <a:stretch>
            <a:fillRect/>
          </a:stretch>
        </p:blipFill>
        <p:spPr bwMode="auto">
          <a:xfrm>
            <a:off x="2342289" y="2412826"/>
            <a:ext cx="5956778" cy="203598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Modello Relazionale</a:t>
            </a:r>
            <a:endParaRPr lang="it-IT" dirty="0"/>
          </a:p>
        </p:txBody>
      </p:sp>
      <p:sp>
        <p:nvSpPr>
          <p:cNvPr id="2" name="Segnaposto contenuto 1"/>
          <p:cNvSpPr>
            <a:spLocks noGrp="1"/>
          </p:cNvSpPr>
          <p:nvPr>
            <p:ph type="body" idx="1"/>
          </p:nvPr>
        </p:nvSpPr>
        <p:spPr>
          <a:xfrm>
            <a:off x="549600" y="1200150"/>
            <a:ext cx="7989716" cy="2946300"/>
          </a:xfrm>
        </p:spPr>
        <p:txBody>
          <a:bodyPr>
            <a:normAutofit fontScale="92500"/>
          </a:bodyPr>
          <a:lstStyle/>
          <a:p>
            <a:r>
              <a:rPr lang="it-IT" dirty="0" smtClean="0">
                <a:solidFill>
                  <a:schemeClr val="tx1"/>
                </a:solidFill>
                <a:latin typeface="Arial" pitchFamily="34" charset="0"/>
                <a:cs typeface="Arial" pitchFamily="34" charset="0"/>
              </a:rPr>
              <a:t>Fu proposto nel 1970 da </a:t>
            </a:r>
            <a:r>
              <a:rPr lang="it-IT" dirty="0" err="1" smtClean="0">
                <a:solidFill>
                  <a:schemeClr val="tx1"/>
                </a:solidFill>
                <a:latin typeface="Arial" pitchFamily="34" charset="0"/>
                <a:cs typeface="Arial" pitchFamily="34" charset="0"/>
              </a:rPr>
              <a:t>E.F.</a:t>
            </a:r>
            <a:r>
              <a:rPr lang="it-IT" dirty="0" smtClean="0">
                <a:solidFill>
                  <a:schemeClr val="tx1"/>
                </a:solidFill>
                <a:latin typeface="Arial" pitchFamily="34" charset="0"/>
                <a:cs typeface="Arial" pitchFamily="34" charset="0"/>
              </a:rPr>
              <a:t> </a:t>
            </a:r>
            <a:r>
              <a:rPr lang="it-IT" dirty="0" err="1" smtClean="0">
                <a:solidFill>
                  <a:schemeClr val="tx1"/>
                </a:solidFill>
                <a:latin typeface="Arial" pitchFamily="34" charset="0"/>
                <a:cs typeface="Arial" pitchFamily="34" charset="0"/>
              </a:rPr>
              <a:t>Codd</a:t>
            </a:r>
            <a:r>
              <a:rPr lang="it-IT" dirty="0" smtClean="0">
                <a:solidFill>
                  <a:schemeClr val="tx1"/>
                </a:solidFill>
                <a:latin typeface="Arial" pitchFamily="34" charset="0"/>
                <a:cs typeface="Arial" pitchFamily="34" charset="0"/>
              </a:rPr>
              <a:t> </a:t>
            </a:r>
          </a:p>
          <a:p>
            <a:r>
              <a:rPr lang="it-IT" dirty="0" smtClean="0">
                <a:solidFill>
                  <a:schemeClr val="tx1"/>
                </a:solidFill>
                <a:latin typeface="Arial" pitchFamily="34" charset="0"/>
                <a:cs typeface="Arial" pitchFamily="34" charset="0"/>
              </a:rPr>
              <a:t>Primi sistemi relazionali appaiono sul mercato nel 1981 </a:t>
            </a:r>
          </a:p>
          <a:p>
            <a:r>
              <a:rPr lang="it-IT" dirty="0" smtClean="0">
                <a:solidFill>
                  <a:schemeClr val="tx1"/>
                </a:solidFill>
                <a:latin typeface="Arial" pitchFamily="34" charset="0"/>
                <a:cs typeface="Arial" pitchFamily="34" charset="0"/>
              </a:rPr>
              <a:t>Il modello logico si basa su due concetti: </a:t>
            </a:r>
          </a:p>
          <a:p>
            <a:pPr lvl="1"/>
            <a:r>
              <a:rPr lang="it-IT" dirty="0" smtClean="0">
                <a:solidFill>
                  <a:schemeClr val="tx1"/>
                </a:solidFill>
                <a:latin typeface="Arial" pitchFamily="34" charset="0"/>
                <a:cs typeface="Arial" pitchFamily="34" charset="0"/>
              </a:rPr>
              <a:t>relazione: teoria matematica derivata dalla teoria degli insiemi </a:t>
            </a:r>
          </a:p>
          <a:p>
            <a:pPr lvl="1"/>
            <a:r>
              <a:rPr lang="it-IT" dirty="0" smtClean="0">
                <a:solidFill>
                  <a:schemeClr val="tx1"/>
                </a:solidFill>
                <a:latin typeface="Arial" pitchFamily="34" charset="0"/>
                <a:cs typeface="Arial" pitchFamily="34" charset="0"/>
              </a:rPr>
              <a:t>tabella: intuitivo ma informale </a:t>
            </a:r>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2</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Relazione tra tabelle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Se il numero di attributi di una chiave straniera (o meglio la sua dimensione) è elevato, spesso è conveniente introdurre un nuovo campo nella tabella di partenza (per esempio un campo Codice) facendolo diventare la nuova chiave.</a:t>
            </a:r>
            <a:endParaRPr lang="it-IT" dirty="0">
              <a:latin typeface="Arial" pitchFamily="34" charset="0"/>
              <a:cs typeface="Arial" pitchFamily="34" charset="0"/>
            </a:endParaRPr>
          </a:p>
        </p:txBody>
      </p:sp>
      <p:sp>
        <p:nvSpPr>
          <p:cNvPr id="5" name="Segnaposto numero diapositiva 4"/>
          <p:cNvSpPr>
            <a:spLocks noGrp="1"/>
          </p:cNvSpPr>
          <p:nvPr>
            <p:ph type="sldNum" idx="12"/>
          </p:nvPr>
        </p:nvSpPr>
        <p:spPr/>
        <p:txBody>
          <a:bodyPr/>
          <a:lstStyle/>
          <a:p>
            <a:fld id="{EC2F19BC-AB27-47CD-9924-84C1617C9D50}" type="slidenum">
              <a:rPr lang="it-IT" smtClean="0"/>
              <a:pPr/>
              <a:t>20</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Modello Relazionale</a:t>
            </a:r>
            <a:endParaRPr lang="it-IT" dirty="0"/>
          </a:p>
        </p:txBody>
      </p:sp>
      <p:sp>
        <p:nvSpPr>
          <p:cNvPr id="2" name="Segnaposto contenuto 1"/>
          <p:cNvSpPr>
            <a:spLocks noGrp="1"/>
          </p:cNvSpPr>
          <p:nvPr>
            <p:ph type="body" idx="1"/>
          </p:nvPr>
        </p:nvSpPr>
        <p:spPr/>
        <p:txBody>
          <a:bodyPr>
            <a:normAutofit fontScale="92500"/>
          </a:bodyPr>
          <a:lstStyle/>
          <a:p>
            <a:r>
              <a:rPr lang="it-IT" dirty="0" smtClean="0">
                <a:latin typeface="Arial" pitchFamily="34" charset="0"/>
                <a:cs typeface="Arial" pitchFamily="34" charset="0"/>
              </a:rPr>
              <a:t>L’uso delle tabelle rende semplice da usare il modello</a:t>
            </a:r>
          </a:p>
          <a:p>
            <a:r>
              <a:rPr lang="it-IT" dirty="0" smtClean="0">
                <a:latin typeface="Arial" pitchFamily="34" charset="0"/>
                <a:cs typeface="Arial" pitchFamily="34" charset="0"/>
              </a:rPr>
              <a:t>La formalizzazione matematica ne consolida la potenza (ad esempio, verifica della correttezza o completezza di un DB) </a:t>
            </a:r>
          </a:p>
          <a:p>
            <a:r>
              <a:rPr lang="it-IT" dirty="0" smtClean="0">
                <a:latin typeface="Arial" pitchFamily="34" charset="0"/>
                <a:cs typeface="Arial" pitchFamily="34" charset="0"/>
              </a:rPr>
              <a:t>Le relazioni possono essere efficacemente e semplicemente rappresentate tramite tabelle. </a:t>
            </a:r>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3</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mtClean="0"/>
              <a:t>Relazioni (o tabelle)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Tabelle che permettono di mettere in relazione tra di loro attributi diversi</a:t>
            </a:r>
          </a:p>
          <a:p>
            <a:pPr>
              <a:buNone/>
            </a:pPr>
            <a:endParaRPr lang="it-IT" dirty="0">
              <a:solidFill>
                <a:schemeClr val="tx1"/>
              </a:solidFill>
            </a:endParaRPr>
          </a:p>
        </p:txBody>
      </p:sp>
      <p:sp>
        <p:nvSpPr>
          <p:cNvPr id="15363" name="Segnaposto numero diapositiva 3"/>
          <p:cNvSpPr>
            <a:spLocks noGrp="1"/>
          </p:cNvSpPr>
          <p:nvPr>
            <p:ph type="sldNum" idx="12"/>
          </p:nvPr>
        </p:nvSpPr>
        <p:spPr/>
        <p:txBody>
          <a:bodyPr/>
          <a:lstStyle/>
          <a:p>
            <a:fld id="{BA981B21-D5FA-4B16-B0A0-FCA1E687F0EB}" type="slidenum">
              <a:rPr lang="it-IT" smtClean="0"/>
              <a:pPr/>
              <a:t>4</a:t>
            </a:fld>
            <a:endParaRPr lang="it-IT"/>
          </a:p>
        </p:txBody>
      </p:sp>
      <p:sp>
        <p:nvSpPr>
          <p:cNvPr id="15362" name="Segnaposto piè di pagina 2"/>
          <p:cNvSpPr>
            <a:spLocks noGrp="1"/>
          </p:cNvSpPr>
          <p:nvPr>
            <p:ph type="ftr" sz="quarter" idx="4294967295"/>
          </p:nvPr>
        </p:nvSpPr>
        <p:spPr/>
        <p:txBody>
          <a:bodyPr/>
          <a:lstStyle/>
          <a:p>
            <a:r>
              <a:rPr lang="it-IT" smtClean="0"/>
              <a:t>Basi di Dati</a:t>
            </a:r>
            <a:endParaRPr lang="it-IT"/>
          </a:p>
        </p:txBody>
      </p:sp>
      <p:pic>
        <p:nvPicPr>
          <p:cNvPr id="6" name="Picture 3"/>
          <p:cNvPicPr>
            <a:picLocks noChangeAspect="1" noChangeArrowheads="1"/>
          </p:cNvPicPr>
          <p:nvPr/>
        </p:nvPicPr>
        <p:blipFill>
          <a:blip r:embed="rId2"/>
          <a:srcRect/>
          <a:stretch>
            <a:fillRect/>
          </a:stretch>
        </p:blipFill>
        <p:spPr bwMode="auto">
          <a:xfrm>
            <a:off x="2544544" y="2308810"/>
            <a:ext cx="4893725" cy="219671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mtClean="0"/>
              <a:t>Attributi</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Rappresentano i campi delle relazioni, cioè le colonne delle relazioni</a:t>
            </a:r>
          </a:p>
          <a:p>
            <a:endParaRPr lang="it-IT" dirty="0" smtClean="0"/>
          </a:p>
          <a:p>
            <a:endParaRPr lang="it-IT" dirty="0"/>
          </a:p>
        </p:txBody>
      </p:sp>
      <p:sp>
        <p:nvSpPr>
          <p:cNvPr id="15363" name="Segnaposto numero diapositiva 3"/>
          <p:cNvSpPr>
            <a:spLocks noGrp="1"/>
          </p:cNvSpPr>
          <p:nvPr>
            <p:ph type="sldNum" idx="12"/>
          </p:nvPr>
        </p:nvSpPr>
        <p:spPr/>
        <p:txBody>
          <a:bodyPr/>
          <a:lstStyle/>
          <a:p>
            <a:fld id="{BA981B21-D5FA-4B16-B0A0-FCA1E687F0EB}" type="slidenum">
              <a:rPr lang="it-IT" smtClean="0"/>
              <a:pPr/>
              <a:t>5</a:t>
            </a:fld>
            <a:endParaRPr lang="it-IT"/>
          </a:p>
        </p:txBody>
      </p:sp>
      <p:sp>
        <p:nvSpPr>
          <p:cNvPr id="15362" name="Segnaposto piè di pagina 2"/>
          <p:cNvSpPr>
            <a:spLocks noGrp="1"/>
          </p:cNvSpPr>
          <p:nvPr>
            <p:ph type="ftr" sz="quarter" idx="4294967295"/>
          </p:nvPr>
        </p:nvSpPr>
        <p:spPr/>
        <p:txBody>
          <a:bodyPr/>
          <a:lstStyle/>
          <a:p>
            <a:r>
              <a:rPr lang="it-IT" smtClean="0"/>
              <a:t>Basi di Dati</a:t>
            </a:r>
            <a:endParaRPr lang="it-IT"/>
          </a:p>
        </p:txBody>
      </p:sp>
      <p:pic>
        <p:nvPicPr>
          <p:cNvPr id="7" name="Picture 2"/>
          <p:cNvPicPr>
            <a:picLocks noChangeAspect="1" noChangeArrowheads="1"/>
          </p:cNvPicPr>
          <p:nvPr/>
        </p:nvPicPr>
        <p:blipFill>
          <a:blip r:embed="rId2"/>
          <a:srcRect/>
          <a:stretch>
            <a:fillRect/>
          </a:stretch>
        </p:blipFill>
        <p:spPr bwMode="auto">
          <a:xfrm>
            <a:off x="1084626" y="2465851"/>
            <a:ext cx="7576707" cy="192882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mtClean="0"/>
              <a:t>Attributi</a:t>
            </a:r>
            <a:endParaRPr lang="it-IT" dirty="0"/>
          </a:p>
        </p:txBody>
      </p:sp>
      <p:sp>
        <p:nvSpPr>
          <p:cNvPr id="2" name="Segnaposto contenuto 1"/>
          <p:cNvSpPr>
            <a:spLocks noGrp="1"/>
          </p:cNvSpPr>
          <p:nvPr>
            <p:ph type="body" idx="1"/>
          </p:nvPr>
        </p:nvSpPr>
        <p:spPr/>
        <p:txBody>
          <a:bodyPr>
            <a:normAutofit fontScale="92500"/>
          </a:bodyPr>
          <a:lstStyle/>
          <a:p>
            <a:r>
              <a:rPr lang="it-IT" dirty="0" smtClean="0">
                <a:latin typeface="Arial" pitchFamily="34" charset="0"/>
                <a:cs typeface="Arial" pitchFamily="34" charset="0"/>
              </a:rPr>
              <a:t>Gli attributi non sono ordinati (non è possibile individuare un attributo mediante la sua posizione) </a:t>
            </a:r>
          </a:p>
          <a:p>
            <a:r>
              <a:rPr lang="it-IT" dirty="0" smtClean="0">
                <a:latin typeface="Arial" pitchFamily="34" charset="0"/>
                <a:cs typeface="Arial" pitchFamily="34" charset="0"/>
              </a:rPr>
              <a:t>Per definire il significato e il ruolo di ogni colonna ad essa viene assegnato un nome univoco all’interno della tabella</a:t>
            </a:r>
          </a:p>
          <a:p>
            <a:r>
              <a:rPr lang="it-IT" dirty="0" smtClean="0">
                <a:latin typeface="Arial" pitchFamily="34" charset="0"/>
                <a:cs typeface="Arial" pitchFamily="34" charset="0"/>
              </a:rPr>
              <a:t>Lo stesso nome può essere usato in tabelle differenti</a:t>
            </a:r>
          </a:p>
          <a:p>
            <a:endParaRPr lang="it-IT" dirty="0" smtClean="0"/>
          </a:p>
          <a:p>
            <a:endParaRPr lang="it-IT" dirty="0"/>
          </a:p>
        </p:txBody>
      </p:sp>
      <p:sp>
        <p:nvSpPr>
          <p:cNvPr id="15363" name="Segnaposto numero diapositiva 3"/>
          <p:cNvSpPr>
            <a:spLocks noGrp="1"/>
          </p:cNvSpPr>
          <p:nvPr>
            <p:ph type="sldNum" idx="12"/>
          </p:nvPr>
        </p:nvSpPr>
        <p:spPr/>
        <p:txBody>
          <a:bodyPr/>
          <a:lstStyle/>
          <a:p>
            <a:fld id="{BA981B21-D5FA-4B16-B0A0-FCA1E687F0EB}" type="slidenum">
              <a:rPr lang="it-IT" smtClean="0"/>
              <a:pPr/>
              <a:t>6</a:t>
            </a:fld>
            <a:endParaRPr lang="it-IT"/>
          </a:p>
        </p:txBody>
      </p:sp>
      <p:sp>
        <p:nvSpPr>
          <p:cNvPr id="15362" name="Segnaposto piè di pagina 2"/>
          <p:cNvSpPr>
            <a:spLocks noGrp="1"/>
          </p:cNvSpPr>
          <p:nvPr>
            <p:ph type="ftr" sz="quarter" idx="4294967295"/>
          </p:nvPr>
        </p:nvSpPr>
        <p:spPr/>
        <p:txBody>
          <a:bodyPr/>
          <a:lstStyle/>
          <a:p>
            <a:r>
              <a:rPr lang="it-IT" smtClean="0"/>
              <a:t>Basi di Dati</a:t>
            </a:r>
            <a:endParaRPr lang="it-IT"/>
          </a:p>
        </p:txBody>
      </p:sp>
      <p:pic>
        <p:nvPicPr>
          <p:cNvPr id="7" name="Picture 2"/>
          <p:cNvPicPr>
            <a:picLocks noChangeAspect="1" noChangeArrowheads="1"/>
          </p:cNvPicPr>
          <p:nvPr/>
        </p:nvPicPr>
        <p:blipFill>
          <a:blip r:embed="rId2"/>
          <a:srcRect l="836" t="14158"/>
          <a:stretch>
            <a:fillRect/>
          </a:stretch>
        </p:blipFill>
        <p:spPr bwMode="auto">
          <a:xfrm>
            <a:off x="2608629" y="3771678"/>
            <a:ext cx="5313055" cy="117085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mtClean="0"/>
              <a:t>Record (n-ple)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rappresentano le occorrenze delle relazioni (righe delle tabelle), cioè i record dati</a:t>
            </a:r>
          </a:p>
          <a:p>
            <a:r>
              <a:rPr lang="it-IT" dirty="0" smtClean="0">
                <a:latin typeface="Arial" pitchFamily="34" charset="0"/>
                <a:cs typeface="Arial" pitchFamily="34" charset="0"/>
              </a:rPr>
              <a:t>ogni riga viene anche chiamata </a:t>
            </a:r>
            <a:r>
              <a:rPr lang="it-IT" dirty="0" err="1" smtClean="0">
                <a:latin typeface="Arial" pitchFamily="34" charset="0"/>
                <a:cs typeface="Arial" pitchFamily="34" charset="0"/>
              </a:rPr>
              <a:t>n-upla</a:t>
            </a:r>
            <a:r>
              <a:rPr lang="it-IT" dirty="0" smtClean="0">
                <a:latin typeface="Arial" pitchFamily="34" charset="0"/>
                <a:cs typeface="Arial" pitchFamily="34" charset="0"/>
              </a:rPr>
              <a:t> o t-upla </a:t>
            </a:r>
          </a:p>
          <a:p>
            <a:endParaRPr lang="it-IT" dirty="0" smtClean="0"/>
          </a:p>
          <a:p>
            <a:endParaRPr lang="it-IT" dirty="0"/>
          </a:p>
        </p:txBody>
      </p:sp>
      <p:sp>
        <p:nvSpPr>
          <p:cNvPr id="15363" name="Segnaposto numero diapositiva 3"/>
          <p:cNvSpPr>
            <a:spLocks noGrp="1"/>
          </p:cNvSpPr>
          <p:nvPr>
            <p:ph type="sldNum" idx="12"/>
          </p:nvPr>
        </p:nvSpPr>
        <p:spPr/>
        <p:txBody>
          <a:bodyPr/>
          <a:lstStyle/>
          <a:p>
            <a:fld id="{BA981B21-D5FA-4B16-B0A0-FCA1E687F0EB}" type="slidenum">
              <a:rPr lang="it-IT" smtClean="0"/>
              <a:pPr/>
              <a:t>7</a:t>
            </a:fld>
            <a:endParaRPr lang="it-IT"/>
          </a:p>
        </p:txBody>
      </p:sp>
      <p:sp>
        <p:nvSpPr>
          <p:cNvPr id="15362" name="Segnaposto piè di pagina 2"/>
          <p:cNvSpPr>
            <a:spLocks noGrp="1"/>
          </p:cNvSpPr>
          <p:nvPr>
            <p:ph type="ftr" sz="quarter" idx="4294967295"/>
          </p:nvPr>
        </p:nvSpPr>
        <p:spPr/>
        <p:txBody>
          <a:bodyPr/>
          <a:lstStyle/>
          <a:p>
            <a:r>
              <a:rPr lang="it-IT" smtClean="0"/>
              <a:t>Basi di Dati</a:t>
            </a:r>
            <a:endParaRPr lang="it-IT"/>
          </a:p>
        </p:txBody>
      </p:sp>
      <p:pic>
        <p:nvPicPr>
          <p:cNvPr id="8" name="Picture 3"/>
          <p:cNvPicPr>
            <a:picLocks noChangeAspect="1" noChangeArrowheads="1"/>
          </p:cNvPicPr>
          <p:nvPr/>
        </p:nvPicPr>
        <p:blipFill>
          <a:blip r:embed="rId2"/>
          <a:srcRect/>
          <a:stretch>
            <a:fillRect/>
          </a:stretch>
        </p:blipFill>
        <p:spPr bwMode="auto">
          <a:xfrm>
            <a:off x="2700083" y="2710901"/>
            <a:ext cx="4572032" cy="205231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mtClean="0"/>
              <a:t>Record (n-ple)</a:t>
            </a:r>
            <a:endParaRPr lang="it-IT" dirty="0"/>
          </a:p>
        </p:txBody>
      </p:sp>
      <p:sp>
        <p:nvSpPr>
          <p:cNvPr id="2" name="Segnaposto contenuto 1"/>
          <p:cNvSpPr>
            <a:spLocks noGrp="1"/>
          </p:cNvSpPr>
          <p:nvPr>
            <p:ph type="body" idx="1"/>
          </p:nvPr>
        </p:nvSpPr>
        <p:spPr/>
        <p:txBody>
          <a:bodyPr/>
          <a:lstStyle/>
          <a:p>
            <a:r>
              <a:rPr lang="it-IT" dirty="0" smtClean="0">
                <a:latin typeface="Arial" pitchFamily="34" charset="0"/>
                <a:cs typeface="Arial" pitchFamily="34" charset="0"/>
              </a:rPr>
              <a:t>Non e’ definito alcun ordinamento fra le </a:t>
            </a:r>
            <a:r>
              <a:rPr lang="it-IT" dirty="0" err="1" smtClean="0">
                <a:latin typeface="Arial" pitchFamily="34" charset="0"/>
                <a:cs typeface="Arial" pitchFamily="34" charset="0"/>
              </a:rPr>
              <a:t>n-uple</a:t>
            </a:r>
            <a:r>
              <a:rPr lang="it-IT" dirty="0" smtClean="0">
                <a:latin typeface="Arial" pitchFamily="34" charset="0"/>
                <a:cs typeface="Arial" pitchFamily="34" charset="0"/>
              </a:rPr>
              <a:t>, quindi due tabelle con le stesse righe, anche in ordine diverso, rappresentano la stessa relazione </a:t>
            </a:r>
          </a:p>
          <a:p>
            <a:r>
              <a:rPr lang="it-IT" dirty="0" smtClean="0">
                <a:latin typeface="Arial" pitchFamily="34" charset="0"/>
                <a:cs typeface="Arial" pitchFamily="34" charset="0"/>
              </a:rPr>
              <a:t>Le </a:t>
            </a:r>
            <a:r>
              <a:rPr lang="it-IT" dirty="0" err="1" smtClean="0">
                <a:latin typeface="Arial" pitchFamily="34" charset="0"/>
                <a:cs typeface="Arial" pitchFamily="34" charset="0"/>
              </a:rPr>
              <a:t>n-uple</a:t>
            </a:r>
            <a:r>
              <a:rPr lang="it-IT" dirty="0" smtClean="0">
                <a:latin typeface="Arial" pitchFamily="34" charset="0"/>
                <a:cs typeface="Arial" pitchFamily="34" charset="0"/>
              </a:rPr>
              <a:t> di una relazione devono essere distinte l’una dall’altra, quindi una tabella rappresenta una relazione solo se le sue righe sono tutte fra loro diverse </a:t>
            </a:r>
          </a:p>
          <a:p>
            <a:endParaRPr lang="it-IT" dirty="0"/>
          </a:p>
        </p:txBody>
      </p:sp>
      <p:sp>
        <p:nvSpPr>
          <p:cNvPr id="15363" name="Segnaposto numero diapositiva 3"/>
          <p:cNvSpPr>
            <a:spLocks noGrp="1"/>
          </p:cNvSpPr>
          <p:nvPr>
            <p:ph type="sldNum" idx="12"/>
          </p:nvPr>
        </p:nvSpPr>
        <p:spPr/>
        <p:txBody>
          <a:bodyPr/>
          <a:lstStyle/>
          <a:p>
            <a:fld id="{BA981B21-D5FA-4B16-B0A0-FCA1E687F0EB}" type="slidenum">
              <a:rPr lang="it-IT" smtClean="0"/>
              <a:pPr/>
              <a:t>8</a:t>
            </a:fld>
            <a:endParaRPr lang="it-IT"/>
          </a:p>
        </p:txBody>
      </p:sp>
      <p:sp>
        <p:nvSpPr>
          <p:cNvPr id="15362" name="Segnaposto piè di pagina 2"/>
          <p:cNvSpPr>
            <a:spLocks noGrp="1"/>
          </p:cNvSpPr>
          <p:nvPr>
            <p:ph type="ftr" sz="quarter" idx="4294967295"/>
          </p:nvPr>
        </p:nvSpPr>
        <p:spPr/>
        <p:txBody>
          <a:bodyPr/>
          <a:lstStyle/>
          <a:p>
            <a:r>
              <a:rPr lang="it-IT" smtClean="0"/>
              <a:t>Basi di Dati</a:t>
            </a:r>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mtClean="0"/>
              <a:t>Dominio</a:t>
            </a:r>
            <a:endParaRPr lang="it-IT" dirty="0"/>
          </a:p>
        </p:txBody>
      </p:sp>
      <p:sp>
        <p:nvSpPr>
          <p:cNvPr id="2" name="Segnaposto contenuto 1"/>
          <p:cNvSpPr>
            <a:spLocks noGrp="1"/>
          </p:cNvSpPr>
          <p:nvPr>
            <p:ph type="body" idx="1"/>
          </p:nvPr>
        </p:nvSpPr>
        <p:spPr>
          <a:xfrm>
            <a:off x="549600" y="977941"/>
            <a:ext cx="7497000" cy="2946300"/>
          </a:xfrm>
        </p:spPr>
        <p:txBody>
          <a:bodyPr/>
          <a:lstStyle/>
          <a:p>
            <a:r>
              <a:rPr lang="it-IT" dirty="0" smtClean="0">
                <a:latin typeface="Arial" pitchFamily="34" charset="0"/>
                <a:cs typeface="Arial" pitchFamily="34" charset="0"/>
              </a:rPr>
              <a:t>insieme dei valori su cui è definito un certo attributo, </a:t>
            </a:r>
            <a:r>
              <a:rPr lang="it-IT" dirty="0" err="1" smtClean="0">
                <a:latin typeface="Arial" pitchFamily="34" charset="0"/>
                <a:cs typeface="Arial" pitchFamily="34" charset="0"/>
              </a:rPr>
              <a:t>cioe’</a:t>
            </a:r>
            <a:r>
              <a:rPr lang="it-IT" dirty="0" smtClean="0">
                <a:latin typeface="Arial" pitchFamily="34" charset="0"/>
                <a:cs typeface="Arial" pitchFamily="34" charset="0"/>
              </a:rPr>
              <a:t> l’insieme di tutti i valori elementari che un attributo </a:t>
            </a:r>
            <a:r>
              <a:rPr lang="it-IT" dirty="0" err="1" smtClean="0">
                <a:latin typeface="Arial" pitchFamily="34" charset="0"/>
                <a:cs typeface="Arial" pitchFamily="34" charset="0"/>
              </a:rPr>
              <a:t>puo’</a:t>
            </a:r>
            <a:r>
              <a:rPr lang="it-IT" dirty="0" smtClean="0">
                <a:latin typeface="Arial" pitchFamily="34" charset="0"/>
                <a:cs typeface="Arial" pitchFamily="34" charset="0"/>
              </a:rPr>
              <a:t> assumere </a:t>
            </a:r>
          </a:p>
          <a:p>
            <a:r>
              <a:rPr lang="it-IT" dirty="0" smtClean="0">
                <a:latin typeface="Arial" pitchFamily="34" charset="0"/>
                <a:cs typeface="Arial" pitchFamily="34" charset="0"/>
              </a:rPr>
              <a:t>per esempio il campo Età potrà essere definito sul dominio degli interi che va da 0 a 150)</a:t>
            </a:r>
          </a:p>
          <a:p>
            <a:endParaRPr lang="it-IT" dirty="0" smtClean="0"/>
          </a:p>
          <a:p>
            <a:endParaRPr lang="it-IT" dirty="0"/>
          </a:p>
        </p:txBody>
      </p:sp>
      <p:sp>
        <p:nvSpPr>
          <p:cNvPr id="5" name="Segnaposto numero diapositiva 4"/>
          <p:cNvSpPr>
            <a:spLocks noGrp="1"/>
          </p:cNvSpPr>
          <p:nvPr>
            <p:ph type="sldNum" idx="12"/>
          </p:nvPr>
        </p:nvSpPr>
        <p:spPr/>
        <p:txBody>
          <a:bodyPr/>
          <a:lstStyle/>
          <a:p>
            <a:fld id="{EC2F19BC-AB27-47CD-9924-84C1617C9D50}" type="slidenum">
              <a:rPr lang="it-IT" smtClean="0"/>
              <a:pPr/>
              <a:t>9</a:t>
            </a:fld>
            <a:endParaRPr lang="it-IT"/>
          </a:p>
        </p:txBody>
      </p:sp>
      <p:sp>
        <p:nvSpPr>
          <p:cNvPr id="4" name="Segnaposto piè di pagina 3"/>
          <p:cNvSpPr>
            <a:spLocks noGrp="1"/>
          </p:cNvSpPr>
          <p:nvPr>
            <p:ph type="ftr" sz="quarter" idx="4294967295"/>
          </p:nvPr>
        </p:nvSpPr>
        <p:spPr/>
        <p:txBody>
          <a:bodyPr/>
          <a:lstStyle/>
          <a:p>
            <a:r>
              <a:rPr lang="it-IT" smtClean="0"/>
              <a:t>Basi di Dati</a:t>
            </a:r>
            <a:endParaRPr lang="it-IT"/>
          </a:p>
        </p:txBody>
      </p:sp>
      <p:pic>
        <p:nvPicPr>
          <p:cNvPr id="7" name="Picture 2"/>
          <p:cNvPicPr>
            <a:picLocks noChangeAspect="1" noChangeArrowheads="1"/>
          </p:cNvPicPr>
          <p:nvPr/>
        </p:nvPicPr>
        <p:blipFill>
          <a:blip r:embed="rId2"/>
          <a:srcRect l="746" t="18249"/>
          <a:stretch>
            <a:fillRect/>
          </a:stretch>
        </p:blipFill>
        <p:spPr bwMode="auto">
          <a:xfrm>
            <a:off x="2477729" y="3318386"/>
            <a:ext cx="6044521" cy="12674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ema1" id="{131F9ECA-590C-4242-AA28-02F3B92B33D6}" vid="{E8C8D8CE-BE7D-46C6-921F-1BB93C37596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257</TotalTime>
  <Words>945</Words>
  <Application>Microsoft Office PowerPoint</Application>
  <PresentationFormat>Presentazione su schermo (16:9)</PresentationFormat>
  <Paragraphs>119</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Encode Sans</vt:lpstr>
      <vt:lpstr>Encode Sans ExtraLight</vt:lpstr>
      <vt:lpstr>Calibri</vt:lpstr>
      <vt:lpstr>Tema1</vt:lpstr>
      <vt:lpstr>Fondamenti di BASI DI DATI Prof. Iacobelli Cesare Il Modello Relazionale</vt:lpstr>
      <vt:lpstr>Modello Relazionale</vt:lpstr>
      <vt:lpstr>Modello Relazionale</vt:lpstr>
      <vt:lpstr>Relazioni (o tabelle)</vt:lpstr>
      <vt:lpstr>Attributi</vt:lpstr>
      <vt:lpstr>Attributi</vt:lpstr>
      <vt:lpstr>Record (n-ple)</vt:lpstr>
      <vt:lpstr>Record (n-ple)</vt:lpstr>
      <vt:lpstr>Dominio</vt:lpstr>
      <vt:lpstr>Metriche nel modello relazionale</vt:lpstr>
      <vt:lpstr>Caratteristiche modello relazionale</vt:lpstr>
      <vt:lpstr>INDIPENDENZA LOGICA</vt:lpstr>
      <vt:lpstr>INDIPENDENZA FISICA</vt:lpstr>
      <vt:lpstr>Modello relazionale</vt:lpstr>
      <vt:lpstr>Chiave primaria</vt:lpstr>
      <vt:lpstr>Chiave primaria</vt:lpstr>
      <vt:lpstr>Relazione tra tabelle</vt:lpstr>
      <vt:lpstr>Relazione tra tabelle</vt:lpstr>
      <vt:lpstr>Relazione tra tabelle</vt:lpstr>
      <vt:lpstr>Relazione tra tabelle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Cesare Iacobelli</dc:creator>
  <cp:lastModifiedBy>hp</cp:lastModifiedBy>
  <cp:revision>34</cp:revision>
  <dcterms:created xsi:type="dcterms:W3CDTF">2020-11-18T07:50:10Z</dcterms:created>
  <dcterms:modified xsi:type="dcterms:W3CDTF">2021-10-25T08:09:55Z</dcterms:modified>
</cp:coreProperties>
</file>