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7" r:id="rId2"/>
    <p:sldId id="433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1" r:id="rId19"/>
  </p:sldIdLst>
  <p:sldSz cx="9144000" cy="5143500" type="screen16x9"/>
  <p:notesSz cx="7104063" cy="10234613"/>
  <p:embeddedFontLst>
    <p:embeddedFont>
      <p:font typeface="Encode Sans" charset="0"/>
      <p:regular r:id="rId21"/>
      <p:bold r:id="rId22"/>
    </p:embeddedFont>
    <p:embeddedFont>
      <p:font typeface="Encode Sans ExtraLight" charset="0"/>
      <p:regular r:id="rId23"/>
      <p:bold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055" autoAdjust="0"/>
    <p:restoredTop sz="94663" autoAdjust="0"/>
  </p:normalViewPr>
  <p:slideViewPr>
    <p:cSldViewPr snapToGrid="0">
      <p:cViewPr varScale="1">
        <p:scale>
          <a:sx n="90" d="100"/>
          <a:sy n="90" d="100"/>
        </p:scale>
        <p:origin x="-586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xmlns="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xmlns="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xmlns="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xmlns="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xmlns="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xmlns="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68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717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60" r:id="rId8"/>
    <p:sldLayoutId id="2147483661" r:id="rId9"/>
    <p:sldLayoutId id="214748366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Fondamenti di BASI </a:t>
            </a:r>
            <a:r>
              <a:rPr lang="it-IT" dirty="0" err="1"/>
              <a:t>DI</a:t>
            </a:r>
            <a:r>
              <a:rPr lang="it-IT" dirty="0"/>
              <a:t> </a:t>
            </a:r>
            <a:r>
              <a:rPr lang="it-IT" dirty="0" smtClean="0"/>
              <a:t>DATI</a:t>
            </a:r>
            <a:br>
              <a:rPr lang="it-IT" dirty="0" smtClean="0"/>
            </a:br>
            <a:r>
              <a:rPr lang="it-IT" dirty="0" smtClean="0"/>
              <a:t>Prof. </a:t>
            </a:r>
            <a:r>
              <a:rPr lang="it-IT" dirty="0" err="1" smtClean="0"/>
              <a:t>Iacobelli</a:t>
            </a:r>
            <a:r>
              <a:rPr lang="it-IT" dirty="0" smtClean="0"/>
              <a:t> Cesare</a:t>
            </a:r>
            <a:br>
              <a:rPr lang="it-IT" dirty="0" smtClean="0"/>
            </a:br>
            <a:r>
              <a:rPr lang="it-IT" dirty="0" smtClean="0"/>
              <a:t>Il Modello Relazionale: Parte </a:t>
            </a:r>
            <a:r>
              <a:rPr lang="it-IT" dirty="0" smtClean="0"/>
              <a:t>3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Prima forma Normale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Una relazione si dice </a:t>
            </a:r>
            <a:r>
              <a:rPr lang="it-IT" b="1" dirty="0" smtClean="0">
                <a:latin typeface="+mn-lt"/>
              </a:rPr>
              <a:t>normalizzata </a:t>
            </a:r>
            <a:r>
              <a:rPr lang="it-IT" dirty="0" smtClean="0">
                <a:latin typeface="+mn-lt"/>
              </a:rPr>
              <a:t>o</a:t>
            </a:r>
            <a:r>
              <a:rPr lang="it-IT" b="1" dirty="0" smtClean="0">
                <a:latin typeface="+mn-lt"/>
              </a:rPr>
              <a:t> in prima forma normale (1FN),</a:t>
            </a:r>
            <a:r>
              <a:rPr lang="it-IT" dirty="0" smtClean="0">
                <a:latin typeface="+mn-lt"/>
              </a:rPr>
              <a:t> se tutti i suoi attributi hanno un dominio semplice. Non sono ammessi gruppi e ripetizioni.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8155" y="2642313"/>
            <a:ext cx="4477537" cy="225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sellaDiTesto 5"/>
          <p:cNvSpPr txBox="1"/>
          <p:nvPr/>
        </p:nvSpPr>
        <p:spPr>
          <a:xfrm>
            <a:off x="2108991" y="3737987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Tabella </a:t>
            </a:r>
          </a:p>
          <a:p>
            <a:r>
              <a:rPr lang="it-IT" dirty="0" smtClean="0"/>
              <a:t>non normalizzata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854575" y="4633632"/>
            <a:ext cx="1973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Tabella </a:t>
            </a:r>
            <a:r>
              <a:rPr lang="it-IT" dirty="0" smtClean="0"/>
              <a:t> normalizzata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Seconda forma normale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>
                <a:latin typeface="+mn-lt"/>
              </a:rPr>
              <a:t>Una relazione si dice in </a:t>
            </a:r>
            <a:r>
              <a:rPr lang="it-IT" b="1" dirty="0" smtClean="0">
                <a:latin typeface="+mn-lt"/>
              </a:rPr>
              <a:t>seconda forma normale (2FN) </a:t>
            </a:r>
            <a:r>
              <a:rPr lang="it-IT" dirty="0" smtClean="0">
                <a:latin typeface="+mn-lt"/>
              </a:rPr>
              <a:t>se è in 1FN e tutti i suoi attributi che non appartengono alla chiave dipendono funzionalmente e completamente dall’intera chiave; </a:t>
            </a:r>
          </a:p>
          <a:p>
            <a:r>
              <a:rPr lang="it-IT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on </a:t>
            </a:r>
            <a:r>
              <a:rPr lang="it-IT" dirty="0" smtClean="0">
                <a:latin typeface="+mn-lt"/>
              </a:rPr>
              <a:t>possono esistere attributi che dipendono solamente da una parte della chiave.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Seconda forma normale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26929" y="1056566"/>
            <a:ext cx="7497000" cy="2087156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l’attributo 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Reti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, che indica il numero di reti segnate da un giocatore in un campionato, dipende dalla chiave composta 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Nome-Anno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mentre l’attributo 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Luogo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, che indica il luogo di nascita del giocatore, è dipendente solo dall’attributo 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Nome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,che è un sottoinsieme della chiave.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9184" y="3024936"/>
            <a:ext cx="65436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Seconda forma normale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>
                <a:latin typeface="+mn-lt"/>
              </a:rPr>
              <a:t>La relazione non è in 2FN e presenta le seguenti anomalie:</a:t>
            </a:r>
          </a:p>
          <a:p>
            <a:pPr lvl="1"/>
            <a:r>
              <a:rPr lang="it-IT" i="1" dirty="0" smtClean="0">
                <a:solidFill>
                  <a:schemeClr val="tx1"/>
                </a:solidFill>
                <a:latin typeface="+mn-lt"/>
              </a:rPr>
              <a:t>anomalia di inserimento: non è possibile inserire un nuovo giocatore </a:t>
            </a:r>
            <a:r>
              <a:rPr lang="it-IT" dirty="0" smtClean="0">
                <a:solidFill>
                  <a:schemeClr val="tx1"/>
                </a:solidFill>
                <a:latin typeface="+mn-lt"/>
              </a:rPr>
              <a:t>sino a quando non ha segnato reti in un campionato;</a:t>
            </a:r>
          </a:p>
          <a:p>
            <a:pPr lvl="1"/>
            <a:r>
              <a:rPr lang="it-IT" i="1" dirty="0" smtClean="0">
                <a:solidFill>
                  <a:schemeClr val="tx1"/>
                </a:solidFill>
                <a:latin typeface="+mn-lt"/>
              </a:rPr>
              <a:t>anomalia di cancellazione: cancellando la terza riga della tabella, si </a:t>
            </a:r>
            <a:r>
              <a:rPr lang="it-IT" dirty="0" smtClean="0">
                <a:solidFill>
                  <a:schemeClr val="tx1"/>
                </a:solidFill>
                <a:latin typeface="+mn-lt"/>
              </a:rPr>
              <a:t>perdono le informazioni del giocatore Conti Bruno;</a:t>
            </a:r>
          </a:p>
          <a:p>
            <a:pPr lvl="1"/>
            <a:r>
              <a:rPr lang="it-IT" i="1" dirty="0" smtClean="0">
                <a:solidFill>
                  <a:schemeClr val="tx1"/>
                </a:solidFill>
                <a:latin typeface="+mn-lt"/>
              </a:rPr>
              <a:t>anomalia di aggiornamento: aggiornando il luogo di nascita del giocatore </a:t>
            </a:r>
            <a:r>
              <a:rPr lang="it-IT" dirty="0" smtClean="0">
                <a:solidFill>
                  <a:schemeClr val="tx1"/>
                </a:solidFill>
                <a:latin typeface="+mn-lt"/>
              </a:rPr>
              <a:t>Rossi, bisogna aggiornare due tuple.</a:t>
            </a:r>
            <a:endParaRPr lang="it-IT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Seconda forma normale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277547" y="1200150"/>
            <a:ext cx="2416500" cy="3080700"/>
          </a:xfrm>
        </p:spPr>
        <p:txBody>
          <a:bodyPr/>
          <a:lstStyle/>
          <a:p>
            <a:r>
              <a:rPr lang="it-IT" b="1" dirty="0" smtClean="0"/>
              <a:t>Non in seconda forma normale</a:t>
            </a:r>
          </a:p>
          <a:p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r>
              <a:rPr lang="it-IT" b="1" dirty="0" smtClean="0"/>
              <a:t>In seconda forma normale</a:t>
            </a:r>
            <a:endParaRPr lang="it-IT" b="1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0317" y="2852698"/>
            <a:ext cx="62865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0325" y="961868"/>
            <a:ext cx="65436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Terza forma normale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Una relazione si dice in 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terza forma normale (3FN)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se è in 2FN e tutti i suoi attributi che non appartengono alla chiave dipendono direttamente dalla chiave;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non possono esistere attributi non chiave che dipendono funzionalmente da altri attributi non chiave.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Terza forma normale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1936015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>
                <a:latin typeface="+mn-lt"/>
              </a:rPr>
              <a:t>il campo </a:t>
            </a:r>
            <a:r>
              <a:rPr lang="it-IT" dirty="0" err="1" smtClean="0">
                <a:latin typeface="+mn-lt"/>
              </a:rPr>
              <a:t>Ragione_Sociale</a:t>
            </a:r>
            <a:r>
              <a:rPr lang="it-IT" dirty="0" smtClean="0">
                <a:latin typeface="+mn-lt"/>
              </a:rPr>
              <a:t> non dipende dalla chiave primaria (numero), bensì da un altro campo (cliente) che non è chiave</a:t>
            </a:r>
          </a:p>
          <a:p>
            <a:r>
              <a:rPr lang="it-IT" dirty="0" smtClean="0">
                <a:latin typeface="+mn-lt"/>
              </a:rPr>
              <a:t>È presente una dipendenza transitiva:</a:t>
            </a:r>
          </a:p>
          <a:p>
            <a:pPr>
              <a:buNone/>
            </a:pPr>
            <a:r>
              <a:rPr lang="it-IT" dirty="0" smtClean="0">
                <a:latin typeface="+mn-lt"/>
              </a:rPr>
              <a:t>			</a:t>
            </a:r>
            <a:r>
              <a:rPr lang="it-IT" dirty="0" err="1" smtClean="0">
                <a:latin typeface="+mn-lt"/>
              </a:rPr>
              <a:t>Ragione_Sociale</a:t>
            </a:r>
            <a:r>
              <a:rPr lang="it-IT" dirty="0" smtClean="0">
                <a:latin typeface="+mn-lt"/>
              </a:rPr>
              <a:t> -&gt; Cliente -&gt; Numero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575" y="2813968"/>
            <a:ext cx="6448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Terza forma normale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La tabella Fattura presenta le seguenti anomalie:</a:t>
            </a:r>
          </a:p>
          <a:p>
            <a:pPr lvl="1"/>
            <a:r>
              <a:rPr lang="it-IT" i="1" dirty="0" smtClean="0">
                <a:solidFill>
                  <a:schemeClr val="tx1"/>
                </a:solidFill>
                <a:latin typeface="+mn-lt"/>
              </a:rPr>
              <a:t>anomalia di inserimento: non è possibile inserire la ragione sociale </a:t>
            </a:r>
            <a:r>
              <a:rPr lang="it-IT" dirty="0" smtClean="0">
                <a:solidFill>
                  <a:schemeClr val="tx1"/>
                </a:solidFill>
                <a:latin typeface="+mn-lt"/>
              </a:rPr>
              <a:t>relativa a un cliente sino a che quest’ultimo non abbia emesso una fattura;</a:t>
            </a:r>
          </a:p>
          <a:p>
            <a:pPr lvl="1"/>
            <a:r>
              <a:rPr lang="it-IT" i="1" dirty="0" smtClean="0">
                <a:solidFill>
                  <a:schemeClr val="tx1"/>
                </a:solidFill>
                <a:latin typeface="+mn-lt"/>
              </a:rPr>
              <a:t>anomalia di cancellazione: cancellando la terza riga della tabella, si </a:t>
            </a:r>
            <a:r>
              <a:rPr lang="it-IT" dirty="0" smtClean="0">
                <a:solidFill>
                  <a:schemeClr val="tx1"/>
                </a:solidFill>
                <a:latin typeface="+mn-lt"/>
              </a:rPr>
              <a:t>perde la ragione sociale del cliente Verdi;</a:t>
            </a:r>
          </a:p>
          <a:p>
            <a:pPr lvl="1"/>
            <a:r>
              <a:rPr lang="it-IT" i="1" dirty="0" smtClean="0">
                <a:solidFill>
                  <a:schemeClr val="tx1"/>
                </a:solidFill>
                <a:latin typeface="+mn-lt"/>
              </a:rPr>
              <a:t>anomalia di aggiornamento: se varia la ragione sociale di Rossi, occorre </a:t>
            </a:r>
            <a:r>
              <a:rPr lang="it-IT" dirty="0" smtClean="0">
                <a:solidFill>
                  <a:schemeClr val="tx1"/>
                </a:solidFill>
                <a:latin typeface="+mn-lt"/>
              </a:rPr>
              <a:t>aggiornare tre tuple.</a:t>
            </a:r>
            <a:endParaRPr lang="it-IT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it-I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Terza forma normale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277547" y="1200150"/>
            <a:ext cx="2416500" cy="3080700"/>
          </a:xfrm>
        </p:spPr>
        <p:txBody>
          <a:bodyPr/>
          <a:lstStyle/>
          <a:p>
            <a:r>
              <a:rPr lang="it-IT" b="1" dirty="0" smtClean="0"/>
              <a:t>Non in terza forma normale</a:t>
            </a:r>
          </a:p>
          <a:p>
            <a:endParaRPr lang="it-IT" b="1" dirty="0" smtClean="0"/>
          </a:p>
          <a:p>
            <a:endParaRPr lang="it-IT" b="1" dirty="0" smtClean="0"/>
          </a:p>
          <a:p>
            <a:endParaRPr lang="it-IT" b="1" dirty="0" smtClean="0"/>
          </a:p>
          <a:p>
            <a:r>
              <a:rPr lang="it-IT" b="1" dirty="0" smtClean="0"/>
              <a:t>In terza forma normale</a:t>
            </a:r>
            <a:endParaRPr lang="it-IT" b="1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it-IT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9777" y="992725"/>
            <a:ext cx="6448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94" y="3123926"/>
            <a:ext cx="2677548" cy="180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9071" y="3194933"/>
            <a:ext cx="2486261" cy="119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Normalizzazione</a:t>
            </a:r>
            <a:endParaRPr lang="it-IT" dirty="0"/>
          </a:p>
        </p:txBody>
      </p:sp>
      <p:sp>
        <p:nvSpPr>
          <p:cNvPr id="6" name="Sottotito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4294967295"/>
          </p:nvPr>
        </p:nvSpPr>
        <p:spPr>
          <a:xfrm>
            <a:off x="8047038" y="4594225"/>
            <a:ext cx="1096962" cy="54927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Lo schema, definito dalla progettazione concettuale, deve essere tradotto e ottimizzato, cioè depurato da gran parte delle 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anomalie di gestione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che si possono verificare.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Si distinguono tre tipi di anomalia:</a:t>
            </a:r>
          </a:p>
          <a:p>
            <a:pPr lvl="1"/>
            <a:r>
              <a:rPr lang="it-IT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anomalia di inserimento: </a:t>
            </a:r>
            <a:r>
              <a:rPr lang="it-IT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nell’inserire un nuovo record in una tabella 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 è costretti a inserire informazioni già presenti nel DB;</a:t>
            </a:r>
          </a:p>
          <a:p>
            <a:pPr lvl="1"/>
            <a:r>
              <a:rPr lang="it-IT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anomalia di cancellazione: </a:t>
            </a:r>
            <a:r>
              <a:rPr lang="it-IT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nel cancellare un record si è costretti a 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cancellare informazioni che possono essere ancora utili nel DB;</a:t>
            </a:r>
          </a:p>
          <a:p>
            <a:pPr lvl="1"/>
            <a:r>
              <a:rPr lang="it-IT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anomalia di aggiornamento: </a:t>
            </a:r>
            <a:r>
              <a:rPr lang="it-IT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dovendo aggiornare un record si è </a:t>
            </a:r>
            <a:r>
              <a:rPr lang="it-IT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costretti ad aggiornarne molti altri.</a:t>
            </a:r>
            <a:endParaRPr lang="it-IT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Anomalia di inserimento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18136" y="2977466"/>
            <a:ext cx="7497000" cy="1388135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latin typeface="+mn-lt"/>
              </a:rPr>
              <a:t>per inserire un nuovo ordine bisogna inserire nuovamente i dati anagrafici del fornitore (indirizzo, città) e del prodotto (prezzo).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98" y="969228"/>
            <a:ext cx="87439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Anomalia di cancellazione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18136" y="2977466"/>
            <a:ext cx="7497000" cy="1388135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>
                <a:latin typeface="+mn-lt"/>
              </a:rPr>
              <a:t>cancellando il record relativo all’ordine del prodotto ‘Colori a </a:t>
            </a:r>
            <a:r>
              <a:rPr lang="it-IT" dirty="0" err="1" smtClean="0">
                <a:latin typeface="+mn-lt"/>
              </a:rPr>
              <a:t>olio’</a:t>
            </a:r>
            <a:r>
              <a:rPr lang="it-IT" dirty="0" smtClean="0">
                <a:latin typeface="+mn-lt"/>
              </a:rPr>
              <a:t> si cancellano anche le informazioni relative al fornitore ‘Bruni’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98" y="969228"/>
            <a:ext cx="87439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Anomalia di aggiornamento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18136" y="2977466"/>
            <a:ext cx="7497000" cy="1388135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latin typeface="+mn-lt"/>
              </a:rPr>
              <a:t>	aggiornando l’indirizzo del fornitore Rossi, bisogna aggiornare due tuple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98" y="969228"/>
            <a:ext cx="87439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>
                <a:latin typeface="Arial" pitchFamily="34" charset="0"/>
                <a:cs typeface="Arial" pitchFamily="34" charset="0"/>
              </a:rPr>
              <a:t>La normalizzazione è l’insieme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dei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criteri di progettazione di un database relazionale diretto a prevenire l’insorgere di tali anomalie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Sono stati definiti diversi gradi di normalizzazione a cui si fanno corrispondere le forme normali. </a:t>
            </a:r>
          </a:p>
          <a:p>
            <a:r>
              <a:rPr lang="it-IT" dirty="0" smtClean="0">
                <a:latin typeface="Arial" pitchFamily="34" charset="0"/>
                <a:cs typeface="Arial" pitchFamily="34" charset="0"/>
              </a:rPr>
              <a:t>In una trattazione rigorosa, una tabella non può essere considerata relazionale se non è normalizzata, cioè almeno in prima forma normale.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+mn-lt"/>
              </a:rPr>
              <a:t>La rigorosità e la purezza matematica di una relazione non corrispondono necessariamente a una base di dati efficiente e si sono quindi sviluppati altri metodi di progettazione (es. E-R).</a:t>
            </a:r>
          </a:p>
          <a:p>
            <a:r>
              <a:rPr lang="it-IT" dirty="0" smtClean="0">
                <a:latin typeface="+mn-lt"/>
              </a:rPr>
              <a:t>Riportiamo le definizioni delle prime tre forme normali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328</TotalTime>
  <Words>621</Words>
  <Application>Microsoft Office PowerPoint</Application>
  <PresentationFormat>Presentazione su schermo (16:9)</PresentationFormat>
  <Paragraphs>79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Encode Sans</vt:lpstr>
      <vt:lpstr>Encode Sans ExtraLight</vt:lpstr>
      <vt:lpstr>Calibri</vt:lpstr>
      <vt:lpstr>Tema1</vt:lpstr>
      <vt:lpstr>Fondamenti di BASI DI DATI Prof. Iacobelli Cesare Il Modello Relazionale: Parte 3</vt:lpstr>
      <vt:lpstr>Normalizzazione</vt:lpstr>
      <vt:lpstr>Normalizzazione</vt:lpstr>
      <vt:lpstr>Normalizzazione</vt:lpstr>
      <vt:lpstr>Anomalia di inserimento</vt:lpstr>
      <vt:lpstr>Anomalia di cancellazione</vt:lpstr>
      <vt:lpstr>Anomalia di aggiornamento</vt:lpstr>
      <vt:lpstr>Normalizzazione</vt:lpstr>
      <vt:lpstr>Normalizzazione</vt:lpstr>
      <vt:lpstr>Prima forma Normale</vt:lpstr>
      <vt:lpstr>Seconda forma normale</vt:lpstr>
      <vt:lpstr>Seconda forma normale</vt:lpstr>
      <vt:lpstr>Seconda forma normale</vt:lpstr>
      <vt:lpstr>Seconda forma normale</vt:lpstr>
      <vt:lpstr>Terza forma normale</vt:lpstr>
      <vt:lpstr>Terza forma normale</vt:lpstr>
      <vt:lpstr>Terza forma normale</vt:lpstr>
      <vt:lpstr>Terza forma normale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53</cp:revision>
  <dcterms:created xsi:type="dcterms:W3CDTF">2020-11-18T07:50:10Z</dcterms:created>
  <dcterms:modified xsi:type="dcterms:W3CDTF">2021-10-25T08:21:04Z</dcterms:modified>
</cp:coreProperties>
</file>