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67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32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4" r:id="rId22"/>
  </p:sldIdLst>
  <p:sldSz cx="9144000" cy="5143500" type="screen16x9"/>
  <p:notesSz cx="7104063" cy="10234613"/>
  <p:embeddedFontLst>
    <p:embeddedFont>
      <p:font typeface="Encode Sans" charset="0"/>
      <p:regular r:id="rId24"/>
      <p:bold r:id="rId25"/>
    </p:embeddedFont>
    <p:embeddedFont>
      <p:font typeface="Encode Sans ExtraLight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23055" autoAdjust="0"/>
    <p:restoredTop sz="94663" autoAdjust="0"/>
  </p:normalViewPr>
  <p:slideViewPr>
    <p:cSldViewPr snapToGrid="0">
      <p:cViewPr varScale="1">
        <p:scale>
          <a:sx n="76" d="100"/>
          <a:sy n="76" d="100"/>
        </p:scale>
        <p:origin x="-533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67D5-FED6-4AFC-9C51-55CBAEEABBC7}" type="datetimeFigureOut">
              <a:rPr lang="it-IT" smtClean="0"/>
              <a:pPr/>
              <a:t>25/10/2021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CB41-4BC1-4C93-815E-2C5642B4D7F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xmlns="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xmlns="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olo + 2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xmlns="" id="{03A33C7E-44B0-A447-A10F-3EE447DA6110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xmlns="" id="{096F49CE-1BC2-6646-AD0B-55CFE6CCA88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4E2837-7513-4A87-8ADC-784C8993A87D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1AC589-2783-4763-812F-DD7C7CD5B9E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687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7B1B-1145-4955-92D8-6FA8F766F255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F19BC-AB27-47CD-9924-84C1617C9D5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71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130969"/>
            <a:ext cx="8228013" cy="100607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6727825" y="4804172"/>
            <a:ext cx="19177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10/04/13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4379913" y="4804172"/>
            <a:ext cx="23495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Basi di Dati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8647114" y="4804172"/>
            <a:ext cx="365125" cy="275034"/>
          </a:xfrm>
        </p:spPr>
        <p:txBody>
          <a:bodyPr/>
          <a:lstStyle>
            <a:lvl1pPr>
              <a:defRPr/>
            </a:lvl1pPr>
          </a:lstStyle>
          <a:p>
            <a:fld id="{4320DADB-FF9E-4575-919C-E91D121D233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60" r:id="rId7"/>
    <p:sldLayoutId id="2147483661" r:id="rId8"/>
    <p:sldLayoutId id="214748366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Fondamenti di BASI </a:t>
            </a:r>
            <a:r>
              <a:rPr lang="it-IT" dirty="0" err="1"/>
              <a:t>DI</a:t>
            </a:r>
            <a:r>
              <a:rPr lang="it-IT" dirty="0"/>
              <a:t> </a:t>
            </a:r>
            <a:r>
              <a:rPr lang="it-IT" dirty="0" smtClean="0"/>
              <a:t>DATI</a:t>
            </a:r>
            <a:br>
              <a:rPr lang="it-IT" dirty="0" smtClean="0"/>
            </a:br>
            <a:r>
              <a:rPr lang="it-IT" dirty="0" smtClean="0"/>
              <a:t>Prof. </a:t>
            </a:r>
            <a:r>
              <a:rPr lang="it-IT" dirty="0" err="1" smtClean="0"/>
              <a:t>Iacobelli</a:t>
            </a:r>
            <a:r>
              <a:rPr lang="it-IT" dirty="0" smtClean="0"/>
              <a:t> Cesare</a:t>
            </a:r>
            <a:br>
              <a:rPr lang="it-IT" dirty="0" smtClean="0"/>
            </a:br>
            <a:r>
              <a:rPr lang="it-IT" dirty="0" smtClean="0"/>
              <a:t>Il Modello Relazionale: Parte 2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Esercizio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>
          <a:xfrm>
            <a:off x="439069" y="858506"/>
            <a:ext cx="7497000" cy="1492808"/>
          </a:xfrm>
        </p:spPr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Dato la seguente tabella relazionale (studenti universitari) indicare se i valori NULL inseriti sono ammissibili rispetto al contesto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103" y="2266067"/>
            <a:ext cx="851813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Vincoli di integrità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Vincolo d’integrità 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Proprietà che deve essere soddisfatta da tutte le istanze corrette della base di dati </a:t>
            </a:r>
          </a:p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Tipi di vincolo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vincoli </a:t>
            </a:r>
            <a:r>
              <a:rPr lang="it-IT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intra-relazionali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definiti sugli attributi di una sola relazione (esempi: vincoli di unicità, vincoli di dominio e di Tupla)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vincoli </a:t>
            </a:r>
            <a:r>
              <a:rPr lang="it-IT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inter-relazionali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definiti su più relazioni contemporaneamente (esempio: vincoli d’integrità referenziale) 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Vincoli di integrità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Dominio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Tupla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Integrità referenziale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Vincolo di dominio 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Esprime condizioni sul valore assunto da un singolo attributo di una tupla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Età &gt; 0</a:t>
            </a:r>
          </a:p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Può essere un’espressione booleana (and, or, </a:t>
            </a:r>
            <a:r>
              <a:rPr lang="it-IT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di predicati semplici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Voto &gt; 0 and Voto &lt;= 30 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Vincolo di tupla 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esprime condizioni sul valore assunto da singole tuple, in modo indipendente dalle altre tuple della relazione </a:t>
            </a:r>
          </a:p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può correlare attributi diversi </a:t>
            </a:r>
          </a:p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può essere un’espressione booleana (and, or, </a:t>
            </a:r>
            <a:r>
              <a:rPr lang="it-IT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di predicati semplici (confronto tra attributi, tra attributi e costanti, ...)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Prezzo = Costo + </a:t>
            </a:r>
            <a:r>
              <a:rPr lang="it-IT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PercIVA*Costo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può essere un vincolo condizionale</a:t>
            </a:r>
          </a:p>
          <a:p>
            <a:pPr lvl="1"/>
            <a:r>
              <a:rPr lang="it-IT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Tipopatente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Null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 Patente =“SI”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LODE non può esserci se il VOTO è inferiore a 30</a:t>
            </a:r>
            <a:endParaRPr lang="it-IT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Vincoli di dominio e tupla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Esempi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  <p:grpSp>
        <p:nvGrpSpPr>
          <p:cNvPr id="6" name="Gruppo 7"/>
          <p:cNvGrpSpPr/>
          <p:nvPr/>
        </p:nvGrpSpPr>
        <p:grpSpPr>
          <a:xfrm>
            <a:off x="276472" y="1928808"/>
            <a:ext cx="8224619" cy="1945834"/>
            <a:chOff x="276471" y="2571744"/>
            <a:chExt cx="8224619" cy="259444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71" y="2714620"/>
              <a:ext cx="8224619" cy="2451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ttangolo 6"/>
            <p:cNvSpPr/>
            <p:nvPr/>
          </p:nvSpPr>
          <p:spPr>
            <a:xfrm>
              <a:off x="1071538" y="2571744"/>
              <a:ext cx="3071834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Vincoli di dominio e tupla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Rappresentazione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768072"/>
            <a:ext cx="7803809" cy="251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Integrità referenziale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>
          <a:xfrm>
            <a:off x="542043" y="935654"/>
            <a:ext cx="7497000" cy="2946300"/>
          </a:xfrm>
        </p:spPr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vincoli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interrelazionali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(su più relazioni), ad esempio una tupla in ESAMI per essere valida deve contenere un numero di matricola che esista anche in STUDENTI 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767" y="2821811"/>
            <a:ext cx="7781925" cy="160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Integrità referenziale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>
          <a:xfrm>
            <a:off x="549600" y="1054154"/>
            <a:ext cx="7497000" cy="2946300"/>
          </a:xfrm>
        </p:spPr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Informazioni in relazioni diverse sono correlate attraverso valori comuni di uno o più attributi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l’attributo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MatrDocente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nella relazione Corsi fa riferimento a Matricola nella relazione Docenti 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5211" y="2993533"/>
            <a:ext cx="5000660" cy="200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Informazione incompleta</a:t>
            </a:r>
            <a:endParaRPr lang="it-IT" dirty="0"/>
          </a:p>
        </p:txBody>
      </p:sp>
      <p:sp>
        <p:nvSpPr>
          <p:cNvPr id="6" name="Sottotito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4294967295"/>
          </p:nvPr>
        </p:nvSpPr>
        <p:spPr>
          <a:xfrm>
            <a:off x="8047038" y="4594225"/>
            <a:ext cx="1096962" cy="54927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it-IT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Integrità referenziale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>
          <a:xfrm>
            <a:off x="488128" y="946577"/>
            <a:ext cx="7172854" cy="1819675"/>
          </a:xfrm>
        </p:spPr>
        <p:txBody>
          <a:bodyPr>
            <a:normAutofit/>
          </a:bodyPr>
          <a:lstStyle/>
          <a:p>
            <a:r>
              <a:rPr lang="it-IT" sz="2000" dirty="0" smtClean="0">
                <a:latin typeface="Arial" pitchFamily="34" charset="0"/>
                <a:cs typeface="Arial" pitchFamily="34" charset="0"/>
              </a:rPr>
              <a:t>I valori assunti da un attributo nella relazione referenziante devono esistere effettivamente come valori di un attributo nell’istanza della relazione referenziata 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2969" y="2797132"/>
            <a:ext cx="5471031" cy="186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egnaposto contenuto 1"/>
          <p:cNvSpPr txBox="1">
            <a:spLocks/>
          </p:cNvSpPr>
          <p:nvPr/>
        </p:nvSpPr>
        <p:spPr>
          <a:xfrm>
            <a:off x="464050" y="2147690"/>
            <a:ext cx="3355170" cy="231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tabLst/>
              <a:defRPr/>
            </a:pPr>
            <a:r>
              <a: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Encode Sans ExtraLight"/>
                <a:cs typeface="Arial" pitchFamily="34" charset="0"/>
                <a:sym typeface="Encode Sans ExtraLight"/>
              </a:rPr>
              <a:t>i valori assunti dall’attributo </a:t>
            </a:r>
            <a:r>
              <a:rPr kumimoji="0" lang="it-IT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Encode Sans ExtraLight"/>
                <a:cs typeface="Arial" pitchFamily="34" charset="0"/>
                <a:sym typeface="Encode Sans ExtraLight"/>
              </a:rPr>
              <a:t>MatrDocente</a:t>
            </a:r>
            <a:r>
              <a: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Encode Sans ExtraLight"/>
                <a:cs typeface="Arial" pitchFamily="34" charset="0"/>
                <a:sym typeface="Encode Sans ExtraLight"/>
              </a:rPr>
              <a:t> nella relazione Corsi devono esistere come valori dell’attributo Matricola nelle relazione Docente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Integrità referenziale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  <p:grpSp>
        <p:nvGrpSpPr>
          <p:cNvPr id="6" name="Gruppo 7"/>
          <p:cNvGrpSpPr/>
          <p:nvPr/>
        </p:nvGrpSpPr>
        <p:grpSpPr>
          <a:xfrm>
            <a:off x="556105" y="1307660"/>
            <a:ext cx="8000395" cy="2303876"/>
            <a:chOff x="714348" y="2285992"/>
            <a:chExt cx="8000395" cy="307183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348" y="2428868"/>
              <a:ext cx="8000395" cy="2928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ttangolo 6"/>
            <p:cNvSpPr/>
            <p:nvPr/>
          </p:nvSpPr>
          <p:spPr>
            <a:xfrm>
              <a:off x="1214414" y="2285992"/>
              <a:ext cx="6000792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Informazione incompleta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130690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È possibile che alcune informazioni non siano disponibili per tutte le </a:t>
            </a:r>
            <a:r>
              <a:rPr lang="it-IT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n-uple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della relazione </a:t>
            </a:r>
          </a:p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Queste possono essere Ignote o Non definite</a:t>
            </a:r>
          </a:p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Esempio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Studente (Matricola, Cognome, </a:t>
            </a:r>
            <a:r>
              <a:rPr lang="it-IT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DataNascita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Telefono, </a:t>
            </a:r>
            <a:r>
              <a:rPr lang="it-IT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AnnoLaurea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lvl="2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telefono può essere ignoto (temporaneamente?) </a:t>
            </a:r>
          </a:p>
          <a:p>
            <a:pPr lvl="2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 studente ancora non laureato, anno laurea non definito </a:t>
            </a:r>
          </a:p>
          <a:p>
            <a:pPr lvl="2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 studente appena laureato, anno laurea non ancora definito o ignoto 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Informazione incompleta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È possibile rappresentare l’assenza di valore mediante un valore “speciale” appartenente al dominio (0, stringa nulla, 999, …)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occorre che esista un valore non utilizzato (esempio: AnnoLaurea=0,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Telefono=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?)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valori inizialmente non utilizzati potrebbero diventare necessari (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Telefono=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999999)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nelle applicazioni è necessario trattare separatamente i valori “speciali”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Rappresentazione non adeguata 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Valore nullo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Definizione di un valore speciale denominato valore nullo (NULL)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non fa parte di alcun dominio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rappresenta sia valore ignoto, sia valore non definito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deve essere utilizzato con cautela (esempio: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Matricola=NULL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?)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Valore nullo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it-IT" dirty="0" smtClean="0"/>
          </a:p>
          <a:p>
            <a:pPr>
              <a:buNone/>
            </a:pP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Valore sconosciuto: esiste un valore del dominio ma non è noto (Firenze)</a:t>
            </a:r>
          </a:p>
          <a:p>
            <a:r>
              <a:rPr lang="it-IT" b="1" dirty="0" smtClean="0"/>
              <a:t>Valore inesistente: non esiste un valore del dominio</a:t>
            </a:r>
          </a:p>
          <a:p>
            <a:r>
              <a:rPr lang="it-IT" b="1" dirty="0" smtClean="0"/>
              <a:t>Valore senza informazione: non è noto se esista o meno un valore del dominio (Prato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471" y="1272176"/>
            <a:ext cx="6286544" cy="168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Valore nullo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alcuni casi è necessario assegnare ad un attributo un valore non significativo perché: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 se ne conosce il valore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 è significativo per gli altri attributi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deve essere inserito in un secondo momento </a:t>
            </a:r>
          </a:p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 sempre esiste un valore al quale sia possibile assegnare il significato di “nullo”, per cui viene introdotto un valore “speciale” NULL. </a:t>
            </a:r>
          </a:p>
          <a:p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 tutte le colonne possono essere nulle (ad esempio, un numero di matricola nella tabella STUDENTI). </a:t>
            </a:r>
            <a:endParaRPr lang="it-IT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Valore nullo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Attenzione nell’uso del valore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Null</a:t>
            </a:r>
            <a:endParaRPr lang="it-IT" dirty="0" smtClean="0">
              <a:latin typeface="Arial" pitchFamily="34" charset="0"/>
              <a:cs typeface="Arial" pitchFamily="34" charset="0"/>
            </a:endParaRP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Occorre un controllo per evitare che la presenza multipla di più NULL in righe diverse generi ambiguità o faccia perdere di significato la tupla considerata.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460" y="3300055"/>
            <a:ext cx="573405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Esercizio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Dato la seguente tabella relazionale (studenti universitari) indicare se i valori NULL inseriti sono ammissibili rispetto al contesto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2F19BC-AB27-47CD-9924-84C1617C9D50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it-IT" smtClean="0"/>
              <a:t>Basi di Dati</a:t>
            </a:r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7209" y="2826162"/>
            <a:ext cx="53540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a1" id="{131F9ECA-590C-4242-AA28-02F3B92B33D6}" vid="{E8C8D8CE-BE7D-46C6-921F-1BB93C3759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321</TotalTime>
  <Words>747</Words>
  <Application>Microsoft Office PowerPoint</Application>
  <PresentationFormat>Presentazione su schermo (16:9)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Encode Sans</vt:lpstr>
      <vt:lpstr>Encode Sans ExtraLight</vt:lpstr>
      <vt:lpstr>Calibri</vt:lpstr>
      <vt:lpstr>Tema1</vt:lpstr>
      <vt:lpstr>Fondamenti di BASI DI DATI Prof. Iacobelli Cesare Il Modello Relazionale: Parte 2</vt:lpstr>
      <vt:lpstr>Informazione incompleta</vt:lpstr>
      <vt:lpstr>Informazione incompleta</vt:lpstr>
      <vt:lpstr>Informazione incompleta</vt:lpstr>
      <vt:lpstr>Valore nullo</vt:lpstr>
      <vt:lpstr>Valore nullo</vt:lpstr>
      <vt:lpstr>Valore nullo</vt:lpstr>
      <vt:lpstr>Valore nullo</vt:lpstr>
      <vt:lpstr>Esercizio</vt:lpstr>
      <vt:lpstr>Esercizio</vt:lpstr>
      <vt:lpstr>Vincoli di integrità</vt:lpstr>
      <vt:lpstr>Vincolo d’integrità </vt:lpstr>
      <vt:lpstr>Vincoli di integrità</vt:lpstr>
      <vt:lpstr>Vincolo di dominio </vt:lpstr>
      <vt:lpstr>Vincolo di tupla </vt:lpstr>
      <vt:lpstr>Vincoli di dominio e tupla</vt:lpstr>
      <vt:lpstr>Vincoli di dominio e tupla</vt:lpstr>
      <vt:lpstr>Integrità referenziale</vt:lpstr>
      <vt:lpstr>Integrità referenziale</vt:lpstr>
      <vt:lpstr>Integrità referenziale</vt:lpstr>
      <vt:lpstr>Integrità referenziale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hp</cp:lastModifiedBy>
  <cp:revision>52</cp:revision>
  <dcterms:created xsi:type="dcterms:W3CDTF">2020-11-18T07:50:10Z</dcterms:created>
  <dcterms:modified xsi:type="dcterms:W3CDTF">2021-10-25T08:12:04Z</dcterms:modified>
</cp:coreProperties>
</file>