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67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</p:sldIdLst>
  <p:sldSz cx="9144000" cy="5143500" type="screen16x9"/>
  <p:notesSz cx="7104063" cy="10234613"/>
  <p:embeddedFontLst>
    <p:embeddedFont>
      <p:font typeface="Encode Sans" charset="0"/>
      <p:regular r:id="rId20"/>
      <p:bold r:id="rId21"/>
    </p:embeddedFont>
    <p:embeddedFont>
      <p:font typeface="Lucida Sans Unicode" pitchFamily="34" charset="0"/>
      <p:regular r:id="rId22"/>
    </p:embeddedFont>
    <p:embeddedFont>
      <p:font typeface="Encode Sans ExtraLight" charset="0"/>
      <p:regular r:id="rId23"/>
      <p:bold r:id="rId24"/>
    </p:embeddedFont>
    <p:embeddedFont>
      <p:font typeface="Wingdings 3" pitchFamily="18" charset="2"/>
      <p:regular r:id="rId25"/>
    </p:embeddedFont>
    <p:embeddedFont>
      <p:font typeface="Verdana" pitchFamily="34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78" autoAdjust="0"/>
    <p:restoredTop sz="94675" autoAdjust="0"/>
  </p:normalViewPr>
  <p:slideViewPr>
    <p:cSldViewPr snapToGrid="0">
      <p:cViewPr varScale="1">
        <p:scale>
          <a:sx n="87" d="100"/>
          <a:sy n="87" d="100"/>
        </p:scale>
        <p:origin x="-91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pPr/>
              <a:t>25/10/2021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673CD2E-C6A1-499E-B0E5-6076F2394526}" type="slidenum">
              <a:rPr lang="it-IT" smtClean="0"/>
              <a:pPr/>
              <a:t>2</a:t>
            </a:fld>
            <a:endParaRPr lang="it-IT" smtClean="0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fld id="{0E7DF164-565D-4196-9468-C72EC1F45114}" type="slidenum">
              <a:rPr lang="it-IT" sz="1400">
                <a:solidFill>
                  <a:srgbClr val="FFFFFF"/>
                </a:solidFill>
                <a:ea typeface="+mn-ea" charset="0"/>
                <a:cs typeface="+mn-ea" charset="0"/>
              </a:rPr>
              <a:pPr>
                <a:lnSpc>
                  <a:spcPct val="100000"/>
                </a:lnSpc>
                <a:defRPr/>
              </a:pPr>
              <a:t>2</a:t>
            </a:fld>
            <a:endParaRPr lang="it-IT" sz="1400">
              <a:solidFill>
                <a:srgbClr val="FFFFFF"/>
              </a:solidFill>
              <a:ea typeface="+mn-ea" charset="0"/>
              <a:cs typeface="+mn-ea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 smtClean="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F950864-3CBB-4AA3-AE84-D1D5E8CAFFBE}" type="slidenum">
              <a:rPr lang="it-IT" smtClean="0"/>
              <a:pPr/>
              <a:t>11</a:t>
            </a:fld>
            <a:endParaRPr lang="it-IT" smtClean="0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474254A-B0D5-4ADF-A6B1-A2A60581E6E3}" type="slidenum">
              <a:rPr lang="it-IT" smtClean="0"/>
              <a:pPr/>
              <a:t>12</a:t>
            </a:fld>
            <a:endParaRPr lang="it-IT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5C18F01-5942-402B-8C05-F3B8B846203F}" type="slidenum">
              <a:rPr lang="it-IT" smtClean="0"/>
              <a:pPr/>
              <a:t>13</a:t>
            </a:fld>
            <a:endParaRPr lang="it-IT" smtClean="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A32106B-9CFB-4D06-BDCF-F0B5CC2CE24E}" type="slidenum">
              <a:rPr lang="it-IT" smtClean="0"/>
              <a:pPr/>
              <a:t>14</a:t>
            </a:fld>
            <a:endParaRPr lang="it-IT" smtClean="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D0C7E0D-8297-4F3E-BD43-D8C5322952D0}" type="slidenum">
              <a:rPr lang="it-IT" smtClean="0"/>
              <a:pPr/>
              <a:t>15</a:t>
            </a:fld>
            <a:endParaRPr lang="it-IT" smtClean="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AEF9149-7570-475A-BFA5-323E9CF07300}" type="slidenum">
              <a:rPr lang="it-IT" smtClean="0"/>
              <a:pPr/>
              <a:t>16</a:t>
            </a:fld>
            <a:endParaRPr lang="it-IT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0401A15-59DD-481F-AF6D-B3AF0DBD27A2}" type="slidenum">
              <a:rPr lang="it-IT" smtClean="0"/>
              <a:pPr/>
              <a:t>17</a:t>
            </a:fld>
            <a:endParaRPr lang="it-IT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5190FE5-F1C2-4291-BFC6-A472121FADCB}" type="slidenum">
              <a:rPr lang="it-IT" smtClean="0"/>
              <a:pPr/>
              <a:t>3</a:t>
            </a:fld>
            <a:endParaRPr lang="it-IT" smtClean="0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fld id="{7FCB684E-A5FD-4A9B-B0CC-E303B9554995}" type="slidenum">
              <a:rPr lang="it-IT" sz="1400">
                <a:solidFill>
                  <a:srgbClr val="FFFFFF"/>
                </a:solidFill>
                <a:ea typeface="+mn-ea" charset="0"/>
                <a:cs typeface="+mn-ea" charset="0"/>
              </a:rPr>
              <a:pPr>
                <a:lnSpc>
                  <a:spcPct val="100000"/>
                </a:lnSpc>
                <a:defRPr/>
              </a:pPr>
              <a:t>3</a:t>
            </a:fld>
            <a:endParaRPr lang="it-IT" sz="1400">
              <a:solidFill>
                <a:srgbClr val="FFFFFF"/>
              </a:solidFill>
              <a:ea typeface="+mn-ea" charset="0"/>
              <a:cs typeface="+mn-ea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it-IT" sz="2000" smtClean="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9299B36-63B0-4183-B625-BF2238EA83E4}" type="slidenum">
              <a:rPr lang="it-IT" smtClean="0"/>
              <a:pPr/>
              <a:t>4</a:t>
            </a:fld>
            <a:endParaRPr lang="it-IT" smtClean="0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C3C7AF0-BD58-48A0-AE09-8DEFD7D14466}" type="slidenum">
              <a:rPr lang="it-IT" smtClean="0"/>
              <a:pPr/>
              <a:t>5</a:t>
            </a:fld>
            <a:endParaRPr lang="it-IT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63062C2-807D-469B-A8A4-5361CFE5F5A3}" type="slidenum">
              <a:rPr lang="it-IT" smtClean="0"/>
              <a:pPr/>
              <a:t>6</a:t>
            </a:fld>
            <a:endParaRPr lang="it-IT" smtClean="0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E1D3842-FCC8-4AC5-BDF9-C69F677C1FED}" type="slidenum">
              <a:rPr lang="it-IT" smtClean="0"/>
              <a:pPr/>
              <a:t>7</a:t>
            </a:fld>
            <a:endParaRPr lang="it-IT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B974F8F-E470-42D0-A7E4-40A0D8723C72}" type="slidenum">
              <a:rPr lang="it-IT" smtClean="0"/>
              <a:pPr/>
              <a:t>8</a:t>
            </a:fld>
            <a:endParaRPr lang="it-IT" smtClean="0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EAE3A4F-9AE6-44C3-B051-3F9A3BE332D7}" type="slidenum">
              <a:rPr lang="it-IT" smtClean="0"/>
              <a:pPr/>
              <a:t>9</a:t>
            </a:fld>
            <a:endParaRPr lang="it-IT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F836DCE-FD96-47F6-91CF-1DE87309DF43}" type="slidenum">
              <a:rPr lang="it-IT" smtClean="0"/>
              <a:pPr/>
              <a:t>10</a:t>
            </a:fld>
            <a:endParaRPr lang="it-IT" smtClean="0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6288"/>
            <a:ext cx="6821487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2513"/>
            <a:ext cx="5681663" cy="460375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="" xmlns:a16="http://schemas.microsoft.com/office/drawing/2014/main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="" xmlns:a16="http://schemas.microsoft.com/office/drawing/2014/main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olo + 2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1" name="Shape 46">
            <a:extLst>
              <a:ext uri="{FF2B5EF4-FFF2-40B4-BE49-F238E27FC236}">
                <a16:creationId xmlns="" xmlns:a16="http://schemas.microsoft.com/office/drawing/2014/main" id="{03A33C7E-44B0-A447-A10F-3EE447DA6110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="" xmlns:a16="http://schemas.microsoft.com/office/drawing/2014/main" id="{096F49CE-1BC2-6646-AD0B-55CFE6CCA88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="" xmlns:a16="http://schemas.microsoft.com/office/drawing/2014/main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="" xmlns:a16="http://schemas.microsoft.com/office/drawing/2014/main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68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71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60" r:id="rId7"/>
    <p:sldLayoutId id="2147483661" r:id="rId8"/>
    <p:sldLayoutId id="214748366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Fondamenti di BASI </a:t>
            </a:r>
            <a:r>
              <a:rPr lang="it-IT" dirty="0" err="1"/>
              <a:t>DI</a:t>
            </a:r>
            <a:r>
              <a:rPr lang="it-IT" dirty="0"/>
              <a:t> </a:t>
            </a:r>
            <a:r>
              <a:rPr lang="it-IT" dirty="0" smtClean="0"/>
              <a:t>DATI</a:t>
            </a:r>
            <a:br>
              <a:rPr lang="it-IT" dirty="0" smtClean="0"/>
            </a:br>
            <a:r>
              <a:rPr lang="it-IT" dirty="0" smtClean="0"/>
              <a:t>Prof. </a:t>
            </a:r>
            <a:r>
              <a:rPr lang="it-IT" dirty="0" err="1" smtClean="0"/>
              <a:t>Iacobelli</a:t>
            </a:r>
            <a:r>
              <a:rPr lang="it-IT" dirty="0" smtClean="0"/>
              <a:t> Cesare</a:t>
            </a:r>
            <a:br>
              <a:rPr lang="it-IT" dirty="0" smtClean="0"/>
            </a:br>
            <a:r>
              <a:rPr lang="it-IT" dirty="0" smtClean="0"/>
              <a:t>Il Linguaggio SQL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Tipi di dato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518864" y="1077207"/>
            <a:ext cx="7497000" cy="3348796"/>
          </a:xfrm>
        </p:spPr>
        <p:txBody>
          <a:bodyPr>
            <a:normAutofit fontScale="6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DATE </a:t>
            </a: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rappresenta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le date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espresse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come anno (4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cifre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mese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(2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cifre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comprese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tra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1 e 12),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giorno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(2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cifre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comprese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tra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1 e 31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ed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ulteriori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restrizioni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seconda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del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mese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TIME </a:t>
            </a: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rappresenta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tempi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espressi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come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ora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(2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cifre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minuto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(2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cifre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 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secondo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(2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cifre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TIMESTAMP </a:t>
            </a: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rappresenta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"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concatenazione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"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due tipi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precedenti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con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al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microsecondo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pertanto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permette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rappresentare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timestamps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consistono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 anno,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mese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giorno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ora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minuto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secondo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microsecondo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3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Create - clausole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632708" y="1046470"/>
            <a:ext cx="7497000" cy="2946300"/>
          </a:xfrm>
        </p:spPr>
        <p:txBody>
          <a:bodyPr>
            <a:normAutofit fontScale="700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700" dirty="0" smtClean="0">
                <a:solidFill>
                  <a:srgbClr val="000000"/>
                </a:solidFill>
                <a:latin typeface="Lucida Sans Unicode" charset="0"/>
              </a:rPr>
              <a:t>PRIMARY KEY </a:t>
            </a:r>
          </a:p>
          <a:p>
            <a:pPr marL="620713" lvl="1" indent="-227013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definisce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campo come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chiave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primaria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(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univoca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);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700" dirty="0" smtClean="0">
                <a:solidFill>
                  <a:srgbClr val="000000"/>
                </a:solidFill>
                <a:latin typeface="Lucida Sans Unicode" charset="0"/>
              </a:rPr>
              <a:t>FOREIGN KEY </a:t>
            </a:r>
          </a:p>
          <a:p>
            <a:pPr marL="620713" lvl="1" indent="-227013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definisce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campo come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chiave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straniera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(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esterna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);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700" dirty="0" smtClean="0">
                <a:solidFill>
                  <a:srgbClr val="000000"/>
                </a:solidFill>
                <a:latin typeface="Lucida Sans Unicode" charset="0"/>
              </a:rPr>
              <a:t>UNIQUE </a:t>
            </a:r>
          </a:p>
          <a:p>
            <a:pPr marL="620713" lvl="1" indent="-227013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definisce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che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campo non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può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avere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valori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duplicati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;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700" dirty="0" smtClean="0">
                <a:solidFill>
                  <a:srgbClr val="000000"/>
                </a:solidFill>
                <a:latin typeface="Lucida Sans Unicode" charset="0"/>
              </a:rPr>
              <a:t>NOT NULL </a:t>
            </a:r>
          </a:p>
          <a:p>
            <a:pPr marL="620713" lvl="1" indent="-227013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indica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che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campo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deve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avere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sempre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valore</a:t>
            </a:r>
            <a:endParaRPr lang="en-GB" sz="2300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700" dirty="0" smtClean="0">
                <a:solidFill>
                  <a:srgbClr val="000000"/>
                </a:solidFill>
                <a:latin typeface="Lucida Sans Unicode" charset="0"/>
              </a:rPr>
              <a:t>DEFAULT</a:t>
            </a:r>
          </a:p>
          <a:p>
            <a:pPr marL="620713" lvl="1" indent="-227013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Permette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definire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valore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Lucida Sans Unicode" charset="0"/>
              </a:rPr>
              <a:t>iniziale</a:t>
            </a:r>
            <a:r>
              <a:rPr lang="en-GB" sz="2300" dirty="0" smtClean="0">
                <a:solidFill>
                  <a:srgbClr val="000000"/>
                </a:solidFill>
                <a:latin typeface="Lucida Sans Unicode" charset="0"/>
              </a:rPr>
              <a:t> del campo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Create - Esempio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CREATE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Impiegati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Cod_Imp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Decimal(4), primary key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Nome Char(20),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Mansione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Char(10),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Data_A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Date,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Stipendio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Decimal(7,2),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Premio_P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Decimal(7,2),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Num_Dip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Decimal(2)) references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Dipartimento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NomeDip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);</a:t>
            </a:r>
          </a:p>
          <a:p>
            <a:endParaRPr lang="it-IT" dirty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209160" y="1749028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Indici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716577" y="1088831"/>
            <a:ext cx="7497000" cy="3475217"/>
          </a:xfrm>
        </p:spPr>
        <p:txBody>
          <a:bodyPr>
            <a:normAutofit fontScale="6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reperire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più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record in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SQL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normalmente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effettua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un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accesso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sequenziale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alla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stessa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SQL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legge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riga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volta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metodo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richiede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ovviamente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molto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tempo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ed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è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poco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efficace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. 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velocizzare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ricerca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è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necessario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effettuare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un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accesso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diretto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ai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ma 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poterlo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fare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bisogna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definire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un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indice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sul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campo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ricerca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L’istruzione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CREATE INDEX serve 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creare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un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indice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su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esistente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CREATE UNIQUE INDEX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nome-indice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ON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nome-tabella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-colonna)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Modifica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295010"/>
          </a:xfrm>
        </p:spPr>
        <p:txBody>
          <a:bodyPr>
            <a:normAutofit fontScale="700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inserire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in un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secondo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momento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colonna in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usa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comando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ALTER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identificatore-tabella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ADD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-colonna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esempio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ALTER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279525" lvl="2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ADD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Nazione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CHAR (6)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inserisce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campo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Nazione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sz="32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Modifica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271958"/>
          </a:xfrm>
        </p:spPr>
        <p:txBody>
          <a:bodyPr>
            <a:normAutofit fontScale="700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cancellare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colonna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già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esistente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ALTER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identificatore-tabella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DROP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-colonna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esempio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ALTER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DROP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Nazione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cancella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campo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Nazione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Modifica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8217882" cy="3264274"/>
          </a:xfrm>
        </p:spPr>
        <p:txBody>
          <a:bodyPr>
            <a:normAutofit lnSpcReduction="1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modificare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colonna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cambiandone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ALTER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identificatore-tabella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CHANGE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-colonna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-colonna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nuovotipo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esempio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ALTER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Giocatori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822325" lvl="1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CHANGE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Punti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Punti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DECIMAL (3,2)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</a:rPr>
              <a:t>Basi di Dati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Modifica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3341114"/>
          </a:xfrm>
        </p:spPr>
        <p:txBody>
          <a:bodyPr>
            <a:normAutofit fontScale="700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cancellare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		DROP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identificatore-tabella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cambiare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		RENAME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oldTab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TO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newtab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cancellare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un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indice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definito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su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		DROP INDEX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nome-indice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ON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identificatore-tabella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110854"/>
            <a:ext cx="8229600" cy="2693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SQL - Structured Query Language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È un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linguaggio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consente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inserire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ricercare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aggiornare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cancellare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memorizzati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base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relazionale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linguaggio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 le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basi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relazionali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SQL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parte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linguaggi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procedurali</a:t>
            </a:r>
            <a:endParaRPr lang="en-GB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 non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procedurale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intende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devono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soltanto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specificare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quali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desiderano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 non come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individuarli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28625" y="1285875"/>
            <a:ext cx="8229600" cy="3464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7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lang="en-GB" sz="27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può</a:t>
            </a:r>
            <a:r>
              <a:rPr lang="en-GB" sz="27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7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essere</a:t>
            </a:r>
            <a:r>
              <a:rPr lang="en-GB" sz="27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7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utilizzato</a:t>
            </a:r>
            <a:r>
              <a:rPr lang="en-GB" sz="27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620713" lvl="1" indent="-227013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interattivo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quando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l’utente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digita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comando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questo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viene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immediatamente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eseguito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620713" lvl="1" indent="-227013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embedded</a:t>
            </a:r>
            <a:r>
              <a:rPr lang="en-GB" sz="23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cioè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all’interno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programmi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scritti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linguaggi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tradizionali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(per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esempio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Vb.Net</a:t>
            </a:r>
            <a:r>
              <a:rPr lang="en-GB" sz="23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C#, PHP). 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risultati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delle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istruzioni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questo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sono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immediatamente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visibili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all’utente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ma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vengono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elaborati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programma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GB" sz="2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ospite</a:t>
            </a:r>
            <a:r>
              <a:rPr lang="en-GB" sz="2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”.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SQL - Structured Query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28625" y="1285876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SQL - Structured Query Language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65125" indent="-255588">
              <a:lnSpc>
                <a:spcPct val="100000"/>
              </a:lnSpc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nasce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prototipo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metà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degli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anni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Settanta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Novecento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(SEQUEL), ma solo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negli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anni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Ottanta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afferma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quale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linguaggio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software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database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relazionali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(DB2 e SQL/DS)</a:t>
            </a:r>
          </a:p>
          <a:p>
            <a:pPr marL="365125" indent="-255588">
              <a:lnSpc>
                <a:spcPct val="100000"/>
              </a:lnSpc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1986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l’ANSI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GB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American National Standard Institute),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adottò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SQL come standard per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linguaggi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relazionali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365125" indent="-255588">
              <a:lnSpc>
                <a:spcPct val="100000"/>
              </a:lnSpc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1987 SQL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divenne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anche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standard ISO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464646"/>
                </a:solidFill>
                <a:latin typeface="Lucida Sans Unicode" charset="0"/>
              </a:rPr>
              <a:t>SQL - Structured Query Language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65125" indent="-255588">
              <a:lnSpc>
                <a:spcPct val="120000"/>
              </a:lnSpc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Il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linguaggio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SQL è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stato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implementato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numerosi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produttori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65125" indent="-255588">
              <a:lnSpc>
                <a:spcPct val="120000"/>
              </a:lnSpc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Esistono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differenze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un’implementazione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l’altra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ma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tutte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sono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comunque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aderenti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agli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standard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internazionali</a:t>
            </a:r>
            <a:endParaRPr lang="en-GB" sz="2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55588">
              <a:lnSpc>
                <a:spcPct val="120000"/>
              </a:lnSpc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prodotti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più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comuni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implementano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SQL vi </a:t>
            </a:r>
            <a:r>
              <a:rPr lang="en-GB" sz="22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sono</a:t>
            </a:r>
            <a:r>
              <a:rPr lang="en-GB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63600" lvl="1" indent="-323850">
              <a:lnSpc>
                <a:spcPct val="120000"/>
              </a:lnSpc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Oracle</a:t>
            </a:r>
          </a:p>
          <a:p>
            <a:pPr marL="863600" lvl="1" indent="-323850">
              <a:lnSpc>
                <a:spcPct val="120000"/>
              </a:lnSpc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Sybase</a:t>
            </a:r>
          </a:p>
          <a:p>
            <a:pPr marL="863600" lvl="1" indent="-323850">
              <a:lnSpc>
                <a:spcPct val="120000"/>
              </a:lnSpc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Microsoft Access</a:t>
            </a:r>
          </a:p>
          <a:p>
            <a:pPr marL="863600" lvl="1" indent="-323850">
              <a:lnSpc>
                <a:spcPct val="120000"/>
              </a:lnSpc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SQLServer</a:t>
            </a:r>
            <a:endParaRPr lang="en-GB" sz="1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863600" lvl="1" indent="-323850">
              <a:lnSpc>
                <a:spcPct val="120000"/>
              </a:lnSpc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GB" sz="1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6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464646"/>
                </a:solidFill>
                <a:latin typeface="Lucida Sans Unicode" charset="0"/>
              </a:rPr>
              <a:t>DDL  - </a:t>
            </a:r>
            <a:r>
              <a:rPr lang="en-GB" b="1" dirty="0" err="1" smtClean="0">
                <a:solidFill>
                  <a:srgbClr val="464646"/>
                </a:solidFill>
                <a:latin typeface="Lucida Sans Unicode" charset="0"/>
              </a:rPr>
              <a:t>creazione</a:t>
            </a:r>
            <a:r>
              <a:rPr lang="en-GB" b="1" dirty="0" smtClean="0">
                <a:solidFill>
                  <a:srgbClr val="464646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464646"/>
                </a:solidFill>
                <a:latin typeface="Lucida Sans Unicode" charset="0"/>
              </a:rPr>
              <a:t>tabelle</a:t>
            </a:r>
            <a:endParaRPr lang="en-GB" b="1" dirty="0" smtClean="0">
              <a:solidFill>
                <a:srgbClr val="464646"/>
              </a:solidFill>
              <a:latin typeface="Lucida Sans Unicode" charset="0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CREATE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nome-tabella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(nome-colonna1 tipo1 {NOT NULL}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......................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nome-colonnaN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tipoN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idx="2"/>
          </p:nvPr>
        </p:nvSpPr>
        <p:spPr>
          <a:xfrm>
            <a:off x="4407604" y="1200150"/>
            <a:ext cx="4367562" cy="31083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CREATE TABLE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Impiegati</a:t>
            </a: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Cod_Imp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Decimal(4),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Nome Char(20),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Mansione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Char(10),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Data_A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Date,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Stipendio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Decimal(7,2),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Premio_P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Decimal(7,2),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Num_Dip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Decimal(2));</a:t>
            </a:r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Tipi di dato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534232" y="1023417"/>
            <a:ext cx="7497000" cy="3379533"/>
          </a:xfrm>
        </p:spPr>
        <p:txBody>
          <a:bodyPr>
            <a:normAutofit fontScale="47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INTEGER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rappresenta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i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valori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interi</a:t>
            </a:r>
            <a:endParaRPr lang="en-GB" b="1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numero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totale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cifre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è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espressa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numero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bit 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cifre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seconda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specifica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implementazione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SQL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SMALLINT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rappresenta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i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valori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interi</a:t>
            </a:r>
            <a:endParaRPr lang="en-GB" b="1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sono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usati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eventuali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ottimizzazioni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quanto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richiedono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minore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spazio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memorizzazione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l'unico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requisito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è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non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maggiore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del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INTEGER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NUMERIC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rappresenta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i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valori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decimali</a:t>
            </a:r>
            <a:endParaRPr lang="en-GB" b="1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e'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caratterizzato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e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scala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numero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cifre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parte 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razionaria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)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specifica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ha la forma NUMERIC (p, s)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DECIMAL è simile al </a:t>
            </a:r>
            <a:r>
              <a:rPr lang="en-GB" b="1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NUMERIC</a:t>
            </a: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specifica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ha la forma DECIMAL (p, s)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differenza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tra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NUMERIC e DECIMAL è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primo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deve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essere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implementato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esattamente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con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richiesta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mentre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secondo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puo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'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avere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Tipi di dato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REAL 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rappresenta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singola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virgola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mobile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dipende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specifica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implementazione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SQL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DOUBLE PRECISION </a:t>
            </a: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rappresenta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valori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a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doppia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in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virgola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mobile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dipende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dalla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specifica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implementazione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SQL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Lucida Sans Unicode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FLOAT 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permette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richiedere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precisione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desidera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formato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FLOAT (p)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1110853"/>
            <a:ext cx="8229600" cy="3394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55588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>
              <a:solidFill>
                <a:srgbClr val="000000"/>
              </a:solidFill>
              <a:latin typeface="Lucida Sans Unicode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smtClean="0">
                <a:solidFill>
                  <a:srgbClr val="464646"/>
                </a:solidFill>
                <a:latin typeface="Lucida Sans Unicode" charset="0"/>
              </a:rPr>
              <a:t>Tipi di dato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847861" y="1123310"/>
            <a:ext cx="7497000" cy="2946300"/>
          </a:xfrm>
        </p:spPr>
        <p:txBody>
          <a:bodyPr>
            <a:normAutofit fontScale="550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CHARACTER </a:t>
            </a: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spesso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abbreviato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in CHAR)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permette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definire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stringhe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caratteri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lunghezza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massima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predefinita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specifica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ha la forma CHAR(n) dove n è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lunghezza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massima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delle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Stringhe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se non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viene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specificata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alcuna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lunghezza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default è 1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VARCHAR</a:t>
            </a:r>
          </a:p>
          <a:p>
            <a:pPr marL="365125" indent="-255588">
              <a:lnSpc>
                <a:spcPct val="100000"/>
              </a:lnSpc>
              <a:spcAft>
                <a:spcPts val="1425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(</a:t>
            </a:r>
            <a:r>
              <a:rPr lang="en-GB" b="1" dirty="0" smtClean="0">
                <a:solidFill>
                  <a:srgbClr val="000000"/>
                </a:solidFill>
                <a:latin typeface="Lucida Sans Unicode" charset="0"/>
              </a:rPr>
              <a:t>CHARACTER VARYING)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permette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definire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stringhe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caratteri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lunghezza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massima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predefinita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specifica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dato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ha la forma VARCHAR(n) dove n</a:t>
            </a:r>
            <a:r>
              <a:rPr lang="en-GB" sz="4000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è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lunghezza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massima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delle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stringhe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differenza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con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CHAR è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che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questo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tipo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alloca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per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ogni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stringa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la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lunghezza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massima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predefinita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mentre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per VARCHAR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si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usano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Lucida Sans Unicode" charset="0"/>
              </a:rPr>
              <a:t>strategie</a:t>
            </a:r>
            <a:r>
              <a:rPr lang="en-GB" dirty="0" smtClean="0">
                <a:solidFill>
                  <a:srgbClr val="000000"/>
                </a:solidFill>
                <a:latin typeface="Lucida Sans Unicode" charset="0"/>
              </a:rPr>
              <a:t> diverse</a:t>
            </a:r>
          </a:p>
          <a:p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278</TotalTime>
  <Words>620</Words>
  <Application>Microsoft Office PowerPoint</Application>
  <PresentationFormat>Presentazione su schermo (16:9)</PresentationFormat>
  <Paragraphs>167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Encode Sans</vt:lpstr>
      <vt:lpstr>Lucida Sans Unicode</vt:lpstr>
      <vt:lpstr>Encode Sans ExtraLight</vt:lpstr>
      <vt:lpstr>Wingdings 3</vt:lpstr>
      <vt:lpstr>Symbol</vt:lpstr>
      <vt:lpstr>Verdana</vt:lpstr>
      <vt:lpstr>Calibri</vt:lpstr>
      <vt:lpstr>Tema1</vt:lpstr>
      <vt:lpstr>Fondamenti di BASI DI DATI Prof. Iacobelli Cesare Il Linguaggio SQL</vt:lpstr>
      <vt:lpstr>SQL - Structured Query Language</vt:lpstr>
      <vt:lpstr>SQL - Structured Query Language</vt:lpstr>
      <vt:lpstr>SQL - Structured Query Language</vt:lpstr>
      <vt:lpstr>SQL - Structured Query Language</vt:lpstr>
      <vt:lpstr>DDL  - creazione tabelle</vt:lpstr>
      <vt:lpstr>Tipi di dato</vt:lpstr>
      <vt:lpstr>Tipi di dato</vt:lpstr>
      <vt:lpstr>Tipi di dato</vt:lpstr>
      <vt:lpstr>Tipi di dato</vt:lpstr>
      <vt:lpstr>Create - clausole</vt:lpstr>
      <vt:lpstr>Create - Esempio</vt:lpstr>
      <vt:lpstr>Indici</vt:lpstr>
      <vt:lpstr>Modifica dello schema</vt:lpstr>
      <vt:lpstr>Modifica dello schema</vt:lpstr>
      <vt:lpstr>Modifica dello schema</vt:lpstr>
      <vt:lpstr>Modifica dello schema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38</cp:revision>
  <dcterms:created xsi:type="dcterms:W3CDTF">2020-11-18T07:50:10Z</dcterms:created>
  <dcterms:modified xsi:type="dcterms:W3CDTF">2021-10-25T08:49:41Z</dcterms:modified>
</cp:coreProperties>
</file>