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67" r:id="rId2"/>
    <p:sldId id="441" r:id="rId3"/>
    <p:sldId id="442" r:id="rId4"/>
    <p:sldId id="443" r:id="rId5"/>
    <p:sldId id="444" r:id="rId6"/>
    <p:sldId id="445" r:id="rId7"/>
    <p:sldId id="446" r:id="rId8"/>
    <p:sldId id="447" r:id="rId9"/>
    <p:sldId id="448" r:id="rId10"/>
    <p:sldId id="449" r:id="rId11"/>
    <p:sldId id="450" r:id="rId12"/>
    <p:sldId id="451" r:id="rId13"/>
    <p:sldId id="452" r:id="rId14"/>
    <p:sldId id="453" r:id="rId15"/>
    <p:sldId id="454" r:id="rId16"/>
    <p:sldId id="455" r:id="rId17"/>
    <p:sldId id="456" r:id="rId18"/>
    <p:sldId id="457" r:id="rId19"/>
    <p:sldId id="458" r:id="rId20"/>
    <p:sldId id="459" r:id="rId21"/>
    <p:sldId id="460" r:id="rId22"/>
    <p:sldId id="461" r:id="rId23"/>
    <p:sldId id="462" r:id="rId24"/>
    <p:sldId id="463" r:id="rId25"/>
  </p:sldIdLst>
  <p:sldSz cx="9144000" cy="5143500" type="screen16x9"/>
  <p:notesSz cx="7104063" cy="10234613"/>
  <p:embeddedFontLst>
    <p:embeddedFont>
      <p:font typeface="Encode Sans" charset="0"/>
      <p:regular r:id="rId27"/>
      <p:bold r:id="rId28"/>
    </p:embeddedFont>
    <p:embeddedFont>
      <p:font typeface="Lucida Sans Unicode" pitchFamily="34" charset="0"/>
      <p:regular r:id="rId29"/>
    </p:embeddedFont>
    <p:embeddedFont>
      <p:font typeface="Wingdings 3" pitchFamily="18" charset="2"/>
      <p:regular r:id="rId30"/>
    </p:embeddedFont>
    <p:embeddedFont>
      <p:font typeface="Encode Sans ExtraLight" charset="0"/>
      <p:regular r:id="rId31"/>
      <p:bold r:id="rId32"/>
    </p:embeddedFont>
    <p:embeddedFont>
      <p:font typeface="Calibri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7978" autoAdjust="0"/>
    <p:restoredTop sz="94675" autoAdjust="0"/>
  </p:normalViewPr>
  <p:slideViewPr>
    <p:cSldViewPr snapToGrid="0">
      <p:cViewPr>
        <p:scale>
          <a:sx n="100" d="100"/>
          <a:sy n="100" d="100"/>
        </p:scale>
        <p:origin x="-1109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467D5-FED6-4AFC-9C51-55CBAEEABBC7}" type="datetimeFigureOut">
              <a:rPr lang="it-IT" smtClean="0"/>
              <a:pPr/>
              <a:t>25/10/2021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9CB41-4BC1-4C93-815E-2C5642B4D7FF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C60B3005-9C21-4A11-8510-93C4834EC1A7}" type="slidenum">
              <a:rPr lang="it-IT">
                <a:ea typeface="Lucida Sans Unicode" pitchFamily="34" charset="0"/>
                <a:cs typeface="Lucida Sans Unicode" pitchFamily="34" charset="0"/>
              </a:rPr>
              <a:pPr/>
              <a:t>2</a:t>
            </a:fld>
            <a:endParaRPr lang="it-IT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fld id="{7CE743C7-4265-4AFB-AB3F-A90BBC99D09D}" type="slidenum">
              <a:rPr lang="it-IT" sz="1400">
                <a:solidFill>
                  <a:srgbClr val="FFFFFF"/>
                </a:solidFill>
                <a:ea typeface="+mn-ea" charset="0"/>
                <a:cs typeface="+mn-ea" charset="0"/>
              </a:rPr>
              <a:pPr>
                <a:lnSpc>
                  <a:spcPct val="100000"/>
                </a:lnSpc>
                <a:defRPr/>
              </a:pPr>
              <a:t>2</a:t>
            </a:fld>
            <a:endParaRPr lang="it-IT" sz="1400">
              <a:solidFill>
                <a:srgbClr val="FFFFFF"/>
              </a:solidFill>
              <a:ea typeface="+mn-ea" charset="0"/>
              <a:cs typeface="+mn-ea" charset="0"/>
            </a:endParaRPr>
          </a:p>
        </p:txBody>
      </p:sp>
      <p:sp>
        <p:nvSpPr>
          <p:cNvPr id="2970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21487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970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81663" cy="4603750"/>
          </a:xfrm>
          <a:noFill/>
          <a:ln/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it-IT" sz="200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4A5FF495-B145-4504-BCDB-7779D28A400A}" type="slidenum">
              <a:rPr lang="it-IT">
                <a:ea typeface="Lucida Sans Unicode" pitchFamily="34" charset="0"/>
                <a:cs typeface="Lucida Sans Unicode" pitchFamily="34" charset="0"/>
              </a:rPr>
              <a:pPr/>
              <a:t>11</a:t>
            </a:fld>
            <a:endParaRPr lang="it-IT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89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6288"/>
            <a:ext cx="6821487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81663" cy="460375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96811801-B406-4108-AD01-C0F3F154616C}" type="slidenum">
              <a:rPr lang="it-IT">
                <a:ea typeface="Lucida Sans Unicode" pitchFamily="34" charset="0"/>
                <a:cs typeface="Lucida Sans Unicode" pitchFamily="34" charset="0"/>
              </a:rPr>
              <a:pPr/>
              <a:t>12</a:t>
            </a:fld>
            <a:endParaRPr lang="it-IT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99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6288"/>
            <a:ext cx="6821487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99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81663" cy="460375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4F66531F-F307-43AA-8FAB-EB9BC784D43D}" type="slidenum">
              <a:rPr lang="it-IT">
                <a:ea typeface="Lucida Sans Unicode" pitchFamily="34" charset="0"/>
                <a:cs typeface="Lucida Sans Unicode" pitchFamily="34" charset="0"/>
              </a:rPr>
              <a:pPr/>
              <a:t>13</a:t>
            </a:fld>
            <a:endParaRPr lang="it-IT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09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6288"/>
            <a:ext cx="6821487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81663" cy="460375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E3A34E5E-FF98-4DCB-9AC6-99C574FC07F3}" type="slidenum">
              <a:rPr lang="it-IT">
                <a:ea typeface="Lucida Sans Unicode" pitchFamily="34" charset="0"/>
                <a:cs typeface="Lucida Sans Unicode" pitchFamily="34" charset="0"/>
              </a:rPr>
              <a:pPr/>
              <a:t>14</a:t>
            </a:fld>
            <a:endParaRPr lang="it-IT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19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6288"/>
            <a:ext cx="6821487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9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81663" cy="460375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BE6B68DC-C78C-42AF-A306-620B22A174E6}" type="slidenum">
              <a:rPr lang="it-IT">
                <a:ea typeface="Lucida Sans Unicode" pitchFamily="34" charset="0"/>
                <a:cs typeface="Lucida Sans Unicode" pitchFamily="34" charset="0"/>
              </a:rPr>
              <a:pPr/>
              <a:t>15</a:t>
            </a:fld>
            <a:endParaRPr lang="it-IT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6288"/>
            <a:ext cx="6821487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81663" cy="460375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7F06B558-726E-41CE-BEFA-CC66F8E47A58}" type="slidenum">
              <a:rPr lang="it-IT">
                <a:ea typeface="Lucida Sans Unicode" pitchFamily="34" charset="0"/>
                <a:cs typeface="Lucida Sans Unicode" pitchFamily="34" charset="0"/>
              </a:rPr>
              <a:pPr/>
              <a:t>16</a:t>
            </a:fld>
            <a:endParaRPr lang="it-IT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40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6288"/>
            <a:ext cx="6821487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40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81663" cy="460375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E27100D8-0FAF-4EE4-9840-A7E9F77DFDB5}" type="slidenum">
              <a:rPr lang="it-IT">
                <a:ea typeface="Lucida Sans Unicode" pitchFamily="34" charset="0"/>
                <a:cs typeface="Lucida Sans Unicode" pitchFamily="34" charset="0"/>
              </a:rPr>
              <a:pPr/>
              <a:t>17</a:t>
            </a:fld>
            <a:endParaRPr lang="it-IT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50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6288"/>
            <a:ext cx="6821487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6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81663" cy="460375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E90A6EDF-3CDB-4B18-BAB8-ADF35D3D9D0A}" type="slidenum">
              <a:rPr lang="it-IT">
                <a:ea typeface="Lucida Sans Unicode" pitchFamily="34" charset="0"/>
                <a:cs typeface="Lucida Sans Unicode" pitchFamily="34" charset="0"/>
              </a:rPr>
              <a:pPr/>
              <a:t>18</a:t>
            </a:fld>
            <a:endParaRPr lang="it-IT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60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6288"/>
            <a:ext cx="6821487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81663" cy="460375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AF7EB0E7-9EA8-4766-9F85-30676CAA76FE}" type="slidenum">
              <a:rPr lang="it-IT">
                <a:ea typeface="Lucida Sans Unicode" pitchFamily="34" charset="0"/>
                <a:cs typeface="Lucida Sans Unicode" pitchFamily="34" charset="0"/>
              </a:rPr>
              <a:pPr/>
              <a:t>19</a:t>
            </a:fld>
            <a:endParaRPr lang="it-IT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71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6288"/>
            <a:ext cx="6821487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81663" cy="460375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995CC422-7F7A-4E71-BA18-F8B1A48B020F}" type="slidenum">
              <a:rPr lang="it-IT">
                <a:ea typeface="Lucida Sans Unicode" pitchFamily="34" charset="0"/>
                <a:cs typeface="Lucida Sans Unicode" pitchFamily="34" charset="0"/>
              </a:rPr>
              <a:pPr/>
              <a:t>20</a:t>
            </a:fld>
            <a:endParaRPr lang="it-IT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81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6288"/>
            <a:ext cx="6821487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81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81663" cy="460375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46D2D7D6-FF00-4AAF-A2C6-34F9D7179683}" type="slidenum">
              <a:rPr lang="it-IT">
                <a:ea typeface="Lucida Sans Unicode" pitchFamily="34" charset="0"/>
                <a:cs typeface="Lucida Sans Unicode" pitchFamily="34" charset="0"/>
              </a:rPr>
              <a:pPr/>
              <a:t>3</a:t>
            </a:fld>
            <a:endParaRPr lang="it-IT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07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6288"/>
            <a:ext cx="6821487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81663" cy="460375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302C1807-87B4-4BFE-A479-EFDCC713A4E1}" type="slidenum">
              <a:rPr lang="it-IT">
                <a:ea typeface="Lucida Sans Unicode" pitchFamily="34" charset="0"/>
                <a:cs typeface="Lucida Sans Unicode" pitchFamily="34" charset="0"/>
              </a:rPr>
              <a:pPr/>
              <a:t>21</a:t>
            </a:fld>
            <a:endParaRPr lang="it-IT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6288"/>
            <a:ext cx="6821487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81663" cy="460375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A91E6F63-9278-4236-86E4-207EDB796922}" type="slidenum">
              <a:rPr lang="it-IT">
                <a:ea typeface="Lucida Sans Unicode" pitchFamily="34" charset="0"/>
                <a:cs typeface="Lucida Sans Unicode" pitchFamily="34" charset="0"/>
              </a:rPr>
              <a:pPr/>
              <a:t>22</a:t>
            </a:fld>
            <a:endParaRPr lang="it-IT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01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6288"/>
            <a:ext cx="6821487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01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81663" cy="460375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9E5BC902-59D0-4EA7-9214-CEA6FC61F78F}" type="slidenum">
              <a:rPr lang="it-IT">
                <a:ea typeface="Lucida Sans Unicode" pitchFamily="34" charset="0"/>
                <a:cs typeface="Lucida Sans Unicode" pitchFamily="34" charset="0"/>
              </a:rPr>
              <a:pPr/>
              <a:t>23</a:t>
            </a:fld>
            <a:endParaRPr lang="it-IT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12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6288"/>
            <a:ext cx="6821487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81663" cy="460375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A2E32AA5-6543-485D-ABAC-69017D628939}" type="slidenum">
              <a:rPr lang="it-IT">
                <a:ea typeface="Lucida Sans Unicode" pitchFamily="34" charset="0"/>
                <a:cs typeface="Lucida Sans Unicode" pitchFamily="34" charset="0"/>
              </a:rPr>
              <a:pPr/>
              <a:t>24</a:t>
            </a:fld>
            <a:endParaRPr lang="it-IT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22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6288"/>
            <a:ext cx="6821487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222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81663" cy="460375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1F0C3411-F41C-41A1-B7A6-20767B53187E}" type="slidenum">
              <a:rPr lang="it-IT">
                <a:ea typeface="Lucida Sans Unicode" pitchFamily="34" charset="0"/>
                <a:cs typeface="Lucida Sans Unicode" pitchFamily="34" charset="0"/>
              </a:rPr>
              <a:pPr/>
              <a:t>4</a:t>
            </a:fld>
            <a:endParaRPr lang="it-IT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17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6288"/>
            <a:ext cx="6821487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81663" cy="460375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1D648452-7B91-432C-9122-E5ECBB1D6167}" type="slidenum">
              <a:rPr lang="it-IT">
                <a:ea typeface="Lucida Sans Unicode" pitchFamily="34" charset="0"/>
                <a:cs typeface="Lucida Sans Unicode" pitchFamily="34" charset="0"/>
              </a:rPr>
              <a:pPr/>
              <a:t>5</a:t>
            </a:fld>
            <a:endParaRPr lang="it-IT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27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6288"/>
            <a:ext cx="6821487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81663" cy="460375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4A53C1B0-B4A9-480A-90CA-DCFB10FE8C97}" type="slidenum">
              <a:rPr lang="it-IT">
                <a:ea typeface="Lucida Sans Unicode" pitchFamily="34" charset="0"/>
                <a:cs typeface="Lucida Sans Unicode" pitchFamily="34" charset="0"/>
              </a:rPr>
              <a:pPr/>
              <a:t>6</a:t>
            </a:fld>
            <a:endParaRPr lang="it-IT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37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6288"/>
            <a:ext cx="6821487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37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81663" cy="460375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2AB251CD-CD35-4B05-97A1-C17F33702D2B}" type="slidenum">
              <a:rPr lang="it-IT">
                <a:ea typeface="Lucida Sans Unicode" pitchFamily="34" charset="0"/>
                <a:cs typeface="Lucida Sans Unicode" pitchFamily="34" charset="0"/>
              </a:rPr>
              <a:pPr/>
              <a:t>7</a:t>
            </a:fld>
            <a:endParaRPr lang="it-IT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48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6288"/>
            <a:ext cx="6821487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81663" cy="460375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A4FF5B71-7B75-476F-938A-AA6EA8153A37}" type="slidenum">
              <a:rPr lang="it-IT">
                <a:ea typeface="Lucida Sans Unicode" pitchFamily="34" charset="0"/>
                <a:cs typeface="Lucida Sans Unicode" pitchFamily="34" charset="0"/>
              </a:rPr>
              <a:pPr/>
              <a:t>8</a:t>
            </a:fld>
            <a:endParaRPr lang="it-IT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58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6288"/>
            <a:ext cx="6821487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81663" cy="460375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4871477C-76BC-4DFC-83C5-DCADF72369EF}" type="slidenum">
              <a:rPr lang="it-IT">
                <a:ea typeface="Lucida Sans Unicode" pitchFamily="34" charset="0"/>
                <a:cs typeface="Lucida Sans Unicode" pitchFamily="34" charset="0"/>
              </a:rPr>
              <a:pPr/>
              <a:t>9</a:t>
            </a:fld>
            <a:endParaRPr lang="it-IT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68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6288"/>
            <a:ext cx="6821487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81663" cy="460375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1AE6DBC4-87DF-4D20-BC44-58AE21858FBC}" type="slidenum">
              <a:rPr lang="it-IT">
                <a:ea typeface="Lucida Sans Unicode" pitchFamily="34" charset="0"/>
                <a:cs typeface="Lucida Sans Unicode" pitchFamily="34" charset="0"/>
              </a:rPr>
              <a:pPr/>
              <a:t>10</a:t>
            </a:fld>
            <a:endParaRPr lang="it-IT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78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6288"/>
            <a:ext cx="6821487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78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81663" cy="460375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 hasCustomPrompt="1"/>
          </p:nvPr>
        </p:nvSpPr>
        <p:spPr>
          <a:xfrm>
            <a:off x="984050" y="1075458"/>
            <a:ext cx="7175700" cy="3429001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>
                <a:solidFill>
                  <a:srgbClr val="0020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it-IT" dirty="0"/>
              <a:t>Unità Formativa (UF)</a:t>
            </a:r>
            <a:br>
              <a:rPr lang="it-IT" dirty="0"/>
            </a:br>
            <a:r>
              <a:rPr lang="it-IT" dirty="0"/>
              <a:t>Docente:</a:t>
            </a:r>
            <a:br>
              <a:rPr lang="it-IT" dirty="0"/>
            </a:br>
            <a:r>
              <a:rPr lang="it-IT" dirty="0"/>
              <a:t>Titolo argomento: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ottotitolo argo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 hasCustomPrompt="1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00206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 dirty="0"/>
              <a:t>Titolo Argomento</a:t>
            </a:r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 hasCustomPrompt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>
            <a:r>
              <a:rPr lang="it-IT" dirty="0"/>
              <a:t>Sottotitolo argomento</a:t>
            </a:r>
            <a:endParaRPr dirty="0"/>
          </a:p>
        </p:txBody>
      </p:sp>
      <p:cxnSp>
        <p:nvCxnSpPr>
          <p:cNvPr id="18" name="Shape 18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itazio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body" idx="1" hasCustomPrompt="1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▪"/>
              <a:defRPr sz="3000" i="1">
                <a:solidFill>
                  <a:srgbClr val="002060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9pPr>
          </a:lstStyle>
          <a:p>
            <a:r>
              <a:rPr lang="it-IT" dirty="0"/>
              <a:t>Citazione</a:t>
            </a:r>
            <a:endParaRPr dirty="0"/>
          </a:p>
        </p:txBody>
      </p:sp>
      <p:sp>
        <p:nvSpPr>
          <p:cNvPr id="24" name="Shape 24"/>
          <p:cNvSpPr txBox="1"/>
          <p:nvPr/>
        </p:nvSpPr>
        <p:spPr>
          <a:xfrm>
            <a:off x="3593400" y="8451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b="1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sz="6800" b="1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olo + 1 colon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 hasCustomPrompt="1"/>
          </p:nvPr>
        </p:nvSpPr>
        <p:spPr>
          <a:xfrm>
            <a:off x="549600" y="361375"/>
            <a:ext cx="6853923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002060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  <p:cxnSp>
        <p:nvCxnSpPr>
          <p:cNvPr id="10" name="Shape 46">
            <a:extLst>
              <a:ext uri="{FF2B5EF4-FFF2-40B4-BE49-F238E27FC236}">
                <a16:creationId xmlns:a16="http://schemas.microsoft.com/office/drawing/2014/main" xmlns="" id="{F2E47A38-F329-6744-9F60-C06219F4BCB9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" name="Shape 49">
            <a:extLst>
              <a:ext uri="{FF2B5EF4-FFF2-40B4-BE49-F238E27FC236}">
                <a16:creationId xmlns:a16="http://schemas.microsoft.com/office/drawing/2014/main" xmlns="" id="{09196BD8-1AF8-704D-867C-4761D161A798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olo + 3 colon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 hasCustomPrompt="1"/>
          </p:nvPr>
        </p:nvSpPr>
        <p:spPr>
          <a:xfrm>
            <a:off x="549600" y="361375"/>
            <a:ext cx="6853923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200150"/>
            <a:ext cx="2416500" cy="308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2" hasCustomPrompt="1"/>
          </p:nvPr>
        </p:nvSpPr>
        <p:spPr>
          <a:xfrm>
            <a:off x="3089850" y="1200150"/>
            <a:ext cx="2416500" cy="308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r>
              <a:rPr lang="it-IT" dirty="0"/>
              <a:t>Contenuto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3" hasCustomPrompt="1"/>
          </p:nvPr>
        </p:nvSpPr>
        <p:spPr>
          <a:xfrm>
            <a:off x="5630099" y="1200150"/>
            <a:ext cx="2416500" cy="308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Char char="▪"/>
              <a:tabLst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Char char="▪"/>
              <a:tabLst/>
              <a:defRPr/>
            </a:pPr>
            <a:r>
              <a:rPr lang="it-IT" dirty="0"/>
              <a:t>Contenuto</a:t>
            </a:r>
          </a:p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  <p:cxnSp>
        <p:nvCxnSpPr>
          <p:cNvPr id="12" name="Shape 46">
            <a:extLst>
              <a:ext uri="{FF2B5EF4-FFF2-40B4-BE49-F238E27FC236}">
                <a16:creationId xmlns:a16="http://schemas.microsoft.com/office/drawing/2014/main" xmlns="" id="{7A8D26BD-44DA-FB4A-9CF9-453FBF8614DE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" name="Shape 49">
            <a:extLst>
              <a:ext uri="{FF2B5EF4-FFF2-40B4-BE49-F238E27FC236}">
                <a16:creationId xmlns:a16="http://schemas.microsoft.com/office/drawing/2014/main" xmlns="" id="{6D40635D-3865-6E41-95A6-D1E0C7F7A3B5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olo rettangolo 9"/>
          <p:cNvSpPr/>
          <p:nvPr/>
        </p:nvSpPr>
        <p:spPr>
          <a:xfrm>
            <a:off x="0" y="3498056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grpSp>
        <p:nvGrpSpPr>
          <p:cNvPr id="5" name="Gruppo 1"/>
          <p:cNvGrpSpPr>
            <a:grpSpLocks/>
          </p:cNvGrpSpPr>
          <p:nvPr/>
        </p:nvGrpSpPr>
        <p:grpSpPr bwMode="auto">
          <a:xfrm>
            <a:off x="-3175" y="3714750"/>
            <a:ext cx="9147175" cy="1433513"/>
            <a:chOff x="-3765" y="4832896"/>
            <a:chExt cx="9147765" cy="2032192"/>
          </a:xfrm>
        </p:grpSpPr>
        <p:sp>
          <p:nvSpPr>
            <p:cNvPr id="6" name="Figura a mano libera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>
                <a:latin typeface="+mn-lt"/>
              </a:endParaRPr>
            </a:p>
          </p:txBody>
        </p:sp>
        <p:sp>
          <p:nvSpPr>
            <p:cNvPr id="7" name="Figura a mano libera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>
                <a:latin typeface="+mn-lt"/>
              </a:endParaRPr>
            </a:p>
          </p:txBody>
        </p:sp>
        <p:sp>
          <p:nvSpPr>
            <p:cNvPr id="8" name="Figura a mano liber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/>
            </a:p>
          </p:txBody>
        </p:sp>
        <p:cxnSp>
          <p:nvCxnSpPr>
            <p:cNvPr id="10" name="Connettore 1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anchor="b"/>
          <a:lstStyle>
            <a:lvl1pPr algn="r">
              <a:defRPr sz="3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11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84E2837-7513-4A87-8ADC-784C8993A87D}" type="datetime1">
              <a:rPr lang="it-IT"/>
              <a:pPr>
                <a:defRPr/>
              </a:pPr>
              <a:t>25/10/2021</a:t>
            </a:fld>
            <a:endParaRPr lang="it-IT"/>
          </a:p>
        </p:txBody>
      </p:sp>
      <p:sp>
        <p:nvSpPr>
          <p:cNvPr id="12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it-IT"/>
              <a:t>Basi di Dati</a:t>
            </a:r>
          </a:p>
        </p:txBody>
      </p:sp>
      <p:sp>
        <p:nvSpPr>
          <p:cNvPr id="13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F1AC589-2783-4763-812F-DD7C7CD5B9E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68687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4" name="Segnaposto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97B1B-1145-4955-92D8-6FA8F766F255}" type="datetime1">
              <a:rPr lang="it-IT"/>
              <a:pPr>
                <a:defRPr/>
              </a:pPr>
              <a:t>25/10/2021</a:t>
            </a:fld>
            <a:endParaRPr lang="it-IT"/>
          </a:p>
        </p:txBody>
      </p:sp>
      <p:sp>
        <p:nvSpPr>
          <p:cNvPr id="5" name="Segnaposto piè di pagina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Basi di Dati</a:t>
            </a:r>
          </a:p>
        </p:txBody>
      </p:sp>
      <p:sp>
        <p:nvSpPr>
          <p:cNvPr id="6" name="Segnaposto numero diapositiv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F19BC-AB27-47CD-9924-84C1617C9D5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07178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1" y="130969"/>
            <a:ext cx="8228013" cy="100607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0"/>
          </p:nvPr>
        </p:nvSpPr>
        <p:spPr>
          <a:xfrm>
            <a:off x="6727825" y="4804172"/>
            <a:ext cx="1917700" cy="27503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10/04/13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idx="11"/>
          </p:nvPr>
        </p:nvSpPr>
        <p:spPr>
          <a:xfrm>
            <a:off x="4379913" y="4804172"/>
            <a:ext cx="2349500" cy="27503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Basi di Dati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>
          <a:xfrm>
            <a:off x="8647114" y="4804172"/>
            <a:ext cx="365125" cy="275034"/>
          </a:xfrm>
        </p:spPr>
        <p:txBody>
          <a:bodyPr/>
          <a:lstStyle>
            <a:lvl1pPr>
              <a:defRPr/>
            </a:lvl1pPr>
          </a:lstStyle>
          <a:p>
            <a:fld id="{4320DADB-FF9E-4575-919C-E91D121D233C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it-IT" dirty="0" err="1"/>
              <a:t>adasfa</a:t>
            </a:r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60" r:id="rId6"/>
    <p:sldLayoutId id="2147483661" r:id="rId7"/>
    <p:sldLayoutId id="2147483662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Fondamenti di BASI DI DATI</a:t>
            </a:r>
            <a:br>
              <a:rPr lang="it-IT" smtClean="0"/>
            </a:br>
            <a:r>
              <a:rPr lang="it-IT" smtClean="0"/>
              <a:t>Prof. Iacobelli Cesare</a:t>
            </a:r>
            <a:br>
              <a:rPr lang="it-IT" smtClean="0"/>
            </a:br>
            <a:r>
              <a:rPr lang="it-IT" smtClean="0"/>
              <a:t>SQL – Selezionare dati</a:t>
            </a:r>
            <a:endParaRPr lang="it-I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457200" y="1110853"/>
            <a:ext cx="8229600" cy="33944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65125" indent="-255588" hangingPunct="1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700" dirty="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4379913" y="4806554"/>
            <a:ext cx="23510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pitchFamily="34" charset="0"/>
              </a:rPr>
              <a:t>Basi di Dati</a:t>
            </a:r>
          </a:p>
        </p:txBody>
      </p:sp>
      <p:sp>
        <p:nvSpPr>
          <p:cNvPr id="122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smtClean="0">
                <a:solidFill>
                  <a:srgbClr val="464646"/>
                </a:solidFill>
                <a:latin typeface="Lucida Sans Unicode" pitchFamily="34" charset="0"/>
              </a:rPr>
              <a:t>Operatori logici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>
          <a:xfrm>
            <a:off x="549600" y="1200150"/>
            <a:ext cx="7931460" cy="3211830"/>
          </a:xfrm>
        </p:spPr>
        <p:txBody>
          <a:bodyPr/>
          <a:lstStyle/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Le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condizioni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possono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essere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comunque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complesse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congiungendo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condizioni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semplici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con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gli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operatori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AND, OR e NOT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SELECT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Nomeprodotto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Prezzo</a:t>
            </a: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FROM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Prodotti</a:t>
            </a: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WHERE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Nome_prodotto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LIKE ‘C%’ AND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Prezzo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&lt; 15</a:t>
            </a:r>
          </a:p>
          <a:p>
            <a:endParaRPr lang="it-IT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457200" y="1110853"/>
            <a:ext cx="8229600" cy="33944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65125" indent="-255588" hangingPunct="1">
              <a:lnSpc>
                <a:spcPct val="100000"/>
              </a:lnSpc>
              <a:spcBef>
                <a:spcPts val="4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600" dirty="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4379913" y="4806554"/>
            <a:ext cx="23510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pitchFamily="34" charset="0"/>
              </a:rPr>
              <a:t>Basi di Dati</a:t>
            </a:r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smtClean="0">
                <a:solidFill>
                  <a:srgbClr val="464646"/>
                </a:solidFill>
                <a:latin typeface="Lucida Sans Unicode" pitchFamily="34" charset="0"/>
              </a:rPr>
              <a:t>Operatori logici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>
          <a:xfrm>
            <a:off x="549600" y="1200150"/>
            <a:ext cx="7497000" cy="3272790"/>
          </a:xfrm>
        </p:spPr>
        <p:txBody>
          <a:bodyPr>
            <a:normAutofit fontScale="92500" lnSpcReduction="20000"/>
          </a:bodyPr>
          <a:lstStyle/>
          <a:p>
            <a:pPr marL="365125" indent="-255588">
              <a:lnSpc>
                <a:spcPct val="100000"/>
              </a:lnSpc>
              <a:spcBef>
                <a:spcPts val="4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SELECT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Nomeprodotto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Prezzo</a:t>
            </a: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FROM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Prodotti</a:t>
            </a: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WHERE (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Nome_prodotto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LIKE ‘C%’ OR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Nome_prodotto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LIKE ‘P%’) AND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Prezzo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&lt; 10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visualizza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campi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Nome_prodotto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e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Prezzo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appartenenti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alla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tabella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Prodotti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selezionando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solo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record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hanno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il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nome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comincia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con la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lettera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 o con la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lettera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 (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criterio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OR) e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prezzo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inferiore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a 10 euro (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criterio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AND)</a:t>
            </a:r>
          </a:p>
          <a:p>
            <a:endParaRPr lang="it-IT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379913" y="4806554"/>
            <a:ext cx="23510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pitchFamily="34" charset="0"/>
              </a:rPr>
              <a:t>Basi di Dati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smtClean="0">
                <a:solidFill>
                  <a:srgbClr val="464646"/>
                </a:solidFill>
                <a:latin typeface="Lucida Sans Unicode" pitchFamily="34" charset="0"/>
              </a:rPr>
              <a:t>Esempio</a:t>
            </a:r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1" y="3000376"/>
            <a:ext cx="7324725" cy="1450181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</p:pic>
      <p:pic>
        <p:nvPicPr>
          <p:cNvPr id="14342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7439" y="857250"/>
            <a:ext cx="4124325" cy="2028825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4379913" y="4806554"/>
            <a:ext cx="23510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pitchFamily="34" charset="0"/>
              </a:rPr>
              <a:t>Basi di Dati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smtClean="0">
                <a:solidFill>
                  <a:srgbClr val="464646"/>
                </a:solidFill>
                <a:latin typeface="Lucida Sans Unicode" pitchFamily="34" charset="0"/>
              </a:rPr>
              <a:t>Operatori logici</a:t>
            </a:r>
          </a:p>
        </p:txBody>
      </p:sp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39" y="1110853"/>
            <a:ext cx="6569075" cy="3471863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457200" y="1110853"/>
            <a:ext cx="8229600" cy="33944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65125" indent="-255588" hangingPunct="1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400" dirty="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379913" y="4806554"/>
            <a:ext cx="23510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pitchFamily="34" charset="0"/>
              </a:rPr>
              <a:t>Basi di Dati</a:t>
            </a:r>
          </a:p>
        </p:txBody>
      </p:sp>
      <p:sp>
        <p:nvSpPr>
          <p:cNvPr id="1638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smtClean="0">
                <a:solidFill>
                  <a:srgbClr val="464646"/>
                </a:solidFill>
                <a:latin typeface="Lucida Sans Unicode" pitchFamily="34" charset="0"/>
              </a:rPr>
              <a:t>Operatore IN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>
          <a:xfrm>
            <a:off x="549600" y="1200150"/>
            <a:ext cx="7497000" cy="3219450"/>
          </a:xfrm>
        </p:spPr>
        <p:txBody>
          <a:bodyPr>
            <a:normAutofit fontScale="85000" lnSpcReduction="10000"/>
          </a:bodyPr>
          <a:lstStyle/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Per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trovare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solo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record per cui un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valore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un campo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deve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essere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presente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determinata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lista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l’operatore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822325" lvl="1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SELECT *</a:t>
            </a:r>
          </a:p>
          <a:p>
            <a:pPr marL="822325" lvl="1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FROM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Fornitori</a:t>
            </a: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822325" lvl="1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WHERE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Città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 (‘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Londra’,’Roma’,’Parigi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’)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visualizza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tutti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campi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della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tabella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Fornitori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selezionando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solo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record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residenti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Londra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Roma o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Parigi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it-IT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457200" y="1110853"/>
            <a:ext cx="8229600" cy="33944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65125" indent="-255588" hangingPunct="1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400" dirty="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4379913" y="4806554"/>
            <a:ext cx="23510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pitchFamily="34" charset="0"/>
              </a:rPr>
              <a:t>Basi di Dati</a:t>
            </a:r>
          </a:p>
        </p:txBody>
      </p:sp>
      <p:sp>
        <p:nvSpPr>
          <p:cNvPr id="1741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smtClean="0">
                <a:solidFill>
                  <a:srgbClr val="464646"/>
                </a:solidFill>
                <a:latin typeface="Lucida Sans Unicode" pitchFamily="34" charset="0"/>
              </a:rPr>
              <a:t>Clausola DISTINCT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>
          <a:xfrm>
            <a:off x="549600" y="1200150"/>
            <a:ext cx="7497000" cy="3257550"/>
          </a:xfrm>
        </p:spPr>
        <p:txBody>
          <a:bodyPr>
            <a:normAutofit fontScale="77500" lnSpcReduction="20000"/>
          </a:bodyPr>
          <a:lstStyle/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Per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eliminare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valori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ripetuti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viene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utilizzata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clausola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DISTINCT 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 record in output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risultano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uguali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verranno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mostrati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sola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volta</a:t>
            </a: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1279525" lvl="2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SELECT DISTINCT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Ruolo</a:t>
            </a: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1279525" lvl="2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FROM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Giocatori</a:t>
            </a: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Il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risultato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dell’esempio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visualizza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tutti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ruoli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giocatori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presenti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nella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tabella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Giocatori</a:t>
            </a: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le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righe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duplicate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vengono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eliminate</a:t>
            </a:r>
          </a:p>
          <a:p>
            <a:endParaRPr lang="it-IT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379913" y="4806554"/>
            <a:ext cx="23510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pitchFamily="34" charset="0"/>
              </a:rPr>
              <a:t>Basi di Dati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smtClean="0">
                <a:solidFill>
                  <a:srgbClr val="464646"/>
                </a:solidFill>
                <a:latin typeface="Lucida Sans Unicode" pitchFamily="34" charset="0"/>
              </a:rPr>
              <a:t>Valori NULL</a:t>
            </a:r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9" y="1178719"/>
            <a:ext cx="7762875" cy="2257425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</p:pic>
      <p:pic>
        <p:nvPicPr>
          <p:cNvPr id="1843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501" y="3536157"/>
            <a:ext cx="3076575" cy="735806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4379913" y="4806554"/>
            <a:ext cx="23510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pitchFamily="34" charset="0"/>
              </a:rPr>
              <a:t>Basi di Dati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smtClean="0">
                <a:solidFill>
                  <a:srgbClr val="464646"/>
                </a:solidFill>
                <a:latin typeface="Lucida Sans Unicode" pitchFamily="34" charset="0"/>
              </a:rPr>
              <a:t>Esercizio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idx="1"/>
          </p:nvPr>
        </p:nvSpPr>
        <p:spPr>
          <a:xfrm>
            <a:off x="549600" y="1200150"/>
            <a:ext cx="7497000" cy="3227070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1017985"/>
            <a:ext cx="6572250" cy="1310878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</p:pic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2678906"/>
            <a:ext cx="5295900" cy="1313974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4379913" y="4806554"/>
            <a:ext cx="23510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pitchFamily="34" charset="0"/>
              </a:rPr>
              <a:t>Basi di Dati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smtClean="0">
                <a:solidFill>
                  <a:srgbClr val="464646"/>
                </a:solidFill>
                <a:latin typeface="Lucida Sans Unicode" pitchFamily="34" charset="0"/>
              </a:rPr>
              <a:t>Esercizi</a:t>
            </a:r>
          </a:p>
        </p:txBody>
      </p:sp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0639" y="1110853"/>
            <a:ext cx="6562725" cy="3394472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4379913" y="4806554"/>
            <a:ext cx="23510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pitchFamily="34" charset="0"/>
              </a:rPr>
              <a:t>Basi di Dati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smtClean="0">
                <a:solidFill>
                  <a:srgbClr val="464646"/>
                </a:solidFill>
                <a:latin typeface="Lucida Sans Unicode" pitchFamily="34" charset="0"/>
              </a:rPr>
              <a:t>Esercizi</a:t>
            </a:r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4875" y="1110853"/>
            <a:ext cx="7334250" cy="3394472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110854"/>
            <a:ext cx="8229600" cy="33361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65125" indent="-255588" hangingPunct="1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400" dirty="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smtClean="0">
                <a:solidFill>
                  <a:srgbClr val="464646"/>
                </a:solidFill>
                <a:latin typeface="Lucida Sans Unicode" pitchFamily="34" charset="0"/>
              </a:rPr>
              <a:t>Selezione dati</a:t>
            </a:r>
          </a:p>
        </p:txBody>
      </p:sp>
      <p:sp>
        <p:nvSpPr>
          <p:cNvPr id="11" name="Segnaposto testo 10"/>
          <p:cNvSpPr>
            <a:spLocks noGrp="1"/>
          </p:cNvSpPr>
          <p:nvPr>
            <p:ph type="body" idx="1"/>
          </p:nvPr>
        </p:nvSpPr>
        <p:spPr>
          <a:xfrm>
            <a:off x="632722" y="1084757"/>
            <a:ext cx="7497000" cy="3519048"/>
          </a:xfrm>
        </p:spPr>
        <p:txBody>
          <a:bodyPr>
            <a:normAutofit fontScale="92500" lnSpcReduction="20000"/>
          </a:bodyPr>
          <a:lstStyle/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L’istruzione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usata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 SQL per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reperire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dati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è la SELECT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1279525" lvl="2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SELECT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identificatore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-colonna</a:t>
            </a:r>
          </a:p>
          <a:p>
            <a:pPr marL="1279525" lvl="2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FROM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identificatore-tabella</a:t>
            </a: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1279525" lvl="2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{WHERE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condizione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Questa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istruzione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permette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selezionare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dalla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tabella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specificata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nella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clausola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FROM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tutte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le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righe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soddisfano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condizione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specificata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nella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clausola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WHERE</a:t>
            </a:r>
          </a:p>
          <a:p>
            <a:endParaRPr lang="it-IT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457200" y="1110853"/>
            <a:ext cx="8229600" cy="33944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65125" indent="-255588" hangingPunct="1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4379913" y="4806554"/>
            <a:ext cx="23510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pitchFamily="34" charset="0"/>
              </a:rPr>
              <a:t>Basi di Dati</a:t>
            </a:r>
          </a:p>
        </p:txBody>
      </p:sp>
      <p:sp>
        <p:nvSpPr>
          <p:cNvPr id="225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smtClean="0">
                <a:solidFill>
                  <a:srgbClr val="464646"/>
                </a:solidFill>
                <a:latin typeface="Lucida Sans Unicode" pitchFamily="34" charset="0"/>
              </a:rPr>
              <a:t>Funzioni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>
          <a:xfrm>
            <a:off x="549600" y="1200150"/>
            <a:ext cx="7497000" cy="3455670"/>
          </a:xfrm>
        </p:spPr>
        <p:txBody>
          <a:bodyPr>
            <a:normAutofit fontScale="62500" lnSpcReduction="20000"/>
          </a:bodyPr>
          <a:lstStyle/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COUNT </a:t>
            </a:r>
          </a:p>
          <a:p>
            <a:pPr marL="822325" lvl="1" indent="-255588">
              <a:lnSpc>
                <a:spcPct val="100000"/>
              </a:lnSpc>
              <a:spcAft>
                <a:spcPts val="1425"/>
              </a:spcAft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conta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il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numero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valori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contenuti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colonna o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il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numero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righe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tabella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MIN </a:t>
            </a:r>
          </a:p>
          <a:p>
            <a:pPr marL="822325" lvl="1" indent="-255588">
              <a:lnSpc>
                <a:spcPct val="100000"/>
              </a:lnSpc>
              <a:spcAft>
                <a:spcPts val="1425"/>
              </a:spcAft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determina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il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valore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minimo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contenuto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colonna;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MAX </a:t>
            </a:r>
          </a:p>
          <a:p>
            <a:pPr marL="822325" lvl="1" indent="-255588">
              <a:lnSpc>
                <a:spcPct val="100000"/>
              </a:lnSpc>
              <a:spcAft>
                <a:spcPts val="1425"/>
              </a:spcAft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determina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il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valore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massimo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contenuto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colonna;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SUM </a:t>
            </a:r>
          </a:p>
          <a:p>
            <a:pPr marL="822325" lvl="1" indent="-255588">
              <a:lnSpc>
                <a:spcPct val="100000"/>
              </a:lnSpc>
              <a:spcAft>
                <a:spcPts val="1425"/>
              </a:spcAft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determina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somma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valori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contenuti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colonna;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AVG </a:t>
            </a:r>
          </a:p>
          <a:p>
            <a:pPr marL="822325" lvl="1" indent="-255588">
              <a:lnSpc>
                <a:spcPct val="100000"/>
              </a:lnSpc>
              <a:spcAft>
                <a:spcPts val="1425"/>
              </a:spcAft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determina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la media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aritmetica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valori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colonna</a:t>
            </a:r>
          </a:p>
          <a:p>
            <a:endParaRPr lang="it-IT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457200" y="1110853"/>
            <a:ext cx="8229600" cy="33944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65125" indent="-255588" hangingPunct="1">
              <a:lnSpc>
                <a:spcPct val="100000"/>
              </a:lnSpc>
              <a:spcBef>
                <a:spcPts val="4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600" dirty="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4379913" y="4806554"/>
            <a:ext cx="23510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pitchFamily="34" charset="0"/>
              </a:rPr>
              <a:t>Basi di Dati</a:t>
            </a:r>
          </a:p>
        </p:txBody>
      </p:sp>
      <p:sp>
        <p:nvSpPr>
          <p:cNvPr id="235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smtClean="0">
                <a:solidFill>
                  <a:srgbClr val="464646"/>
                </a:solidFill>
                <a:latin typeface="Lucida Sans Unicode" pitchFamily="34" charset="0"/>
              </a:rPr>
              <a:t>Esempi di Funzioni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>
          <a:xfrm>
            <a:off x="549600" y="1200150"/>
            <a:ext cx="7497000" cy="3448050"/>
          </a:xfrm>
        </p:spPr>
        <p:txBody>
          <a:bodyPr>
            <a:normAutofit fontScale="55000" lnSpcReduction="20000"/>
          </a:bodyPr>
          <a:lstStyle/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restituisce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il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numero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righe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presenti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nella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tabella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Fornitori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822325" lvl="1" indent="-255588">
              <a:lnSpc>
                <a:spcPct val="100000"/>
              </a:lnSpc>
              <a:spcBef>
                <a:spcPts val="4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SELECT Count (*)</a:t>
            </a:r>
          </a:p>
          <a:p>
            <a:pPr marL="822325" lvl="1" indent="-255588">
              <a:lnSpc>
                <a:spcPct val="100000"/>
              </a:lnSpc>
              <a:spcBef>
                <a:spcPts val="4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FROM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Fornitori</a:t>
            </a: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restituisce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il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numero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città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presenti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nella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tabella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Fornitori</a:t>
            </a: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822325" lvl="1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SELECT Count (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Città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22325" lvl="1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FROM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Fornitori</a:t>
            </a: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visualizza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il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prezzo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massimo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e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quello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minimo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contenuti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nella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tabella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Prodotti</a:t>
            </a: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822325" lvl="1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SELECT MAX(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Prezzo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), MIN(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Prezzo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22325" lvl="1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FROM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Prodotti</a:t>
            </a: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visualizza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il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prezzo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medio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prodotti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presenti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nella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tabella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Prodotti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822325" lvl="1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SELECT AVG (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Prezzo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22325" lvl="1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FROM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Prodotti</a:t>
            </a: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it-IT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457200" y="1110853"/>
            <a:ext cx="8229600" cy="33944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65125" indent="-255588" hangingPunct="1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400" dirty="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4379913" y="4806554"/>
            <a:ext cx="23510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pitchFamily="34" charset="0"/>
              </a:rPr>
              <a:t>Basi di Dati</a:t>
            </a:r>
          </a:p>
        </p:txBody>
      </p:sp>
      <p:sp>
        <p:nvSpPr>
          <p:cNvPr id="2458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smtClean="0">
                <a:solidFill>
                  <a:srgbClr val="464646"/>
                </a:solidFill>
                <a:latin typeface="Lucida Sans Unicode" pitchFamily="34" charset="0"/>
              </a:rPr>
              <a:t>Ordinamento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>
          <a:xfrm>
            <a:off x="549600" y="1200150"/>
            <a:ext cx="7497000" cy="3295650"/>
          </a:xfrm>
        </p:spPr>
        <p:txBody>
          <a:bodyPr>
            <a:normAutofit fontScale="92500" lnSpcReduction="20000"/>
          </a:bodyPr>
          <a:lstStyle/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clausola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ORDER BY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ordina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dati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visualizzati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più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campi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specificati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ordine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crescente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decrescente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L’ordinamento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è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crescente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per default; se lo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vuole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decrescente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bisogna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specificare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DESC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accanto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agli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attributi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sui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quali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vuole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eseguire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l’ordinamento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822325" lvl="1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SELECT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Nomeprodotto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Prezzo</a:t>
            </a: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822325" lvl="1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FROM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Prodotti</a:t>
            </a: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822325" lvl="1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ORDER BY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Nome_prodotto</a:t>
            </a: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it-IT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457200" y="1110853"/>
            <a:ext cx="8229600" cy="33944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65125" indent="-255588" hangingPunct="1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400" dirty="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4379913" y="4806554"/>
            <a:ext cx="23510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pitchFamily="34" charset="0"/>
              </a:rPr>
              <a:t>Basi di Dati</a:t>
            </a:r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smtClean="0">
                <a:solidFill>
                  <a:srgbClr val="464646"/>
                </a:solidFill>
                <a:latin typeface="Lucida Sans Unicode" pitchFamily="34" charset="0"/>
              </a:rPr>
              <a:t>Raggruppamento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>
          <a:xfrm>
            <a:off x="549600" y="1200150"/>
            <a:ext cx="7497000" cy="3364230"/>
          </a:xfrm>
        </p:spPr>
        <p:txBody>
          <a:bodyPr>
            <a:normAutofit fontScale="85000" lnSpcReduction="10000"/>
          </a:bodyPr>
          <a:lstStyle/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clausola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GROUP BY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raggruppa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le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righe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 base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valori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uguali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delle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colonne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specificate</a:t>
            </a: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Questa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opzione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produce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riga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risultato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per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ogni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raggruppamento</a:t>
            </a: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Tutti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gli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attributi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compaiono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nella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clausola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GROUP BY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devono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comparire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nella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lista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campi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dal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comando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SELECT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1279525" lvl="2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SELECT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Città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COUNT(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Città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As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Numero</a:t>
            </a: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1279525" lvl="2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FROM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Fornitori</a:t>
            </a: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1279525" lvl="2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GROUP BY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Città</a:t>
            </a: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it-IT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457200" y="1110853"/>
            <a:ext cx="8229600" cy="33944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65125" indent="-255588" hangingPunct="1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400" dirty="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4379913" y="4806554"/>
            <a:ext cx="23510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pitchFamily="34" charset="0"/>
              </a:rPr>
              <a:t>Basi di Dati</a:t>
            </a:r>
          </a:p>
        </p:txBody>
      </p:sp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smtClean="0">
                <a:solidFill>
                  <a:srgbClr val="464646"/>
                </a:solidFill>
                <a:latin typeface="Lucida Sans Unicode" pitchFamily="34" charset="0"/>
              </a:rPr>
              <a:t>Clausola HAVING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>
          <a:xfrm>
            <a:off x="549600" y="1200150"/>
            <a:ext cx="7497000" cy="3303270"/>
          </a:xfrm>
        </p:spPr>
        <p:txBody>
          <a:bodyPr>
            <a:normAutofit fontScale="92500" lnSpcReduction="20000"/>
          </a:bodyPr>
          <a:lstStyle/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clausola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HAVING è simile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alla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clausola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WHERE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nell’istruzione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SELECT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La prima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agisce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sulla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singola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riga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tabella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la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seconda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agisce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gruppi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righe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prima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devono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essere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selezionati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con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clausola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GROUP BY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1279525" lvl="2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SELECT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Città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COUNT (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Città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1279525" lvl="2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FROM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Fornitori</a:t>
            </a: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1279525" lvl="2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GROUP BY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Città</a:t>
            </a: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1279525" lvl="2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HAVING COUNT (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Città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&gt; 2</a:t>
            </a:r>
          </a:p>
          <a:p>
            <a:endParaRPr lang="it-IT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457200" y="1110853"/>
            <a:ext cx="8229600" cy="33944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65125" indent="-255588" hangingPunct="1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4379913" y="4806554"/>
            <a:ext cx="23510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pitchFamily="34" charset="0"/>
              </a:rPr>
              <a:t>Basi di Dati</a:t>
            </a: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smtClean="0">
                <a:solidFill>
                  <a:srgbClr val="464646"/>
                </a:solidFill>
                <a:latin typeface="Lucida Sans Unicode" pitchFamily="34" charset="0"/>
              </a:rPr>
              <a:t>Selezione dati</a:t>
            </a:r>
          </a:p>
        </p:txBody>
      </p:sp>
      <p:sp>
        <p:nvSpPr>
          <p:cNvPr id="11" name="Segnaposto testo 10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Per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esempio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per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selezionare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due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campi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Cognome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e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Indirizzo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appartenenti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alla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tabella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GIOCATORI,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l’istruzione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è la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seguente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1279525" lvl="2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SELECT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Cognome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Indirizzo</a:t>
            </a: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1279525" lvl="2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FROM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Giocatori</a:t>
            </a: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L’utilizzo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carattere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*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indica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selezione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tutti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campi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Per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selezionare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tutti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campi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appartenenti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alla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tabella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Giocatori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l’istruzione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è: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1279525" lvl="2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SELECT *</a:t>
            </a:r>
          </a:p>
          <a:p>
            <a:pPr marL="1279525" lvl="2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FROM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Giocatori</a:t>
            </a: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it-IT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379913" y="4806554"/>
            <a:ext cx="23510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pitchFamily="34" charset="0"/>
              </a:rPr>
              <a:t>Basi di Dati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smtClean="0">
                <a:solidFill>
                  <a:srgbClr val="464646"/>
                </a:solidFill>
                <a:latin typeface="Lucida Sans Unicode" pitchFamily="34" charset="0"/>
              </a:rPr>
              <a:t>Ridenominazione</a:t>
            </a:r>
          </a:p>
        </p:txBody>
      </p:sp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1" y="933688"/>
            <a:ext cx="8048625" cy="3643313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379913" y="4806554"/>
            <a:ext cx="23510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pitchFamily="34" charset="0"/>
              </a:rPr>
              <a:t>Basi di Dati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smtClean="0">
                <a:solidFill>
                  <a:srgbClr val="464646"/>
                </a:solidFill>
                <a:latin typeface="Lucida Sans Unicode" pitchFamily="34" charset="0"/>
              </a:rPr>
              <a:t>Ridenominazione</a:t>
            </a:r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4" y="1125141"/>
            <a:ext cx="7786687" cy="3362325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379913" y="4806554"/>
            <a:ext cx="23510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pitchFamily="34" charset="0"/>
              </a:rPr>
              <a:t>Basi di Dati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smtClean="0">
                <a:solidFill>
                  <a:srgbClr val="464646"/>
                </a:solidFill>
                <a:latin typeface="Lucida Sans Unicode" pitchFamily="34" charset="0"/>
              </a:rPr>
              <a:t>Nomi</a:t>
            </a:r>
          </a:p>
        </p:txBody>
      </p:sp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293019"/>
            <a:ext cx="7010400" cy="3028950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41960" y="668893"/>
            <a:ext cx="8229600" cy="33944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65125" indent="-255588" hangingPunct="1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700" dirty="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4379913" y="4806554"/>
            <a:ext cx="23510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pitchFamily="34" charset="0"/>
              </a:rPr>
              <a:t>Basi di Dati</a:t>
            </a:r>
          </a:p>
        </p:txBody>
      </p:sp>
      <p:sp>
        <p:nvSpPr>
          <p:cNvPr id="92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dirty="0" err="1" smtClean="0">
                <a:solidFill>
                  <a:srgbClr val="464646"/>
                </a:solidFill>
                <a:latin typeface="Lucida Sans Unicode" pitchFamily="34" charset="0"/>
              </a:rPr>
              <a:t>Clausola</a:t>
            </a:r>
            <a:r>
              <a:rPr lang="en-GB" b="1" dirty="0" smtClean="0">
                <a:solidFill>
                  <a:srgbClr val="464646"/>
                </a:solidFill>
                <a:latin typeface="Lucida Sans Unicode" pitchFamily="34" charset="0"/>
              </a:rPr>
              <a:t> LIKE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>
          <a:xfrm>
            <a:off x="618180" y="1024890"/>
            <a:ext cx="7497000" cy="2946300"/>
          </a:xfrm>
        </p:spPr>
        <p:txBody>
          <a:bodyPr/>
          <a:lstStyle/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vogliono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ottenere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tutti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gli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elementi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iniziano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per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certa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lettera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utilizza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l’operatore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LIKE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1279525" lvl="2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SELECT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Nomeprodotto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Prezzo</a:t>
            </a: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1279525" lvl="2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FROM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Prodotti</a:t>
            </a: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1279525" lvl="2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WHERE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Nomeprodotto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LIKE ‘P%’</a:t>
            </a:r>
          </a:p>
          <a:p>
            <a:endParaRPr lang="it-IT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379913" y="4806554"/>
            <a:ext cx="23510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pitchFamily="34" charset="0"/>
              </a:rPr>
              <a:t>Basi di Dati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smtClean="0">
                <a:solidFill>
                  <a:srgbClr val="464646"/>
                </a:solidFill>
                <a:latin typeface="Lucida Sans Unicode" pitchFamily="34" charset="0"/>
              </a:rPr>
              <a:t>Clausola LIKE</a:t>
            </a:r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89" y="3161110"/>
            <a:ext cx="7115175" cy="1135856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</p:pic>
      <p:pic>
        <p:nvPicPr>
          <p:cNvPr id="1024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0314" y="910829"/>
            <a:ext cx="4086225" cy="1950244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457200" y="1110853"/>
            <a:ext cx="8229600" cy="33944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65125" indent="-255588" hangingPunct="1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700" dirty="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4379913" y="4806554"/>
            <a:ext cx="23510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pitchFamily="34" charset="0"/>
              </a:rPr>
              <a:t>Basi di Dati</a:t>
            </a:r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smtClean="0">
                <a:solidFill>
                  <a:srgbClr val="464646"/>
                </a:solidFill>
                <a:latin typeface="Lucida Sans Unicode" pitchFamily="34" charset="0"/>
              </a:rPr>
              <a:t>Operatore BETWEEN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>
          <a:xfrm>
            <a:off x="549600" y="1200150"/>
            <a:ext cx="7497000" cy="3242310"/>
          </a:xfrm>
        </p:spPr>
        <p:txBody>
          <a:bodyPr>
            <a:normAutofit lnSpcReduction="10000"/>
          </a:bodyPr>
          <a:lstStyle/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Permette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trovare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tutti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record per cui un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determinato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campo è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compreso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due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valori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Il campo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può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essere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qualunque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tipo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numerico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stringa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data)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1279525" lvl="2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SELECT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Nomeprodotto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Prezzo</a:t>
            </a: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1279525" lvl="2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FROM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Prodotti</a:t>
            </a: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1279525" lvl="2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WHERE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Prezzo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Between 10 and 15</a:t>
            </a:r>
          </a:p>
          <a:p>
            <a:endParaRPr lang="it-IT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1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a1" id="{131F9ECA-590C-4242-AA28-02F3B92B33D6}" vid="{E8C8D8CE-BE7D-46C6-921F-1BB93C37596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386</TotalTime>
  <Words>793</Words>
  <Application>Microsoft Office PowerPoint</Application>
  <PresentationFormat>Presentazione su schermo (16:9)</PresentationFormat>
  <Paragraphs>168</Paragraphs>
  <Slides>24</Slides>
  <Notes>23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1" baseType="lpstr">
      <vt:lpstr>Arial</vt:lpstr>
      <vt:lpstr>Encode Sans</vt:lpstr>
      <vt:lpstr>Lucida Sans Unicode</vt:lpstr>
      <vt:lpstr>Wingdings 3</vt:lpstr>
      <vt:lpstr>Encode Sans ExtraLight</vt:lpstr>
      <vt:lpstr>Calibri</vt:lpstr>
      <vt:lpstr>Tema1</vt:lpstr>
      <vt:lpstr>Fondamenti di BASI DI DATI Prof. Iacobelli Cesare SQL – Selezionare dati</vt:lpstr>
      <vt:lpstr>Selezione dati</vt:lpstr>
      <vt:lpstr>Selezione dati</vt:lpstr>
      <vt:lpstr>Ridenominazione</vt:lpstr>
      <vt:lpstr>Ridenominazione</vt:lpstr>
      <vt:lpstr>Nomi</vt:lpstr>
      <vt:lpstr>Clausola LIKE</vt:lpstr>
      <vt:lpstr>Clausola LIKE</vt:lpstr>
      <vt:lpstr>Operatore BETWEEN</vt:lpstr>
      <vt:lpstr>Operatori logici</vt:lpstr>
      <vt:lpstr>Operatori logici</vt:lpstr>
      <vt:lpstr>Esempio</vt:lpstr>
      <vt:lpstr>Operatori logici</vt:lpstr>
      <vt:lpstr>Operatore IN</vt:lpstr>
      <vt:lpstr>Clausola DISTINCT</vt:lpstr>
      <vt:lpstr>Valori NULL</vt:lpstr>
      <vt:lpstr>Esercizio</vt:lpstr>
      <vt:lpstr>Esercizi</vt:lpstr>
      <vt:lpstr>Esercizi</vt:lpstr>
      <vt:lpstr>Funzioni</vt:lpstr>
      <vt:lpstr>Esempi di Funzioni</vt:lpstr>
      <vt:lpstr>Ordinamento</vt:lpstr>
      <vt:lpstr>Raggruppamento</vt:lpstr>
      <vt:lpstr>Clausola HAVING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Cesare Iacobelli</dc:creator>
  <cp:lastModifiedBy>hp</cp:lastModifiedBy>
  <cp:revision>44</cp:revision>
  <dcterms:created xsi:type="dcterms:W3CDTF">2020-11-18T07:50:10Z</dcterms:created>
  <dcterms:modified xsi:type="dcterms:W3CDTF">2021-10-25T10:12:31Z</dcterms:modified>
</cp:coreProperties>
</file>