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7E2"/>
    <a:srgbClr val="929292"/>
    <a:srgbClr val="EEEEEE"/>
    <a:srgbClr val="FFFFFF"/>
    <a:srgbClr val="E5EBF7"/>
    <a:srgbClr val="E7E7E7"/>
    <a:srgbClr val="BDC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DE5-D85A-A1A5-CC8E-B6622916E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F03FB-39E5-B6B7-EA81-53401681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A1CE-C040-3841-929C-6010AD57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AECC-AA94-A5DE-1DF2-511F8FB6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CAC3-A4C0-F5A8-730C-AF7DF14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4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D77C-54FF-5443-CBF8-148BA79E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C563-8479-DCBE-6956-8750D6D0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AE78-3E45-1542-3F12-7805DCA6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2DE1-6998-149B-36D7-12197C51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200-4A2F-65AC-9ACA-DEB6051D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E65FF-8F27-16BA-A349-8BB8FA075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45704-33C0-BCC6-044D-5F8C0181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CFED-0A5F-5088-CE74-F0668401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6466-C0E3-73FA-111D-3F7D83F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E7EE-319A-B8F5-DAD7-3C4B512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1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873-01D9-BB0A-819D-CC7FEECC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EFBB-36BB-B614-B62D-14279DC8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778E-2949-1ABE-403A-EE5C295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166D-8D52-BAA8-C573-A1A1E2CC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DEBC-5585-5A36-8C7A-3F61AE0D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76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9A7-0A38-8C0C-D189-5950348C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9741-94FF-222B-8D4D-EFC7BA98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E261-3B0E-A9A6-97DF-FD3C7EDE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AF60-FCE3-F302-5762-5C1228F6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64F8-6A09-6EA5-8EC2-B98EA803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E71B-80B7-84AC-A652-03236101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BFF5-4F69-C150-B275-97C561012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F96C-60C7-E26E-9DD5-A03B1CC4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9700-0738-83C2-B882-22C862C7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5490-C1E5-A60C-5329-5F4C06B9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56A05-5F12-0E5B-0526-F38BBC13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23D5-8528-3280-D8B6-94852B8D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B82E-1C75-BBC6-D981-274C2B70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7C56C-532B-7F41-B937-999D4993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65F-F4FC-DC17-4BA3-0F08A8B36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8AD8C-0F74-FB4F-D9AD-9B6A9985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5F40B-D1BF-36D5-D002-E2C7C2A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6EBF7-32F5-B852-4294-2ACE9386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28BC8-903C-E87D-AD4F-797F0B81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38BA-62D3-0543-A67A-5F3C3E40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0A0C2-B5CA-7650-B59E-235BF196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CDB05-559E-E8AC-A4DB-47B061F6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8EB5-1795-2546-14C7-E5A2FF53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6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2047D-AE54-E966-2A63-89D9FF4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2A77-1C19-2780-57CE-63F312D7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B797-BB65-460F-5BA3-B3CEB52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8E4F-F9DA-6F0C-D2F8-2FB7E908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83AF-D1FF-BC72-EF66-AE9B90E37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AF61D-DE5C-8C25-DA5D-EA1FCED15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2C255-F190-1187-F905-F1B128FD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B604-BE0E-B43D-D017-F89D5796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1AFB-3267-33CF-6864-6E3AC639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8F7A-02E9-4F5C-C5D1-1FF8C1A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3E50-D656-B390-1F6F-8E7D5834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9F4D-68E3-AE47-A7BD-8DB77C21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F1273-F9FA-98D8-31D0-0F0712D9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C51EF-F92B-AA87-1942-B3328A66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55CA-C42D-0439-BE5C-99A7129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0BF86-FBDB-AF08-70AD-0B26EA39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BD4F-B632-FED2-3CCE-2334268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A0BB-6C13-8EDD-043D-0013730F6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46BF-5482-4673-B69F-CD5D93A1D88E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1CBE-EECD-1028-3897-8B1D1D375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ED21-F9F3-341E-B5ED-2254D217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59EC-6B0A-444C-9ABF-012AD78154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E2E26B-3E5F-B1C3-146C-22F7286582F6}"/>
              </a:ext>
            </a:extLst>
          </p:cNvPr>
          <p:cNvSpPr/>
          <p:nvPr/>
        </p:nvSpPr>
        <p:spPr>
          <a:xfrm>
            <a:off x="4612712" y="1484784"/>
            <a:ext cx="4320000" cy="4320000"/>
          </a:xfrm>
          <a:prstGeom prst="ellipse">
            <a:avLst/>
          </a:prstGeom>
          <a:solidFill>
            <a:srgbClr val="E7E7E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de-DE" sz="11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B2D5A1-A597-7EDB-47A3-3E2AF38DF44C}"/>
              </a:ext>
            </a:extLst>
          </p:cNvPr>
          <p:cNvSpPr/>
          <p:nvPr/>
        </p:nvSpPr>
        <p:spPr>
          <a:xfrm>
            <a:off x="1919536" y="1484784"/>
            <a:ext cx="4320000" cy="4320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35910D98-DF17-1C21-187E-3853AC2F2D3A}"/>
              </a:ext>
            </a:extLst>
          </p:cNvPr>
          <p:cNvSpPr txBox="1"/>
          <p:nvPr/>
        </p:nvSpPr>
        <p:spPr>
          <a:xfrm>
            <a:off x="4479880" y="3841703"/>
            <a:ext cx="1896745" cy="631825"/>
          </a:xfrm>
          <a:prstGeom prst="roundRect">
            <a:avLst/>
          </a:prstGeom>
          <a:solidFill>
            <a:schemeClr val="lt1">
              <a:alpha val="25000"/>
            </a:schemeClr>
          </a:solidFill>
          <a:ln w="6350">
            <a:solidFill>
              <a:prstClr val="black"/>
            </a:solidFill>
          </a:ln>
          <a:effectLst>
            <a:outerShdw blurRad="50800" dist="50800" dir="5400000" sx="1000" sy="1000" algn="ctr" rotWithShape="0">
              <a:schemeClr val="accent1">
                <a:lumMod val="40000"/>
                <a:lumOff val="60000"/>
              </a:schemeClr>
            </a:outerShdw>
            <a:softEdge rad="635000"/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b="1" dirty="0">
                <a:solidFill>
                  <a:srgbClr val="2E74B5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Zugangstreuhand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de-DE" sz="800" dirty="0">
                <a:solidFill>
                  <a:srgbClr val="2E74B5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z.B. PIMS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E3020528-7461-E7C2-4E03-99DCD20A432D}"/>
              </a:ext>
            </a:extLst>
          </p:cNvPr>
          <p:cNvSpPr txBox="1"/>
          <p:nvPr/>
        </p:nvSpPr>
        <p:spPr>
          <a:xfrm>
            <a:off x="2232131" y="3845660"/>
            <a:ext cx="2402205" cy="1293495"/>
          </a:xfrm>
          <a:prstGeom prst="roundRect">
            <a:avLst/>
          </a:prstGeom>
          <a:solidFill>
            <a:schemeClr val="lt1">
              <a:alpha val="30000"/>
            </a:schemeClr>
          </a:solidFill>
          <a:ln w="6350">
            <a:solidFill>
              <a:prstClr val="black"/>
            </a:solidFill>
          </a:ln>
          <a:effectLst>
            <a:outerShdw blurRad="50800" dist="50800" dir="5400000" sx="1000" sy="1000" algn="ctr" rotWithShape="0">
              <a:schemeClr val="accent1">
                <a:lumMod val="40000"/>
                <a:lumOff val="60000"/>
              </a:schemeClr>
            </a:outerShdw>
            <a:softEdge rad="635000"/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b="1" dirty="0">
                <a:solidFill>
                  <a:srgbClr val="538135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Mehrwerttreuhand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800" dirty="0">
                <a:solidFill>
                  <a:srgbClr val="538135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 B. </a:t>
            </a:r>
            <a:r>
              <a:rPr lang="de-DE" sz="800" dirty="0" err="1">
                <a:solidFill>
                  <a:srgbClr val="538135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Pseudonymisierungs</a:t>
            </a:r>
            <a:r>
              <a:rPr lang="de-DE" sz="800" dirty="0">
                <a:solidFill>
                  <a:srgbClr val="538135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-, Anonymisierungs- oder Analyse-Treuhand (ohne Bereitstellung von Rohdaten)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B91370C6-6079-B204-1C7B-3A4EAA2E89A8}"/>
              </a:ext>
            </a:extLst>
          </p:cNvPr>
          <p:cNvSpPr txBox="1"/>
          <p:nvPr/>
        </p:nvSpPr>
        <p:spPr>
          <a:xfrm>
            <a:off x="7423271" y="3097194"/>
            <a:ext cx="2806065" cy="2281948"/>
          </a:xfrm>
          <a:prstGeom prst="roundRect">
            <a:avLst/>
          </a:prstGeom>
          <a:solidFill>
            <a:schemeClr val="lt1">
              <a:alpha val="30000"/>
            </a:schemeClr>
          </a:solidFill>
          <a:ln w="6350">
            <a:solidFill>
              <a:prstClr val="black"/>
            </a:solidFill>
          </a:ln>
          <a:effectLst>
            <a:outerShdw blurRad="50800" dist="50800" dir="5400000" sx="1000" sy="1000" algn="ctr" rotWithShape="0">
              <a:schemeClr val="accent1">
                <a:lumMod val="40000"/>
                <a:lumOff val="60000"/>
              </a:schemeClr>
            </a:outerShdw>
            <a:softEdge rad="635000"/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b="1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Dienst zur Bereitstellung von Mitteln für die gemeinsame Datennutzung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800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z.B. spezielle Software </a:t>
            </a:r>
            <a:br>
              <a:rPr lang="de-DE" sz="800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DE" sz="800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 für Zugangsmittelung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spcAft>
                <a:spcPts val="1000"/>
              </a:spcAft>
            </a:pP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15AB936B-4BDD-7227-2BA9-D97F743BA5E3}"/>
              </a:ext>
            </a:extLst>
          </p:cNvPr>
          <p:cNvSpPr txBox="1"/>
          <p:nvPr/>
        </p:nvSpPr>
        <p:spPr>
          <a:xfrm>
            <a:off x="5963189" y="1807592"/>
            <a:ext cx="2002790" cy="942975"/>
          </a:xfrm>
          <a:prstGeom prst="roundRect">
            <a:avLst/>
          </a:prstGeom>
          <a:solidFill>
            <a:schemeClr val="lt1">
              <a:alpha val="25000"/>
            </a:schemeClr>
          </a:solidFill>
          <a:ln w="6350">
            <a:solidFill>
              <a:prstClr val="black"/>
            </a:solidFill>
          </a:ln>
          <a:effectLst>
            <a:outerShdw blurRad="50800" dist="50800" dir="5400000" sx="1000" sy="1000" algn="ctr" rotWithShape="0">
              <a:schemeClr val="accent1">
                <a:lumMod val="40000"/>
                <a:lumOff val="60000"/>
              </a:schemeClr>
            </a:outerShdw>
            <a:softEdge rad="635000"/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b="1" dirty="0">
                <a:solidFill>
                  <a:srgbClr val="7030A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Dienst zur gemeinsamen Datennutzung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F2EEC69F-C066-1FFF-9C29-B2695A7F6810}"/>
              </a:ext>
            </a:extLst>
          </p:cNvPr>
          <p:cNvSpPr txBox="1"/>
          <p:nvPr/>
        </p:nvSpPr>
        <p:spPr>
          <a:xfrm>
            <a:off x="3359696" y="2506071"/>
            <a:ext cx="2734689" cy="928662"/>
          </a:xfrm>
          <a:prstGeom prst="roundRect">
            <a:avLst/>
          </a:prstGeom>
          <a:noFill/>
          <a:ln w="6350">
            <a:solidFill>
              <a:prstClr val="black"/>
            </a:solidFill>
          </a:ln>
          <a:effectLst>
            <a:outerShdw blurRad="50800" dist="50800" dir="5400000" sx="1000" sy="1000" algn="ctr" rotWithShape="0">
              <a:schemeClr val="accent1">
                <a:lumMod val="40000"/>
                <a:lumOff val="60000"/>
              </a:schemeClr>
            </a:outerShdw>
            <a:softEdge rad="635000"/>
          </a:effec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de-DE" sz="1200" b="1" dirty="0">
                <a:solidFill>
                  <a:srgbClr val="C45911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Verwaltungstreuhand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800" dirty="0">
                <a:solidFill>
                  <a:srgbClr val="C45911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z.B. Selbstbeschränkungs-</a:t>
            </a:r>
            <a:br>
              <a:rPr lang="de-DE" sz="800" dirty="0">
                <a:solidFill>
                  <a:srgbClr val="C45911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DE" sz="800" dirty="0">
                <a:solidFill>
                  <a:srgbClr val="C45911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Treuhand</a:t>
            </a: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E2895298-ECFA-1F60-7E03-02D8617DF32E}"/>
              </a:ext>
            </a:extLst>
          </p:cNvPr>
          <p:cNvSpPr txBox="1"/>
          <p:nvPr/>
        </p:nvSpPr>
        <p:spPr>
          <a:xfrm>
            <a:off x="5010372" y="2821419"/>
            <a:ext cx="1157636" cy="905773"/>
          </a:xfrm>
          <a:prstGeom prst="roundRect">
            <a:avLst/>
          </a:prstGeom>
          <a:solidFill>
            <a:schemeClr val="lt1">
              <a:alpha val="25000"/>
            </a:schemeClr>
          </a:solidFill>
          <a:ln w="6350">
            <a:solidFill>
              <a:prstClr val="black"/>
            </a:solidFill>
          </a:ln>
          <a:effectLst>
            <a:outerShdw blurRad="50800" dist="50800" dir="5400000" sx="1000" sy="1000" algn="ctr" rotWithShape="0">
              <a:schemeClr val="accent1">
                <a:lumMod val="40000"/>
                <a:lumOff val="60000"/>
              </a:schemeClr>
            </a:outerShdw>
            <a:softEdge rad="635000"/>
          </a:effectLst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de-DE" sz="800" dirty="0">
                <a:solidFill>
                  <a:srgbClr val="C45911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z.B. Daten- und Rechtemanagement- Treuhand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DE" sz="1100" dirty="0">
                <a:solidFill>
                  <a:srgbClr val="000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92732-AFDB-B0B1-DF0C-3BD5BBE792B6}"/>
              </a:ext>
            </a:extLst>
          </p:cNvPr>
          <p:cNvSpPr txBox="1"/>
          <p:nvPr/>
        </p:nvSpPr>
        <p:spPr>
          <a:xfrm>
            <a:off x="9004960" y="3928881"/>
            <a:ext cx="1152128" cy="71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de-DE" sz="800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z. B. Cloud-</a:t>
            </a:r>
            <a:br>
              <a:rPr lang="de-DE" sz="800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800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und Emaildienste </a:t>
            </a:r>
          </a:p>
          <a:p>
            <a:pPr algn="r">
              <a:spcAft>
                <a:spcPts val="1000"/>
              </a:spcAft>
            </a:pPr>
            <a:r>
              <a:rPr lang="de-DE" sz="1600" dirty="0">
                <a:solidFill>
                  <a:srgbClr val="806000"/>
                </a:solidFill>
                <a:effectLst>
                  <a:outerShdw blurRad="50800" dist="50800" dir="5400000" sx="0" sy="0" algn="ctr">
                    <a:srgbClr val="000000"/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53151-80AE-5959-FABB-43739FDB55EA}"/>
              </a:ext>
            </a:extLst>
          </p:cNvPr>
          <p:cNvSpPr txBox="1"/>
          <p:nvPr/>
        </p:nvSpPr>
        <p:spPr>
          <a:xfrm>
            <a:off x="3264249" y="920241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A2B7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Datentreuhand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FE3A0-72EA-1672-2D52-EAC8521BD9DC}"/>
              </a:ext>
            </a:extLst>
          </p:cNvPr>
          <p:cNvSpPr txBox="1"/>
          <p:nvPr/>
        </p:nvSpPr>
        <p:spPr>
          <a:xfrm>
            <a:off x="5477325" y="920241"/>
            <a:ext cx="259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Datenvermittlungsdienst</a:t>
            </a:r>
          </a:p>
        </p:txBody>
      </p:sp>
    </p:spTree>
    <p:extLst>
      <p:ext uri="{BB962C8B-B14F-4D97-AF65-F5344CB8AC3E}">
        <p14:creationId xmlns:p14="http://schemas.microsoft.com/office/powerpoint/2010/main" val="14600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Feth</dc:creator>
  <cp:lastModifiedBy>Denis Feth</cp:lastModifiedBy>
  <cp:revision>7</cp:revision>
  <dcterms:created xsi:type="dcterms:W3CDTF">2023-12-15T12:38:17Z</dcterms:created>
  <dcterms:modified xsi:type="dcterms:W3CDTF">2023-12-15T14:00:43Z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</Properties>
</file>