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Norwester" panose="020B0604020202020204" charset="0"/>
      <p:regular r:id="rId23"/>
    </p:embeddedFont>
    <p:embeddedFont>
      <p:font typeface="Open Sauce" panose="020B0604020202020204" charset="0"/>
      <p:regular r:id="rId24"/>
    </p:embeddedFont>
    <p:embeddedFont>
      <p:font typeface="Open Sauce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7" d="100"/>
          <a:sy n="97" d="100"/>
        </p:scale>
        <p:origin x="72" y="18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80608" y="1348825"/>
            <a:ext cx="20796542" cy="8600800"/>
          </a:xfrm>
          <a:custGeom>
            <a:avLst/>
            <a:gdLst/>
            <a:ahLst/>
            <a:cxnLst/>
            <a:rect l="l" t="t" r="r" b="b"/>
            <a:pathLst>
              <a:path w="20796542" h="8600800">
                <a:moveTo>
                  <a:pt x="0" y="0"/>
                </a:moveTo>
                <a:lnTo>
                  <a:pt x="20796542" y="0"/>
                </a:lnTo>
                <a:lnTo>
                  <a:pt x="20796542" y="8600800"/>
                </a:lnTo>
                <a:lnTo>
                  <a:pt x="0" y="8600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097675" y="1577636"/>
            <a:ext cx="6566968" cy="7680664"/>
          </a:xfrm>
          <a:custGeom>
            <a:avLst/>
            <a:gdLst/>
            <a:ahLst/>
            <a:cxnLst/>
            <a:rect l="l" t="t" r="r" b="b"/>
            <a:pathLst>
              <a:path w="6566968" h="7680664">
                <a:moveTo>
                  <a:pt x="0" y="0"/>
                </a:moveTo>
                <a:lnTo>
                  <a:pt x="6566967" y="0"/>
                </a:lnTo>
                <a:lnTo>
                  <a:pt x="6566967" y="7680664"/>
                </a:lnTo>
                <a:lnTo>
                  <a:pt x="0" y="76806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7203135"/>
            <a:ext cx="5197923" cy="1019099"/>
            <a:chOff x="0" y="0"/>
            <a:chExt cx="1670193" cy="3274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70193" cy="327456"/>
            </a:xfrm>
            <a:custGeom>
              <a:avLst/>
              <a:gdLst/>
              <a:ahLst/>
              <a:cxnLst/>
              <a:rect l="l" t="t" r="r" b="b"/>
              <a:pathLst>
                <a:path w="1670193" h="327456">
                  <a:moveTo>
                    <a:pt x="75961" y="0"/>
                  </a:moveTo>
                  <a:lnTo>
                    <a:pt x="1594232" y="0"/>
                  </a:lnTo>
                  <a:cubicBezTo>
                    <a:pt x="1614378" y="0"/>
                    <a:pt x="1633699" y="8003"/>
                    <a:pt x="1647945" y="22248"/>
                  </a:cubicBezTo>
                  <a:cubicBezTo>
                    <a:pt x="1662190" y="36494"/>
                    <a:pt x="1670193" y="55815"/>
                    <a:pt x="1670193" y="75961"/>
                  </a:cubicBezTo>
                  <a:lnTo>
                    <a:pt x="1670193" y="251496"/>
                  </a:lnTo>
                  <a:cubicBezTo>
                    <a:pt x="1670193" y="293448"/>
                    <a:pt x="1636184" y="327456"/>
                    <a:pt x="1594232" y="327456"/>
                  </a:cubicBezTo>
                  <a:lnTo>
                    <a:pt x="75961" y="327456"/>
                  </a:lnTo>
                  <a:cubicBezTo>
                    <a:pt x="34009" y="327456"/>
                    <a:pt x="0" y="293448"/>
                    <a:pt x="0" y="251496"/>
                  </a:cubicBezTo>
                  <a:lnTo>
                    <a:pt x="0" y="75961"/>
                  </a:lnTo>
                  <a:cubicBezTo>
                    <a:pt x="0" y="55815"/>
                    <a:pt x="8003" y="36494"/>
                    <a:pt x="22248" y="22248"/>
                  </a:cubicBezTo>
                  <a:cubicBezTo>
                    <a:pt x="36494" y="8003"/>
                    <a:pt x="55815" y="0"/>
                    <a:pt x="7596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670193" cy="375081"/>
            </a:xfrm>
            <a:prstGeom prst="rect">
              <a:avLst/>
            </a:prstGeom>
          </p:spPr>
          <p:txBody>
            <a:bodyPr lIns="41639" tIns="41639" rIns="41639" bIns="41639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887149" y="7417261"/>
            <a:ext cx="802457" cy="590848"/>
            <a:chOff x="0" y="0"/>
            <a:chExt cx="11039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3900" cy="812800"/>
            </a:xfrm>
            <a:custGeom>
              <a:avLst/>
              <a:gdLst/>
              <a:ahLst/>
              <a:cxnLst/>
              <a:rect l="l" t="t" r="r" b="b"/>
              <a:pathLst>
                <a:path w="1103900" h="812800">
                  <a:moveTo>
                    <a:pt x="1103900" y="406400"/>
                  </a:moveTo>
                  <a:lnTo>
                    <a:pt x="697500" y="0"/>
                  </a:lnTo>
                  <a:lnTo>
                    <a:pt x="6975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697500" y="609600"/>
                  </a:lnTo>
                  <a:lnTo>
                    <a:pt x="697500" y="812800"/>
                  </a:lnTo>
                  <a:lnTo>
                    <a:pt x="1103900" y="406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55575"/>
              <a:ext cx="1002300" cy="454025"/>
            </a:xfrm>
            <a:prstGeom prst="rect">
              <a:avLst/>
            </a:prstGeom>
          </p:spPr>
          <p:txBody>
            <a:bodyPr lIns="41639" tIns="41639" rIns="41639" bIns="41639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528365"/>
            <a:ext cx="16230600" cy="563285"/>
            <a:chOff x="0" y="0"/>
            <a:chExt cx="4274726" cy="14835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274726" cy="148355"/>
            </a:xfrm>
            <a:custGeom>
              <a:avLst/>
              <a:gdLst/>
              <a:ahLst/>
              <a:cxnLst/>
              <a:rect l="l" t="t" r="r" b="b"/>
              <a:pathLst>
                <a:path w="4274726" h="148355">
                  <a:moveTo>
                    <a:pt x="13356" y="0"/>
                  </a:moveTo>
                  <a:lnTo>
                    <a:pt x="4261370" y="0"/>
                  </a:lnTo>
                  <a:cubicBezTo>
                    <a:pt x="4264912" y="0"/>
                    <a:pt x="4268309" y="1407"/>
                    <a:pt x="4270814" y="3912"/>
                  </a:cubicBezTo>
                  <a:cubicBezTo>
                    <a:pt x="4273319" y="6417"/>
                    <a:pt x="4274726" y="9814"/>
                    <a:pt x="4274726" y="13356"/>
                  </a:cubicBezTo>
                  <a:lnTo>
                    <a:pt x="4274726" y="134999"/>
                  </a:lnTo>
                  <a:cubicBezTo>
                    <a:pt x="4274726" y="138541"/>
                    <a:pt x="4273319" y="141938"/>
                    <a:pt x="4270814" y="144443"/>
                  </a:cubicBezTo>
                  <a:cubicBezTo>
                    <a:pt x="4268309" y="146948"/>
                    <a:pt x="4264912" y="148355"/>
                    <a:pt x="4261370" y="148355"/>
                  </a:cubicBezTo>
                  <a:lnTo>
                    <a:pt x="13356" y="148355"/>
                  </a:lnTo>
                  <a:cubicBezTo>
                    <a:pt x="9814" y="148355"/>
                    <a:pt x="6417" y="146948"/>
                    <a:pt x="3912" y="144443"/>
                  </a:cubicBezTo>
                  <a:cubicBezTo>
                    <a:pt x="1407" y="141938"/>
                    <a:pt x="0" y="138541"/>
                    <a:pt x="0" y="134999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4274726" cy="1959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218420" y="603138"/>
            <a:ext cx="430337" cy="365395"/>
          </a:xfrm>
          <a:custGeom>
            <a:avLst/>
            <a:gdLst/>
            <a:ahLst/>
            <a:cxnLst/>
            <a:rect l="l" t="t" r="r" b="b"/>
            <a:pathLst>
              <a:path w="430337" h="365395">
                <a:moveTo>
                  <a:pt x="0" y="0"/>
                </a:moveTo>
                <a:lnTo>
                  <a:pt x="430337" y="0"/>
                </a:lnTo>
                <a:lnTo>
                  <a:pt x="430337" y="365394"/>
                </a:lnTo>
                <a:lnTo>
                  <a:pt x="0" y="3653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745843" y="659123"/>
            <a:ext cx="2571956" cy="309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5"/>
              </a:lnSpc>
            </a:pPr>
            <a:r>
              <a:rPr lang="en-US" sz="20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BELLEVUE UNIVERSITY</a:t>
            </a:r>
          </a:p>
        </p:txBody>
      </p:sp>
      <p:grpSp>
        <p:nvGrpSpPr>
          <p:cNvPr id="15" name="Group 15"/>
          <p:cNvGrpSpPr/>
          <p:nvPr/>
        </p:nvGrpSpPr>
        <p:grpSpPr>
          <a:xfrm rot="5400000">
            <a:off x="16745822" y="674945"/>
            <a:ext cx="253137" cy="221495"/>
            <a:chOff x="0" y="0"/>
            <a:chExt cx="812800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5400000">
            <a:off x="15801356" y="675087"/>
            <a:ext cx="253137" cy="221495"/>
            <a:chOff x="0" y="0"/>
            <a:chExt cx="812800" cy="7112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6116500" y="635995"/>
            <a:ext cx="568943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01/21</a:t>
            </a:r>
          </a:p>
        </p:txBody>
      </p:sp>
      <p:sp>
        <p:nvSpPr>
          <p:cNvPr id="22" name="Freeform 22"/>
          <p:cNvSpPr/>
          <p:nvPr/>
        </p:nvSpPr>
        <p:spPr>
          <a:xfrm>
            <a:off x="7954842" y="1854758"/>
            <a:ext cx="1189158" cy="1125241"/>
          </a:xfrm>
          <a:custGeom>
            <a:avLst/>
            <a:gdLst/>
            <a:ahLst/>
            <a:cxnLst/>
            <a:rect l="l" t="t" r="r" b="b"/>
            <a:pathLst>
              <a:path w="1189158" h="1125241">
                <a:moveTo>
                  <a:pt x="0" y="0"/>
                </a:moveTo>
                <a:lnTo>
                  <a:pt x="1189158" y="0"/>
                </a:lnTo>
                <a:lnTo>
                  <a:pt x="1189158" y="1125241"/>
                </a:lnTo>
                <a:lnTo>
                  <a:pt x="0" y="11252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5938526" y="7884124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3" y="0"/>
                </a:lnTo>
                <a:lnTo>
                  <a:pt x="1452233" y="1374176"/>
                </a:lnTo>
                <a:lnTo>
                  <a:pt x="0" y="13741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648757" y="7407736"/>
            <a:ext cx="2990414" cy="600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69"/>
              </a:lnSpc>
            </a:pPr>
            <a:r>
              <a:rPr lang="en-US" sz="389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PRESENTATION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18420" y="2364489"/>
            <a:ext cx="5956921" cy="4634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55"/>
              </a:lnSpc>
            </a:pPr>
            <a:r>
              <a:rPr lang="en-US" sz="1112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PAGER ROTATION</a:t>
            </a:r>
          </a:p>
          <a:p>
            <a:pPr algn="l">
              <a:lnSpc>
                <a:spcPts val="2610"/>
              </a:lnSpc>
            </a:pPr>
            <a:r>
              <a:rPr lang="en-US" sz="15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DEANA AKIMOV</a:t>
            </a:r>
          </a:p>
          <a:p>
            <a:pPr algn="l">
              <a:lnSpc>
                <a:spcPts val="2610"/>
              </a:lnSpc>
            </a:pPr>
            <a:r>
              <a:rPr lang="en-US" sz="15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SEPTEMBER 16, 2025</a:t>
            </a:r>
          </a:p>
          <a:p>
            <a:pPr algn="l">
              <a:lnSpc>
                <a:spcPts val="2610"/>
              </a:lnSpc>
            </a:pPr>
            <a:r>
              <a:rPr lang="en-US" sz="15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CSD380-O307 DEVOPS (2261-DD)</a:t>
            </a:r>
          </a:p>
          <a:p>
            <a:pPr algn="l">
              <a:lnSpc>
                <a:spcPts val="2610"/>
              </a:lnSpc>
            </a:pPr>
            <a:r>
              <a:rPr lang="en-US" sz="15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DARREN OSIER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030858">
            <a:off x="-2143927" y="873142"/>
            <a:ext cx="22313684" cy="9228243"/>
          </a:xfrm>
          <a:custGeom>
            <a:avLst/>
            <a:gdLst/>
            <a:ahLst/>
            <a:cxnLst/>
            <a:rect l="l" t="t" r="r" b="b"/>
            <a:pathLst>
              <a:path w="22313684" h="9228243">
                <a:moveTo>
                  <a:pt x="0" y="0"/>
                </a:moveTo>
                <a:lnTo>
                  <a:pt x="22313684" y="0"/>
                </a:lnTo>
                <a:lnTo>
                  <a:pt x="22313684" y="9228243"/>
                </a:lnTo>
                <a:lnTo>
                  <a:pt x="0" y="9228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160168" y="152519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7"/>
                </a:lnTo>
                <a:lnTo>
                  <a:pt x="0" y="1374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334774" y="838145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6"/>
                </a:lnTo>
                <a:lnTo>
                  <a:pt x="0" y="1374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400000">
            <a:off x="8607792" y="-4505027"/>
            <a:ext cx="2081469" cy="19297054"/>
          </a:xfrm>
          <a:custGeom>
            <a:avLst/>
            <a:gdLst/>
            <a:ahLst/>
            <a:cxnLst/>
            <a:rect l="l" t="t" r="r" b="b"/>
            <a:pathLst>
              <a:path w="2081469" h="19297054">
                <a:moveTo>
                  <a:pt x="0" y="0"/>
                </a:moveTo>
                <a:lnTo>
                  <a:pt x="2081469" y="0"/>
                </a:lnTo>
                <a:lnTo>
                  <a:pt x="2081469" y="19297054"/>
                </a:lnTo>
                <a:lnTo>
                  <a:pt x="0" y="19297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1000"/>
            </a:blip>
            <a:stretch>
              <a:fillRect l="-199358" r="-159549"/>
            </a:stretch>
          </a:blipFill>
          <a:ln cap="sq">
            <a:noFill/>
            <a:prstDash val="sysDot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583340" y="4581039"/>
            <a:ext cx="8859150" cy="1019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90"/>
              </a:lnSpc>
              <a:spcBef>
                <a:spcPct val="0"/>
              </a:spcBef>
            </a:pPr>
            <a:r>
              <a:rPr lang="en-US" sz="6742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REDUCING ALERT FATIGUE</a:t>
            </a:r>
          </a:p>
        </p:txBody>
      </p:sp>
      <p:grpSp>
        <p:nvGrpSpPr>
          <p:cNvPr id="7" name="Group 7"/>
          <p:cNvGrpSpPr/>
          <p:nvPr/>
        </p:nvGrpSpPr>
        <p:grpSpPr>
          <a:xfrm rot="5400000">
            <a:off x="16672781" y="675087"/>
            <a:ext cx="253137" cy="221495"/>
            <a:chOff x="0" y="0"/>
            <a:chExt cx="812800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038672" y="635995"/>
            <a:ext cx="573730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10</a:t>
            </a: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/21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117462">
            <a:off x="-1234189" y="9111580"/>
            <a:ext cx="10292058" cy="4256474"/>
          </a:xfrm>
          <a:custGeom>
            <a:avLst/>
            <a:gdLst/>
            <a:ahLst/>
            <a:cxnLst/>
            <a:rect l="l" t="t" r="r" b="b"/>
            <a:pathLst>
              <a:path w="10292058" h="4256474">
                <a:moveTo>
                  <a:pt x="0" y="0"/>
                </a:moveTo>
                <a:lnTo>
                  <a:pt x="10292057" y="0"/>
                </a:lnTo>
                <a:lnTo>
                  <a:pt x="10292057" y="4256474"/>
                </a:lnTo>
                <a:lnTo>
                  <a:pt x="0" y="425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190578" y="2461730"/>
            <a:ext cx="5906843" cy="476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MONITORING AND ALERTING STRATEGY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73614" y="1663191"/>
            <a:ext cx="1148118" cy="114811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53066" y="1837200"/>
            <a:ext cx="846364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05.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33955" y="3444969"/>
            <a:ext cx="10220091" cy="6074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3999"/>
              </a:lnSpc>
              <a:buFont typeface="Arial"/>
              <a:buChar char="•"/>
            </a:pPr>
            <a:r>
              <a:rPr lang="en-US" b="1" u="sng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</a:t>
            </a:r>
            <a:r>
              <a:rPr lang="en-US" b="1" u="sng" strike="noStrike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ocus on Actionable Alerts:</a:t>
            </a:r>
          </a:p>
          <a:p>
            <a:pPr marL="1036318" lvl="3" indent="-259080" algn="just">
              <a:lnSpc>
                <a:spcPts val="3999"/>
              </a:lnSpc>
              <a:buFont typeface="Arial"/>
              <a:buChar char="￭"/>
            </a:pP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Make sure every alert warn</a:t>
            </a:r>
            <a:r>
              <a:rPr lang="en-US" sz="1599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</a:t>
            </a: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of</a:t>
            </a:r>
            <a:r>
              <a:rPr lang="en-US" sz="1599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a</a:t>
            </a: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specific action.</a:t>
            </a:r>
          </a:p>
          <a:p>
            <a:pPr marL="1036318" lvl="3" indent="-259080" algn="just">
              <a:lnSpc>
                <a:spcPts val="3999"/>
              </a:lnSpc>
              <a:buFont typeface="Arial"/>
              <a:buChar char="￭"/>
            </a:pPr>
            <a:r>
              <a:rPr lang="en-US" sz="1599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Focus on emergencies that have the highest importance.</a:t>
            </a:r>
          </a:p>
          <a:p>
            <a:pPr marL="1036318" lvl="3" indent="-259080" algn="just">
              <a:lnSpc>
                <a:spcPts val="3999"/>
              </a:lnSpc>
              <a:buFont typeface="Arial"/>
              <a:buChar char="￭"/>
            </a:pP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Do not use informational alerts </a:t>
            </a:r>
            <a:r>
              <a:rPr lang="en-US" sz="1599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</a:t>
            </a: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</a:t>
            </a:r>
            <a:r>
              <a:rPr lang="en-US" sz="1599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at</a:t>
            </a: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do not demand urgent action.</a:t>
            </a:r>
          </a:p>
          <a:p>
            <a:pPr marL="345439" lvl="1" indent="-172720" algn="just">
              <a:lnSpc>
                <a:spcPts val="3999"/>
              </a:lnSpc>
              <a:buFont typeface="Arial"/>
              <a:buChar char="•"/>
            </a:pPr>
            <a:r>
              <a:rPr lang="en-US" b="1" u="sng" strike="noStrike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Tune Thresholds to Reduce False Positives:</a:t>
            </a:r>
          </a:p>
          <a:p>
            <a:pPr marL="1036318" lvl="3" indent="-259080" algn="just">
              <a:lnSpc>
                <a:spcPts val="3999"/>
              </a:lnSpc>
              <a:buFont typeface="Arial"/>
              <a:buChar char="￭"/>
            </a:pPr>
            <a:r>
              <a:rPr lang="en-US" sz="1599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Examine past data to identify the right set points.</a:t>
            </a:r>
          </a:p>
          <a:p>
            <a:pPr marL="1036318" lvl="3" indent="-259080" algn="just">
              <a:lnSpc>
                <a:spcPts val="3999"/>
              </a:lnSpc>
              <a:buFont typeface="Arial"/>
              <a:buChar char="￭"/>
            </a:pPr>
            <a:r>
              <a:rPr lang="en-US" sz="1599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Adjust thresholds on a regular basis based on system behavior.</a:t>
            </a:r>
          </a:p>
          <a:p>
            <a:pPr marL="1036318" lvl="3" indent="-259080" algn="just">
              <a:lnSpc>
                <a:spcPts val="3999"/>
              </a:lnSpc>
              <a:buFont typeface="Arial"/>
              <a:buChar char="￭"/>
            </a:pPr>
            <a:r>
              <a:rPr lang="en-US" sz="1599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Apply dynamic thresholds that respond to changes.</a:t>
            </a:r>
          </a:p>
          <a:p>
            <a:pPr marL="345439" lvl="1" indent="-172720" algn="just">
              <a:lnSpc>
                <a:spcPts val="3999"/>
              </a:lnSpc>
              <a:buFont typeface="Arial"/>
              <a:buChar char="•"/>
            </a:pPr>
            <a:r>
              <a:rPr lang="en-US" b="1" u="sng" strike="noStrike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Execution Anomaly Detection:</a:t>
            </a:r>
          </a:p>
          <a:p>
            <a:pPr marL="1036318" lvl="3" indent="-259080" algn="just">
              <a:lnSpc>
                <a:spcPts val="3999"/>
              </a:lnSpc>
              <a:buFont typeface="Arial"/>
              <a:buChar char="￭"/>
            </a:pPr>
            <a:r>
              <a:rPr lang="en-US" sz="1599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Apply machine learning to detect abnormal patterns and anomalies of </a:t>
            </a: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normal behavior.</a:t>
            </a:r>
          </a:p>
          <a:p>
            <a:pPr marL="1036318" lvl="3" indent="-259080" algn="just">
              <a:lnSpc>
                <a:spcPts val="3999"/>
              </a:lnSpc>
              <a:buFont typeface="Arial"/>
              <a:buChar char="￭"/>
            </a:pP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Set up notifications that will notify you only when anomalies are beyond a specific limit.</a:t>
            </a:r>
          </a:p>
          <a:p>
            <a:pPr marL="1036318" lvl="3" indent="-259080" algn="just">
              <a:lnSpc>
                <a:spcPts val="3999"/>
              </a:lnSpc>
              <a:buFont typeface="Arial"/>
              <a:buChar char="￭"/>
            </a:pP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Use both anomaly detection and conventional threshold-based alerts to have full coverage.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120243"/>
            <a:ext cx="16230600" cy="1435511"/>
            <a:chOff x="0" y="0"/>
            <a:chExt cx="4274726" cy="3780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74726" cy="378077"/>
            </a:xfrm>
            <a:custGeom>
              <a:avLst/>
              <a:gdLst/>
              <a:ahLst/>
              <a:cxnLst/>
              <a:rect l="l" t="t" r="r" b="b"/>
              <a:pathLst>
                <a:path w="4274726" h="378077">
                  <a:moveTo>
                    <a:pt x="13356" y="0"/>
                  </a:moveTo>
                  <a:lnTo>
                    <a:pt x="4261370" y="0"/>
                  </a:lnTo>
                  <a:cubicBezTo>
                    <a:pt x="4264912" y="0"/>
                    <a:pt x="4268309" y="1407"/>
                    <a:pt x="4270814" y="3912"/>
                  </a:cubicBezTo>
                  <a:cubicBezTo>
                    <a:pt x="4273319" y="6417"/>
                    <a:pt x="4274726" y="9814"/>
                    <a:pt x="4274726" y="13356"/>
                  </a:cubicBezTo>
                  <a:lnTo>
                    <a:pt x="4274726" y="364721"/>
                  </a:lnTo>
                  <a:cubicBezTo>
                    <a:pt x="4274726" y="368263"/>
                    <a:pt x="4273319" y="371660"/>
                    <a:pt x="4270814" y="374165"/>
                  </a:cubicBezTo>
                  <a:cubicBezTo>
                    <a:pt x="4268309" y="376670"/>
                    <a:pt x="4264912" y="378077"/>
                    <a:pt x="4261370" y="378077"/>
                  </a:cubicBezTo>
                  <a:lnTo>
                    <a:pt x="13356" y="378077"/>
                  </a:lnTo>
                  <a:cubicBezTo>
                    <a:pt x="9814" y="378077"/>
                    <a:pt x="6417" y="376670"/>
                    <a:pt x="3912" y="374165"/>
                  </a:cubicBezTo>
                  <a:cubicBezTo>
                    <a:pt x="1407" y="371660"/>
                    <a:pt x="0" y="368263"/>
                    <a:pt x="0" y="364721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274726" cy="425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651638" y="561757"/>
            <a:ext cx="6984724" cy="55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36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MONITORING AND ALERTING STRATEGY</a:t>
            </a:r>
          </a:p>
        </p:txBody>
      </p:sp>
      <p:grpSp>
        <p:nvGrpSpPr>
          <p:cNvPr id="13" name="Group 13"/>
          <p:cNvGrpSpPr/>
          <p:nvPr/>
        </p:nvGrpSpPr>
        <p:grpSpPr>
          <a:xfrm rot="5400000">
            <a:off x="16641645" y="675087"/>
            <a:ext cx="253137" cy="221495"/>
            <a:chOff x="0" y="0"/>
            <a:chExt cx="812800" cy="711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038672" y="635995"/>
            <a:ext cx="542594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11</a:t>
            </a: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/21</a:t>
            </a:r>
          </a:p>
        </p:txBody>
      </p:sp>
      <p:sp>
        <p:nvSpPr>
          <p:cNvPr id="20" name="Freeform 20"/>
          <p:cNvSpPr/>
          <p:nvPr/>
        </p:nvSpPr>
        <p:spPr>
          <a:xfrm>
            <a:off x="850335" y="4221679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5" y="0"/>
                </a:lnTo>
                <a:lnTo>
                  <a:pt x="1394675" y="1319712"/>
                </a:lnTo>
                <a:lnTo>
                  <a:pt x="0" y="131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5447446" y="6745306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6" y="0"/>
                </a:lnTo>
                <a:lnTo>
                  <a:pt x="1394676" y="1319711"/>
                </a:lnTo>
                <a:lnTo>
                  <a:pt x="0" y="131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16905902" y="9979175"/>
            <a:ext cx="1382098" cy="217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9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(Lentz, &amp; Vesine, 2025).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125821">
            <a:off x="13781211" y="3170992"/>
            <a:ext cx="10292058" cy="4256474"/>
          </a:xfrm>
          <a:custGeom>
            <a:avLst/>
            <a:gdLst/>
            <a:ahLst/>
            <a:cxnLst/>
            <a:rect l="l" t="t" r="r" b="b"/>
            <a:pathLst>
              <a:path w="10292058" h="4256474">
                <a:moveTo>
                  <a:pt x="0" y="0"/>
                </a:moveTo>
                <a:lnTo>
                  <a:pt x="10292057" y="0"/>
                </a:lnTo>
                <a:lnTo>
                  <a:pt x="10292057" y="4256474"/>
                </a:lnTo>
                <a:lnTo>
                  <a:pt x="0" y="425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442980" y="2227725"/>
            <a:ext cx="7402040" cy="476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AUTOMATED REMEDIATION FOR COMMON ISSUES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73614" y="1663191"/>
            <a:ext cx="1148118" cy="114811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53066" y="1837200"/>
            <a:ext cx="846364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05.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69882" y="3490278"/>
            <a:ext cx="9948237" cy="5048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39" lvl="1" indent="-172720" algn="just">
              <a:lnSpc>
                <a:spcPts val="3999"/>
              </a:lnSpc>
              <a:buFont typeface="Arial"/>
              <a:buChar char="•"/>
            </a:pP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599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Automate </a:t>
            </a: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known issues by creating script</a:t>
            </a:r>
            <a:r>
              <a:rPr lang="en-US" sz="1599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</a:t>
            </a: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or playbooks.</a:t>
            </a:r>
          </a:p>
          <a:p>
            <a:pPr marL="345439" lvl="1" indent="-172720" algn="just">
              <a:lnSpc>
                <a:spcPts val="3999"/>
              </a:lnSpc>
              <a:buFont typeface="Arial"/>
              <a:buChar char="•"/>
            </a:pPr>
            <a:r>
              <a:rPr lang="en-US" sz="1599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Automatic remediation by c</a:t>
            </a: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onditioned alert condi</a:t>
            </a:r>
            <a:r>
              <a:rPr lang="en-US" sz="1599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tions.</a:t>
            </a:r>
          </a:p>
          <a:p>
            <a:pPr marL="345439" lvl="1" indent="-172720" algn="just">
              <a:lnSpc>
                <a:spcPts val="3999"/>
              </a:lnSpc>
              <a:buFont typeface="Arial"/>
              <a:buChar char="•"/>
            </a:pPr>
            <a:r>
              <a:rPr lang="en-US" sz="1599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Log and monitor automated remediation activities.</a:t>
            </a:r>
          </a:p>
          <a:p>
            <a:pPr algn="just">
              <a:lnSpc>
                <a:spcPts val="3999"/>
              </a:lnSpc>
            </a:pPr>
            <a:endParaRPr lang="en-US" sz="1599" dirty="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just">
              <a:lnSpc>
                <a:spcPts val="3999"/>
              </a:lnSpc>
            </a:pPr>
            <a:r>
              <a:rPr lang="en-US" sz="1599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infrastructure is self-healing in that it ensures a successful implementation of the new system.</a:t>
            </a:r>
          </a:p>
          <a:p>
            <a:pPr marL="345439" lvl="1" indent="-172720" algn="just">
              <a:lnSpc>
                <a:spcPts val="3999"/>
              </a:lnSpc>
              <a:buFont typeface="Arial"/>
              <a:buChar char="•"/>
            </a:pPr>
            <a:r>
              <a:rPr lang="en-US" sz="1599" b="1" u="sng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Self-Healing Infrastructure:</a:t>
            </a:r>
          </a:p>
          <a:p>
            <a:pPr marL="690879" lvl="2" indent="-230293" algn="just">
              <a:lnSpc>
                <a:spcPts val="3999"/>
              </a:lnSpc>
              <a:buFont typeface="Arial"/>
              <a:buChar char="⚬"/>
            </a:pPr>
            <a:r>
              <a:rPr lang="en-US" sz="1599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Have in place systems that can automatically detect failure and recover.</a:t>
            </a:r>
          </a:p>
          <a:p>
            <a:pPr marL="690879" lvl="2" indent="-230293" algn="just">
              <a:lnSpc>
                <a:spcPts val="3999"/>
              </a:lnSpc>
              <a:buFont typeface="Arial"/>
              <a:buChar char="⚬"/>
            </a:pPr>
            <a:r>
              <a:rPr lang="en-US" sz="1599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Auto-scaling, rolling deployments, and auto </a:t>
            </a: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rollback.</a:t>
            </a:r>
          </a:p>
          <a:p>
            <a:pPr marL="690879" lvl="2" indent="-230293" algn="just">
              <a:lnSpc>
                <a:spcPts val="3999"/>
              </a:lnSpc>
              <a:buFont typeface="Arial"/>
              <a:buChar char="⚬"/>
            </a:pP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Keep track of the well-being of the infrastructure at all times and perform self-healing behavior whenever necessary.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120243"/>
            <a:ext cx="16230600" cy="1435511"/>
            <a:chOff x="0" y="0"/>
            <a:chExt cx="4274726" cy="3780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74726" cy="378077"/>
            </a:xfrm>
            <a:custGeom>
              <a:avLst/>
              <a:gdLst/>
              <a:ahLst/>
              <a:cxnLst/>
              <a:rect l="l" t="t" r="r" b="b"/>
              <a:pathLst>
                <a:path w="4274726" h="378077">
                  <a:moveTo>
                    <a:pt x="13356" y="0"/>
                  </a:moveTo>
                  <a:lnTo>
                    <a:pt x="4261370" y="0"/>
                  </a:lnTo>
                  <a:cubicBezTo>
                    <a:pt x="4264912" y="0"/>
                    <a:pt x="4268309" y="1407"/>
                    <a:pt x="4270814" y="3912"/>
                  </a:cubicBezTo>
                  <a:cubicBezTo>
                    <a:pt x="4273319" y="6417"/>
                    <a:pt x="4274726" y="9814"/>
                    <a:pt x="4274726" y="13356"/>
                  </a:cubicBezTo>
                  <a:lnTo>
                    <a:pt x="4274726" y="364721"/>
                  </a:lnTo>
                  <a:cubicBezTo>
                    <a:pt x="4274726" y="368263"/>
                    <a:pt x="4273319" y="371660"/>
                    <a:pt x="4270814" y="374165"/>
                  </a:cubicBezTo>
                  <a:cubicBezTo>
                    <a:pt x="4268309" y="376670"/>
                    <a:pt x="4264912" y="378077"/>
                    <a:pt x="4261370" y="378077"/>
                  </a:cubicBezTo>
                  <a:lnTo>
                    <a:pt x="13356" y="378077"/>
                  </a:lnTo>
                  <a:cubicBezTo>
                    <a:pt x="9814" y="378077"/>
                    <a:pt x="6417" y="376670"/>
                    <a:pt x="3912" y="374165"/>
                  </a:cubicBezTo>
                  <a:cubicBezTo>
                    <a:pt x="1407" y="371660"/>
                    <a:pt x="0" y="368263"/>
                    <a:pt x="0" y="364721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274726" cy="425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966928" y="509593"/>
            <a:ext cx="2354145" cy="55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36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AUTOMATION</a:t>
            </a:r>
          </a:p>
        </p:txBody>
      </p:sp>
      <p:grpSp>
        <p:nvGrpSpPr>
          <p:cNvPr id="13" name="Group 13"/>
          <p:cNvGrpSpPr/>
          <p:nvPr/>
        </p:nvGrpSpPr>
        <p:grpSpPr>
          <a:xfrm rot="5400000">
            <a:off x="16674739" y="675087"/>
            <a:ext cx="253137" cy="221495"/>
            <a:chOff x="0" y="0"/>
            <a:chExt cx="812800" cy="711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038672" y="635995"/>
            <a:ext cx="575689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12</a:t>
            </a: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/21</a:t>
            </a:r>
          </a:p>
        </p:txBody>
      </p:sp>
      <p:sp>
        <p:nvSpPr>
          <p:cNvPr id="20" name="Freeform 20"/>
          <p:cNvSpPr/>
          <p:nvPr/>
        </p:nvSpPr>
        <p:spPr>
          <a:xfrm>
            <a:off x="850335" y="4221679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5" y="0"/>
                </a:lnTo>
                <a:lnTo>
                  <a:pt x="1394675" y="1319712"/>
                </a:lnTo>
                <a:lnTo>
                  <a:pt x="0" y="131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5447446" y="6745306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6" y="0"/>
                </a:lnTo>
                <a:lnTo>
                  <a:pt x="1394676" y="1319711"/>
                </a:lnTo>
                <a:lnTo>
                  <a:pt x="0" y="131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16905902" y="9979175"/>
            <a:ext cx="1382098" cy="217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9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(Lentz, &amp; Vesine, 2025).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030858">
            <a:off x="-2143927" y="873142"/>
            <a:ext cx="22313684" cy="9228243"/>
          </a:xfrm>
          <a:custGeom>
            <a:avLst/>
            <a:gdLst/>
            <a:ahLst/>
            <a:cxnLst/>
            <a:rect l="l" t="t" r="r" b="b"/>
            <a:pathLst>
              <a:path w="22313684" h="9228243">
                <a:moveTo>
                  <a:pt x="0" y="0"/>
                </a:moveTo>
                <a:lnTo>
                  <a:pt x="22313684" y="0"/>
                </a:lnTo>
                <a:lnTo>
                  <a:pt x="22313684" y="9228243"/>
                </a:lnTo>
                <a:lnTo>
                  <a:pt x="0" y="9228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160168" y="152519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7"/>
                </a:lnTo>
                <a:lnTo>
                  <a:pt x="0" y="1374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334774" y="838145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6"/>
                </a:lnTo>
                <a:lnTo>
                  <a:pt x="0" y="1374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400000">
            <a:off x="8607792" y="-4505027"/>
            <a:ext cx="2081469" cy="19297054"/>
          </a:xfrm>
          <a:custGeom>
            <a:avLst/>
            <a:gdLst/>
            <a:ahLst/>
            <a:cxnLst/>
            <a:rect l="l" t="t" r="r" b="b"/>
            <a:pathLst>
              <a:path w="2081469" h="19297054">
                <a:moveTo>
                  <a:pt x="0" y="0"/>
                </a:moveTo>
                <a:lnTo>
                  <a:pt x="2081469" y="0"/>
                </a:lnTo>
                <a:lnTo>
                  <a:pt x="2081469" y="19297054"/>
                </a:lnTo>
                <a:lnTo>
                  <a:pt x="0" y="19297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1000"/>
            </a:blip>
            <a:stretch>
              <a:fillRect l="-199358" r="-159549"/>
            </a:stretch>
          </a:blipFill>
          <a:ln cap="sq">
            <a:noFill/>
            <a:prstDash val="sysDot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571321" y="4633929"/>
            <a:ext cx="15156901" cy="1019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90"/>
              </a:lnSpc>
              <a:spcBef>
                <a:spcPct val="0"/>
              </a:spcBef>
            </a:pPr>
            <a:r>
              <a:rPr lang="en-US" sz="6742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SUPPORT, DOCUMENTATION, AND ONBOARDING</a:t>
            </a:r>
          </a:p>
        </p:txBody>
      </p:sp>
      <p:grpSp>
        <p:nvGrpSpPr>
          <p:cNvPr id="7" name="Group 7"/>
          <p:cNvGrpSpPr/>
          <p:nvPr/>
        </p:nvGrpSpPr>
        <p:grpSpPr>
          <a:xfrm rot="5400000">
            <a:off x="16672781" y="675087"/>
            <a:ext cx="253137" cy="221495"/>
            <a:chOff x="0" y="0"/>
            <a:chExt cx="812800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038672" y="635995"/>
            <a:ext cx="573730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13</a:t>
            </a: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/21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112222">
            <a:off x="10763632" y="-394246"/>
            <a:ext cx="10292058" cy="4256474"/>
          </a:xfrm>
          <a:custGeom>
            <a:avLst/>
            <a:gdLst/>
            <a:ahLst/>
            <a:cxnLst/>
            <a:rect l="l" t="t" r="r" b="b"/>
            <a:pathLst>
              <a:path w="10292058" h="4256474">
                <a:moveTo>
                  <a:pt x="0" y="0"/>
                </a:moveTo>
                <a:lnTo>
                  <a:pt x="10292057" y="0"/>
                </a:lnTo>
                <a:lnTo>
                  <a:pt x="10292057" y="4256474"/>
                </a:lnTo>
                <a:lnTo>
                  <a:pt x="0" y="425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286564" y="2051426"/>
            <a:ext cx="4284781" cy="476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TRAINING AND ONBOARDING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73614" y="1663191"/>
            <a:ext cx="1148118" cy="114811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53066" y="1837200"/>
            <a:ext cx="846364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06.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64094" y="2658909"/>
            <a:ext cx="9966360" cy="204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0671" lvl="1" indent="-140336" algn="just">
              <a:lnSpc>
                <a:spcPts val="3250"/>
              </a:lnSpc>
              <a:buFont typeface="Arial"/>
              <a:buChar char="•"/>
            </a:pPr>
            <a:r>
              <a:rPr lang="en-US" sz="1300" b="1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1500" b="1" u="sng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Deta</a:t>
            </a:r>
            <a:r>
              <a:rPr lang="en-US" sz="1500" b="1" u="sng" strike="noStrike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iled Training</a:t>
            </a:r>
          </a:p>
          <a:p>
            <a:pPr marL="842013" lvl="3" indent="-210503" algn="just">
              <a:lnSpc>
                <a:spcPts val="3250"/>
              </a:lnSpc>
              <a:buFont typeface="Arial"/>
              <a:buChar char="￭"/>
            </a:pPr>
            <a:r>
              <a:rPr lang="en-US" sz="1300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Architecture of a cover system, methods of troubleshooting, and special on-call methods.</a:t>
            </a:r>
          </a:p>
          <a:p>
            <a:pPr marL="280671" lvl="1" indent="-140336" algn="just">
              <a:lnSpc>
                <a:spcPts val="3250"/>
              </a:lnSpc>
              <a:buFont typeface="Arial"/>
              <a:buChar char="•"/>
            </a:pPr>
            <a:r>
              <a:rPr lang="en-US" sz="1300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1500" b="1" u="sng" strike="noStrike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Mentorship Program</a:t>
            </a:r>
          </a:p>
          <a:p>
            <a:pPr marL="842013" lvl="3" indent="-210503" algn="just">
              <a:lnSpc>
                <a:spcPts val="3250"/>
              </a:lnSpc>
              <a:buFont typeface="Arial"/>
              <a:buChar char="￭"/>
            </a:pPr>
            <a:r>
              <a:rPr lang="en-US" sz="1300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Match new on-call engineers with the seasoned team members during prelimi</a:t>
            </a:r>
            <a:r>
              <a:rPr lang="en-US" sz="13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nary rotations to help and guide them in the field.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120243"/>
            <a:ext cx="16230600" cy="1435511"/>
            <a:chOff x="0" y="0"/>
            <a:chExt cx="4274726" cy="3780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74726" cy="378077"/>
            </a:xfrm>
            <a:custGeom>
              <a:avLst/>
              <a:gdLst/>
              <a:ahLst/>
              <a:cxnLst/>
              <a:rect l="l" t="t" r="r" b="b"/>
              <a:pathLst>
                <a:path w="4274726" h="378077">
                  <a:moveTo>
                    <a:pt x="13356" y="0"/>
                  </a:moveTo>
                  <a:lnTo>
                    <a:pt x="4261370" y="0"/>
                  </a:lnTo>
                  <a:cubicBezTo>
                    <a:pt x="4264912" y="0"/>
                    <a:pt x="4268309" y="1407"/>
                    <a:pt x="4270814" y="3912"/>
                  </a:cubicBezTo>
                  <a:cubicBezTo>
                    <a:pt x="4273319" y="6417"/>
                    <a:pt x="4274726" y="9814"/>
                    <a:pt x="4274726" y="13356"/>
                  </a:cubicBezTo>
                  <a:lnTo>
                    <a:pt x="4274726" y="364721"/>
                  </a:lnTo>
                  <a:cubicBezTo>
                    <a:pt x="4274726" y="368263"/>
                    <a:pt x="4273319" y="371660"/>
                    <a:pt x="4270814" y="374165"/>
                  </a:cubicBezTo>
                  <a:cubicBezTo>
                    <a:pt x="4268309" y="376670"/>
                    <a:pt x="4264912" y="378077"/>
                    <a:pt x="4261370" y="378077"/>
                  </a:cubicBezTo>
                  <a:lnTo>
                    <a:pt x="13356" y="378077"/>
                  </a:lnTo>
                  <a:cubicBezTo>
                    <a:pt x="9814" y="378077"/>
                    <a:pt x="6417" y="376670"/>
                    <a:pt x="3912" y="374165"/>
                  </a:cubicBezTo>
                  <a:cubicBezTo>
                    <a:pt x="1407" y="371660"/>
                    <a:pt x="0" y="368263"/>
                    <a:pt x="0" y="364721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274726" cy="425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152609" y="561757"/>
            <a:ext cx="11982781" cy="55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36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COMPREHENSIVE SUPPORT AND TRAINING FOR ON-CALL ENGINEERS</a:t>
            </a:r>
          </a:p>
        </p:txBody>
      </p:sp>
      <p:grpSp>
        <p:nvGrpSpPr>
          <p:cNvPr id="13" name="Group 13"/>
          <p:cNvGrpSpPr/>
          <p:nvPr/>
        </p:nvGrpSpPr>
        <p:grpSpPr>
          <a:xfrm rot="5400000">
            <a:off x="16691502" y="675087"/>
            <a:ext cx="253137" cy="221495"/>
            <a:chOff x="0" y="0"/>
            <a:chExt cx="812800" cy="711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038672" y="635995"/>
            <a:ext cx="592451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14</a:t>
            </a: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/21</a:t>
            </a:r>
          </a:p>
        </p:txBody>
      </p:sp>
      <p:sp>
        <p:nvSpPr>
          <p:cNvPr id="20" name="Freeform 20"/>
          <p:cNvSpPr/>
          <p:nvPr/>
        </p:nvSpPr>
        <p:spPr>
          <a:xfrm>
            <a:off x="850335" y="4221679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5" y="0"/>
                </a:lnTo>
                <a:lnTo>
                  <a:pt x="1394675" y="1319712"/>
                </a:lnTo>
                <a:lnTo>
                  <a:pt x="0" y="131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5447446" y="6745306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6" y="0"/>
                </a:lnTo>
                <a:lnTo>
                  <a:pt x="1394676" y="1319711"/>
                </a:lnTo>
                <a:lnTo>
                  <a:pt x="0" y="131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17103201" y="9979175"/>
            <a:ext cx="1137174" cy="217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9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(Squadcase, 2023).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833474" y="4872010"/>
            <a:ext cx="5190961" cy="476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DOCUMENTATION AND RESOURCES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355672" y="5581224"/>
            <a:ext cx="10383203" cy="1625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0671" lvl="1" indent="-140336" algn="just">
              <a:lnSpc>
                <a:spcPts val="3250"/>
              </a:lnSpc>
              <a:buFont typeface="Arial"/>
              <a:buChar char="•"/>
            </a:pPr>
            <a:r>
              <a:rPr lang="en-US" sz="1500" b="1" u="sng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Procedura</a:t>
            </a:r>
            <a:r>
              <a:rPr lang="en-US" sz="1500" b="1" u="sng" strike="noStrike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 Runbooks</a:t>
            </a:r>
          </a:p>
          <a:p>
            <a:pPr marL="842013" lvl="3" indent="-210503" algn="just">
              <a:lnSpc>
                <a:spcPts val="3250"/>
              </a:lnSpc>
              <a:buFont typeface="Arial"/>
              <a:buChar char="￭"/>
            </a:pPr>
            <a:r>
              <a:rPr lang="en-US" sz="1300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Step-by-step </a:t>
            </a:r>
            <a:r>
              <a:rPr lang="en-US" sz="1300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</a:t>
            </a:r>
            <a:r>
              <a:rPr lang="en-US" sz="1300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</a:t>
            </a:r>
            <a:r>
              <a:rPr lang="en-US" sz="1300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tructions on common incidents with screenshots and examples, updated on a regular basis.</a:t>
            </a:r>
          </a:p>
          <a:p>
            <a:pPr marL="280671" lvl="1" indent="-140336" algn="just">
              <a:lnSpc>
                <a:spcPts val="3250"/>
              </a:lnSpc>
              <a:buFont typeface="Arial"/>
              <a:buChar char="•"/>
            </a:pPr>
            <a:r>
              <a:rPr lang="en-US" sz="1500" b="1" u="sng" strike="noStrike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Troubleshooting Guides</a:t>
            </a:r>
          </a:p>
          <a:p>
            <a:pPr marL="842013" lvl="3" indent="-210503" algn="just">
              <a:lnSpc>
                <a:spcPts val="3250"/>
              </a:lnSpc>
              <a:buFont typeface="Arial"/>
              <a:buChar char="￭"/>
            </a:pPr>
            <a:r>
              <a:rPr lang="en-US" sz="13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Systematic guides containing </a:t>
            </a:r>
            <a:r>
              <a:rPr lang="en-US" sz="1300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 </a:t>
            </a:r>
            <a:r>
              <a:rPr lang="en-US" sz="13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most common symptoms, possible causes, decision trees, and suggested solutions.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960855" y="7649367"/>
            <a:ext cx="5544371" cy="476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ONGOING SUPPORT AND ESCALATION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387230" y="8353858"/>
            <a:ext cx="11777657" cy="1625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0671" lvl="1" indent="-140336" algn="just">
              <a:lnSpc>
                <a:spcPts val="3250"/>
              </a:lnSpc>
              <a:buFont typeface="Arial"/>
              <a:buChar char="•"/>
            </a:pPr>
            <a:r>
              <a:rPr lang="en-US" sz="1500" b="1" u="sng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Escalation Paths</a:t>
            </a:r>
          </a:p>
          <a:p>
            <a:pPr marL="842013" lvl="3" indent="-210503" algn="just">
              <a:lnSpc>
                <a:spcPts val="3250"/>
              </a:lnSpc>
              <a:buFont typeface="Arial"/>
              <a:buChar char="￭"/>
            </a:pPr>
            <a:r>
              <a:rPr lang="en-US" sz="13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Well-defined procedure </a:t>
            </a:r>
            <a:r>
              <a:rPr lang="en-US" sz="1300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</a:t>
            </a:r>
            <a:r>
              <a:rPr lang="en-US" sz="13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</a:t>
            </a:r>
            <a:r>
              <a:rPr lang="en-US" sz="1300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</a:t>
            </a:r>
            <a:r>
              <a:rPr lang="en-US" sz="13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contacting issues, including contact details and SLA </a:t>
            </a:r>
            <a:r>
              <a:rPr lang="en-US" sz="1300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</a:t>
            </a:r>
            <a:r>
              <a:rPr lang="en-US" sz="13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</a:t>
            </a:r>
            <a:r>
              <a:rPr lang="en-US" sz="1300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</a:t>
            </a:r>
            <a:r>
              <a:rPr lang="en-US" sz="13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contact time.</a:t>
            </a:r>
          </a:p>
          <a:p>
            <a:pPr marL="280671" lvl="1" indent="-140336" algn="just">
              <a:lnSpc>
                <a:spcPts val="3250"/>
              </a:lnSpc>
              <a:buFont typeface="Arial"/>
              <a:buChar char="•"/>
            </a:pPr>
            <a:r>
              <a:rPr lang="en-US" sz="1500" b="1" u="sng" strike="noStrike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Designated Experts</a:t>
            </a:r>
          </a:p>
          <a:p>
            <a:pPr marL="842013" lvl="3" indent="-210503" algn="just">
              <a:lnSpc>
                <a:spcPts val="3250"/>
              </a:lnSpc>
              <a:buFont typeface="Arial"/>
              <a:buChar char="￭"/>
            </a:pPr>
            <a:r>
              <a:rPr lang="en-US" sz="1300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Availability of subject matter experts (SMEs) who have schedules or </a:t>
            </a:r>
            <a:r>
              <a:rPr lang="en-US" sz="13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are on-call rotations </a:t>
            </a:r>
            <a:r>
              <a:rPr lang="en-US" sz="1300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tha</a:t>
            </a:r>
            <a:r>
              <a:rPr lang="en-US" sz="13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 can be used to help the operations team.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030858">
            <a:off x="-2143927" y="873142"/>
            <a:ext cx="22313684" cy="9228243"/>
          </a:xfrm>
          <a:custGeom>
            <a:avLst/>
            <a:gdLst/>
            <a:ahLst/>
            <a:cxnLst/>
            <a:rect l="l" t="t" r="r" b="b"/>
            <a:pathLst>
              <a:path w="22313684" h="9228243">
                <a:moveTo>
                  <a:pt x="0" y="0"/>
                </a:moveTo>
                <a:lnTo>
                  <a:pt x="22313684" y="0"/>
                </a:lnTo>
                <a:lnTo>
                  <a:pt x="22313684" y="9228243"/>
                </a:lnTo>
                <a:lnTo>
                  <a:pt x="0" y="9228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16672781" y="675087"/>
            <a:ext cx="253137" cy="221495"/>
            <a:chOff x="0" y="0"/>
            <a:chExt cx="812800" cy="71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038672" y="635995"/>
            <a:ext cx="573730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15</a:t>
            </a: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/21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160168" y="152519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7"/>
                </a:lnTo>
                <a:lnTo>
                  <a:pt x="0" y="1374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334774" y="838145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6"/>
                </a:lnTo>
                <a:lnTo>
                  <a:pt x="0" y="1374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5400000">
            <a:off x="8607792" y="-4505027"/>
            <a:ext cx="2081469" cy="19297054"/>
          </a:xfrm>
          <a:custGeom>
            <a:avLst/>
            <a:gdLst/>
            <a:ahLst/>
            <a:cxnLst/>
            <a:rect l="l" t="t" r="r" b="b"/>
            <a:pathLst>
              <a:path w="2081469" h="19297054">
                <a:moveTo>
                  <a:pt x="0" y="0"/>
                </a:moveTo>
                <a:lnTo>
                  <a:pt x="2081469" y="0"/>
                </a:lnTo>
                <a:lnTo>
                  <a:pt x="2081469" y="19297054"/>
                </a:lnTo>
                <a:lnTo>
                  <a:pt x="0" y="19297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1000"/>
            </a:blip>
            <a:stretch>
              <a:fillRect l="-199358" r="-159549"/>
            </a:stretch>
          </a:blipFill>
          <a:ln cap="sq">
            <a:noFill/>
            <a:prstDash val="sysDot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5032231" y="4633929"/>
            <a:ext cx="8223538" cy="1019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90"/>
              </a:lnSpc>
              <a:spcBef>
                <a:spcPct val="0"/>
              </a:spcBef>
            </a:pPr>
            <a:r>
              <a:rPr lang="en-US" sz="6742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POST-INCIDENT REVIEWS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112222">
            <a:off x="10763632" y="-394246"/>
            <a:ext cx="10292058" cy="4256474"/>
          </a:xfrm>
          <a:custGeom>
            <a:avLst/>
            <a:gdLst/>
            <a:ahLst/>
            <a:cxnLst/>
            <a:rect l="l" t="t" r="r" b="b"/>
            <a:pathLst>
              <a:path w="10292058" h="4256474">
                <a:moveTo>
                  <a:pt x="0" y="0"/>
                </a:moveTo>
                <a:lnTo>
                  <a:pt x="10292057" y="0"/>
                </a:lnTo>
                <a:lnTo>
                  <a:pt x="10292057" y="4256474"/>
                </a:lnTo>
                <a:lnTo>
                  <a:pt x="0" y="425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73614" y="1663191"/>
            <a:ext cx="1148118" cy="114811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53066" y="1837200"/>
            <a:ext cx="846364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07.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54712" y="3080571"/>
            <a:ext cx="10818169" cy="55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3999"/>
              </a:lnSpc>
              <a:buFont typeface="Arial"/>
              <a:buChar char="•"/>
            </a:pPr>
            <a:r>
              <a:rPr lang="en-US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b="1" u="sng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Purpose &amp; Goals</a:t>
            </a:r>
          </a:p>
          <a:p>
            <a:pPr marL="690879" lvl="2" indent="-230293" algn="just">
              <a:lnSpc>
                <a:spcPts val="3999"/>
              </a:lnSpc>
              <a:buFont typeface="Arial"/>
              <a:buChar char="⚬"/>
            </a:pP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Ident</a:t>
            </a:r>
            <a:r>
              <a:rPr lang="en-US" sz="1599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ify Root Causes </a:t>
            </a:r>
          </a:p>
          <a:p>
            <a:pPr marL="690879" lvl="2" indent="-230293" algn="just">
              <a:lnSpc>
                <a:spcPts val="3999"/>
              </a:lnSpc>
              <a:buFont typeface="Arial"/>
              <a:buChar char="⚬"/>
            </a:pPr>
            <a:r>
              <a:rPr lang="en-US" sz="1599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Improve System Resilience </a:t>
            </a:r>
          </a:p>
          <a:p>
            <a:pPr marL="690879" lvl="2" indent="-230293" algn="just">
              <a:lnSpc>
                <a:spcPts val="3999"/>
              </a:lnSpc>
              <a:buFont typeface="Arial"/>
              <a:buChar char="⚬"/>
            </a:pPr>
            <a:r>
              <a:rPr lang="en-US" sz="1599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Knowledge Sharing &amp; Learning </a:t>
            </a:r>
          </a:p>
          <a:p>
            <a:pPr marL="690879" lvl="2" indent="-230293" algn="just">
              <a:lnSpc>
                <a:spcPts val="3999"/>
              </a:lnSpc>
              <a:buFont typeface="Arial"/>
              <a:buChar char="⚬"/>
            </a:pPr>
            <a:r>
              <a:rPr lang="en-US" sz="1599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Enhance Incident Response </a:t>
            </a:r>
          </a:p>
          <a:p>
            <a:pPr marL="460586" lvl="2" algn="just">
              <a:lnSpc>
                <a:spcPts val="3999"/>
              </a:lnSpc>
            </a:pPr>
            <a:endParaRPr lang="en-US" sz="1599" u="none" strike="noStrike" dirty="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345439" lvl="1" indent="-172720" algn="just">
              <a:lnSpc>
                <a:spcPts val="3999"/>
              </a:lnSpc>
              <a:buFont typeface="Arial"/>
              <a:buChar char="•"/>
            </a:pPr>
            <a:r>
              <a:rPr lang="en-US" b="1" u="sng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Key Elements</a:t>
            </a:r>
          </a:p>
          <a:p>
            <a:pPr marL="690879" lvl="2" indent="-230293" algn="just">
              <a:lnSpc>
                <a:spcPts val="3999"/>
              </a:lnSpc>
              <a:buFont typeface="Arial"/>
              <a:buChar char="⚬"/>
            </a:pPr>
            <a:r>
              <a:rPr lang="en-US" sz="1599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Blameless Culture: Focus on system improvements, not blame; encourage open communication. </a:t>
            </a:r>
          </a:p>
          <a:p>
            <a:pPr marL="690879" lvl="2" indent="-230293" algn="just">
              <a:lnSpc>
                <a:spcPts val="3999"/>
              </a:lnSpc>
              <a:buFont typeface="Arial"/>
              <a:buChar char="⚬"/>
            </a:pPr>
            <a:r>
              <a:rPr lang="en-US" sz="1599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Structured Process: Use a consistent format; include timelines and impact analysis. </a:t>
            </a:r>
          </a:p>
          <a:p>
            <a:pPr marL="690879" lvl="2" indent="-230293" algn="just">
              <a:lnSpc>
                <a:spcPts val="3999"/>
              </a:lnSpc>
              <a:buFont typeface="Arial"/>
              <a:buChar char="⚬"/>
            </a:pPr>
            <a:r>
              <a:rPr lang="en-US" sz="1599" u="none" strike="noStrike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Action Items: Define actionable steps; assign owners &amp; deadli</a:t>
            </a: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nes. </a:t>
            </a:r>
          </a:p>
          <a:p>
            <a:pPr marL="690879" lvl="2" indent="-230293" algn="just">
              <a:lnSpc>
                <a:spcPts val="3999"/>
              </a:lnSpc>
              <a:buFont typeface="Arial"/>
              <a:buChar char="⚬"/>
            </a:pPr>
            <a:r>
              <a:rPr lang="en-US" sz="159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Follow-Up: Track progress; review effectiveness of changes.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120243"/>
            <a:ext cx="16230600" cy="1435511"/>
            <a:chOff x="0" y="0"/>
            <a:chExt cx="4274726" cy="3780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4726" cy="378077"/>
            </a:xfrm>
            <a:custGeom>
              <a:avLst/>
              <a:gdLst/>
              <a:ahLst/>
              <a:cxnLst/>
              <a:rect l="l" t="t" r="r" b="b"/>
              <a:pathLst>
                <a:path w="4274726" h="378077">
                  <a:moveTo>
                    <a:pt x="13356" y="0"/>
                  </a:moveTo>
                  <a:lnTo>
                    <a:pt x="4261370" y="0"/>
                  </a:lnTo>
                  <a:cubicBezTo>
                    <a:pt x="4264912" y="0"/>
                    <a:pt x="4268309" y="1407"/>
                    <a:pt x="4270814" y="3912"/>
                  </a:cubicBezTo>
                  <a:cubicBezTo>
                    <a:pt x="4273319" y="6417"/>
                    <a:pt x="4274726" y="9814"/>
                    <a:pt x="4274726" y="13356"/>
                  </a:cubicBezTo>
                  <a:lnTo>
                    <a:pt x="4274726" y="364721"/>
                  </a:lnTo>
                  <a:cubicBezTo>
                    <a:pt x="4274726" y="368263"/>
                    <a:pt x="4273319" y="371660"/>
                    <a:pt x="4270814" y="374165"/>
                  </a:cubicBezTo>
                  <a:cubicBezTo>
                    <a:pt x="4268309" y="376670"/>
                    <a:pt x="4264912" y="378077"/>
                    <a:pt x="4261370" y="378077"/>
                  </a:cubicBezTo>
                  <a:lnTo>
                    <a:pt x="13356" y="378077"/>
                  </a:lnTo>
                  <a:cubicBezTo>
                    <a:pt x="9814" y="378077"/>
                    <a:pt x="6417" y="376670"/>
                    <a:pt x="3912" y="374165"/>
                  </a:cubicBezTo>
                  <a:cubicBezTo>
                    <a:pt x="1407" y="371660"/>
                    <a:pt x="0" y="368263"/>
                    <a:pt x="0" y="364721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274726" cy="425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618593" y="636162"/>
            <a:ext cx="9050814" cy="55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36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POST-INCIDENT REVIEWS - LEARNING &amp; IMPROVING</a:t>
            </a:r>
          </a:p>
        </p:txBody>
      </p:sp>
      <p:grpSp>
        <p:nvGrpSpPr>
          <p:cNvPr id="12" name="Group 12"/>
          <p:cNvGrpSpPr/>
          <p:nvPr/>
        </p:nvGrpSpPr>
        <p:grpSpPr>
          <a:xfrm rot="5400000">
            <a:off x="16683555" y="675087"/>
            <a:ext cx="253137" cy="221495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6038672" y="635995"/>
            <a:ext cx="584504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16</a:t>
            </a: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/21</a:t>
            </a:r>
          </a:p>
        </p:txBody>
      </p:sp>
      <p:sp>
        <p:nvSpPr>
          <p:cNvPr id="19" name="Freeform 19"/>
          <p:cNvSpPr/>
          <p:nvPr/>
        </p:nvSpPr>
        <p:spPr>
          <a:xfrm>
            <a:off x="850335" y="4221679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5" y="0"/>
                </a:lnTo>
                <a:lnTo>
                  <a:pt x="1394675" y="1319712"/>
                </a:lnTo>
                <a:lnTo>
                  <a:pt x="0" y="131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5447446" y="6745306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6" y="0"/>
                </a:lnTo>
                <a:lnTo>
                  <a:pt x="1394676" y="1319711"/>
                </a:lnTo>
                <a:lnTo>
                  <a:pt x="0" y="131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17395495" y="9997298"/>
            <a:ext cx="829073" cy="217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9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(Onpage, n.d.)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030858">
            <a:off x="-2143927" y="873142"/>
            <a:ext cx="22313684" cy="9228243"/>
          </a:xfrm>
          <a:custGeom>
            <a:avLst/>
            <a:gdLst/>
            <a:ahLst/>
            <a:cxnLst/>
            <a:rect l="l" t="t" r="r" b="b"/>
            <a:pathLst>
              <a:path w="22313684" h="9228243">
                <a:moveTo>
                  <a:pt x="0" y="0"/>
                </a:moveTo>
                <a:lnTo>
                  <a:pt x="22313684" y="0"/>
                </a:lnTo>
                <a:lnTo>
                  <a:pt x="22313684" y="9228243"/>
                </a:lnTo>
                <a:lnTo>
                  <a:pt x="0" y="9228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16672781" y="675087"/>
            <a:ext cx="253137" cy="221495"/>
            <a:chOff x="0" y="0"/>
            <a:chExt cx="812800" cy="71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038672" y="635995"/>
            <a:ext cx="573730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17</a:t>
            </a: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/21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160168" y="152519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7"/>
                </a:lnTo>
                <a:lnTo>
                  <a:pt x="0" y="1374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334774" y="838145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6"/>
                </a:lnTo>
                <a:lnTo>
                  <a:pt x="0" y="1374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5400000">
            <a:off x="8607792" y="-4505027"/>
            <a:ext cx="2081469" cy="19297054"/>
          </a:xfrm>
          <a:custGeom>
            <a:avLst/>
            <a:gdLst/>
            <a:ahLst/>
            <a:cxnLst/>
            <a:rect l="l" t="t" r="r" b="b"/>
            <a:pathLst>
              <a:path w="2081469" h="19297054">
                <a:moveTo>
                  <a:pt x="0" y="0"/>
                </a:moveTo>
                <a:lnTo>
                  <a:pt x="2081469" y="0"/>
                </a:lnTo>
                <a:lnTo>
                  <a:pt x="2081469" y="19297054"/>
                </a:lnTo>
                <a:lnTo>
                  <a:pt x="0" y="19297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1000"/>
            </a:blip>
            <a:stretch>
              <a:fillRect l="-199358" r="-159549"/>
            </a:stretch>
          </a:blipFill>
          <a:ln cap="sq">
            <a:noFill/>
            <a:prstDash val="sysDot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3535239" y="4633929"/>
            <a:ext cx="11217521" cy="1019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90"/>
              </a:lnSpc>
              <a:spcBef>
                <a:spcPct val="0"/>
              </a:spcBef>
            </a:pPr>
            <a:r>
              <a:rPr lang="en-US" sz="6742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WELLBEING AND SUSTAINABILITY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112222">
            <a:off x="10763632" y="-394246"/>
            <a:ext cx="10292058" cy="4256474"/>
          </a:xfrm>
          <a:custGeom>
            <a:avLst/>
            <a:gdLst/>
            <a:ahLst/>
            <a:cxnLst/>
            <a:rect l="l" t="t" r="r" b="b"/>
            <a:pathLst>
              <a:path w="10292058" h="4256474">
                <a:moveTo>
                  <a:pt x="0" y="0"/>
                </a:moveTo>
                <a:lnTo>
                  <a:pt x="10292057" y="0"/>
                </a:lnTo>
                <a:lnTo>
                  <a:pt x="10292057" y="4256474"/>
                </a:lnTo>
                <a:lnTo>
                  <a:pt x="0" y="425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179643" y="2117382"/>
            <a:ext cx="1928714" cy="476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WHAT TO DO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73614" y="1663191"/>
            <a:ext cx="1148118" cy="114811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53066" y="1837200"/>
            <a:ext cx="846364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08.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12237" y="3009900"/>
            <a:ext cx="8863526" cy="6248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250000"/>
              </a:lnSpc>
            </a:pPr>
            <a:r>
              <a:rPr lang="en-US" sz="1400" b="1" u="sng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Prioritize Rest:</a:t>
            </a:r>
          </a:p>
          <a:p>
            <a:pPr algn="ctr">
              <a:lnSpc>
                <a:spcPct val="250000"/>
              </a:lnSpc>
            </a:pPr>
            <a:r>
              <a:rPr lang="en-US" sz="1200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Mandatory Post-Call Time Off: Secured hours following on-call shifts.</a:t>
            </a:r>
          </a:p>
          <a:p>
            <a:pPr algn="ctr">
              <a:lnSpc>
                <a:spcPct val="250000"/>
              </a:lnSpc>
            </a:pPr>
            <a:r>
              <a:rPr lang="en-US" sz="1200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Breaks During Incidents: Have periodic breaks to the responders.</a:t>
            </a:r>
          </a:p>
          <a:p>
            <a:pPr algn="ctr">
              <a:lnSpc>
                <a:spcPct val="250000"/>
              </a:lnSpc>
            </a:pPr>
            <a:r>
              <a:rPr lang="en-US" sz="1200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Automation: Use minimal toil by cutting down manual work.</a:t>
            </a:r>
          </a:p>
          <a:p>
            <a:pPr algn="ctr">
              <a:lnSpc>
                <a:spcPct val="250000"/>
              </a:lnSpc>
            </a:pPr>
            <a:r>
              <a:rPr lang="en-US" sz="1400" b="1" u="sng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Recognize Contributions:</a:t>
            </a:r>
          </a:p>
          <a:p>
            <a:pPr algn="ctr">
              <a:lnSpc>
                <a:spcPct val="250000"/>
              </a:lnSpc>
            </a:pPr>
            <a:r>
              <a:rPr lang="en-US" sz="1200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Equitable On-Call Payments: Money and time off.</a:t>
            </a:r>
          </a:p>
          <a:p>
            <a:pPr algn="ctr">
              <a:lnSpc>
                <a:spcPct val="250000"/>
              </a:lnSpc>
            </a:pPr>
            <a:r>
              <a:rPr lang="en-US" sz="1200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Public Recognition: Publicize outstanding performance.</a:t>
            </a:r>
          </a:p>
          <a:p>
            <a:pPr algn="ctr">
              <a:lnSpc>
                <a:spcPct val="250000"/>
              </a:lnSpc>
            </a:pPr>
            <a:r>
              <a:rPr lang="en-US" sz="1200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Career Development: Skills and growth.</a:t>
            </a:r>
          </a:p>
          <a:p>
            <a:pPr algn="ctr">
              <a:lnSpc>
                <a:spcPct val="250000"/>
              </a:lnSpc>
            </a:pPr>
            <a:r>
              <a:rPr lang="en-US" sz="1400" b="1" u="sng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Continuous Improvement:</a:t>
            </a:r>
          </a:p>
          <a:p>
            <a:pPr algn="ctr">
              <a:lnSpc>
                <a:spcPct val="250000"/>
              </a:lnSpc>
            </a:pPr>
            <a:r>
              <a:rPr lang="en-US" sz="1200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Get On-Call Feedback: Survey and discussions.</a:t>
            </a:r>
          </a:p>
          <a:p>
            <a:pPr algn="ctr">
              <a:lnSpc>
                <a:spcPct val="250000"/>
              </a:lnSpc>
            </a:pPr>
            <a:r>
              <a:rPr lang="en-US" sz="1200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Take Action on Feedback: Enhance Tools and Processes.</a:t>
            </a:r>
          </a:p>
          <a:p>
            <a:pPr algn="ctr">
              <a:lnSpc>
                <a:spcPct val="250000"/>
              </a:lnSpc>
            </a:pPr>
            <a:r>
              <a:rPr lang="en-US" sz="1200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Balance Workload: Eliminate burnout, cover.</a:t>
            </a:r>
          </a:p>
          <a:p>
            <a:pPr algn="ctr">
              <a:lnSpc>
                <a:spcPct val="250000"/>
              </a:lnSpc>
            </a:pPr>
            <a:r>
              <a:rPr lang="en-US" sz="1200" dirty="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Training &amp; Support: Prepare engineers to be successful.</a:t>
            </a:r>
            <a:endParaRPr lang="en-US" sz="1200" dirty="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028700" y="120243"/>
            <a:ext cx="16230600" cy="1435511"/>
            <a:chOff x="0" y="0"/>
            <a:chExt cx="4274726" cy="3780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74726" cy="378077"/>
            </a:xfrm>
            <a:custGeom>
              <a:avLst/>
              <a:gdLst/>
              <a:ahLst/>
              <a:cxnLst/>
              <a:rect l="l" t="t" r="r" b="b"/>
              <a:pathLst>
                <a:path w="4274726" h="378077">
                  <a:moveTo>
                    <a:pt x="13356" y="0"/>
                  </a:moveTo>
                  <a:lnTo>
                    <a:pt x="4261370" y="0"/>
                  </a:lnTo>
                  <a:cubicBezTo>
                    <a:pt x="4264912" y="0"/>
                    <a:pt x="4268309" y="1407"/>
                    <a:pt x="4270814" y="3912"/>
                  </a:cubicBezTo>
                  <a:cubicBezTo>
                    <a:pt x="4273319" y="6417"/>
                    <a:pt x="4274726" y="9814"/>
                    <a:pt x="4274726" y="13356"/>
                  </a:cubicBezTo>
                  <a:lnTo>
                    <a:pt x="4274726" y="364721"/>
                  </a:lnTo>
                  <a:cubicBezTo>
                    <a:pt x="4274726" y="368263"/>
                    <a:pt x="4273319" y="371660"/>
                    <a:pt x="4270814" y="374165"/>
                  </a:cubicBezTo>
                  <a:cubicBezTo>
                    <a:pt x="4268309" y="376670"/>
                    <a:pt x="4264912" y="378077"/>
                    <a:pt x="4261370" y="378077"/>
                  </a:cubicBezTo>
                  <a:lnTo>
                    <a:pt x="13356" y="378077"/>
                  </a:lnTo>
                  <a:cubicBezTo>
                    <a:pt x="9814" y="378077"/>
                    <a:pt x="6417" y="376670"/>
                    <a:pt x="3912" y="374165"/>
                  </a:cubicBezTo>
                  <a:cubicBezTo>
                    <a:pt x="1407" y="371660"/>
                    <a:pt x="0" y="368263"/>
                    <a:pt x="0" y="364721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274726" cy="425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434155" y="509593"/>
            <a:ext cx="7419690" cy="55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36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WELL-BEING AND SUSTAINABLE ON-CALL</a:t>
            </a:r>
          </a:p>
        </p:txBody>
      </p:sp>
      <p:grpSp>
        <p:nvGrpSpPr>
          <p:cNvPr id="13" name="Group 13"/>
          <p:cNvGrpSpPr/>
          <p:nvPr/>
        </p:nvGrpSpPr>
        <p:grpSpPr>
          <a:xfrm rot="5400000">
            <a:off x="16714305" y="675087"/>
            <a:ext cx="253137" cy="221495"/>
            <a:chOff x="0" y="0"/>
            <a:chExt cx="812800" cy="711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038672" y="635995"/>
            <a:ext cx="615255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18</a:t>
            </a: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/21</a:t>
            </a:r>
          </a:p>
        </p:txBody>
      </p:sp>
      <p:sp>
        <p:nvSpPr>
          <p:cNvPr id="20" name="Freeform 20"/>
          <p:cNvSpPr/>
          <p:nvPr/>
        </p:nvSpPr>
        <p:spPr>
          <a:xfrm>
            <a:off x="850335" y="4221679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5" y="0"/>
                </a:lnTo>
                <a:lnTo>
                  <a:pt x="1394675" y="1319712"/>
                </a:lnTo>
                <a:lnTo>
                  <a:pt x="0" y="131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5447446" y="6745306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6" y="0"/>
                </a:lnTo>
                <a:lnTo>
                  <a:pt x="1394676" y="1319711"/>
                </a:lnTo>
                <a:lnTo>
                  <a:pt x="0" y="131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17214259" y="9979175"/>
            <a:ext cx="1073741" cy="217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9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(Google SRE, n.d.).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030858">
            <a:off x="-2143927" y="873142"/>
            <a:ext cx="22313684" cy="9228243"/>
          </a:xfrm>
          <a:custGeom>
            <a:avLst/>
            <a:gdLst/>
            <a:ahLst/>
            <a:cxnLst/>
            <a:rect l="l" t="t" r="r" b="b"/>
            <a:pathLst>
              <a:path w="22313684" h="9228243">
                <a:moveTo>
                  <a:pt x="0" y="0"/>
                </a:moveTo>
                <a:lnTo>
                  <a:pt x="22313684" y="0"/>
                </a:lnTo>
                <a:lnTo>
                  <a:pt x="22313684" y="9228243"/>
                </a:lnTo>
                <a:lnTo>
                  <a:pt x="0" y="9228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16710495" y="675087"/>
            <a:ext cx="253137" cy="221495"/>
            <a:chOff x="0" y="0"/>
            <a:chExt cx="812800" cy="71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038672" y="635995"/>
            <a:ext cx="611445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19</a:t>
            </a: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/21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160168" y="152519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7"/>
                </a:lnTo>
                <a:lnTo>
                  <a:pt x="0" y="1374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334774" y="838145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6"/>
                </a:lnTo>
                <a:lnTo>
                  <a:pt x="0" y="1374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5400000">
            <a:off x="8607792" y="-4505027"/>
            <a:ext cx="2081469" cy="19297054"/>
          </a:xfrm>
          <a:custGeom>
            <a:avLst/>
            <a:gdLst/>
            <a:ahLst/>
            <a:cxnLst/>
            <a:rect l="l" t="t" r="r" b="b"/>
            <a:pathLst>
              <a:path w="2081469" h="19297054">
                <a:moveTo>
                  <a:pt x="0" y="0"/>
                </a:moveTo>
                <a:lnTo>
                  <a:pt x="2081469" y="0"/>
                </a:lnTo>
                <a:lnTo>
                  <a:pt x="2081469" y="19297054"/>
                </a:lnTo>
                <a:lnTo>
                  <a:pt x="0" y="19297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1000"/>
            </a:blip>
            <a:stretch>
              <a:fillRect l="-199358" r="-159549"/>
            </a:stretch>
          </a:blipFill>
          <a:ln cap="sq">
            <a:noFill/>
            <a:prstDash val="sysDot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7008243" y="4686819"/>
            <a:ext cx="4271514" cy="1019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90"/>
              </a:lnSpc>
              <a:spcBef>
                <a:spcPct val="0"/>
              </a:spcBef>
            </a:pPr>
            <a:r>
              <a:rPr lang="en-US" sz="6742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030858">
            <a:off x="-2143927" y="873142"/>
            <a:ext cx="22313684" cy="9228243"/>
          </a:xfrm>
          <a:custGeom>
            <a:avLst/>
            <a:gdLst/>
            <a:ahLst/>
            <a:cxnLst/>
            <a:rect l="l" t="t" r="r" b="b"/>
            <a:pathLst>
              <a:path w="22313684" h="9228243">
                <a:moveTo>
                  <a:pt x="0" y="0"/>
                </a:moveTo>
                <a:lnTo>
                  <a:pt x="22313684" y="0"/>
                </a:lnTo>
                <a:lnTo>
                  <a:pt x="22313684" y="9228243"/>
                </a:lnTo>
                <a:lnTo>
                  <a:pt x="0" y="9228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16729275" y="675087"/>
            <a:ext cx="253137" cy="221495"/>
            <a:chOff x="0" y="0"/>
            <a:chExt cx="812800" cy="71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038672" y="635995"/>
            <a:ext cx="630224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02/21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160168" y="152519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7"/>
                </a:lnTo>
                <a:lnTo>
                  <a:pt x="0" y="1374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334774" y="838145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6"/>
                </a:lnTo>
                <a:lnTo>
                  <a:pt x="0" y="1374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5400000">
            <a:off x="8607792" y="-4505027"/>
            <a:ext cx="2081469" cy="19297054"/>
          </a:xfrm>
          <a:custGeom>
            <a:avLst/>
            <a:gdLst/>
            <a:ahLst/>
            <a:cxnLst/>
            <a:rect l="l" t="t" r="r" b="b"/>
            <a:pathLst>
              <a:path w="2081469" h="19297054">
                <a:moveTo>
                  <a:pt x="0" y="0"/>
                </a:moveTo>
                <a:lnTo>
                  <a:pt x="2081469" y="0"/>
                </a:lnTo>
                <a:lnTo>
                  <a:pt x="2081469" y="19297054"/>
                </a:lnTo>
                <a:lnTo>
                  <a:pt x="0" y="19297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1000"/>
            </a:blip>
            <a:stretch>
              <a:fillRect l="-199358" r="-159549"/>
            </a:stretch>
          </a:blipFill>
          <a:ln cap="sq">
            <a:noFill/>
            <a:prstDash val="sysDot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789377" y="4536964"/>
            <a:ext cx="16709247" cy="1019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90"/>
              </a:lnSpc>
              <a:spcBef>
                <a:spcPct val="0"/>
              </a:spcBef>
            </a:pPr>
            <a:r>
              <a:rPr lang="en-US" sz="6742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INTRODUCTION - IMPORTANCE OF PAGER ROTATION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112222">
            <a:off x="10763632" y="-394246"/>
            <a:ext cx="10292058" cy="4256474"/>
          </a:xfrm>
          <a:custGeom>
            <a:avLst/>
            <a:gdLst/>
            <a:ahLst/>
            <a:cxnLst/>
            <a:rect l="l" t="t" r="r" b="b"/>
            <a:pathLst>
              <a:path w="10292058" h="4256474">
                <a:moveTo>
                  <a:pt x="0" y="0"/>
                </a:moveTo>
                <a:lnTo>
                  <a:pt x="10292057" y="0"/>
                </a:lnTo>
                <a:lnTo>
                  <a:pt x="10292057" y="4256474"/>
                </a:lnTo>
                <a:lnTo>
                  <a:pt x="0" y="425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73614" y="1663191"/>
            <a:ext cx="1148118" cy="1148118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53066" y="1837200"/>
            <a:ext cx="846364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09.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43276" y="4062407"/>
            <a:ext cx="12249933" cy="469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just">
              <a:lnSpc>
                <a:spcPts val="3750"/>
              </a:lnSpc>
              <a:buFont typeface="Arial"/>
              <a:buChar char="•"/>
            </a:pPr>
            <a:r>
              <a:rPr lang="en-US" sz="1500" b="1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Pager Rotat</a:t>
            </a:r>
            <a:r>
              <a:rPr lang="en-US" sz="1500" b="1" u="sng" strike="noStrik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ion: DevOps Foundation</a:t>
            </a:r>
          </a:p>
          <a:p>
            <a:pPr marL="971550" lvl="3" indent="-242888" algn="just">
              <a:lnSpc>
                <a:spcPts val="3750"/>
              </a:lnSpc>
              <a:buFont typeface="Arial"/>
              <a:buChar char="￭"/>
            </a:pPr>
            <a:r>
              <a:rPr lang="en-US" sz="1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Critical to preserving the reliability of the system and team health</a:t>
            </a:r>
            <a:r>
              <a:rPr lang="en-US" sz="1500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is a</a:t>
            </a:r>
            <a:r>
              <a:rPr lang="en-US" sz="1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high response time to incidents.</a:t>
            </a:r>
          </a:p>
          <a:p>
            <a:pPr marL="323850" lvl="1" indent="-161925" algn="just">
              <a:lnSpc>
                <a:spcPts val="3750"/>
              </a:lnSpc>
              <a:buFont typeface="Arial"/>
              <a:buChar char="•"/>
            </a:pPr>
            <a:r>
              <a:rPr lang="en-US" sz="1500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</a:t>
            </a:r>
            <a:r>
              <a:rPr lang="en-US" sz="1500" b="1" u="sng" strike="noStrik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Principles for Success</a:t>
            </a:r>
          </a:p>
          <a:p>
            <a:pPr marL="971550" lvl="3" indent="-242888" algn="just">
              <a:lnSpc>
                <a:spcPts val="3750"/>
              </a:lnSpc>
              <a:buFont typeface="Arial"/>
              <a:buChar char="￭"/>
            </a:pPr>
            <a:r>
              <a:rPr lang="en-US" sz="1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Equity and justice </a:t>
            </a:r>
            <a:r>
              <a:rPr lang="en-US" sz="1500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</a:t>
            </a:r>
            <a:r>
              <a:rPr lang="en-US" sz="1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time scheduling create trust and minimize resentment.</a:t>
            </a:r>
          </a:p>
          <a:p>
            <a:pPr marL="971550" lvl="3" indent="-242888" algn="just">
              <a:lnSpc>
                <a:spcPts val="3750"/>
              </a:lnSpc>
              <a:buFont typeface="Arial"/>
              <a:buChar char="￭"/>
            </a:pPr>
            <a:r>
              <a:rPr lang="en-US" sz="1500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Extensive training and continuous support will enable the engineers to manage the incidents.</a:t>
            </a:r>
          </a:p>
          <a:p>
            <a:pPr marL="323850" lvl="1" indent="-161925" algn="just">
              <a:lnSpc>
                <a:spcPts val="3750"/>
              </a:lnSpc>
              <a:buFont typeface="Arial"/>
              <a:buChar char="•"/>
            </a:pPr>
            <a:r>
              <a:rPr lang="en-US" sz="1500" b="1" u="sng" strike="noStrik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Maintaining a Healthy On-Call Culture</a:t>
            </a:r>
          </a:p>
          <a:p>
            <a:pPr marL="971550" lvl="3" indent="-242888" algn="just">
              <a:lnSpc>
                <a:spcPts val="3750"/>
              </a:lnSpc>
              <a:buFont typeface="Arial"/>
              <a:buChar char="￭"/>
            </a:pPr>
            <a:r>
              <a:rPr lang="en-US" sz="1500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Use the leverage and automation to minimize the toil and enhance the time for incident resolution.</a:t>
            </a:r>
          </a:p>
          <a:p>
            <a:pPr marL="971550" lvl="3" indent="-242888" algn="just">
              <a:lnSpc>
                <a:spcPts val="3750"/>
              </a:lnSpc>
              <a:buFont typeface="Arial"/>
              <a:buChar char="￭"/>
            </a:pPr>
            <a:r>
              <a:rPr lang="en-US" sz="1500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Focus on the engineer's welfare by giving them reasonable schedules and workloads to achieve success in the long run.</a:t>
            </a:r>
          </a:p>
          <a:p>
            <a:pPr marL="971550" lvl="3" indent="-242888" algn="just">
              <a:lnSpc>
                <a:spcPts val="3750"/>
              </a:lnSpc>
              <a:buFont typeface="Arial"/>
              <a:buChar char="￭"/>
            </a:pPr>
            <a:r>
              <a:rPr lang="en-US" sz="1500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These constant enha</a:t>
            </a:r>
            <a:r>
              <a:rPr lang="en-US" sz="1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ncements of the process, on the basis of the feedback, are adjusted to the changes in the needs of systems and team dynamics.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8700" y="120243"/>
            <a:ext cx="16230600" cy="1435511"/>
            <a:chOff x="0" y="0"/>
            <a:chExt cx="4274726" cy="3780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74726" cy="378077"/>
            </a:xfrm>
            <a:custGeom>
              <a:avLst/>
              <a:gdLst/>
              <a:ahLst/>
              <a:cxnLst/>
              <a:rect l="l" t="t" r="r" b="b"/>
              <a:pathLst>
                <a:path w="4274726" h="378077">
                  <a:moveTo>
                    <a:pt x="13356" y="0"/>
                  </a:moveTo>
                  <a:lnTo>
                    <a:pt x="4261370" y="0"/>
                  </a:lnTo>
                  <a:cubicBezTo>
                    <a:pt x="4264912" y="0"/>
                    <a:pt x="4268309" y="1407"/>
                    <a:pt x="4270814" y="3912"/>
                  </a:cubicBezTo>
                  <a:cubicBezTo>
                    <a:pt x="4273319" y="6417"/>
                    <a:pt x="4274726" y="9814"/>
                    <a:pt x="4274726" y="13356"/>
                  </a:cubicBezTo>
                  <a:lnTo>
                    <a:pt x="4274726" y="364721"/>
                  </a:lnTo>
                  <a:cubicBezTo>
                    <a:pt x="4274726" y="368263"/>
                    <a:pt x="4273319" y="371660"/>
                    <a:pt x="4270814" y="374165"/>
                  </a:cubicBezTo>
                  <a:cubicBezTo>
                    <a:pt x="4268309" y="376670"/>
                    <a:pt x="4264912" y="378077"/>
                    <a:pt x="4261370" y="378077"/>
                  </a:cubicBezTo>
                  <a:lnTo>
                    <a:pt x="13356" y="378077"/>
                  </a:lnTo>
                  <a:cubicBezTo>
                    <a:pt x="9814" y="378077"/>
                    <a:pt x="6417" y="376670"/>
                    <a:pt x="3912" y="374165"/>
                  </a:cubicBezTo>
                  <a:cubicBezTo>
                    <a:pt x="1407" y="371660"/>
                    <a:pt x="0" y="368263"/>
                    <a:pt x="0" y="364721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274726" cy="425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030360" y="561757"/>
            <a:ext cx="2227280" cy="55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36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CONCLUSION</a:t>
            </a:r>
          </a:p>
        </p:txBody>
      </p:sp>
      <p:grpSp>
        <p:nvGrpSpPr>
          <p:cNvPr id="12" name="Group 12"/>
          <p:cNvGrpSpPr/>
          <p:nvPr/>
        </p:nvGrpSpPr>
        <p:grpSpPr>
          <a:xfrm rot="5400000">
            <a:off x="16760894" y="675087"/>
            <a:ext cx="253137" cy="221495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6038672" y="635995"/>
            <a:ext cx="661843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20</a:t>
            </a: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/21</a:t>
            </a:r>
          </a:p>
        </p:txBody>
      </p:sp>
      <p:sp>
        <p:nvSpPr>
          <p:cNvPr id="19" name="Freeform 19"/>
          <p:cNvSpPr/>
          <p:nvPr/>
        </p:nvSpPr>
        <p:spPr>
          <a:xfrm>
            <a:off x="850335" y="4221679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5" y="0"/>
                </a:lnTo>
                <a:lnTo>
                  <a:pt x="1394675" y="1319712"/>
                </a:lnTo>
                <a:lnTo>
                  <a:pt x="0" y="131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6190125" y="7938589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5" y="0"/>
                </a:lnTo>
                <a:lnTo>
                  <a:pt x="1394675" y="1319711"/>
                </a:lnTo>
                <a:lnTo>
                  <a:pt x="0" y="131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2888905" y="3372096"/>
            <a:ext cx="11858460" cy="280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Pager rotation is when different team members take turns being on-call to respond to system alerts and incidents.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839826" y="2335125"/>
            <a:ext cx="2608348" cy="476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FINAL THOUGHTS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78151">
            <a:off x="-274354" y="-4731997"/>
            <a:ext cx="19542901" cy="8082334"/>
          </a:xfrm>
          <a:custGeom>
            <a:avLst/>
            <a:gdLst/>
            <a:ahLst/>
            <a:cxnLst/>
            <a:rect l="l" t="t" r="r" b="b"/>
            <a:pathLst>
              <a:path w="19542901" h="8082334">
                <a:moveTo>
                  <a:pt x="0" y="0"/>
                </a:moveTo>
                <a:lnTo>
                  <a:pt x="19542901" y="0"/>
                </a:lnTo>
                <a:lnTo>
                  <a:pt x="19542901" y="8082334"/>
                </a:lnTo>
                <a:lnTo>
                  <a:pt x="0" y="8082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344369" y="376237"/>
            <a:ext cx="7726128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130"/>
              </a:lnSpc>
              <a:spcBef>
                <a:spcPct val="0"/>
              </a:spcBef>
            </a:pPr>
            <a:r>
              <a:rPr lang="en-US" sz="8442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72894" y="3256736"/>
            <a:ext cx="14217531" cy="5132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80"/>
              </a:lnSpc>
            </a:pPr>
            <a:r>
              <a:rPr lang="en-US" sz="16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GoogleSRE. (n.d.). On-Call. Google. https://sre.google/workbook/on-call/</a:t>
            </a:r>
          </a:p>
          <a:p>
            <a:pPr algn="l">
              <a:lnSpc>
                <a:spcPts val="2080"/>
              </a:lnSpc>
            </a:pPr>
            <a:endParaRPr lang="en-US" sz="160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080"/>
              </a:lnSpc>
            </a:pPr>
            <a:r>
              <a:rPr lang="en-US" sz="16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PagerDuty. (n.d.). On-Call Rotations and Schedules. PagerDuty. https://www.pagerduty.com/resources/incident-management-response/learn/call-rotations-schedules/#heading-1</a:t>
            </a:r>
          </a:p>
          <a:p>
            <a:pPr algn="l">
              <a:lnSpc>
                <a:spcPts val="2080"/>
              </a:lnSpc>
            </a:pPr>
            <a:endParaRPr lang="en-US" sz="160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080"/>
              </a:lnSpc>
            </a:pPr>
            <a:r>
              <a:rPr lang="en-US" sz="16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OnPage. What is a Post-Incident Review? OnPage. https://www.onpage.com/onpage-university/guide-to-post-incident-reviews/</a:t>
            </a:r>
          </a:p>
          <a:p>
            <a:pPr algn="l">
              <a:lnSpc>
                <a:spcPts val="2080"/>
              </a:lnSpc>
            </a:pPr>
            <a:endParaRPr lang="en-US" sz="160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080"/>
              </a:lnSpc>
            </a:pPr>
            <a:r>
              <a:rPr lang="en-US" sz="16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SquadCast. (2023, January 12). On-Call Rotation: Tutorial &amp; Best Practices. SquadCast. https://www.squadcast.com/sre-best-practices/on-call-rotation</a:t>
            </a:r>
          </a:p>
          <a:p>
            <a:pPr algn="l">
              <a:lnSpc>
                <a:spcPts val="2080"/>
              </a:lnSpc>
            </a:pPr>
            <a:endParaRPr lang="en-US" sz="160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080"/>
              </a:lnSpc>
            </a:pPr>
            <a:r>
              <a:rPr lang="en-US" sz="16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Team. (2024, August 13). Best Practices for Creating On-Call Rotations and Schedules. FireHydrant.https://firehydrant.com/blog/best-practices-for-creating-on-call-rotations-and-schedules/</a:t>
            </a:r>
          </a:p>
          <a:p>
            <a:pPr algn="l">
              <a:lnSpc>
                <a:spcPts val="2080"/>
              </a:lnSpc>
            </a:pPr>
            <a:endParaRPr lang="en-US" sz="160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080"/>
              </a:lnSpc>
            </a:pPr>
            <a:r>
              <a:rPr lang="en-US" sz="16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Tovarys, J. (2025, March 07). 5 Most Used Incident Management Tools (Reviewed &amp; Ranked). BetterStack. https://betterstack.com/community/comparisons/incident-management-tools/</a:t>
            </a:r>
          </a:p>
          <a:p>
            <a:pPr algn="l">
              <a:lnSpc>
                <a:spcPts val="2080"/>
              </a:lnSpc>
            </a:pPr>
            <a:endParaRPr lang="en-US" sz="160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2080"/>
              </a:lnSpc>
            </a:pPr>
            <a:r>
              <a:rPr lang="en-US" sz="16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Lentz, D., &amp; Vesine, D., L. (2025, March 26). How we structure on-call rotations at Datadog. DataDog. https://www.datadoghq.com/blog/on-call-rotations/</a:t>
            </a:r>
          </a:p>
          <a:p>
            <a:pPr algn="l">
              <a:lnSpc>
                <a:spcPts val="2080"/>
              </a:lnSpc>
            </a:pPr>
            <a:endParaRPr lang="en-US" sz="160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0" lvl="0" indent="0" algn="l">
              <a:lnSpc>
                <a:spcPts val="2080"/>
              </a:lnSpc>
              <a:spcBef>
                <a:spcPct val="0"/>
              </a:spcBef>
            </a:pPr>
            <a:endParaRPr lang="en-US" sz="160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grpSp>
        <p:nvGrpSpPr>
          <p:cNvPr id="5" name="Group 5"/>
          <p:cNvGrpSpPr/>
          <p:nvPr/>
        </p:nvGrpSpPr>
        <p:grpSpPr>
          <a:xfrm rot="5400000">
            <a:off x="16674604" y="675087"/>
            <a:ext cx="253137" cy="221495"/>
            <a:chOff x="0" y="0"/>
            <a:chExt cx="812800" cy="7112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038672" y="635995"/>
            <a:ext cx="575553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21</a:t>
            </a: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/21</a:t>
            </a:r>
          </a:p>
        </p:txBody>
      </p:sp>
      <p:sp>
        <p:nvSpPr>
          <p:cNvPr id="12" name="Freeform 12"/>
          <p:cNvSpPr/>
          <p:nvPr/>
        </p:nvSpPr>
        <p:spPr>
          <a:xfrm>
            <a:off x="589339" y="8388780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6"/>
                </a:lnTo>
                <a:lnTo>
                  <a:pt x="0" y="1374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5740977" y="1396410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6"/>
                </a:lnTo>
                <a:lnTo>
                  <a:pt x="0" y="1374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112222">
            <a:off x="10763632" y="-394246"/>
            <a:ext cx="10292058" cy="4256474"/>
          </a:xfrm>
          <a:custGeom>
            <a:avLst/>
            <a:gdLst/>
            <a:ahLst/>
            <a:cxnLst/>
            <a:rect l="l" t="t" r="r" b="b"/>
            <a:pathLst>
              <a:path w="10292058" h="4256474">
                <a:moveTo>
                  <a:pt x="0" y="0"/>
                </a:moveTo>
                <a:lnTo>
                  <a:pt x="10292057" y="0"/>
                </a:lnTo>
                <a:lnTo>
                  <a:pt x="10292057" y="4256474"/>
                </a:lnTo>
                <a:lnTo>
                  <a:pt x="0" y="425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286564" y="2051426"/>
            <a:ext cx="4284781" cy="476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WHAT IS PAGER ROTATION?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73614" y="1663191"/>
            <a:ext cx="1148118" cy="114811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67732" y="1846998"/>
            <a:ext cx="846364" cy="828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51"/>
              </a:lnSpc>
              <a:spcBef>
                <a:spcPct val="0"/>
              </a:spcBef>
            </a:pPr>
            <a:r>
              <a:rPr lang="en-US" sz="5376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01.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564094" y="2658909"/>
            <a:ext cx="9966360" cy="2395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0671" lvl="1" indent="-140336" algn="just">
              <a:lnSpc>
                <a:spcPts val="3250"/>
              </a:lnSpc>
              <a:buFont typeface="Arial"/>
              <a:buChar char="•"/>
            </a:pPr>
            <a:r>
              <a:rPr lang="en-US" sz="13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Pager rotat</a:t>
            </a:r>
            <a:r>
              <a:rPr lang="en-US" sz="1300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ion is the process of splitting on-call tasks in the team according to an agreed schedule. </a:t>
            </a:r>
          </a:p>
          <a:p>
            <a:pPr marL="280671" lvl="1" indent="-140336" algn="just">
              <a:lnSpc>
                <a:spcPts val="3250"/>
              </a:lnSpc>
              <a:buFont typeface="Arial"/>
              <a:buChar char="•"/>
            </a:pPr>
            <a:r>
              <a:rPr lang="en-US" sz="1300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There is a person to respond to system alerts, incidents, or a system emergency even when one is not in the office.</a:t>
            </a:r>
          </a:p>
          <a:p>
            <a:pPr marL="280671" lvl="1" indent="-140336" algn="just">
              <a:lnSpc>
                <a:spcPts val="3250"/>
              </a:lnSpc>
              <a:buFont typeface="Arial"/>
              <a:buChar char="•"/>
            </a:pPr>
            <a:r>
              <a:rPr lang="en-US" sz="1300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 schedule will have the team members on call at certain times.</a:t>
            </a:r>
          </a:p>
          <a:p>
            <a:pPr marL="280671" lvl="1" indent="-140336" algn="just">
              <a:lnSpc>
                <a:spcPts val="3250"/>
              </a:lnSpc>
              <a:buFont typeface="Arial"/>
              <a:buChar char="•"/>
            </a:pPr>
            <a:r>
              <a:rPr lang="en-US" sz="1300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On an incident or when there is an alert, the on-call individual is alerted, and they are expected to solve the problem or hand the matter to the concerned team. </a:t>
            </a:r>
          </a:p>
          <a:p>
            <a:pPr marL="280671" lvl="1" indent="-140336" algn="just">
              <a:lnSpc>
                <a:spcPts val="3250"/>
              </a:lnSpc>
              <a:buFont typeface="Arial"/>
              <a:buChar char="•"/>
            </a:pPr>
            <a:r>
              <a:rPr lang="en-US" sz="13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Once they are off duty, the duty goes to the next individual</a:t>
            </a:r>
            <a:r>
              <a:rPr lang="en-US" sz="1300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,</a:t>
            </a:r>
            <a:r>
              <a:rPr lang="en-US" sz="13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and the workload is fairly shared</a:t>
            </a:r>
            <a:r>
              <a:rPr lang="en-US" sz="1300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,</a:t>
            </a:r>
            <a:r>
              <a:rPr lang="en-US" sz="13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and burnouts are avoided.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120243"/>
            <a:ext cx="16230600" cy="1435511"/>
            <a:chOff x="0" y="0"/>
            <a:chExt cx="4274726" cy="3780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74726" cy="378077"/>
            </a:xfrm>
            <a:custGeom>
              <a:avLst/>
              <a:gdLst/>
              <a:ahLst/>
              <a:cxnLst/>
              <a:rect l="l" t="t" r="r" b="b"/>
              <a:pathLst>
                <a:path w="4274726" h="378077">
                  <a:moveTo>
                    <a:pt x="13356" y="0"/>
                  </a:moveTo>
                  <a:lnTo>
                    <a:pt x="4261370" y="0"/>
                  </a:lnTo>
                  <a:cubicBezTo>
                    <a:pt x="4264912" y="0"/>
                    <a:pt x="4268309" y="1407"/>
                    <a:pt x="4270814" y="3912"/>
                  </a:cubicBezTo>
                  <a:cubicBezTo>
                    <a:pt x="4273319" y="6417"/>
                    <a:pt x="4274726" y="9814"/>
                    <a:pt x="4274726" y="13356"/>
                  </a:cubicBezTo>
                  <a:lnTo>
                    <a:pt x="4274726" y="364721"/>
                  </a:lnTo>
                  <a:cubicBezTo>
                    <a:pt x="4274726" y="368263"/>
                    <a:pt x="4273319" y="371660"/>
                    <a:pt x="4270814" y="374165"/>
                  </a:cubicBezTo>
                  <a:cubicBezTo>
                    <a:pt x="4268309" y="376670"/>
                    <a:pt x="4264912" y="378077"/>
                    <a:pt x="4261370" y="378077"/>
                  </a:cubicBezTo>
                  <a:lnTo>
                    <a:pt x="13356" y="378077"/>
                  </a:lnTo>
                  <a:cubicBezTo>
                    <a:pt x="9814" y="378077"/>
                    <a:pt x="6417" y="376670"/>
                    <a:pt x="3912" y="374165"/>
                  </a:cubicBezTo>
                  <a:cubicBezTo>
                    <a:pt x="1407" y="371660"/>
                    <a:pt x="0" y="368263"/>
                    <a:pt x="0" y="364721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274726" cy="425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674293" y="509593"/>
            <a:ext cx="6939415" cy="55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36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THE IMPORTANCE OF PAGER ROTATION</a:t>
            </a:r>
          </a:p>
        </p:txBody>
      </p:sp>
      <p:grpSp>
        <p:nvGrpSpPr>
          <p:cNvPr id="13" name="Group 13"/>
          <p:cNvGrpSpPr/>
          <p:nvPr/>
        </p:nvGrpSpPr>
        <p:grpSpPr>
          <a:xfrm rot="5400000">
            <a:off x="16733085" y="675087"/>
            <a:ext cx="253137" cy="221495"/>
            <a:chOff x="0" y="0"/>
            <a:chExt cx="812800" cy="711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038672" y="635995"/>
            <a:ext cx="634034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03/21</a:t>
            </a:r>
          </a:p>
        </p:txBody>
      </p:sp>
      <p:sp>
        <p:nvSpPr>
          <p:cNvPr id="20" name="Freeform 20"/>
          <p:cNvSpPr/>
          <p:nvPr/>
        </p:nvSpPr>
        <p:spPr>
          <a:xfrm>
            <a:off x="850335" y="4221679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5" y="0"/>
                </a:lnTo>
                <a:lnTo>
                  <a:pt x="1394675" y="1319712"/>
                </a:lnTo>
                <a:lnTo>
                  <a:pt x="0" y="131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5447446" y="6745306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6" y="0"/>
                </a:lnTo>
                <a:lnTo>
                  <a:pt x="1394676" y="1319711"/>
                </a:lnTo>
                <a:lnTo>
                  <a:pt x="0" y="131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6577458" y="5531866"/>
            <a:ext cx="3526694" cy="476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WHY IS IT IMPORTANT?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627848" y="6088418"/>
            <a:ext cx="7425912" cy="365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0676" lvl="1" indent="-140338" algn="l">
              <a:lnSpc>
                <a:spcPts val="2990"/>
              </a:lnSpc>
              <a:buFont typeface="Arial"/>
              <a:buChar char="•"/>
            </a:pPr>
            <a:r>
              <a:rPr lang="en-US" sz="1300" b="1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24/7 System Reliability</a:t>
            </a:r>
          </a:p>
          <a:p>
            <a:pPr marL="561352" lvl="2" indent="-187117" algn="l">
              <a:lnSpc>
                <a:spcPts val="2990"/>
              </a:lnSpc>
              <a:buFont typeface="Arial"/>
              <a:buChar char="⚬"/>
            </a:pPr>
            <a:r>
              <a:rPr lang="en-US" sz="13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Ensures prompt response to critical issues, minimizing downtime and data loss</a:t>
            </a:r>
          </a:p>
          <a:p>
            <a:pPr marL="280676" lvl="1" indent="-140338" algn="l">
              <a:lnSpc>
                <a:spcPts val="2990"/>
              </a:lnSpc>
              <a:buFont typeface="Arial"/>
              <a:buChar char="•"/>
            </a:pPr>
            <a:r>
              <a:rPr lang="en-US" sz="1300" b="1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Prevents Burnout</a:t>
            </a:r>
          </a:p>
          <a:p>
            <a:pPr marL="561352" lvl="2" indent="-187117" algn="l">
              <a:lnSpc>
                <a:spcPts val="2990"/>
              </a:lnSpc>
              <a:buFont typeface="Arial"/>
              <a:buChar char="⚬"/>
            </a:pPr>
            <a:r>
              <a:rPr lang="en-US" sz="13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Reduces the burden on individuals, aiding in better work-life balance and morale</a:t>
            </a:r>
          </a:p>
          <a:p>
            <a:pPr marL="280676" lvl="1" indent="-140338" algn="l">
              <a:lnSpc>
                <a:spcPts val="2990"/>
              </a:lnSpc>
              <a:buFont typeface="Arial"/>
              <a:buChar char="•"/>
            </a:pPr>
            <a:r>
              <a:rPr lang="en-US" sz="1300" b="1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Shared Knowledge and Skills</a:t>
            </a:r>
          </a:p>
          <a:p>
            <a:pPr marL="561352" lvl="2" indent="-187117" algn="l">
              <a:lnSpc>
                <a:spcPts val="2990"/>
              </a:lnSpc>
              <a:buFont typeface="Arial"/>
              <a:buChar char="⚬"/>
            </a:pPr>
            <a:r>
              <a:rPr lang="en-US" sz="13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Creates understanding of system architecture and troubleshooting across the team</a:t>
            </a:r>
          </a:p>
          <a:p>
            <a:pPr marL="280676" lvl="1" indent="-140338" algn="l">
              <a:lnSpc>
                <a:spcPts val="2990"/>
              </a:lnSpc>
              <a:buFont typeface="Arial"/>
              <a:buChar char="•"/>
            </a:pPr>
            <a:r>
              <a:rPr lang="en-US" sz="1300" b="1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Reduces Single Points of Failure</a:t>
            </a:r>
          </a:p>
          <a:p>
            <a:pPr marL="561352" lvl="2" indent="-187117" algn="l">
              <a:lnSpc>
                <a:spcPts val="2990"/>
              </a:lnSpc>
              <a:buFont typeface="Arial"/>
              <a:buChar char="⚬"/>
            </a:pPr>
            <a:r>
              <a:rPr lang="en-US" sz="13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Multiple team members can handle on-call responsibilities</a:t>
            </a:r>
          </a:p>
          <a:p>
            <a:pPr marL="280676" lvl="1" indent="-140338" algn="l">
              <a:lnSpc>
                <a:spcPts val="2990"/>
              </a:lnSpc>
              <a:buFont typeface="Arial"/>
              <a:buChar char="•"/>
            </a:pPr>
            <a:r>
              <a:rPr lang="en-US" sz="1300" b="1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Improves Incident Response</a:t>
            </a:r>
          </a:p>
          <a:p>
            <a:pPr marL="561352" lvl="2" indent="-187117" algn="l">
              <a:lnSpc>
                <a:spcPts val="2990"/>
              </a:lnSpc>
              <a:buFont typeface="Arial"/>
              <a:buChar char="⚬"/>
            </a:pPr>
            <a:r>
              <a:rPr lang="en-US" sz="13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Diverse perspectives that lead to more effective and innovative solutions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7214259" y="9979175"/>
            <a:ext cx="1073741" cy="217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9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(Google SRE, n.d.).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030858">
            <a:off x="-2143927" y="873142"/>
            <a:ext cx="22313684" cy="9228243"/>
          </a:xfrm>
          <a:custGeom>
            <a:avLst/>
            <a:gdLst/>
            <a:ahLst/>
            <a:cxnLst/>
            <a:rect l="l" t="t" r="r" b="b"/>
            <a:pathLst>
              <a:path w="22313684" h="9228243">
                <a:moveTo>
                  <a:pt x="0" y="0"/>
                </a:moveTo>
                <a:lnTo>
                  <a:pt x="22313684" y="0"/>
                </a:lnTo>
                <a:lnTo>
                  <a:pt x="22313684" y="9228243"/>
                </a:lnTo>
                <a:lnTo>
                  <a:pt x="0" y="9228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16749441" y="675087"/>
            <a:ext cx="253137" cy="221495"/>
            <a:chOff x="0" y="0"/>
            <a:chExt cx="812800" cy="71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038672" y="635995"/>
            <a:ext cx="650390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04/21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160168" y="152519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7"/>
                </a:lnTo>
                <a:lnTo>
                  <a:pt x="0" y="1374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334774" y="838145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6"/>
                </a:lnTo>
                <a:lnTo>
                  <a:pt x="0" y="1374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5400000">
            <a:off x="8607792" y="-4505027"/>
            <a:ext cx="2081469" cy="19297054"/>
          </a:xfrm>
          <a:custGeom>
            <a:avLst/>
            <a:gdLst/>
            <a:ahLst/>
            <a:cxnLst/>
            <a:rect l="l" t="t" r="r" b="b"/>
            <a:pathLst>
              <a:path w="2081469" h="19297054">
                <a:moveTo>
                  <a:pt x="0" y="0"/>
                </a:moveTo>
                <a:lnTo>
                  <a:pt x="2081469" y="0"/>
                </a:lnTo>
                <a:lnTo>
                  <a:pt x="2081469" y="19297054"/>
                </a:lnTo>
                <a:lnTo>
                  <a:pt x="0" y="19297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1000"/>
            </a:blip>
            <a:stretch>
              <a:fillRect l="-199358" r="-159549"/>
            </a:stretch>
          </a:blipFill>
          <a:ln cap="sq">
            <a:noFill/>
            <a:prstDash val="sysDot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789377" y="4536964"/>
            <a:ext cx="16709247" cy="1019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90"/>
              </a:lnSpc>
              <a:spcBef>
                <a:spcPct val="0"/>
              </a:spcBef>
            </a:pPr>
            <a:r>
              <a:rPr lang="en-US" sz="6742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KEY PRINCIPLES OF EFFECTIVE PAGER ROTATION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729473">
            <a:off x="-1605152" y="8068070"/>
            <a:ext cx="10292058" cy="4256474"/>
          </a:xfrm>
          <a:custGeom>
            <a:avLst/>
            <a:gdLst/>
            <a:ahLst/>
            <a:cxnLst/>
            <a:rect l="l" t="t" r="r" b="b"/>
            <a:pathLst>
              <a:path w="10292058" h="4256474">
                <a:moveTo>
                  <a:pt x="0" y="0"/>
                </a:moveTo>
                <a:lnTo>
                  <a:pt x="10292057" y="0"/>
                </a:lnTo>
                <a:lnTo>
                  <a:pt x="10292057" y="4256473"/>
                </a:lnTo>
                <a:lnTo>
                  <a:pt x="0" y="4256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482376" y="2403835"/>
            <a:ext cx="11951002" cy="476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WHAT WOULD MAKE AN EFFECTIVE PAGER ROTATION BASED ON PRINCIPLES?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73614" y="1663191"/>
            <a:ext cx="1148118" cy="114811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67732" y="1846793"/>
            <a:ext cx="846364" cy="828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51"/>
              </a:lnSpc>
              <a:spcBef>
                <a:spcPct val="0"/>
              </a:spcBef>
            </a:pPr>
            <a:r>
              <a:rPr lang="en-US" sz="5376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02.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64029" y="3608784"/>
            <a:ext cx="12787695" cy="4710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18" lvl="1" indent="-194309" algn="just">
              <a:lnSpc>
                <a:spcPts val="4499"/>
              </a:lnSpc>
              <a:buFont typeface="Arial"/>
              <a:buChar char="•"/>
            </a:pPr>
            <a:r>
              <a:rPr lang="en-US" sz="1799" b="1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Fairness</a:t>
            </a:r>
          </a:p>
          <a:p>
            <a:pPr marL="1036318" lvl="3" indent="-259080" algn="just">
              <a:lnSpc>
                <a:spcPts val="3999"/>
              </a:lnSpc>
              <a:buFont typeface="Arial"/>
              <a:buChar char="￭"/>
            </a:pPr>
            <a:r>
              <a:rPr lang="en-US" sz="15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Equitable allocat</a:t>
            </a:r>
            <a:r>
              <a:rPr lang="en-US" sz="1599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ion of on-call responsibilities in order to avoid burnout and keep morale.</a:t>
            </a:r>
          </a:p>
          <a:p>
            <a:pPr marL="388618" lvl="1" indent="-194309" algn="just">
              <a:lnSpc>
                <a:spcPts val="4499"/>
              </a:lnSpc>
              <a:buFont typeface="Arial"/>
              <a:buChar char="•"/>
            </a:pPr>
            <a:r>
              <a:rPr lang="en-US" sz="1799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</a:t>
            </a:r>
            <a:r>
              <a:rPr lang="en-US" sz="1799" b="1" u="sng" strike="noStrik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Transparency</a:t>
            </a:r>
          </a:p>
          <a:p>
            <a:pPr marL="1036318" lvl="3" indent="-259080" algn="just">
              <a:lnSpc>
                <a:spcPts val="3999"/>
              </a:lnSpc>
              <a:buFont typeface="Arial"/>
              <a:buChar char="￭"/>
            </a:pPr>
            <a:r>
              <a:rPr lang="en-US" sz="1599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Have a schedule that is well communicated and defined so that everybody knows what is expected.</a:t>
            </a:r>
          </a:p>
          <a:p>
            <a:pPr marL="388618" lvl="1" indent="-194309" algn="just">
              <a:lnSpc>
                <a:spcPts val="4499"/>
              </a:lnSpc>
              <a:buFont typeface="Arial"/>
              <a:buChar char="•"/>
            </a:pPr>
            <a:r>
              <a:rPr lang="en-US" sz="1799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</a:t>
            </a:r>
            <a:r>
              <a:rPr lang="en-US" sz="1799" b="1" u="sng" strike="noStrik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Training</a:t>
            </a:r>
          </a:p>
          <a:p>
            <a:pPr marL="1036318" lvl="3" indent="-259080" algn="just">
              <a:lnSpc>
                <a:spcPts val="3999"/>
              </a:lnSpc>
              <a:buFont typeface="Arial"/>
              <a:buChar char="￭"/>
            </a:pPr>
            <a:r>
              <a:rPr lang="en-US" sz="1599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Proper preparation of all the on-call engineers so that they know how and what to do in case of an incident.</a:t>
            </a:r>
          </a:p>
          <a:p>
            <a:pPr marL="388618" lvl="1" indent="-194309" algn="just">
              <a:lnSpc>
                <a:spcPts val="4499"/>
              </a:lnSpc>
              <a:buFont typeface="Arial"/>
              <a:buChar char="•"/>
            </a:pPr>
            <a:r>
              <a:rPr lang="en-US" sz="1799" b="1" u="sng" strike="noStrik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Support</a:t>
            </a:r>
          </a:p>
          <a:p>
            <a:pPr marL="1036318" lvl="3" indent="-259080" algn="just">
              <a:lnSpc>
                <a:spcPts val="3999"/>
              </a:lnSpc>
              <a:buFont typeface="Arial"/>
              <a:buChar char="￭"/>
            </a:pPr>
            <a:r>
              <a:rPr lang="en-US" sz="1599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Easily accessible resources and clear escalation chan</a:t>
            </a:r>
            <a:r>
              <a:rPr lang="en-US" sz="15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nels to offer support where necessary</a:t>
            </a:r>
            <a:r>
              <a:rPr lang="en-US" sz="1599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,</a:t>
            </a:r>
            <a:r>
              <a:rPr lang="en-US" sz="15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particularly when dealing with complex problems.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120243"/>
            <a:ext cx="16230600" cy="1435511"/>
            <a:chOff x="0" y="0"/>
            <a:chExt cx="4274726" cy="3780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74726" cy="378077"/>
            </a:xfrm>
            <a:custGeom>
              <a:avLst/>
              <a:gdLst/>
              <a:ahLst/>
              <a:cxnLst/>
              <a:rect l="l" t="t" r="r" b="b"/>
              <a:pathLst>
                <a:path w="4274726" h="378077">
                  <a:moveTo>
                    <a:pt x="13356" y="0"/>
                  </a:moveTo>
                  <a:lnTo>
                    <a:pt x="4261370" y="0"/>
                  </a:lnTo>
                  <a:cubicBezTo>
                    <a:pt x="4264912" y="0"/>
                    <a:pt x="4268309" y="1407"/>
                    <a:pt x="4270814" y="3912"/>
                  </a:cubicBezTo>
                  <a:cubicBezTo>
                    <a:pt x="4273319" y="6417"/>
                    <a:pt x="4274726" y="9814"/>
                    <a:pt x="4274726" y="13356"/>
                  </a:cubicBezTo>
                  <a:lnTo>
                    <a:pt x="4274726" y="364721"/>
                  </a:lnTo>
                  <a:cubicBezTo>
                    <a:pt x="4274726" y="368263"/>
                    <a:pt x="4273319" y="371660"/>
                    <a:pt x="4270814" y="374165"/>
                  </a:cubicBezTo>
                  <a:cubicBezTo>
                    <a:pt x="4268309" y="376670"/>
                    <a:pt x="4264912" y="378077"/>
                    <a:pt x="4261370" y="378077"/>
                  </a:cubicBezTo>
                  <a:lnTo>
                    <a:pt x="13356" y="378077"/>
                  </a:lnTo>
                  <a:cubicBezTo>
                    <a:pt x="9814" y="378077"/>
                    <a:pt x="6417" y="376670"/>
                    <a:pt x="3912" y="374165"/>
                  </a:cubicBezTo>
                  <a:cubicBezTo>
                    <a:pt x="1407" y="371660"/>
                    <a:pt x="0" y="368263"/>
                    <a:pt x="0" y="364721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274726" cy="425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981709" y="509593"/>
            <a:ext cx="2952336" cy="55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36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KEY PRINCIPLES</a:t>
            </a:r>
          </a:p>
        </p:txBody>
      </p:sp>
      <p:grpSp>
        <p:nvGrpSpPr>
          <p:cNvPr id="13" name="Group 13"/>
          <p:cNvGrpSpPr/>
          <p:nvPr/>
        </p:nvGrpSpPr>
        <p:grpSpPr>
          <a:xfrm rot="5400000">
            <a:off x="16713899" y="675087"/>
            <a:ext cx="253137" cy="221495"/>
            <a:chOff x="0" y="0"/>
            <a:chExt cx="812800" cy="711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038672" y="635995"/>
            <a:ext cx="614848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05/21</a:t>
            </a:r>
          </a:p>
        </p:txBody>
      </p:sp>
      <p:sp>
        <p:nvSpPr>
          <p:cNvPr id="20" name="Freeform 20"/>
          <p:cNvSpPr/>
          <p:nvPr/>
        </p:nvSpPr>
        <p:spPr>
          <a:xfrm>
            <a:off x="850335" y="4221679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5" y="0"/>
                </a:lnTo>
                <a:lnTo>
                  <a:pt x="1394675" y="1319712"/>
                </a:lnTo>
                <a:lnTo>
                  <a:pt x="0" y="131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6067079" y="7938589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5" y="0"/>
                </a:lnTo>
                <a:lnTo>
                  <a:pt x="1394675" y="1319711"/>
                </a:lnTo>
                <a:lnTo>
                  <a:pt x="0" y="131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17399373" y="9979175"/>
            <a:ext cx="826922" cy="217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9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(Team, 2024).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030858">
            <a:off x="-2143927" y="873142"/>
            <a:ext cx="22313684" cy="9228243"/>
          </a:xfrm>
          <a:custGeom>
            <a:avLst/>
            <a:gdLst/>
            <a:ahLst/>
            <a:cxnLst/>
            <a:rect l="l" t="t" r="r" b="b"/>
            <a:pathLst>
              <a:path w="22313684" h="9228243">
                <a:moveTo>
                  <a:pt x="0" y="0"/>
                </a:moveTo>
                <a:lnTo>
                  <a:pt x="22313684" y="0"/>
                </a:lnTo>
                <a:lnTo>
                  <a:pt x="22313684" y="9228243"/>
                </a:lnTo>
                <a:lnTo>
                  <a:pt x="0" y="9228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16724540" y="675087"/>
            <a:ext cx="253137" cy="221495"/>
            <a:chOff x="0" y="0"/>
            <a:chExt cx="812800" cy="71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038672" y="635995"/>
            <a:ext cx="625489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06/21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160168" y="152519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7"/>
                </a:lnTo>
                <a:lnTo>
                  <a:pt x="0" y="1374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334774" y="838145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6"/>
                </a:lnTo>
                <a:lnTo>
                  <a:pt x="0" y="1374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5400000">
            <a:off x="8607792" y="-4505027"/>
            <a:ext cx="2081469" cy="19297054"/>
          </a:xfrm>
          <a:custGeom>
            <a:avLst/>
            <a:gdLst/>
            <a:ahLst/>
            <a:cxnLst/>
            <a:rect l="l" t="t" r="r" b="b"/>
            <a:pathLst>
              <a:path w="2081469" h="19297054">
                <a:moveTo>
                  <a:pt x="0" y="0"/>
                </a:moveTo>
                <a:lnTo>
                  <a:pt x="2081469" y="0"/>
                </a:lnTo>
                <a:lnTo>
                  <a:pt x="2081469" y="19297054"/>
                </a:lnTo>
                <a:lnTo>
                  <a:pt x="0" y="19297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1000"/>
            </a:blip>
            <a:stretch>
              <a:fillRect l="-199358" r="-159549"/>
            </a:stretch>
          </a:blipFill>
          <a:ln cap="sq">
            <a:noFill/>
            <a:prstDash val="sysDot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794782" y="4633929"/>
            <a:ext cx="12698436" cy="1019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90"/>
              </a:lnSpc>
              <a:spcBef>
                <a:spcPct val="0"/>
              </a:spcBef>
            </a:pPr>
            <a:r>
              <a:rPr lang="en-US" sz="6742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DESINING PAGER ROTATION SCHEDULE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70407">
            <a:off x="-3850977" y="449743"/>
            <a:ext cx="10292058" cy="4256474"/>
          </a:xfrm>
          <a:custGeom>
            <a:avLst/>
            <a:gdLst/>
            <a:ahLst/>
            <a:cxnLst/>
            <a:rect l="l" t="t" r="r" b="b"/>
            <a:pathLst>
              <a:path w="10292058" h="4256474">
                <a:moveTo>
                  <a:pt x="0" y="0"/>
                </a:moveTo>
                <a:lnTo>
                  <a:pt x="10292058" y="0"/>
                </a:lnTo>
                <a:lnTo>
                  <a:pt x="10292058" y="4256473"/>
                </a:lnTo>
                <a:lnTo>
                  <a:pt x="0" y="42564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569676" y="2335125"/>
            <a:ext cx="5148648" cy="476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DESIGNING THE PAGER SCHEDULE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73614" y="1663191"/>
            <a:ext cx="1148118" cy="114811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67733" y="1847000"/>
            <a:ext cx="846364" cy="828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51"/>
              </a:lnSpc>
              <a:spcBef>
                <a:spcPct val="0"/>
              </a:spcBef>
            </a:pPr>
            <a:r>
              <a:rPr lang="en-US" sz="5376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03.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77716" y="2822092"/>
            <a:ext cx="12932568" cy="6925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39" lvl="1" indent="-172720" algn="just">
              <a:lnSpc>
                <a:spcPts val="3999"/>
              </a:lnSpc>
              <a:buFont typeface="Arial"/>
              <a:buChar char="•"/>
            </a:pPr>
            <a:r>
              <a:rPr lang="en-US" sz="1599" b="1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Team Size</a:t>
            </a:r>
          </a:p>
          <a:p>
            <a:pPr marL="906782" lvl="3" indent="-226695" algn="just">
              <a:lnSpc>
                <a:spcPts val="3500"/>
              </a:lnSpc>
              <a:buFont typeface="Arial"/>
              <a:buChar char="￭"/>
            </a:pPr>
            <a:r>
              <a:rPr lang="en-US" sz="1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Smaller teams must</a:t>
            </a:r>
            <a:r>
              <a:rPr lang="en-US" sz="1400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be rotated more often to traverse all the on-call shifts, whereas larger teams can get away with less frequent rotations.</a:t>
            </a:r>
          </a:p>
          <a:p>
            <a:pPr marL="345439" lvl="1" indent="-172720" algn="just">
              <a:lnSpc>
                <a:spcPts val="3999"/>
              </a:lnSpc>
              <a:buFont typeface="Arial"/>
              <a:buChar char="•"/>
            </a:pPr>
            <a:r>
              <a:rPr lang="en-US" sz="1599" u="none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</a:t>
            </a:r>
            <a:r>
              <a:rPr lang="en-US" sz="1599" b="1" strike="noStrik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1599" b="1" u="sng" strike="noStrik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Rotation Frequency</a:t>
            </a:r>
          </a:p>
          <a:p>
            <a:pPr marL="906782" lvl="3" indent="-226695" algn="just">
              <a:lnSpc>
                <a:spcPts val="3500"/>
              </a:lnSpc>
              <a:buFont typeface="Arial"/>
              <a:buChar char="￭"/>
            </a:pPr>
            <a:r>
              <a:rPr lang="en-US" sz="1400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Weekly: Small and Big Teams</a:t>
            </a:r>
          </a:p>
          <a:p>
            <a:pPr marL="906782" lvl="3" indent="-226695" algn="just">
              <a:lnSpc>
                <a:spcPts val="3500"/>
              </a:lnSpc>
              <a:buFont typeface="Arial"/>
              <a:buChar char="￭"/>
            </a:pPr>
            <a:r>
              <a:rPr lang="en-US" sz="1400" strike="noStrik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Daily/Shift-Based</a:t>
            </a:r>
          </a:p>
          <a:p>
            <a:pPr marL="345439" lvl="1" indent="-172720" algn="just">
              <a:lnSpc>
                <a:spcPts val="3999"/>
              </a:lnSpc>
              <a:buFont typeface="Arial"/>
              <a:buChar char="•"/>
            </a:pPr>
            <a:r>
              <a:rPr lang="en-US" sz="1599" b="1" u="sng" strike="noStrik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Handover Process</a:t>
            </a:r>
          </a:p>
          <a:p>
            <a:pPr marL="906782" lvl="3" indent="-226695" algn="just">
              <a:lnSpc>
                <a:spcPts val="3500"/>
              </a:lnSpc>
              <a:buFont typeface="Arial"/>
              <a:buChar char="￭"/>
            </a:pPr>
            <a:r>
              <a:rPr lang="en-US" sz="1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There are documented processes of passing the knowledge, such as the present-day incidents, current problems, and recent changes, to guarantee continuity and eliminate lapses in coverage.</a:t>
            </a:r>
          </a:p>
          <a:p>
            <a:pPr marL="345439" lvl="1" indent="-172720" algn="just">
              <a:lnSpc>
                <a:spcPts val="3999"/>
              </a:lnSpc>
              <a:buFont typeface="Arial"/>
              <a:buChar char="•"/>
            </a:pPr>
            <a:r>
              <a:rPr lang="en-US" sz="1599" b="1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Primary and Secondary Roles</a:t>
            </a:r>
          </a:p>
          <a:p>
            <a:pPr marL="906782" lvl="3" indent="-226695" algn="just">
              <a:lnSpc>
                <a:spcPts val="3500"/>
              </a:lnSpc>
              <a:buFont typeface="Arial"/>
              <a:buChar char="￭"/>
            </a:pPr>
            <a:r>
              <a:rPr lang="en-US" sz="1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Have backup (secondary) responders in cases of the primary being unavailable or overwhelmed</a:t>
            </a:r>
          </a:p>
          <a:p>
            <a:pPr marL="345439" lvl="1" indent="-172720" algn="just">
              <a:lnSpc>
                <a:spcPts val="3999"/>
              </a:lnSpc>
              <a:buFont typeface="Arial"/>
              <a:buChar char="•"/>
            </a:pPr>
            <a:r>
              <a:rPr lang="en-US" sz="1599" b="1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Time Zones</a:t>
            </a:r>
          </a:p>
          <a:p>
            <a:pPr marL="906782" lvl="3" indent="-226695" algn="just">
              <a:lnSpc>
                <a:spcPts val="3500"/>
              </a:lnSpc>
              <a:buFont typeface="Arial"/>
              <a:buChar char="￭"/>
            </a:pPr>
            <a:r>
              <a:rPr lang="en-US" sz="1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Stagger schedules for optimized response time and for reducing off-hour disruptions</a:t>
            </a:r>
          </a:p>
          <a:p>
            <a:pPr marL="345439" lvl="1" indent="-172720" algn="just">
              <a:lnSpc>
                <a:spcPts val="3999"/>
              </a:lnSpc>
              <a:buFont typeface="Arial"/>
              <a:buChar char="•"/>
            </a:pPr>
            <a:r>
              <a:rPr lang="en-US" sz="1599" b="1" u="sng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Time off and Overrides</a:t>
            </a:r>
          </a:p>
          <a:p>
            <a:pPr marL="906782" lvl="3" indent="-226695" algn="just">
              <a:lnSpc>
                <a:spcPts val="3500"/>
              </a:lnSpc>
              <a:buFont typeface="Arial"/>
              <a:buChar char="￭"/>
            </a:pPr>
            <a:r>
              <a:rPr lang="en-US" sz="1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Keep in mind vacations, sick days, and unplanned absences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120243"/>
            <a:ext cx="16230600" cy="1435511"/>
            <a:chOff x="0" y="0"/>
            <a:chExt cx="4274726" cy="3780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74726" cy="378077"/>
            </a:xfrm>
            <a:custGeom>
              <a:avLst/>
              <a:gdLst/>
              <a:ahLst/>
              <a:cxnLst/>
              <a:rect l="l" t="t" r="r" b="b"/>
              <a:pathLst>
                <a:path w="4274726" h="378077">
                  <a:moveTo>
                    <a:pt x="13356" y="0"/>
                  </a:moveTo>
                  <a:lnTo>
                    <a:pt x="4261370" y="0"/>
                  </a:lnTo>
                  <a:cubicBezTo>
                    <a:pt x="4264912" y="0"/>
                    <a:pt x="4268309" y="1407"/>
                    <a:pt x="4270814" y="3912"/>
                  </a:cubicBezTo>
                  <a:cubicBezTo>
                    <a:pt x="4273319" y="6417"/>
                    <a:pt x="4274726" y="9814"/>
                    <a:pt x="4274726" y="13356"/>
                  </a:cubicBezTo>
                  <a:lnTo>
                    <a:pt x="4274726" y="364721"/>
                  </a:lnTo>
                  <a:cubicBezTo>
                    <a:pt x="4274726" y="368263"/>
                    <a:pt x="4273319" y="371660"/>
                    <a:pt x="4270814" y="374165"/>
                  </a:cubicBezTo>
                  <a:cubicBezTo>
                    <a:pt x="4268309" y="376670"/>
                    <a:pt x="4264912" y="378077"/>
                    <a:pt x="4261370" y="378077"/>
                  </a:cubicBezTo>
                  <a:lnTo>
                    <a:pt x="13356" y="378077"/>
                  </a:lnTo>
                  <a:cubicBezTo>
                    <a:pt x="9814" y="378077"/>
                    <a:pt x="6417" y="376670"/>
                    <a:pt x="3912" y="374165"/>
                  </a:cubicBezTo>
                  <a:cubicBezTo>
                    <a:pt x="1407" y="371660"/>
                    <a:pt x="0" y="368263"/>
                    <a:pt x="0" y="364721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274726" cy="425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199617" y="561757"/>
            <a:ext cx="3888766" cy="55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36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SCHEDULE DESIGNING</a:t>
            </a:r>
          </a:p>
        </p:txBody>
      </p:sp>
      <p:grpSp>
        <p:nvGrpSpPr>
          <p:cNvPr id="13" name="Group 13"/>
          <p:cNvGrpSpPr/>
          <p:nvPr/>
        </p:nvGrpSpPr>
        <p:grpSpPr>
          <a:xfrm rot="5400000">
            <a:off x="16728350" y="675087"/>
            <a:ext cx="253137" cy="221495"/>
            <a:chOff x="0" y="0"/>
            <a:chExt cx="812800" cy="711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038672" y="635995"/>
            <a:ext cx="629299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07/21</a:t>
            </a:r>
          </a:p>
        </p:txBody>
      </p:sp>
      <p:sp>
        <p:nvSpPr>
          <p:cNvPr id="20" name="Freeform 20"/>
          <p:cNvSpPr/>
          <p:nvPr/>
        </p:nvSpPr>
        <p:spPr>
          <a:xfrm>
            <a:off x="859860" y="6757499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5" y="0"/>
                </a:lnTo>
                <a:lnTo>
                  <a:pt x="1394675" y="1319712"/>
                </a:lnTo>
                <a:lnTo>
                  <a:pt x="0" y="131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5369741" y="8598444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6" y="0"/>
                </a:lnTo>
                <a:lnTo>
                  <a:pt x="1394676" y="1319712"/>
                </a:lnTo>
                <a:lnTo>
                  <a:pt x="0" y="131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17214259" y="9979175"/>
            <a:ext cx="1073741" cy="217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9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(PagerDuty, n.d.).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030858">
            <a:off x="-2143927" y="873142"/>
            <a:ext cx="22313684" cy="9228243"/>
          </a:xfrm>
          <a:custGeom>
            <a:avLst/>
            <a:gdLst/>
            <a:ahLst/>
            <a:cxnLst/>
            <a:rect l="l" t="t" r="r" b="b"/>
            <a:pathLst>
              <a:path w="22313684" h="9228243">
                <a:moveTo>
                  <a:pt x="0" y="0"/>
                </a:moveTo>
                <a:lnTo>
                  <a:pt x="22313684" y="0"/>
                </a:lnTo>
                <a:lnTo>
                  <a:pt x="22313684" y="9228243"/>
                </a:lnTo>
                <a:lnTo>
                  <a:pt x="0" y="9228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16729601" y="675087"/>
            <a:ext cx="253137" cy="221495"/>
            <a:chOff x="0" y="0"/>
            <a:chExt cx="812800" cy="7112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038672" y="635995"/>
            <a:ext cx="630551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08/21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160168" y="152519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7"/>
                </a:lnTo>
                <a:lnTo>
                  <a:pt x="0" y="13741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4334774" y="8381453"/>
            <a:ext cx="1452234" cy="1374176"/>
          </a:xfrm>
          <a:custGeom>
            <a:avLst/>
            <a:gdLst/>
            <a:ahLst/>
            <a:cxnLst/>
            <a:rect l="l" t="t" r="r" b="b"/>
            <a:pathLst>
              <a:path w="1452234" h="1374176">
                <a:moveTo>
                  <a:pt x="0" y="0"/>
                </a:moveTo>
                <a:lnTo>
                  <a:pt x="1452234" y="0"/>
                </a:lnTo>
                <a:lnTo>
                  <a:pt x="1452234" y="1374176"/>
                </a:lnTo>
                <a:lnTo>
                  <a:pt x="0" y="13741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5400000">
            <a:off x="8607792" y="-4505027"/>
            <a:ext cx="2081469" cy="19297054"/>
          </a:xfrm>
          <a:custGeom>
            <a:avLst/>
            <a:gdLst/>
            <a:ahLst/>
            <a:cxnLst/>
            <a:rect l="l" t="t" r="r" b="b"/>
            <a:pathLst>
              <a:path w="2081469" h="19297054">
                <a:moveTo>
                  <a:pt x="0" y="0"/>
                </a:moveTo>
                <a:lnTo>
                  <a:pt x="2081469" y="0"/>
                </a:lnTo>
                <a:lnTo>
                  <a:pt x="2081469" y="19297054"/>
                </a:lnTo>
                <a:lnTo>
                  <a:pt x="0" y="19297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1000"/>
            </a:blip>
            <a:stretch>
              <a:fillRect l="-199358" r="-159549"/>
            </a:stretch>
          </a:blipFill>
          <a:ln cap="sq">
            <a:noFill/>
            <a:prstDash val="sysDot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4966688" y="4633929"/>
            <a:ext cx="8354623" cy="1019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90"/>
              </a:lnSpc>
              <a:spcBef>
                <a:spcPct val="0"/>
              </a:spcBef>
            </a:pPr>
            <a:r>
              <a:rPr lang="en-US" sz="6742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TOOLS AND AUTOMATION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112222">
            <a:off x="10763632" y="-394246"/>
            <a:ext cx="10292058" cy="4256474"/>
          </a:xfrm>
          <a:custGeom>
            <a:avLst/>
            <a:gdLst/>
            <a:ahLst/>
            <a:cxnLst/>
            <a:rect l="l" t="t" r="r" b="b"/>
            <a:pathLst>
              <a:path w="10292058" h="4256474">
                <a:moveTo>
                  <a:pt x="0" y="0"/>
                </a:moveTo>
                <a:lnTo>
                  <a:pt x="10292057" y="0"/>
                </a:lnTo>
                <a:lnTo>
                  <a:pt x="10292057" y="4256474"/>
                </a:lnTo>
                <a:lnTo>
                  <a:pt x="0" y="4256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161629" y="1940677"/>
            <a:ext cx="3964741" cy="476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ALERTS AND ESCALATION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973614" y="1663191"/>
            <a:ext cx="1148118" cy="1148118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53066" y="1837200"/>
            <a:ext cx="846364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0"/>
              </a:lnSpc>
              <a:spcBef>
                <a:spcPct val="0"/>
              </a:spcBef>
            </a:pPr>
            <a:r>
              <a:rPr lang="en-US" sz="5000" dirty="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04.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51735" y="2973904"/>
            <a:ext cx="7693272" cy="231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 indent="-161925" algn="l">
              <a:lnSpc>
                <a:spcPts val="3750"/>
              </a:lnSpc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Smart Alerting - Actionable alerts only</a:t>
            </a:r>
          </a:p>
          <a:p>
            <a:pPr marL="323850" lvl="1" indent="-161925" algn="l">
              <a:lnSpc>
                <a:spcPts val="3750"/>
              </a:lnSpc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Clear Escalation Paths - Defined steps to reach the correct experts</a:t>
            </a:r>
          </a:p>
          <a:p>
            <a:pPr marL="971550" lvl="3" indent="-242888" algn="l">
              <a:lnSpc>
                <a:spcPts val="3750"/>
              </a:lnSpc>
              <a:buFont typeface="Arial"/>
              <a:buChar char="￭"/>
            </a:pPr>
            <a:r>
              <a:rPr lang="en-US" sz="1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Such as "Escalate to DB team lead if primary DB unresponsive &gt;15min."</a:t>
            </a:r>
          </a:p>
          <a:p>
            <a:pPr marL="323850" lvl="1" indent="-161925" algn="l">
              <a:lnSpc>
                <a:spcPts val="3750"/>
              </a:lnSpc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On-Call Communication - Establish protocols </a:t>
            </a:r>
          </a:p>
          <a:p>
            <a:pPr marL="971550" lvl="3" indent="-242888" algn="l">
              <a:lnSpc>
                <a:spcPts val="3750"/>
              </a:lnSpc>
              <a:buFont typeface="Arial"/>
              <a:buChar char="￭"/>
            </a:pPr>
            <a:r>
              <a:rPr lang="en-US" sz="1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(e.g., dedicated Slack channel)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120243"/>
            <a:ext cx="16230600" cy="1435511"/>
            <a:chOff x="0" y="0"/>
            <a:chExt cx="4274726" cy="3780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74726" cy="378077"/>
            </a:xfrm>
            <a:custGeom>
              <a:avLst/>
              <a:gdLst/>
              <a:ahLst/>
              <a:cxnLst/>
              <a:rect l="l" t="t" r="r" b="b"/>
              <a:pathLst>
                <a:path w="4274726" h="378077">
                  <a:moveTo>
                    <a:pt x="13356" y="0"/>
                  </a:moveTo>
                  <a:lnTo>
                    <a:pt x="4261370" y="0"/>
                  </a:lnTo>
                  <a:cubicBezTo>
                    <a:pt x="4264912" y="0"/>
                    <a:pt x="4268309" y="1407"/>
                    <a:pt x="4270814" y="3912"/>
                  </a:cubicBezTo>
                  <a:cubicBezTo>
                    <a:pt x="4273319" y="6417"/>
                    <a:pt x="4274726" y="9814"/>
                    <a:pt x="4274726" y="13356"/>
                  </a:cubicBezTo>
                  <a:lnTo>
                    <a:pt x="4274726" y="364721"/>
                  </a:lnTo>
                  <a:cubicBezTo>
                    <a:pt x="4274726" y="368263"/>
                    <a:pt x="4273319" y="371660"/>
                    <a:pt x="4270814" y="374165"/>
                  </a:cubicBezTo>
                  <a:cubicBezTo>
                    <a:pt x="4268309" y="376670"/>
                    <a:pt x="4264912" y="378077"/>
                    <a:pt x="4261370" y="378077"/>
                  </a:cubicBezTo>
                  <a:lnTo>
                    <a:pt x="13356" y="378077"/>
                  </a:lnTo>
                  <a:cubicBezTo>
                    <a:pt x="9814" y="378077"/>
                    <a:pt x="6417" y="376670"/>
                    <a:pt x="3912" y="374165"/>
                  </a:cubicBezTo>
                  <a:cubicBezTo>
                    <a:pt x="1407" y="371660"/>
                    <a:pt x="0" y="368263"/>
                    <a:pt x="0" y="364721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451E6A">
                    <a:alpha val="100000"/>
                  </a:srgbClr>
                </a:gs>
                <a:gs pos="100000">
                  <a:srgbClr val="AC53A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274726" cy="425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822627" y="561757"/>
            <a:ext cx="8642746" cy="552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363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ALERTING, ESCALATION, AUTOMATION, &amp; TOOLS</a:t>
            </a:r>
          </a:p>
        </p:txBody>
      </p:sp>
      <p:grpSp>
        <p:nvGrpSpPr>
          <p:cNvPr id="13" name="Group 13"/>
          <p:cNvGrpSpPr/>
          <p:nvPr/>
        </p:nvGrpSpPr>
        <p:grpSpPr>
          <a:xfrm rot="5400000">
            <a:off x="16723097" y="675087"/>
            <a:ext cx="253137" cy="221495"/>
            <a:chOff x="0" y="0"/>
            <a:chExt cx="812800" cy="711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5725156" y="675087"/>
            <a:ext cx="253137" cy="221495"/>
            <a:chOff x="0" y="0"/>
            <a:chExt cx="812800" cy="7112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9204" tIns="59204" rIns="59204" bIns="5920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6038672" y="635995"/>
            <a:ext cx="624047" cy="299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45"/>
              </a:lnSpc>
              <a:spcBef>
                <a:spcPct val="0"/>
              </a:spcBef>
            </a:pPr>
            <a:r>
              <a:rPr lang="en-US" sz="2037" u="none" strike="noStrike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09/21</a:t>
            </a:r>
          </a:p>
        </p:txBody>
      </p:sp>
      <p:sp>
        <p:nvSpPr>
          <p:cNvPr id="20" name="Freeform 20"/>
          <p:cNvSpPr/>
          <p:nvPr/>
        </p:nvSpPr>
        <p:spPr>
          <a:xfrm>
            <a:off x="850335" y="4221679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5" y="0"/>
                </a:lnTo>
                <a:lnTo>
                  <a:pt x="1394675" y="1319712"/>
                </a:lnTo>
                <a:lnTo>
                  <a:pt x="0" y="1319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15447446" y="6745306"/>
            <a:ext cx="1394675" cy="1319711"/>
          </a:xfrm>
          <a:custGeom>
            <a:avLst/>
            <a:gdLst/>
            <a:ahLst/>
            <a:cxnLst/>
            <a:rect l="l" t="t" r="r" b="b"/>
            <a:pathLst>
              <a:path w="1394675" h="1319711">
                <a:moveTo>
                  <a:pt x="0" y="0"/>
                </a:moveTo>
                <a:lnTo>
                  <a:pt x="1394676" y="0"/>
                </a:lnTo>
                <a:lnTo>
                  <a:pt x="1394676" y="1319711"/>
                </a:lnTo>
                <a:lnTo>
                  <a:pt x="0" y="131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17349722" y="9988700"/>
            <a:ext cx="928753" cy="217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9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(Tovarys, 2025).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501750" y="5911163"/>
            <a:ext cx="3393241" cy="476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20"/>
              </a:lnSpc>
              <a:spcBef>
                <a:spcPct val="0"/>
              </a:spcBef>
            </a:pPr>
            <a:r>
              <a:rPr lang="en-US" sz="31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TOOLS &amp; AUTOMATION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217082" y="6915028"/>
            <a:ext cx="9962577" cy="2579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1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Incident Management Platforms: PagerDuty, Opsgenie, VictorOps </a:t>
            </a:r>
          </a:p>
          <a:p>
            <a:pPr marL="302261" lvl="1" indent="-151130" algn="just">
              <a:lnSpc>
                <a:spcPts val="350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On-call Automated Scheduling &amp; Notifications: Optimize on-call assignments and response.</a:t>
            </a:r>
          </a:p>
          <a:p>
            <a:pPr marL="302261" lvl="1" indent="-151130" algn="just">
              <a:lnSpc>
                <a:spcPts val="350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Escalation Policies, which are customizable: Determine clear routes in alert escalation to prevent stalling.</a:t>
            </a:r>
          </a:p>
          <a:p>
            <a:pPr marL="302261" lvl="1" indent="-151130" algn="just">
              <a:lnSpc>
                <a:spcPts val="350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Smart Alert Grouping &amp; Prioritization: Minimize noise and build critical issues to start with.</a:t>
            </a:r>
          </a:p>
          <a:p>
            <a:pPr marL="302261" lvl="1" indent="-151130" algn="just">
              <a:lnSpc>
                <a:spcPts val="350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Real-time Collaboration: Communicate the responses fast by facilitating communication among the responders.</a:t>
            </a:r>
          </a:p>
          <a:p>
            <a:pPr marL="302261" lvl="1" indent="-151130" algn="just">
              <a:lnSpc>
                <a:spcPts val="3500"/>
              </a:lnSpc>
              <a:buFont typeface="Arial"/>
              <a:buChar char="•"/>
            </a:pPr>
            <a:r>
              <a:rPr lang="en-US" sz="1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Analytics &amp; Reporting: Monitor the performance and recognize the opportunities to improve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1622</Words>
  <Application>Microsoft Office PowerPoint</Application>
  <PresentationFormat>Custom</PresentationFormat>
  <Paragraphs>207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Open Sauce</vt:lpstr>
      <vt:lpstr>Open Sauce Bold</vt:lpstr>
      <vt:lpstr>Calibri</vt:lpstr>
      <vt:lpstr>Norwester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Scope Of Industrial Psychology Slides</dc:title>
  <dc:creator>Deana Akimov</dc:creator>
  <cp:lastModifiedBy>Deana Akimov</cp:lastModifiedBy>
  <cp:revision>2</cp:revision>
  <dcterms:created xsi:type="dcterms:W3CDTF">2006-08-16T00:00:00Z</dcterms:created>
  <dcterms:modified xsi:type="dcterms:W3CDTF">2025-09-19T01:32:45Z</dcterms:modified>
  <dc:identifier>DAGzLCHvwtI</dc:identifier>
</cp:coreProperties>
</file>