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21"/>
  </p:notesMasterIdLst>
  <p:handoutMasterIdLst>
    <p:handoutMasterId r:id="rId22"/>
  </p:handoutMasterIdLst>
  <p:sldIdLst>
    <p:sldId id="256" r:id="rId4"/>
    <p:sldId id="287" r:id="rId5"/>
    <p:sldId id="289" r:id="rId6"/>
    <p:sldId id="303" r:id="rId7"/>
    <p:sldId id="304" r:id="rId8"/>
    <p:sldId id="305" r:id="rId9"/>
    <p:sldId id="306" r:id="rId10"/>
    <p:sldId id="307" r:id="rId11"/>
    <p:sldId id="300" r:id="rId12"/>
    <p:sldId id="302" r:id="rId13"/>
    <p:sldId id="308" r:id="rId14"/>
    <p:sldId id="309" r:id="rId15"/>
    <p:sldId id="301" r:id="rId16"/>
    <p:sldId id="291" r:id="rId17"/>
    <p:sldId id="311" r:id="rId18"/>
    <p:sldId id="310" r:id="rId19"/>
    <p:sldId id="272"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133C41"/>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47" d="100"/>
          <a:sy n="147" d="100"/>
        </p:scale>
        <p:origin x="516" y="12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29-Sep-20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28-Sep-20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a:t>
            </a:r>
          </a:p>
        </p:txBody>
      </p:sp>
      <p:sp>
        <p:nvSpPr>
          <p:cNvPr id="5" name="Text Placeholder 4"/>
          <p:cNvSpPr>
            <a:spLocks noGrp="1"/>
          </p:cNvSpPr>
          <p:nvPr>
            <p:ph type="body" sz="quarter" idx="11"/>
          </p:nvPr>
        </p:nvSpPr>
        <p:spPr>
          <a:xfrm>
            <a:off x="531466" y="3049747"/>
            <a:ext cx="4315968" cy="313932"/>
          </a:xfrm>
        </p:spPr>
        <p:txBody>
          <a:bodyPr/>
          <a:lstStyle/>
          <a:p>
            <a:r>
              <a:rPr lang="en-US" dirty="0"/>
              <a:t>Monitoring</a:t>
            </a:r>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Picture 3" descr="Graphical user interface&#10;&#10;Description automatically generated">
            <a:extLst>
              <a:ext uri="{FF2B5EF4-FFF2-40B4-BE49-F238E27FC236}">
                <a16:creationId xmlns:a16="http://schemas.microsoft.com/office/drawing/2014/main" id="{ADE203B4-0CC4-40C4-8350-D5AB72D17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056" y="883664"/>
            <a:ext cx="5943887" cy="3568092"/>
          </a:xfrm>
          <a:prstGeom prst="rect">
            <a:avLst/>
          </a:prstGeom>
        </p:spPr>
      </p:pic>
    </p:spTree>
    <p:extLst>
      <p:ext uri="{BB962C8B-B14F-4D97-AF65-F5344CB8AC3E}">
        <p14:creationId xmlns:p14="http://schemas.microsoft.com/office/powerpoint/2010/main" val="48190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Installation</a:t>
            </a:r>
          </a:p>
        </p:txBody>
      </p:sp>
    </p:spTree>
    <p:extLst>
      <p:ext uri="{BB962C8B-B14F-4D97-AF65-F5344CB8AC3E}">
        <p14:creationId xmlns:p14="http://schemas.microsoft.com/office/powerpoint/2010/main" val="200394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Configuration</a:t>
            </a:r>
          </a:p>
        </p:txBody>
      </p:sp>
    </p:spTree>
    <p:extLst>
      <p:ext uri="{BB962C8B-B14F-4D97-AF65-F5344CB8AC3E}">
        <p14:creationId xmlns:p14="http://schemas.microsoft.com/office/powerpoint/2010/main" val="233235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Grafana</a:t>
            </a:r>
          </a:p>
        </p:txBody>
      </p:sp>
      <p:sp>
        <p:nvSpPr>
          <p:cNvPr id="7" name="Text Placeholder 6"/>
          <p:cNvSpPr>
            <a:spLocks noGrp="1"/>
          </p:cNvSpPr>
          <p:nvPr>
            <p:ph type="body" sz="quarter" idx="11"/>
          </p:nvPr>
        </p:nvSpPr>
        <p:spPr>
          <a:xfrm>
            <a:off x="531466" y="3049747"/>
            <a:ext cx="4315968" cy="313932"/>
          </a:xfrm>
        </p:spPr>
        <p:txBody>
          <a:bodyPr/>
          <a:lstStyle/>
          <a:p>
            <a:endParaRPr lang="en-US" dirty="0"/>
          </a:p>
        </p:txBody>
      </p:sp>
      <p:sp>
        <p:nvSpPr>
          <p:cNvPr id="9" name="Text Placeholder 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988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TextBox 2">
            <a:extLst>
              <a:ext uri="{FF2B5EF4-FFF2-40B4-BE49-F238E27FC236}">
                <a16:creationId xmlns:a16="http://schemas.microsoft.com/office/drawing/2014/main" id="{D2855CFE-2FB2-4694-A68A-2FAEF7C7941F}"/>
              </a:ext>
            </a:extLst>
          </p:cNvPr>
          <p:cNvSpPr txBox="1"/>
          <p:nvPr/>
        </p:nvSpPr>
        <p:spPr>
          <a:xfrm>
            <a:off x="288388" y="1474784"/>
            <a:ext cx="8567223" cy="2677656"/>
          </a:xfrm>
          <a:prstGeom prst="rect">
            <a:avLst/>
          </a:prstGeom>
          <a:noFill/>
        </p:spPr>
        <p:txBody>
          <a:bodyPr wrap="square">
            <a:spAutoFit/>
          </a:bodyPr>
          <a:lstStyle/>
          <a:p>
            <a:pPr>
              <a:buFont typeface="Arial" panose="020B0604020202020204" pitchFamily="34" charset="0"/>
              <a:buChar char="•"/>
            </a:pPr>
            <a:r>
              <a:rPr lang="en-US" sz="1400" b="1" dirty="0"/>
              <a:t>Visualize:</a:t>
            </a:r>
            <a:r>
              <a:rPr lang="en-US" sz="1400" dirty="0"/>
              <a:t> Fast and flexible client side graphs with a multitude of options. Panel plugins for many different way to visualize metrics and logs.</a:t>
            </a:r>
          </a:p>
          <a:p>
            <a:pPr>
              <a:buFont typeface="Arial" panose="020B0604020202020204" pitchFamily="34" charset="0"/>
              <a:buChar char="•"/>
            </a:pPr>
            <a:r>
              <a:rPr lang="en-US" sz="1400" b="1" dirty="0"/>
              <a:t>Dynamic Dashboards:</a:t>
            </a:r>
            <a:r>
              <a:rPr lang="en-US" sz="1400" dirty="0"/>
              <a:t> Create dynamic &amp; reusable dashboards with template variables that appear as dropdowns at the top of the dashboard.</a:t>
            </a:r>
          </a:p>
          <a:p>
            <a:pPr>
              <a:buFont typeface="Arial" panose="020B0604020202020204" pitchFamily="34" charset="0"/>
              <a:buChar char="•"/>
            </a:pPr>
            <a:r>
              <a:rPr lang="en-US" sz="1400" b="1" dirty="0"/>
              <a:t>Explore Metrics:</a:t>
            </a:r>
            <a:r>
              <a:rPr lang="en-US" sz="1400" dirty="0"/>
              <a:t> Explore your data through ad-hoc queries and dynamic drilldown. Split view and compare different time ranges, queries and data sources side by side.</a:t>
            </a:r>
          </a:p>
          <a:p>
            <a:pPr>
              <a:buFont typeface="Arial" panose="020B0604020202020204" pitchFamily="34" charset="0"/>
              <a:buChar char="•"/>
            </a:pPr>
            <a:r>
              <a:rPr lang="en-US" sz="1400" b="1" dirty="0"/>
              <a:t>Explore Logs:</a:t>
            </a:r>
            <a:r>
              <a:rPr lang="en-US" sz="1400" dirty="0"/>
              <a:t> Experience the magic of switching from metrics to logs with preserved label filters. Quickly search through all your logs or streaming them live.</a:t>
            </a:r>
          </a:p>
          <a:p>
            <a:pPr>
              <a:buFont typeface="Arial" panose="020B0604020202020204" pitchFamily="34" charset="0"/>
              <a:buChar char="•"/>
            </a:pPr>
            <a:r>
              <a:rPr lang="en-US" sz="1400" b="1" dirty="0"/>
              <a:t>Alerting:</a:t>
            </a:r>
            <a:r>
              <a:rPr lang="en-US" sz="1400" dirty="0"/>
              <a:t> Visually define alert rules for your most important metrics. Grafana will continuously evaluate and send notifications to systems like Slack, PagerDuty, </a:t>
            </a:r>
            <a:r>
              <a:rPr lang="en-US" sz="1400" dirty="0" err="1"/>
              <a:t>VictorOps</a:t>
            </a:r>
            <a:r>
              <a:rPr lang="en-US" sz="1400" dirty="0"/>
              <a:t>, </a:t>
            </a:r>
            <a:r>
              <a:rPr lang="en-US" sz="1400" dirty="0" err="1"/>
              <a:t>OpsGenie</a:t>
            </a:r>
            <a:r>
              <a:rPr lang="en-US" sz="1400" dirty="0"/>
              <a:t>.</a:t>
            </a:r>
          </a:p>
          <a:p>
            <a:pPr>
              <a:buFont typeface="Arial" panose="020B0604020202020204" pitchFamily="34" charset="0"/>
              <a:buChar char="•"/>
            </a:pPr>
            <a:r>
              <a:rPr lang="en-US" sz="1400" b="1" dirty="0"/>
              <a:t>Mixed Data Sources:</a:t>
            </a:r>
            <a:r>
              <a:rPr lang="en-US" sz="1400" dirty="0"/>
              <a:t> Mix different data sources in the same graph! You can specify a data source on a per-query basis. This works for even custom </a:t>
            </a:r>
            <a:r>
              <a:rPr lang="en-US" sz="1400" dirty="0" err="1"/>
              <a:t>datasources</a:t>
            </a:r>
            <a:r>
              <a:rPr lang="en-US" sz="1400" dirty="0"/>
              <a:t>.</a:t>
            </a:r>
          </a:p>
        </p:txBody>
      </p:sp>
      <p:sp>
        <p:nvSpPr>
          <p:cNvPr id="9" name="TextBox 8">
            <a:extLst>
              <a:ext uri="{FF2B5EF4-FFF2-40B4-BE49-F238E27FC236}">
                <a16:creationId xmlns:a16="http://schemas.microsoft.com/office/drawing/2014/main" id="{BC49BF68-F2C9-41D0-915E-E16087204EEB}"/>
              </a:ext>
            </a:extLst>
          </p:cNvPr>
          <p:cNvSpPr txBox="1"/>
          <p:nvPr/>
        </p:nvSpPr>
        <p:spPr>
          <a:xfrm>
            <a:off x="288388" y="705100"/>
            <a:ext cx="8567223" cy="523220"/>
          </a:xfrm>
          <a:prstGeom prst="rect">
            <a:avLst/>
          </a:prstGeom>
          <a:noFill/>
        </p:spPr>
        <p:txBody>
          <a:bodyPr wrap="square">
            <a:spAutoFit/>
          </a:bodyPr>
          <a:lstStyle/>
          <a:p>
            <a:r>
              <a:rPr lang="en-US" sz="1400" dirty="0"/>
              <a:t>Grafana allows you to query, visualize, alert on and understand your metrics no matter where they are stored. Create, explore, and share dashboards with your team and foster a data driven culture:</a:t>
            </a:r>
          </a:p>
        </p:txBody>
      </p:sp>
    </p:spTree>
    <p:extLst>
      <p:ext uri="{BB962C8B-B14F-4D97-AF65-F5344CB8AC3E}">
        <p14:creationId xmlns:p14="http://schemas.microsoft.com/office/powerpoint/2010/main" val="307990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 - Installation</a:t>
            </a:r>
          </a:p>
        </p:txBody>
      </p:sp>
    </p:spTree>
    <p:extLst>
      <p:ext uri="{BB962C8B-B14F-4D97-AF65-F5344CB8AC3E}">
        <p14:creationId xmlns:p14="http://schemas.microsoft.com/office/powerpoint/2010/main" val="361562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 y="267020"/>
            <a:ext cx="8426449" cy="301752"/>
          </a:xfrm>
        </p:spPr>
        <p:txBody>
          <a:bodyPr/>
          <a:lstStyle/>
          <a:p>
            <a:r>
              <a:rPr lang="en-US" dirty="0"/>
              <a:t>Grafana - Configuration</a:t>
            </a:r>
          </a:p>
        </p:txBody>
      </p:sp>
    </p:spTree>
    <p:extLst>
      <p:ext uri="{BB962C8B-B14F-4D97-AF65-F5344CB8AC3E}">
        <p14:creationId xmlns:p14="http://schemas.microsoft.com/office/powerpoint/2010/main" val="161503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17</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Text Placeholder 6"/>
          <p:cNvSpPr>
            <a:spLocks noGrp="1"/>
          </p:cNvSpPr>
          <p:nvPr>
            <p:ph type="body" sz="quarter" idx="11"/>
          </p:nvPr>
        </p:nvSpPr>
        <p:spPr>
          <a:xfrm>
            <a:off x="531466" y="3049747"/>
            <a:ext cx="4315968" cy="313932"/>
          </a:xfrm>
        </p:spPr>
        <p:txBody>
          <a:bodyPr/>
          <a:lstStyle/>
          <a:p>
            <a:endParaRPr lang="en-US" dirty="0"/>
          </a:p>
        </p:txBody>
      </p:sp>
      <p:sp>
        <p:nvSpPr>
          <p:cNvPr id="9" name="Text Placeholder 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10456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Concept</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307777"/>
          </a:xfrm>
          <a:prstGeom prst="rect">
            <a:avLst/>
          </a:prstGeom>
          <a:noFill/>
        </p:spPr>
        <p:txBody>
          <a:bodyPr wrap="square">
            <a:spAutoFit/>
          </a:bodyPr>
          <a:lstStyle/>
          <a:p>
            <a:r>
              <a:rPr lang="en-US" sz="1400" dirty="0">
                <a:latin typeface="+mj-lt"/>
              </a:rPr>
              <a:t>Lifecycle management</a:t>
            </a:r>
          </a:p>
        </p:txBody>
      </p:sp>
      <p:sp>
        <p:nvSpPr>
          <p:cNvPr id="3" name="Rectangle 2">
            <a:extLst>
              <a:ext uri="{FF2B5EF4-FFF2-40B4-BE49-F238E27FC236}">
                <a16:creationId xmlns:a16="http://schemas.microsoft.com/office/drawing/2014/main" id="{DA38B542-2D4B-4EA1-81C4-1526F4164EA0}"/>
              </a:ext>
            </a:extLst>
          </p:cNvPr>
          <p:cNvSpPr/>
          <p:nvPr/>
        </p:nvSpPr>
        <p:spPr>
          <a:xfrm>
            <a:off x="5202091" y="2252863"/>
            <a:ext cx="1490703" cy="63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4" name="Rectangle 3">
            <a:extLst>
              <a:ext uri="{FF2B5EF4-FFF2-40B4-BE49-F238E27FC236}">
                <a16:creationId xmlns:a16="http://schemas.microsoft.com/office/drawing/2014/main" id="{22466B81-D8E8-43DD-BDE0-A3D25115C257}"/>
              </a:ext>
            </a:extLst>
          </p:cNvPr>
          <p:cNvSpPr/>
          <p:nvPr/>
        </p:nvSpPr>
        <p:spPr>
          <a:xfrm>
            <a:off x="2227090" y="2252863"/>
            <a:ext cx="1490703" cy="63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a:t>
            </a:r>
            <a:br>
              <a:rPr lang="en-US" dirty="0"/>
            </a:br>
            <a:r>
              <a:rPr lang="en-US" dirty="0"/>
              <a:t>System</a:t>
            </a:r>
          </a:p>
        </p:txBody>
      </p:sp>
      <p:cxnSp>
        <p:nvCxnSpPr>
          <p:cNvPr id="10" name="Connector: Curved 9">
            <a:extLst>
              <a:ext uri="{FF2B5EF4-FFF2-40B4-BE49-F238E27FC236}">
                <a16:creationId xmlns:a16="http://schemas.microsoft.com/office/drawing/2014/main" id="{3A8CAAC3-B40D-4630-80AA-34F11C2445A4}"/>
              </a:ext>
            </a:extLst>
          </p:cNvPr>
          <p:cNvCxnSpPr>
            <a:stCxn id="4" idx="0"/>
            <a:endCxn id="3" idx="0"/>
          </p:cNvCxnSpPr>
          <p:nvPr/>
        </p:nvCxnSpPr>
        <p:spPr>
          <a:xfrm rot="5400000" flipH="1" flipV="1">
            <a:off x="4459942" y="765363"/>
            <a:ext cx="12700" cy="2975001"/>
          </a:xfrm>
          <a:prstGeom prst="curvedConnector3">
            <a:avLst>
              <a:gd name="adj1" fmla="val 4825213"/>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15" name="Connector: Curved 14">
            <a:extLst>
              <a:ext uri="{FF2B5EF4-FFF2-40B4-BE49-F238E27FC236}">
                <a16:creationId xmlns:a16="http://schemas.microsoft.com/office/drawing/2014/main" id="{266714BE-5A08-48B2-9166-8B2A3AD25165}"/>
              </a:ext>
            </a:extLst>
          </p:cNvPr>
          <p:cNvCxnSpPr>
            <a:cxnSpLocks/>
            <a:stCxn id="3" idx="2"/>
            <a:endCxn id="4" idx="2"/>
          </p:cNvCxnSpPr>
          <p:nvPr/>
        </p:nvCxnSpPr>
        <p:spPr>
          <a:xfrm rot="5400000">
            <a:off x="4459943" y="1403137"/>
            <a:ext cx="12700" cy="2975001"/>
          </a:xfrm>
          <a:prstGeom prst="curvedConnector3">
            <a:avLst>
              <a:gd name="adj1" fmla="val 5490764"/>
            </a:avLst>
          </a:prstGeom>
          <a:ln w="190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82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1384995"/>
          </a:xfrm>
          <a:prstGeom prst="rect">
            <a:avLst/>
          </a:prstGeom>
          <a:noFill/>
        </p:spPr>
        <p:txBody>
          <a:bodyPr wrap="square">
            <a:spAutoFit/>
          </a:bodyPr>
          <a:lstStyle/>
          <a:p>
            <a:r>
              <a:rPr lang="en-US" sz="1400" dirty="0"/>
              <a:t>An </a:t>
            </a:r>
            <a:r>
              <a:rPr lang="en-US" sz="1400" b="1" dirty="0">
                <a:highlight>
                  <a:srgbClr val="00FF00"/>
                </a:highlight>
              </a:rPr>
              <a:t>SLI</a:t>
            </a:r>
            <a:r>
              <a:rPr lang="en-US" sz="1400" dirty="0"/>
              <a:t> is a service level </a:t>
            </a:r>
            <a:r>
              <a:rPr lang="en-US" sz="1400" i="1" dirty="0"/>
              <a:t>indicator</a:t>
            </a:r>
            <a:r>
              <a:rPr lang="en-US" sz="1400" dirty="0"/>
              <a:t>—a carefully defined quantitative measure of some aspect of the level of service that is provided:</a:t>
            </a:r>
            <a:br>
              <a:rPr lang="en-US" sz="1400" dirty="0"/>
            </a:br>
            <a:r>
              <a:rPr lang="en-US" sz="1400" dirty="0"/>
              <a:t>- request latency</a:t>
            </a:r>
            <a:br>
              <a:rPr lang="en-US" sz="1400" dirty="0"/>
            </a:br>
            <a:r>
              <a:rPr lang="en-US" sz="1400" dirty="0"/>
              <a:t> - system throughput</a:t>
            </a:r>
            <a:br>
              <a:rPr lang="en-US" sz="1400" dirty="0"/>
            </a:br>
            <a:r>
              <a:rPr lang="en-US" sz="1400" dirty="0"/>
              <a:t> - availability</a:t>
            </a:r>
          </a:p>
          <a:p>
            <a:r>
              <a:rPr lang="en-US" sz="1400" dirty="0"/>
              <a:t> - etc.</a:t>
            </a:r>
          </a:p>
        </p:txBody>
      </p:sp>
      <p:sp>
        <p:nvSpPr>
          <p:cNvPr id="5" name="TextBox 4">
            <a:extLst>
              <a:ext uri="{FF2B5EF4-FFF2-40B4-BE49-F238E27FC236}">
                <a16:creationId xmlns:a16="http://schemas.microsoft.com/office/drawing/2014/main" id="{04AAA752-D7ED-4359-9EC8-B155C651C140}"/>
              </a:ext>
            </a:extLst>
          </p:cNvPr>
          <p:cNvSpPr txBox="1"/>
          <p:nvPr/>
        </p:nvSpPr>
        <p:spPr>
          <a:xfrm>
            <a:off x="288387" y="2137483"/>
            <a:ext cx="8567223" cy="523220"/>
          </a:xfrm>
          <a:prstGeom prst="rect">
            <a:avLst/>
          </a:prstGeom>
          <a:noFill/>
        </p:spPr>
        <p:txBody>
          <a:bodyPr wrap="square">
            <a:spAutoFit/>
          </a:bodyPr>
          <a:lstStyle/>
          <a:p>
            <a:r>
              <a:rPr lang="en-US" sz="1400" dirty="0"/>
              <a:t>An </a:t>
            </a:r>
            <a:r>
              <a:rPr lang="en-US" sz="1400" b="1" dirty="0">
                <a:highlight>
                  <a:srgbClr val="00FF00"/>
                </a:highlight>
              </a:rPr>
              <a:t>SLO</a:t>
            </a:r>
            <a:r>
              <a:rPr lang="en-US" sz="1400" dirty="0"/>
              <a:t> is a service level objective: a target value or range of values for a service level that is measured by an SLI. A natural structure for SLOs is thus SLI ≤ target, or lower bound ≤ SLI ≤ upper bound.</a:t>
            </a:r>
          </a:p>
        </p:txBody>
      </p:sp>
      <p:sp>
        <p:nvSpPr>
          <p:cNvPr id="6" name="TextBox 5">
            <a:extLst>
              <a:ext uri="{FF2B5EF4-FFF2-40B4-BE49-F238E27FC236}">
                <a16:creationId xmlns:a16="http://schemas.microsoft.com/office/drawing/2014/main" id="{DE127F30-FC17-4713-9236-C5F4567D14B7}"/>
              </a:ext>
            </a:extLst>
          </p:cNvPr>
          <p:cNvSpPr txBox="1"/>
          <p:nvPr/>
        </p:nvSpPr>
        <p:spPr>
          <a:xfrm>
            <a:off x="288387" y="2850817"/>
            <a:ext cx="8567223" cy="523220"/>
          </a:xfrm>
          <a:prstGeom prst="rect">
            <a:avLst/>
          </a:prstGeom>
          <a:noFill/>
        </p:spPr>
        <p:txBody>
          <a:bodyPr wrap="square">
            <a:spAutoFit/>
          </a:bodyPr>
          <a:lstStyle/>
          <a:p>
            <a:r>
              <a:rPr lang="en-US" sz="1400" b="1" dirty="0">
                <a:highlight>
                  <a:srgbClr val="00FF00"/>
                </a:highlight>
              </a:rPr>
              <a:t>SLA</a:t>
            </a:r>
            <a:r>
              <a:rPr lang="en-US" sz="1400" dirty="0"/>
              <a:t>s are service level agreements: an explicit or implicit contract with your users that includes consequences of meeting (or missing) the SLOs they contain.</a:t>
            </a:r>
          </a:p>
        </p:txBody>
      </p:sp>
    </p:spTree>
    <p:extLst>
      <p:ext uri="{BB962C8B-B14F-4D97-AF65-F5344CB8AC3E}">
        <p14:creationId xmlns:p14="http://schemas.microsoft.com/office/powerpoint/2010/main" val="14082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738664"/>
          </a:xfrm>
          <a:prstGeom prst="rect">
            <a:avLst/>
          </a:prstGeom>
          <a:noFill/>
        </p:spPr>
        <p:txBody>
          <a:bodyPr wrap="square">
            <a:spAutoFit/>
          </a:bodyPr>
          <a:lstStyle/>
          <a:p>
            <a:pPr marL="285750" indent="-285750">
              <a:buFont typeface="Arial" panose="020B0604020202020204" pitchFamily="34" charset="0"/>
              <a:buChar char="•"/>
            </a:pPr>
            <a:r>
              <a:rPr lang="en-US" sz="1400" dirty="0"/>
              <a:t>Monitoring</a:t>
            </a:r>
          </a:p>
          <a:p>
            <a:r>
              <a:rPr lang="en-US" sz="1400" dirty="0"/>
              <a:t>Collecting, processing, aggregating, and displaying real-time quantitative data about a system, such as query counts and types, error counts and types, processing times, and server lifetimes.</a:t>
            </a:r>
          </a:p>
        </p:txBody>
      </p:sp>
      <p:sp>
        <p:nvSpPr>
          <p:cNvPr id="5" name="TextBox 4">
            <a:extLst>
              <a:ext uri="{FF2B5EF4-FFF2-40B4-BE49-F238E27FC236}">
                <a16:creationId xmlns:a16="http://schemas.microsoft.com/office/drawing/2014/main" id="{04AAA752-D7ED-4359-9EC8-B155C651C140}"/>
              </a:ext>
            </a:extLst>
          </p:cNvPr>
          <p:cNvSpPr txBox="1"/>
          <p:nvPr/>
        </p:nvSpPr>
        <p:spPr>
          <a:xfrm>
            <a:off x="288387" y="1536316"/>
            <a:ext cx="8567223" cy="954107"/>
          </a:xfrm>
          <a:prstGeom prst="rect">
            <a:avLst/>
          </a:prstGeom>
          <a:noFill/>
        </p:spPr>
        <p:txBody>
          <a:bodyPr wrap="square">
            <a:spAutoFit/>
          </a:bodyPr>
          <a:lstStyle/>
          <a:p>
            <a:pPr marL="285750" indent="-285750">
              <a:buFont typeface="Arial" panose="020B0604020202020204" pitchFamily="34" charset="0"/>
              <a:buChar char="•"/>
            </a:pPr>
            <a:r>
              <a:rPr lang="en-US" sz="1400" dirty="0"/>
              <a:t>White-box monitoring</a:t>
            </a:r>
          </a:p>
          <a:p>
            <a:r>
              <a:rPr lang="en-US" sz="1400" dirty="0"/>
              <a:t>Monitoring based on metrics exposed by the internals of the system, including logs, interfaces like the Java Virtual Machine Profiling Interface, or an HTTP handler that emits internal statistics.</a:t>
            </a:r>
            <a:br>
              <a:rPr lang="en-US" sz="2000" dirty="0"/>
            </a:br>
            <a:endParaRPr lang="en-US" sz="1400" dirty="0"/>
          </a:p>
        </p:txBody>
      </p:sp>
      <p:sp>
        <p:nvSpPr>
          <p:cNvPr id="6" name="TextBox 5">
            <a:extLst>
              <a:ext uri="{FF2B5EF4-FFF2-40B4-BE49-F238E27FC236}">
                <a16:creationId xmlns:a16="http://schemas.microsoft.com/office/drawing/2014/main" id="{DE127F30-FC17-4713-9236-C5F4567D14B7}"/>
              </a:ext>
            </a:extLst>
          </p:cNvPr>
          <p:cNvSpPr txBox="1"/>
          <p:nvPr/>
        </p:nvSpPr>
        <p:spPr>
          <a:xfrm>
            <a:off x="288386" y="2310140"/>
            <a:ext cx="8567223" cy="523220"/>
          </a:xfrm>
          <a:prstGeom prst="rect">
            <a:avLst/>
          </a:prstGeom>
          <a:noFill/>
        </p:spPr>
        <p:txBody>
          <a:bodyPr wrap="square">
            <a:spAutoFit/>
          </a:bodyPr>
          <a:lstStyle/>
          <a:p>
            <a:pPr marL="285750" indent="-285750">
              <a:buFont typeface="Arial" panose="020B0604020202020204" pitchFamily="34" charset="0"/>
              <a:buChar char="•"/>
            </a:pPr>
            <a:r>
              <a:rPr lang="en-US" sz="1400" dirty="0"/>
              <a:t>Black-box monitoring</a:t>
            </a:r>
          </a:p>
          <a:p>
            <a:r>
              <a:rPr lang="en-US" sz="1400" dirty="0"/>
              <a:t>Testing externally visible behavior as a user would see it.</a:t>
            </a:r>
          </a:p>
        </p:txBody>
      </p:sp>
      <p:sp>
        <p:nvSpPr>
          <p:cNvPr id="4" name="TextBox 3">
            <a:extLst>
              <a:ext uri="{FF2B5EF4-FFF2-40B4-BE49-F238E27FC236}">
                <a16:creationId xmlns:a16="http://schemas.microsoft.com/office/drawing/2014/main" id="{F3682796-2070-476C-90D7-1678031C2F60}"/>
              </a:ext>
            </a:extLst>
          </p:cNvPr>
          <p:cNvSpPr txBox="1"/>
          <p:nvPr/>
        </p:nvSpPr>
        <p:spPr>
          <a:xfrm>
            <a:off x="288386" y="2833360"/>
            <a:ext cx="8567223" cy="1169551"/>
          </a:xfrm>
          <a:prstGeom prst="rect">
            <a:avLst/>
          </a:prstGeom>
          <a:noFill/>
        </p:spPr>
        <p:txBody>
          <a:bodyPr wrap="square">
            <a:spAutoFit/>
          </a:bodyPr>
          <a:lstStyle/>
          <a:p>
            <a:pPr marL="285750" indent="-285750">
              <a:buFont typeface="Arial" panose="020B0604020202020204" pitchFamily="34" charset="0"/>
              <a:buChar char="•"/>
            </a:pPr>
            <a:r>
              <a:rPr lang="en-US" sz="1400" dirty="0"/>
              <a:t>Dashboard</a:t>
            </a:r>
          </a:p>
          <a:p>
            <a:r>
              <a:rPr lang="en-US" sz="1400" dirty="0"/>
              <a:t>An application (usually web-based) that provides a summary view of a service’s core metrics. A dashboard may have filters, selectors, and so on, but is prebuilt to expose the metrics most important to its users. The dashboard might also display team information such as ticket queue length, a list of high-priority bugs, the current on-call engineer for a given area of responsibility, or recent pushes.</a:t>
            </a:r>
          </a:p>
        </p:txBody>
      </p:sp>
    </p:spTree>
    <p:extLst>
      <p:ext uri="{BB962C8B-B14F-4D97-AF65-F5344CB8AC3E}">
        <p14:creationId xmlns:p14="http://schemas.microsoft.com/office/powerpoint/2010/main" val="146609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738664"/>
          </a:xfrm>
          <a:prstGeom prst="rect">
            <a:avLst/>
          </a:prstGeom>
          <a:noFill/>
        </p:spPr>
        <p:txBody>
          <a:bodyPr wrap="square">
            <a:spAutoFit/>
          </a:bodyPr>
          <a:lstStyle/>
          <a:p>
            <a:pPr marL="285750" indent="-285750">
              <a:buFont typeface="Arial" panose="020B0604020202020204" pitchFamily="34" charset="0"/>
              <a:buChar char="•"/>
            </a:pPr>
            <a:r>
              <a:rPr lang="en-US" sz="1400" dirty="0"/>
              <a:t>Alert</a:t>
            </a:r>
          </a:p>
          <a:p>
            <a:r>
              <a:rPr lang="en-US" sz="1400" dirty="0"/>
              <a:t>A notification intended to be read by a human and that is pushed to a system such as a bug or ticket queue, an email alias, or a pager. Respectively, these alerts are classified as </a:t>
            </a:r>
            <a:r>
              <a:rPr lang="en-US" sz="1400" i="1" dirty="0"/>
              <a:t>tickets</a:t>
            </a:r>
            <a:r>
              <a:rPr lang="en-US" sz="1400" dirty="0"/>
              <a:t>, </a:t>
            </a:r>
            <a:r>
              <a:rPr lang="en-US" sz="1400" i="1" dirty="0"/>
              <a:t>email alerts</a:t>
            </a:r>
            <a:r>
              <a:rPr lang="en-US" sz="1400" dirty="0"/>
              <a:t>, and </a:t>
            </a:r>
            <a:r>
              <a:rPr lang="en-US" sz="1400" i="1" dirty="0"/>
              <a:t>pages</a:t>
            </a:r>
            <a:r>
              <a:rPr lang="en-US" sz="1400" dirty="0"/>
              <a:t>.</a:t>
            </a:r>
          </a:p>
        </p:txBody>
      </p:sp>
      <p:sp>
        <p:nvSpPr>
          <p:cNvPr id="5" name="TextBox 4">
            <a:extLst>
              <a:ext uri="{FF2B5EF4-FFF2-40B4-BE49-F238E27FC236}">
                <a16:creationId xmlns:a16="http://schemas.microsoft.com/office/drawing/2014/main" id="{04AAA752-D7ED-4359-9EC8-B155C651C140}"/>
              </a:ext>
            </a:extLst>
          </p:cNvPr>
          <p:cNvSpPr txBox="1"/>
          <p:nvPr/>
        </p:nvSpPr>
        <p:spPr>
          <a:xfrm>
            <a:off x="288387" y="1536316"/>
            <a:ext cx="8567223" cy="1600438"/>
          </a:xfrm>
          <a:prstGeom prst="rect">
            <a:avLst/>
          </a:prstGeom>
          <a:noFill/>
        </p:spPr>
        <p:txBody>
          <a:bodyPr wrap="square">
            <a:spAutoFit/>
          </a:bodyPr>
          <a:lstStyle/>
          <a:p>
            <a:pPr marL="285750" indent="-285750">
              <a:buFont typeface="Arial" panose="020B0604020202020204" pitchFamily="34" charset="0"/>
              <a:buChar char="•"/>
            </a:pPr>
            <a:r>
              <a:rPr lang="en-US" sz="1400" dirty="0"/>
              <a:t>Root cause</a:t>
            </a:r>
          </a:p>
          <a:p>
            <a:r>
              <a:rPr lang="en-US" sz="1400" dirty="0"/>
              <a:t>A defect in a software or human system that, if repaired, instills confidence that this event won’t happen again in the same way. A given incident might have multiple root causes: for example, perhaps it was caused by a combination of insufficient process automation, software that crashed on bogus input, </a:t>
            </a:r>
            <a:r>
              <a:rPr lang="en-US" sz="1400" i="1" dirty="0"/>
              <a:t>and</a:t>
            </a:r>
            <a:r>
              <a:rPr lang="en-US" sz="1400" dirty="0"/>
              <a:t> insufficient testing of the script used to generate the configuration. Each of these factors might stand alone as a root cause, and each should be repaired.</a:t>
            </a:r>
            <a:br>
              <a:rPr lang="en-US" sz="1400" dirty="0"/>
            </a:br>
            <a:endParaRPr lang="en-US" sz="1400" dirty="0"/>
          </a:p>
        </p:txBody>
      </p:sp>
      <p:sp>
        <p:nvSpPr>
          <p:cNvPr id="3" name="TextBox 2">
            <a:extLst>
              <a:ext uri="{FF2B5EF4-FFF2-40B4-BE49-F238E27FC236}">
                <a16:creationId xmlns:a16="http://schemas.microsoft.com/office/drawing/2014/main" id="{A5E85A18-D913-43E9-83E3-2992A8CCB744}"/>
              </a:ext>
            </a:extLst>
          </p:cNvPr>
          <p:cNvSpPr txBox="1"/>
          <p:nvPr/>
        </p:nvSpPr>
        <p:spPr>
          <a:xfrm>
            <a:off x="288387" y="2971950"/>
            <a:ext cx="8567223" cy="1384995"/>
          </a:xfrm>
          <a:prstGeom prst="rect">
            <a:avLst/>
          </a:prstGeom>
          <a:noFill/>
        </p:spPr>
        <p:txBody>
          <a:bodyPr wrap="square">
            <a:spAutoFit/>
          </a:bodyPr>
          <a:lstStyle/>
          <a:p>
            <a:pPr marL="285750" indent="-285750">
              <a:buFont typeface="Arial" panose="020B0604020202020204" pitchFamily="34" charset="0"/>
              <a:buChar char="•"/>
            </a:pPr>
            <a:r>
              <a:rPr lang="en-US" sz="1400" dirty="0"/>
              <a:t>Node and Machine</a:t>
            </a:r>
          </a:p>
          <a:p>
            <a:r>
              <a:rPr lang="en-US" sz="1400" dirty="0"/>
              <a:t>Used interchangeably to indicate a single instance of a running kernel in either a physical server, virtual machine, or container. There might be multiple </a:t>
            </a:r>
            <a:r>
              <a:rPr lang="en-US" sz="1400" i="1" dirty="0"/>
              <a:t>services</a:t>
            </a:r>
            <a:r>
              <a:rPr lang="en-US" sz="1400" dirty="0"/>
              <a:t> worth monitoring on a single machine. The services may either be:</a:t>
            </a:r>
          </a:p>
          <a:p>
            <a:pPr lvl="1">
              <a:buFont typeface="Arial" panose="020B0604020202020204" pitchFamily="34" charset="0"/>
              <a:buChar char="•"/>
            </a:pPr>
            <a:r>
              <a:rPr lang="en-US" sz="1400" dirty="0"/>
              <a:t>Related to each other: for example, a caching server and a web server</a:t>
            </a:r>
          </a:p>
          <a:p>
            <a:pPr lvl="1">
              <a:buFont typeface="Arial" panose="020B0604020202020204" pitchFamily="34" charset="0"/>
              <a:buChar char="•"/>
            </a:pPr>
            <a:r>
              <a:rPr lang="en-US" sz="1400" dirty="0"/>
              <a:t>Unrelated services sharing hardware: for example, a code repository and a master for a configuration system like Puppet or Chef</a:t>
            </a:r>
          </a:p>
        </p:txBody>
      </p:sp>
    </p:spTree>
    <p:extLst>
      <p:ext uri="{BB962C8B-B14F-4D97-AF65-F5344CB8AC3E}">
        <p14:creationId xmlns:p14="http://schemas.microsoft.com/office/powerpoint/2010/main" val="30344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monitor?</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1631216"/>
          </a:xfrm>
          <a:prstGeom prst="rect">
            <a:avLst/>
          </a:prstGeom>
          <a:noFill/>
        </p:spPr>
        <p:txBody>
          <a:bodyPr wrap="square">
            <a:spAutoFit/>
          </a:bodyPr>
          <a:lstStyle/>
          <a:p>
            <a:pPr marL="285750" indent="-285750">
              <a:buFont typeface="Arial" panose="020B0604020202020204" pitchFamily="34" charset="0"/>
              <a:buChar char="•"/>
            </a:pPr>
            <a:r>
              <a:rPr lang="en-US" sz="2000" dirty="0"/>
              <a:t>Analyzing long-term trends</a:t>
            </a:r>
          </a:p>
          <a:p>
            <a:pPr marL="285750" indent="-285750">
              <a:buFont typeface="Arial" panose="020B0604020202020204" pitchFamily="34" charset="0"/>
              <a:buChar char="•"/>
            </a:pPr>
            <a:r>
              <a:rPr lang="en-US" sz="2000" dirty="0"/>
              <a:t>Comparing over time or experiment groups</a:t>
            </a:r>
          </a:p>
          <a:p>
            <a:pPr marL="285750" indent="-285750">
              <a:buFont typeface="Arial" panose="020B0604020202020204" pitchFamily="34" charset="0"/>
              <a:buChar char="•"/>
            </a:pPr>
            <a:r>
              <a:rPr lang="en-US" sz="2000" dirty="0"/>
              <a:t>Alerting</a:t>
            </a:r>
          </a:p>
          <a:p>
            <a:pPr marL="285750" indent="-285750">
              <a:buFont typeface="Arial" panose="020B0604020202020204" pitchFamily="34" charset="0"/>
              <a:buChar char="•"/>
            </a:pPr>
            <a:r>
              <a:rPr lang="en-US" sz="2000" dirty="0"/>
              <a:t>Building dashboards</a:t>
            </a:r>
          </a:p>
          <a:p>
            <a:pPr marL="285750" indent="-285750">
              <a:buFont typeface="Arial" panose="020B0604020202020204" pitchFamily="34" charset="0"/>
              <a:buChar char="•"/>
            </a:pPr>
            <a:r>
              <a:rPr lang="en-US" sz="2000" dirty="0"/>
              <a:t>Conducting </a:t>
            </a:r>
            <a:r>
              <a:rPr lang="en-US" sz="2000" i="1" dirty="0"/>
              <a:t>ad hoc</a:t>
            </a:r>
            <a:r>
              <a:rPr lang="en-US" sz="2000" dirty="0"/>
              <a:t> retrospective analysis (i.e., debugging)</a:t>
            </a:r>
            <a:endParaRPr lang="en-US" sz="1400" dirty="0"/>
          </a:p>
        </p:txBody>
      </p:sp>
    </p:spTree>
    <p:extLst>
      <p:ext uri="{BB962C8B-B14F-4D97-AF65-F5344CB8AC3E}">
        <p14:creationId xmlns:p14="http://schemas.microsoft.com/office/powerpoint/2010/main" val="167960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Golden Signals</a:t>
            </a:r>
          </a:p>
        </p:txBody>
      </p:sp>
      <p:sp>
        <p:nvSpPr>
          <p:cNvPr id="12" name="TextBox 11">
            <a:extLst>
              <a:ext uri="{FF2B5EF4-FFF2-40B4-BE49-F238E27FC236}">
                <a16:creationId xmlns:a16="http://schemas.microsoft.com/office/drawing/2014/main" id="{F5399B30-D53B-48E5-A60D-4D0832507B67}"/>
              </a:ext>
            </a:extLst>
          </p:cNvPr>
          <p:cNvSpPr txBox="1"/>
          <p:nvPr/>
        </p:nvSpPr>
        <p:spPr>
          <a:xfrm>
            <a:off x="288388" y="752488"/>
            <a:ext cx="8567223" cy="1323439"/>
          </a:xfrm>
          <a:prstGeom prst="rect">
            <a:avLst/>
          </a:prstGeom>
          <a:noFill/>
        </p:spPr>
        <p:txBody>
          <a:bodyPr wrap="square">
            <a:spAutoFit/>
          </a:bodyPr>
          <a:lstStyle/>
          <a:p>
            <a:pPr marL="285750" indent="-285750">
              <a:buFont typeface="Arial" panose="020B0604020202020204" pitchFamily="34" charset="0"/>
              <a:buChar char="•"/>
            </a:pPr>
            <a:r>
              <a:rPr lang="en-US" sz="2000" dirty="0"/>
              <a:t>Latency</a:t>
            </a:r>
          </a:p>
          <a:p>
            <a:pPr marL="285750" indent="-285750">
              <a:buFont typeface="Arial" panose="020B0604020202020204" pitchFamily="34" charset="0"/>
              <a:buChar char="•"/>
            </a:pPr>
            <a:r>
              <a:rPr lang="en-US" sz="2000" dirty="0"/>
              <a:t>Traffic</a:t>
            </a:r>
          </a:p>
          <a:p>
            <a:pPr marL="285750" indent="-285750">
              <a:buFont typeface="Arial" panose="020B0604020202020204" pitchFamily="34" charset="0"/>
              <a:buChar char="•"/>
            </a:pPr>
            <a:r>
              <a:rPr lang="en-US" sz="2000" dirty="0"/>
              <a:t>Errors</a:t>
            </a:r>
          </a:p>
          <a:p>
            <a:pPr marL="285750" indent="-285750">
              <a:buFont typeface="Arial" panose="020B0604020202020204" pitchFamily="34" charset="0"/>
              <a:buChar char="•"/>
            </a:pPr>
            <a:r>
              <a:rPr lang="en-US" sz="2000" dirty="0"/>
              <a:t>Saturation</a:t>
            </a:r>
          </a:p>
        </p:txBody>
      </p:sp>
    </p:spTree>
    <p:extLst>
      <p:ext uri="{BB962C8B-B14F-4D97-AF65-F5344CB8AC3E}">
        <p14:creationId xmlns:p14="http://schemas.microsoft.com/office/powerpoint/2010/main" val="168427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Prometheus</a:t>
            </a:r>
          </a:p>
        </p:txBody>
      </p:sp>
      <p:sp>
        <p:nvSpPr>
          <p:cNvPr id="7" name="Text Placeholder 6"/>
          <p:cNvSpPr>
            <a:spLocks noGrp="1"/>
          </p:cNvSpPr>
          <p:nvPr>
            <p:ph type="body" sz="quarter" idx="11"/>
          </p:nvPr>
        </p:nvSpPr>
        <p:spPr>
          <a:xfrm>
            <a:off x="531466" y="3049747"/>
            <a:ext cx="4315968" cy="313932"/>
          </a:xfrm>
        </p:spPr>
        <p:txBody>
          <a:bodyPr/>
          <a:lstStyle/>
          <a:p>
            <a:endParaRPr lang="en-US" dirty="0"/>
          </a:p>
        </p:txBody>
      </p:sp>
      <p:sp>
        <p:nvSpPr>
          <p:cNvPr id="9" name="Text Placeholder 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03010604"/>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1873</TotalTime>
  <Words>780</Words>
  <Application>Microsoft Office PowerPoint</Application>
  <PresentationFormat>On-screen Show (16:9)</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Calibri Light</vt:lpstr>
      <vt:lpstr>Covers</vt:lpstr>
      <vt:lpstr>General</vt:lpstr>
      <vt:lpstr>Breakers</vt:lpstr>
      <vt:lpstr>CI/CD</vt:lpstr>
      <vt:lpstr>Overview</vt:lpstr>
      <vt:lpstr>General Concept</vt:lpstr>
      <vt:lpstr>Service Level</vt:lpstr>
      <vt:lpstr>Definitions</vt:lpstr>
      <vt:lpstr>Definitions</vt:lpstr>
      <vt:lpstr>Why monitor?</vt:lpstr>
      <vt:lpstr>The Four Golden Signals</vt:lpstr>
      <vt:lpstr>Prometheus</vt:lpstr>
      <vt:lpstr>Architecture</vt:lpstr>
      <vt:lpstr>Prometheus - Installation</vt:lpstr>
      <vt:lpstr>Prometheus - Configuration</vt:lpstr>
      <vt:lpstr>Grafana</vt:lpstr>
      <vt:lpstr>Grafana</vt:lpstr>
      <vt:lpstr>Grafana - Installation</vt:lpstr>
      <vt:lpstr>Grafana - Configuration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Dmitrii Overchenko</cp:lastModifiedBy>
  <cp:revision>64</cp:revision>
  <dcterms:created xsi:type="dcterms:W3CDTF">2018-01-26T19:23:30Z</dcterms:created>
  <dcterms:modified xsi:type="dcterms:W3CDTF">2020-09-28T21:30:50Z</dcterms:modified>
</cp:coreProperties>
</file>