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257" r:id="rId3"/>
    <p:sldId id="265" r:id="rId4"/>
    <p:sldId id="266" r:id="rId5"/>
    <p:sldId id="264" r:id="rId6"/>
    <p:sldId id="263" r:id="rId7"/>
    <p:sldId id="262" r:id="rId8"/>
    <p:sldId id="280" r:id="rId9"/>
    <p:sldId id="261" r:id="rId10"/>
    <p:sldId id="281" r:id="rId11"/>
    <p:sldId id="278" r:id="rId12"/>
    <p:sldId id="279" r:id="rId13"/>
    <p:sldId id="282" r:id="rId14"/>
    <p:sldId id="283" r:id="rId15"/>
    <p:sldId id="284" r:id="rId16"/>
    <p:sldId id="277" r:id="rId17"/>
    <p:sldId id="286" r:id="rId18"/>
    <p:sldId id="287" r:id="rId19"/>
    <p:sldId id="288" r:id="rId20"/>
    <p:sldId id="289" r:id="rId21"/>
    <p:sldId id="290" r:id="rId22"/>
    <p:sldId id="285"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86457" autoAdjust="0"/>
  </p:normalViewPr>
  <p:slideViewPr>
    <p:cSldViewPr snapToGrid="0">
      <p:cViewPr>
        <p:scale>
          <a:sx n="96" d="100"/>
          <a:sy n="96" d="100"/>
        </p:scale>
        <p:origin x="-264" y="235"/>
      </p:cViewPr>
      <p:guideLst>
        <p:guide orient="horz" pos="2160"/>
        <p:guide pos="3840"/>
      </p:guideLst>
    </p:cSldViewPr>
  </p:slideViewPr>
  <p:outlineViewPr>
    <p:cViewPr>
      <p:scale>
        <a:sx n="33" d="100"/>
        <a:sy n="33" d="100"/>
      </p:scale>
      <p:origin x="264" y="43519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BE02F-5F8B-496C-8150-DEA07D7E747A}" type="datetimeFigureOut">
              <a:rPr lang="en-US" smtClean="0"/>
              <a:t>31/10/2022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A946C-E88B-44A5-88E3-891903D3FBBE}" type="slidenum">
              <a:rPr lang="en-US" smtClean="0"/>
              <a:t>‹#›</a:t>
            </a:fld>
            <a:endParaRPr lang="en-US" dirty="0"/>
          </a:p>
        </p:txBody>
      </p:sp>
    </p:spTree>
    <p:extLst>
      <p:ext uri="{BB962C8B-B14F-4D97-AF65-F5344CB8AC3E}">
        <p14:creationId xmlns:p14="http://schemas.microsoft.com/office/powerpoint/2010/main" val="241279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663A8-6C40-4B28-9292-E33445A49822}"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5F633-0040-4773-B63B-0ED9ED88334D}"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168BB-14C8-4E53-AD90-7F3D9F44D705}"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E8A6BD-4741-4775-957A-95538E78ACA1}"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1EB9A-07D3-40EC-9B5C-0E15F6453E6D}"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265BC-FA4B-49E8-AE0A-D2CA241C543F}"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FB82F-DEB6-45D2-B570-DE03633F3C76}"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7FEE0-E02E-4D7D-BD12-9BC86B29F5CF}"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33C57A-ED15-4577-917B-165C72A3DD0B}"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C9039-4ADD-41A8-A8C7-E058C16F6CF7}" type="datetime1">
              <a:rPr lang="en-IN" smtClean="0"/>
              <a:t>31-10-2022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D3193-5834-46F1-8912-1E09132F9978}" type="datetime1">
              <a:rPr lang="en-IN" smtClean="0"/>
              <a:t>31-10-2022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1DE0A3-1CE1-4764-AC0D-87E5BA4018DD}" type="datetime1">
              <a:rPr lang="en-IN" smtClean="0"/>
              <a:t>31-10-2022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B431C-5E4A-49D3-B22D-7FC3A50F118E}" type="datetime1">
              <a:rPr lang="en-IN" smtClean="0"/>
              <a:t>31-10-2022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7AA11-E543-4600-877B-CCA48CD12F17}" type="datetime1">
              <a:rPr lang="en-IN" smtClean="0"/>
              <a:t>31-10-2022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06E1B-EBE0-41BF-9B0A-C6E88015F7C8}" type="datetime1">
              <a:rPr lang="en-IN" smtClean="0"/>
              <a:t>31-10-2022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
        <p:nvSpPr>
          <p:cNvPr id="5" name="Date Placeholder 4"/>
          <p:cNvSpPr>
            <a:spLocks noGrp="1"/>
          </p:cNvSpPr>
          <p:nvPr>
            <p:ph type="dt" sz="half" idx="10"/>
          </p:nvPr>
        </p:nvSpPr>
        <p:spPr/>
        <p:txBody>
          <a:bodyPr/>
          <a:lstStyle/>
          <a:p>
            <a:fld id="{1C4BCAE4-B80A-4C1C-9547-ADB4A8E0113C}" type="datetime1">
              <a:rPr lang="en-IN" smtClean="0"/>
              <a:t>31-10-2022</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608FB0-97F6-4B69-8E13-3863839E0828}" type="datetime1">
              <a:rPr lang="en-IN" smtClean="0"/>
              <a:t>31-10-2022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A065DA-9810-493F-AB91-63992BB3B15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885513"/>
          </a:xfrm>
        </p:spPr>
        <p:txBody>
          <a:bodyPr/>
          <a:lstStyle/>
          <a:p>
            <a:pPr algn="ctr"/>
            <a: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Grab Eat – Online Food Ordering System</a:t>
            </a:r>
            <a: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1883254" y="3111514"/>
            <a:ext cx="7454177" cy="2131933"/>
          </a:xfrm>
        </p:spPr>
        <p:txBody>
          <a:bodyPr>
            <a:normAutofit/>
          </a:bodyPr>
          <a:lstStyle/>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Mihir Shrivas (20104081)</a:t>
            </a:r>
          </a:p>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Bhushan Patil (</a:t>
            </a:r>
            <a:r>
              <a:rPr lang="en-US" altLang="en-IN"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20104094</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Mayur Shinde (20104062)</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43" y="-91258"/>
            <a:ext cx="11393113"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2340294" y="4217602"/>
            <a:ext cx="6100482" cy="2154436"/>
          </a:xfrm>
          <a:prstGeom prst="rect">
            <a:avLst/>
          </a:prstGeom>
          <a:noFill/>
        </p:spPr>
        <p:txBody>
          <a:bodyPr wrap="square">
            <a:spAutoFit/>
          </a:bodyPr>
          <a:lstStyle/>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a:t>
            </a:r>
            <a: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Neha Deshmukh</a:t>
            </a:r>
            <a:endPar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 Placeholder 2"/>
          <p:cNvSpPr txBox="1">
            <a:spLocks noChangeArrowheads="1"/>
          </p:cNvSpPr>
          <p:nvPr/>
        </p:nvSpPr>
        <p:spPr>
          <a:xfrm>
            <a:off x="932178" y="5687124"/>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08206" cy="753374"/>
          </a:xfrm>
        </p:spPr>
        <p:txBody>
          <a:bodyPr>
            <a:normAutofit/>
          </a:bodyPr>
          <a:lstStyle/>
          <a:p>
            <a:r>
              <a:rPr lang="en-US" sz="2400" dirty="0">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Outcome of the project </a:t>
            </a:r>
          </a:p>
        </p:txBody>
      </p:sp>
      <p:sp>
        <p:nvSpPr>
          <p:cNvPr id="3" name="Content Placeholder 2"/>
          <p:cNvSpPr>
            <a:spLocks noGrp="1"/>
          </p:cNvSpPr>
          <p:nvPr>
            <p:ph idx="1"/>
          </p:nvPr>
        </p:nvSpPr>
        <p:spPr>
          <a:xfrm>
            <a:off x="694587" y="1384212"/>
            <a:ext cx="8596668" cy="3880773"/>
          </a:xfrm>
        </p:spPr>
        <p:txBody>
          <a:bodyPr>
            <a:normAutofit/>
          </a:bodyPr>
          <a:lstStyle/>
          <a:p>
            <a:pPr>
              <a:lnSpc>
                <a:spcPct val="150000"/>
              </a:lnSpc>
              <a:buClr>
                <a:schemeClr val="tx1"/>
              </a:buClr>
              <a:buFont typeface="Wingdings" pitchFamily="2" charset="2"/>
              <a:buChar char="Ø"/>
            </a:pPr>
            <a:r>
              <a:rPr lang="en-US" sz="1600" dirty="0">
                <a:latin typeface="Times New Roman" pitchFamily="18" charset="0"/>
                <a:cs typeface="Times New Roman" pitchFamily="18" charset="0"/>
              </a:rPr>
              <a:t>This system will enrich the customer experience by making the process of ordering food a lot easier</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1600" dirty="0">
                <a:latin typeface="Times New Roman" pitchFamily="18" charset="0"/>
                <a:cs typeface="Times New Roman" pitchFamily="18" charset="0"/>
              </a:rPr>
              <a:t>This </a:t>
            </a:r>
            <a:r>
              <a:rPr lang="en-US" sz="1600" dirty="0" smtClean="0">
                <a:latin typeface="Times New Roman" pitchFamily="18" charset="0"/>
                <a:cs typeface="Times New Roman" pitchFamily="18" charset="0"/>
              </a:rPr>
              <a:t>system will make its delivery service a viable option for everyday food needs</a:t>
            </a:r>
          </a:p>
          <a:p>
            <a:pPr>
              <a:lnSpc>
                <a:spcPct val="150000"/>
              </a:lnSpc>
              <a:buClr>
                <a:schemeClr val="tx1"/>
              </a:buClr>
              <a:buFont typeface="Wingdings" pitchFamily="2" charset="2"/>
              <a:buChar char="Ø"/>
            </a:pPr>
            <a:r>
              <a:rPr lang="en-US" sz="1600" dirty="0" smtClean="0">
                <a:latin typeface="Times New Roman" pitchFamily="18" charset="0"/>
                <a:cs typeface="Times New Roman" pitchFamily="18" charset="0"/>
              </a:rPr>
              <a:t>This application enable users to select  their food item through which user can redirect to the restaurant page directly..</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DA065DA-9810-493F-AB91-63992BB3B151}" type="slidenum">
              <a:rPr lang="en-IN" smtClean="0"/>
              <a:t>10</a:t>
            </a:fld>
            <a:endParaRPr lang="en-IN" dirty="0"/>
          </a:p>
        </p:txBody>
      </p:sp>
    </p:spTree>
    <p:extLst>
      <p:ext uri="{BB962C8B-B14F-4D97-AF65-F5344CB8AC3E}">
        <p14:creationId xmlns:p14="http://schemas.microsoft.com/office/powerpoint/2010/main" val="987521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9C5B4-B71C-4529-E7E7-DFAC497B26A4}"/>
              </a:ext>
            </a:extLst>
          </p:cNvPr>
          <p:cNvSpPr>
            <a:spLocks noGrp="1"/>
          </p:cNvSpPr>
          <p:nvPr>
            <p:ph type="title"/>
          </p:nvPr>
        </p:nvSpPr>
        <p:spPr>
          <a:xfrm>
            <a:off x="677334" y="193431"/>
            <a:ext cx="8596668" cy="720969"/>
          </a:xfrm>
        </p:spPr>
        <p:txBody>
          <a:bodyPr>
            <a:normAutofit/>
          </a:bodyPr>
          <a:lstStyle/>
          <a:p>
            <a:r>
              <a:rPr lang="en-IN" sz="2400" dirty="0"/>
              <a:t>                                   </a:t>
            </a:r>
            <a:r>
              <a:rPr lang="en-IN" sz="2400" b="1" dirty="0">
                <a:solidFill>
                  <a:schemeClr val="tx1"/>
                </a:solidFill>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xmlns="" id="{743A55A1-90E0-9DE6-2AEE-6219DE4BF164}"/>
              </a:ext>
            </a:extLst>
          </p:cNvPr>
          <p:cNvPicPr>
            <a:picLocks noGrp="1" noChangeAspect="1"/>
          </p:cNvPicPr>
          <p:nvPr>
            <p:ph idx="1"/>
          </p:nvPr>
        </p:nvPicPr>
        <p:blipFill>
          <a:blip r:embed="rId2"/>
          <a:stretch>
            <a:fillRect/>
          </a:stretch>
        </p:blipFill>
        <p:spPr>
          <a:xfrm>
            <a:off x="494783" y="957139"/>
            <a:ext cx="8678556" cy="4934778"/>
          </a:xfrm>
        </p:spPr>
      </p:pic>
      <p:sp>
        <p:nvSpPr>
          <p:cNvPr id="3" name="Slide Number Placeholder 2"/>
          <p:cNvSpPr>
            <a:spLocks noGrp="1"/>
          </p:cNvSpPr>
          <p:nvPr>
            <p:ph type="sldNum" sz="quarter" idx="12"/>
          </p:nvPr>
        </p:nvSpPr>
        <p:spPr/>
        <p:txBody>
          <a:bodyPr/>
          <a:lstStyle/>
          <a:p>
            <a:fld id="{EDA065DA-9810-493F-AB91-63992BB3B151}" type="slidenum">
              <a:rPr lang="en-IN" smtClean="0"/>
              <a:t>11</a:t>
            </a:fld>
            <a:endParaRPr lang="en-IN" dirty="0"/>
          </a:p>
        </p:txBody>
      </p:sp>
    </p:spTree>
    <p:extLst>
      <p:ext uri="{BB962C8B-B14F-4D97-AF65-F5344CB8AC3E}">
        <p14:creationId xmlns:p14="http://schemas.microsoft.com/office/powerpoint/2010/main" val="305182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285" y="363110"/>
            <a:ext cx="8596668" cy="551290"/>
          </a:xfrm>
        </p:spPr>
        <p:txBody>
          <a:bodyPr>
            <a:normAutofit fontScale="90000"/>
          </a:bodyPr>
          <a:lstStyle/>
          <a:p>
            <a:r>
              <a:rPr lang="en-US" sz="2700" b="1" dirty="0">
                <a:solidFill>
                  <a:schemeClr val="tx1"/>
                </a:solidFill>
                <a:latin typeface="Times New Roman" pitchFamily="18" charset="0"/>
                <a:cs typeface="Times New Roman" pitchFamily="18" charset="0"/>
              </a:rPr>
              <a:t>                                       </a:t>
            </a:r>
            <a:r>
              <a:rPr lang="en-IN" altLang="en-US" sz="27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Use Case  Diagram</a:t>
            </a:r>
            <a:r>
              <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r>
            <a:br>
              <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US" sz="2000" b="1" dirty="0">
              <a:solidFill>
                <a:schemeClr val="tx1"/>
              </a:solidFill>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332" y="1166675"/>
            <a:ext cx="7005099" cy="4979872"/>
          </a:xfrm>
        </p:spPr>
      </p:pic>
      <p:sp>
        <p:nvSpPr>
          <p:cNvPr id="3" name="Slide Number Placeholder 2"/>
          <p:cNvSpPr>
            <a:spLocks noGrp="1"/>
          </p:cNvSpPr>
          <p:nvPr>
            <p:ph type="sldNum" sz="quarter" idx="12"/>
          </p:nvPr>
        </p:nvSpPr>
        <p:spPr/>
        <p:txBody>
          <a:bodyPr/>
          <a:lstStyle/>
          <a:p>
            <a:fld id="{EDA065DA-9810-493F-AB91-63992BB3B151}" type="slidenum">
              <a:rPr lang="en-IN" smtClean="0"/>
              <a:t>12</a:t>
            </a:fld>
            <a:endParaRPr lang="en-IN" dirty="0"/>
          </a:p>
        </p:txBody>
      </p:sp>
    </p:spTree>
    <p:extLst>
      <p:ext uri="{BB962C8B-B14F-4D97-AF65-F5344CB8AC3E}">
        <p14:creationId xmlns:p14="http://schemas.microsoft.com/office/powerpoint/2010/main" val="1313320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55" y="350808"/>
            <a:ext cx="8596668" cy="1320800"/>
          </a:xfrm>
        </p:spPr>
        <p:txBody>
          <a:bodyPr/>
          <a:lstStyle/>
          <a:p>
            <a:r>
              <a:rPr lang="en-US" dirty="0"/>
              <a:t>                        </a:t>
            </a:r>
            <a:r>
              <a:rPr lang="en-US" sz="2400" dirty="0">
                <a:solidFill>
                  <a:schemeClr val="tx1"/>
                </a:solidFill>
                <a:latin typeface="Times New Roman" pitchFamily="18" charset="0"/>
                <a:cs typeface="Times New Roman" pitchFamily="18" charset="0"/>
              </a:rPr>
              <a:t>DFD Diagram</a:t>
            </a:r>
            <a:r>
              <a:rPr lang="en-US" dirty="0"/>
              <a:t/>
            </a:r>
            <a:br>
              <a:rPr lang="en-US" dirty="0"/>
            </a:b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2160589"/>
            <a:ext cx="9293602" cy="423226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r>
              <a:rPr lang="en-US" sz="1600" dirty="0" smtClean="0">
                <a:latin typeface="Times New Roman" pitchFamily="18" charset="0"/>
                <a:cs typeface="Times New Roman" pitchFamily="18" charset="0"/>
              </a:rPr>
              <a:t>Fig1:Level (0)</a:t>
            </a: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83" y="1155865"/>
            <a:ext cx="9023229" cy="470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DA065DA-9810-493F-AB91-63992BB3B151}" type="slidenum">
              <a:rPr lang="en-IN" smtClean="0"/>
              <a:t>13</a:t>
            </a:fld>
            <a:endParaRPr lang="en-IN" dirty="0"/>
          </a:p>
        </p:txBody>
      </p:sp>
    </p:spTree>
    <p:extLst>
      <p:ext uri="{BB962C8B-B14F-4D97-AF65-F5344CB8AC3E}">
        <p14:creationId xmlns:p14="http://schemas.microsoft.com/office/powerpoint/2010/main" val="4138556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3939"/>
            <a:ext cx="8596668" cy="813759"/>
          </a:xfrm>
        </p:spPr>
        <p:txBody>
          <a:bodyPr>
            <a:normAutofit/>
          </a:bodyPr>
          <a:lstStyle/>
          <a:p>
            <a:r>
              <a:rPr lang="en-US" sz="2400" dirty="0">
                <a:solidFill>
                  <a:schemeClr val="tx1"/>
                </a:solidFill>
                <a:latin typeface="Times New Roman" pitchFamily="18" charset="0"/>
                <a:cs typeface="Times New Roman" pitchFamily="18" charset="0"/>
              </a:rPr>
              <a:t>                                             DFD Diagram</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000" dirty="0">
                <a:latin typeface="Times New Roman" pitchFamily="18" charset="0"/>
                <a:cs typeface="Times New Roman" pitchFamily="18" charset="0"/>
              </a:rPr>
              <a:t>                                                           </a:t>
            </a:r>
          </a:p>
        </p:txBody>
      </p:sp>
      <p:sp>
        <p:nvSpPr>
          <p:cNvPr id="3" name="Content Placeholder 2"/>
          <p:cNvSpPr>
            <a:spLocks noGrp="1"/>
          </p:cNvSpPr>
          <p:nvPr>
            <p:ph idx="1"/>
          </p:nvPr>
        </p:nvSpPr>
        <p:spPr>
          <a:xfrm>
            <a:off x="677334" y="2160589"/>
            <a:ext cx="8951696" cy="4383334"/>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Fig2: Level(1)</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2" y="966063"/>
            <a:ext cx="926669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DA065DA-9810-493F-AB91-63992BB3B151}" type="slidenum">
              <a:rPr lang="en-IN" smtClean="0"/>
              <a:t>14</a:t>
            </a:fld>
            <a:endParaRPr lang="en-IN" dirty="0"/>
          </a:p>
        </p:txBody>
      </p:sp>
    </p:spTree>
    <p:extLst>
      <p:ext uri="{BB962C8B-B14F-4D97-AF65-F5344CB8AC3E}">
        <p14:creationId xmlns:p14="http://schemas.microsoft.com/office/powerpoint/2010/main" val="98806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5917"/>
            <a:ext cx="8596668" cy="1003540"/>
          </a:xfrm>
        </p:spPr>
        <p:txBody>
          <a:bodyPr>
            <a:normAutofit/>
          </a:bodyPr>
          <a:lstStyle/>
          <a:p>
            <a:r>
              <a:rPr lang="en-US" sz="28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DFD Diagram</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1600" dirty="0">
                <a:latin typeface="Times New Roman" pitchFamily="18" charset="0"/>
                <a:cs typeface="Times New Roman" pitchFamily="18" charset="0"/>
              </a:rPr>
              <a:t>                                                                     </a:t>
            </a:r>
          </a:p>
        </p:txBody>
      </p:sp>
      <p:sp>
        <p:nvSpPr>
          <p:cNvPr id="3" name="Content Placeholder 2"/>
          <p:cNvSpPr>
            <a:spLocks noGrp="1"/>
          </p:cNvSpPr>
          <p:nvPr>
            <p:ph idx="1"/>
          </p:nvPr>
        </p:nvSpPr>
        <p:spPr>
          <a:xfrm>
            <a:off x="677334" y="2160589"/>
            <a:ext cx="8896036" cy="4287919"/>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r>
              <a:rPr lang="en-US" sz="1600" dirty="0" smtClean="0">
                <a:latin typeface="Times New Roman" pitchFamily="18" charset="0"/>
                <a:cs typeface="Times New Roman" pitchFamily="18" charset="0"/>
              </a:rPr>
              <a:t>Fig3 : Level(2)</a:t>
            </a:r>
            <a:endParaRPr lang="en-US"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72" y="891970"/>
            <a:ext cx="9030868" cy="483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DA065DA-9810-493F-AB91-63992BB3B151}" type="slidenum">
              <a:rPr lang="en-IN" smtClean="0"/>
              <a:t>15</a:t>
            </a:fld>
            <a:endParaRPr lang="en-IN" dirty="0"/>
          </a:p>
        </p:txBody>
      </p:sp>
    </p:spTree>
    <p:extLst>
      <p:ext uri="{BB962C8B-B14F-4D97-AF65-F5344CB8AC3E}">
        <p14:creationId xmlns:p14="http://schemas.microsoft.com/office/powerpoint/2010/main" val="332116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4547" y="1369546"/>
            <a:ext cx="3851275"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p:nvSpPr>
        <p:spPr>
          <a:xfrm>
            <a:off x="844690" y="320618"/>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Technology Stack</a:t>
            </a:r>
          </a:p>
          <a:p>
            <a:pPr algn="ctr"/>
            <a:r>
              <a:rPr lang="en-IN" altLang="en-US" b="1" dirty="0">
                <a:solidFill>
                  <a:srgbClr val="000000"/>
                </a:solidFill>
                <a:latin typeface="Times New Roman" panose="02020603050405020304" pitchFamily="18" charset="0"/>
                <a:cs typeface="DejaVu Sans" charset="0"/>
              </a:rPr>
              <a:t/>
            </a:r>
            <a:br>
              <a:rPr lang="en-IN" altLang="en-US" b="1" dirty="0">
                <a:solidFill>
                  <a:srgbClr val="000000"/>
                </a:solidFill>
                <a:latin typeface="Times New Roman" panose="02020603050405020304" pitchFamily="18" charset="0"/>
                <a:cs typeface="DejaVu Sans" charset="0"/>
              </a:rPr>
            </a:br>
            <a:endParaRPr lang="en-IN" dirty="0"/>
          </a:p>
        </p:txBody>
      </p:sp>
      <p:sp>
        <p:nvSpPr>
          <p:cNvPr id="8"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454" y="1028830"/>
            <a:ext cx="3101009" cy="453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DA065DA-9810-493F-AB91-63992BB3B151}" type="slidenum">
              <a:rPr lang="en-IN" smtClean="0"/>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62" y="418769"/>
            <a:ext cx="8596668" cy="917051"/>
          </a:xfrm>
        </p:spPr>
        <p:txBody>
          <a:bodyPr>
            <a:normAutofit/>
          </a:bodyPr>
          <a:lstStyle/>
          <a:p>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Suggestions in Review-1</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70600" y="1349556"/>
            <a:ext cx="8596668" cy="3880773"/>
          </a:xfrm>
        </p:spPr>
        <p:txBody>
          <a:bodyPr>
            <a:normAutofit/>
          </a:bodyPr>
          <a:lstStyle/>
          <a:p>
            <a:pPr>
              <a:buClrTx/>
              <a:buFont typeface="Wingdings" pitchFamily="2" charset="2"/>
              <a:buChar char="Ø"/>
            </a:pPr>
            <a:r>
              <a:rPr lang="en-US" sz="1600" dirty="0" smtClean="0">
                <a:solidFill>
                  <a:schemeClr val="tx1"/>
                </a:solidFill>
                <a:latin typeface="Times New Roman" pitchFamily="18" charset="0"/>
                <a:cs typeface="Times New Roman" pitchFamily="18" charset="0"/>
              </a:rPr>
              <a:t>Changes in UI Design.</a:t>
            </a:r>
          </a:p>
          <a:p>
            <a:pPr>
              <a:buClrTx/>
              <a:buFont typeface="Wingdings" pitchFamily="2" charset="2"/>
              <a:buChar char="Ø"/>
            </a:pPr>
            <a:r>
              <a:rPr lang="en-US" sz="1600" dirty="0" smtClean="0">
                <a:solidFill>
                  <a:schemeClr val="tx1"/>
                </a:solidFill>
                <a:latin typeface="Times New Roman" pitchFamily="18" charset="0"/>
                <a:cs typeface="Times New Roman" pitchFamily="18" charset="0"/>
              </a:rPr>
              <a:t>We have to add more scope related to our web application.</a:t>
            </a:r>
          </a:p>
          <a:p>
            <a:pPr>
              <a:buClrTx/>
              <a:buFont typeface="Wingdings" pitchFamily="2" charset="2"/>
              <a:buChar char="Ø"/>
            </a:pPr>
            <a:r>
              <a:rPr lang="en-US" sz="1600" dirty="0" smtClean="0">
                <a:solidFill>
                  <a:schemeClr val="tx1"/>
                </a:solidFill>
                <a:latin typeface="Times New Roman" pitchFamily="18" charset="0"/>
                <a:cs typeface="Times New Roman" pitchFamily="18" charset="0"/>
              </a:rPr>
              <a:t>Project was fully static , make it dynamic .</a:t>
            </a:r>
          </a:p>
          <a:p>
            <a:pPr>
              <a:buClrTx/>
              <a:buFont typeface="Wingdings" pitchFamily="2" charset="2"/>
              <a:buChar char="Ø"/>
            </a:pPr>
            <a:r>
              <a:rPr lang="en-US" sz="1600" dirty="0" smtClean="0">
                <a:solidFill>
                  <a:schemeClr val="tx1"/>
                </a:solidFill>
                <a:latin typeface="Times New Roman" pitchFamily="18" charset="0"/>
                <a:cs typeface="Times New Roman" pitchFamily="18" charset="0"/>
              </a:rPr>
              <a:t>Google Map API fetch.</a:t>
            </a:r>
          </a:p>
          <a:p>
            <a:pPr marL="0" indent="0">
              <a:buNone/>
            </a:pPr>
            <a:endParaRPr lang="en-US" sz="1600" dirty="0" smtClean="0">
              <a:solidFill>
                <a:schemeClr val="tx1"/>
              </a:solidFill>
              <a:latin typeface="Times New Roman" pitchFamily="18" charset="0"/>
              <a:cs typeface="Times New Roman" pitchFamily="18" charset="0"/>
            </a:endParaRPr>
          </a:p>
          <a:p>
            <a:endParaRPr lang="en-US" sz="1600" dirty="0" smtClean="0">
              <a:solidFill>
                <a:schemeClr val="tx1"/>
              </a:solidFill>
              <a:latin typeface="Times New Roman" pitchFamily="18" charset="0"/>
              <a:cs typeface="Times New Roman" pitchFamily="18" charset="0"/>
            </a:endParaRPr>
          </a:p>
          <a:p>
            <a:endParaRPr lang="en-US" sz="16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DA065DA-9810-493F-AB91-63992BB3B151}" type="slidenum">
              <a:rPr lang="en-IN" smtClean="0"/>
              <a:t>17</a:t>
            </a:fld>
            <a:endParaRPr lang="en-IN" dirty="0"/>
          </a:p>
        </p:txBody>
      </p:sp>
    </p:spTree>
    <p:extLst>
      <p:ext uri="{BB962C8B-B14F-4D97-AF65-F5344CB8AC3E}">
        <p14:creationId xmlns:p14="http://schemas.microsoft.com/office/powerpoint/2010/main" val="2878607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993" y="434671"/>
            <a:ext cx="8596668" cy="893197"/>
          </a:xfrm>
        </p:spPr>
        <p:txBody>
          <a:bodyPr>
            <a:normAutofit/>
          </a:bodyPr>
          <a:lstStyle/>
          <a:p>
            <a:pPr algn="ctr"/>
            <a:r>
              <a:rPr lang="en-US" sz="2400" b="1" dirty="0" smtClean="0">
                <a:solidFill>
                  <a:schemeClr val="tx1"/>
                </a:solidFill>
                <a:latin typeface="Times New Roman" pitchFamily="18" charset="0"/>
                <a:cs typeface="Times New Roman" pitchFamily="18" charset="0"/>
              </a:rPr>
              <a:t>Result and discussion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09139" y="1246189"/>
            <a:ext cx="8596668" cy="3880773"/>
          </a:xfrm>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Following are the results that one can draw from this application:</a:t>
            </a:r>
          </a:p>
          <a:p>
            <a:pPr algn="just">
              <a:lnSpc>
                <a:spcPct val="150000"/>
              </a:lnSpc>
              <a:buClr>
                <a:schemeClr val="tx1"/>
              </a:buClr>
              <a:buFont typeface="+mj-lt"/>
              <a:buAutoNum type="arabicPeriod"/>
            </a:pPr>
            <a:r>
              <a:rPr lang="en-US" sz="1600" dirty="0" smtClean="0">
                <a:latin typeface="Times New Roman" pitchFamily="18" charset="0"/>
                <a:cs typeface="Times New Roman" pitchFamily="18" charset="0"/>
              </a:rPr>
              <a:t>People can easily order the food using this application.</a:t>
            </a:r>
          </a:p>
          <a:p>
            <a:pPr algn="just">
              <a:lnSpc>
                <a:spcPct val="150000"/>
              </a:lnSpc>
              <a:buClr>
                <a:schemeClr val="tx1"/>
              </a:buClr>
              <a:buFont typeface="+mj-lt"/>
              <a:buAutoNum type="arabicPeriod"/>
            </a:pPr>
            <a:r>
              <a:rPr lang="en-US" sz="1600" dirty="0" smtClean="0">
                <a:latin typeface="Times New Roman" pitchFamily="18" charset="0"/>
                <a:cs typeface="Times New Roman" pitchFamily="18" charset="0"/>
              </a:rPr>
              <a:t>This application will help in reduction of labour cost involved and also reduces the space requires to set up cafeterias in the restricted area.</a:t>
            </a:r>
          </a:p>
          <a:p>
            <a:pPr algn="just">
              <a:lnSpc>
                <a:spcPct val="150000"/>
              </a:lnSpc>
              <a:buClr>
                <a:schemeClr val="tx1"/>
              </a:buClr>
              <a:buFont typeface="+mj-lt"/>
              <a:buAutoNum type="arabicPeriod"/>
            </a:pPr>
            <a:r>
              <a:rPr lang="en-US" sz="1600" dirty="0" smtClean="0">
                <a:latin typeface="Times New Roman" pitchFamily="18" charset="0"/>
                <a:cs typeface="Times New Roman" pitchFamily="18" charset="0"/>
              </a:rPr>
              <a:t>The users can avoid the long queues at the counter, with a reasonable speed of execution and maximum output.</a:t>
            </a:r>
          </a:p>
          <a:p>
            <a:pPr>
              <a:buClr>
                <a:schemeClr val="tx1"/>
              </a:buClr>
              <a:buFont typeface="Wingdings" pitchFamily="2" charset="2"/>
              <a:buChar char="Ø"/>
            </a:pPr>
            <a:endParaRPr lang="en-US" sz="1600" dirty="0" smtClean="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DA065DA-9810-493F-AB91-63992BB3B151}" type="slidenum">
              <a:rPr lang="en-IN" smtClean="0"/>
              <a:t>18</a:t>
            </a:fld>
            <a:endParaRPr lang="en-IN" dirty="0"/>
          </a:p>
        </p:txBody>
      </p:sp>
    </p:spTree>
    <p:extLst>
      <p:ext uri="{BB962C8B-B14F-4D97-AF65-F5344CB8AC3E}">
        <p14:creationId xmlns:p14="http://schemas.microsoft.com/office/powerpoint/2010/main" val="4285708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245"/>
          </a:xfrm>
        </p:spPr>
        <p:txBody>
          <a:bodyPr>
            <a:normAutofit/>
          </a:bodyPr>
          <a:lstStyle/>
          <a:p>
            <a:pPr algn="ctr"/>
            <a:r>
              <a:rPr lang="en-US" sz="2400" b="1" dirty="0" smtClean="0">
                <a:solidFill>
                  <a:schemeClr val="tx1"/>
                </a:solidFill>
                <a:latin typeface="Times New Roman" pitchFamily="18" charset="0"/>
                <a:cs typeface="Times New Roman" pitchFamily="18" charset="0"/>
              </a:rPr>
              <a:t>Discussion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3" y="1431235"/>
            <a:ext cx="8840377" cy="4610127"/>
          </a:xfrm>
        </p:spPr>
        <p:txBody>
          <a:bodyPr/>
          <a:lstStyle/>
          <a:p>
            <a:endParaRPr lang="en-US" dirty="0"/>
          </a:p>
        </p:txBody>
      </p:sp>
      <p:sp>
        <p:nvSpPr>
          <p:cNvPr id="4" name="Slide Number Placeholder 3"/>
          <p:cNvSpPr>
            <a:spLocks noGrp="1"/>
          </p:cNvSpPr>
          <p:nvPr>
            <p:ph type="sldNum" sz="quarter" idx="12"/>
          </p:nvPr>
        </p:nvSpPr>
        <p:spPr/>
        <p:txBody>
          <a:bodyPr/>
          <a:lstStyle/>
          <a:p>
            <a:fld id="{EDA065DA-9810-493F-AB91-63992BB3B151}" type="slidenum">
              <a:rPr lang="en-IN" smtClean="0"/>
              <a:t>19</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07" y="1415332"/>
            <a:ext cx="9036658" cy="463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472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51" y="127376"/>
            <a:ext cx="8596668" cy="708212"/>
          </a:xfrm>
        </p:spPr>
        <p:txBody>
          <a:bodyPr>
            <a:normAutofit fontScale="90000"/>
          </a:bodyPr>
          <a:lstStyle/>
          <a:p>
            <a:pPr algn="ctr"/>
            <a:r>
              <a:rPr lang="en-IN" altLang="en-US" sz="2700" b="1" dirty="0">
                <a:solidFill>
                  <a:srgbClr val="000000"/>
                </a:solidFill>
                <a:latin typeface="Times New Roman" panose="02020603050405020304" pitchFamily="18" charset="0"/>
                <a:cs typeface="DejaVu Sans" charset="0"/>
              </a:rPr>
              <a:t>Contents</a:t>
            </a:r>
            <a:r>
              <a:rPr lang="en-IN" altLang="en-US" sz="3600" b="1" dirty="0">
                <a:solidFill>
                  <a:srgbClr val="000000"/>
                </a:solidFill>
                <a:latin typeface="Times New Roman" panose="02020603050405020304" pitchFamily="18" charset="0"/>
                <a:cs typeface="DejaVu Sans" charset="0"/>
              </a:rPr>
              <a:t/>
            </a:r>
            <a:br>
              <a:rPr lang="en-IN" altLang="en-US" sz="3600" b="1" dirty="0">
                <a:solidFill>
                  <a:srgbClr val="000000"/>
                </a:solidFill>
                <a:latin typeface="Times New Roman" panose="02020603050405020304" pitchFamily="18" charset="0"/>
                <a:cs typeface="DejaVu Sans" charset="0"/>
              </a:rPr>
            </a:br>
            <a:endParaRPr lang="en-IN" dirty="0"/>
          </a:p>
        </p:txBody>
      </p:sp>
      <p:sp>
        <p:nvSpPr>
          <p:cNvPr id="3" name="Content Placeholder 2"/>
          <p:cNvSpPr>
            <a:spLocks noGrp="1"/>
          </p:cNvSpPr>
          <p:nvPr>
            <p:ph idx="1"/>
          </p:nvPr>
        </p:nvSpPr>
        <p:spPr>
          <a:xfrm>
            <a:off x="828136" y="629728"/>
            <a:ext cx="8544478" cy="5927954"/>
          </a:xfrm>
        </p:spPr>
        <p:txBody>
          <a:bodyPr>
            <a:normAutofit fontScale="25000" lnSpcReduction="20000"/>
          </a:bodyPr>
          <a:lstStyle/>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Introduction</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Objectives</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Scope</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Literature Survey</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Proposed System</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Project </a:t>
            </a:r>
            <a:r>
              <a:rPr lang="en-IN" altLang="en-US" sz="4800" b="1" dirty="0" smtClean="0">
                <a:solidFill>
                  <a:srgbClr val="000000"/>
                </a:solidFill>
                <a:latin typeface="Times New Roman" panose="02020603050405020304" pitchFamily="18" charset="0"/>
                <a:cs typeface="DejaVu Sans" charset="0"/>
              </a:rPr>
              <a:t>Outcomes </a:t>
            </a:r>
            <a:endParaRPr lang="en-IN" altLang="en-US" sz="4800" b="1" dirty="0">
              <a:solidFill>
                <a:srgbClr val="000000"/>
              </a:solidFill>
              <a:latin typeface="Times New Roman" panose="02020603050405020304" pitchFamily="18" charset="0"/>
              <a:cs typeface="DejaVu Sans" charset="0"/>
            </a:endParaRP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Use Case/DFD</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Technology Stack</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Suggestions in Review-1</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Result and Discussion</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Conclusion and Future Scope</a:t>
            </a:r>
          </a:p>
          <a:p>
            <a:pPr>
              <a:lnSpc>
                <a:spcPct val="120000"/>
              </a:lnSpc>
              <a:spcAft>
                <a:spcPts val="1413"/>
              </a:spcAft>
              <a:buClr>
                <a:srgbClr val="000000"/>
              </a:buClr>
              <a:buSzPct val="45000"/>
              <a:buFont typeface="Wingdings" panose="05000000000000000000" pitchFamily="2" charset="2"/>
              <a:buChar char=""/>
            </a:pPr>
            <a:r>
              <a:rPr lang="en-IN" altLang="en-US" sz="4800" b="1" dirty="0">
                <a:solidFill>
                  <a:srgbClr val="000000"/>
                </a:solidFill>
                <a:latin typeface="Times New Roman" panose="02020603050405020304" pitchFamily="18" charset="0"/>
                <a:cs typeface="DejaVu Sans" charset="0"/>
              </a:rPr>
              <a:t>References</a:t>
            </a:r>
          </a:p>
          <a:p>
            <a:pPr eaLnBrk="1" hangingPunct="1">
              <a:lnSpc>
                <a:spcPct val="120000"/>
              </a:lnSpc>
              <a:spcAft>
                <a:spcPts val="1415"/>
              </a:spcAft>
              <a:buClr>
                <a:srgbClr val="000000"/>
              </a:buClr>
              <a:buSzPct val="45000"/>
              <a:buFont typeface="Wingdings" panose="05000000000000000000" pitchFamily="2" charset="2"/>
              <a:buChar char="Ø"/>
              <a:defRPr/>
            </a:pPr>
            <a:endParaRPr lang="en-IN" altLang="en-US" sz="4800" b="1" dirty="0">
              <a:solidFill>
                <a:srgbClr val="000000"/>
              </a:solidFill>
              <a:latin typeface="Times New Roman" panose="02020603050405020304" pitchFamily="18" charset="0"/>
              <a:cs typeface="DejaVu Sans" charset="0"/>
            </a:endParaRPr>
          </a:p>
          <a:p>
            <a:pPr eaLnBrk="1" hangingPunct="1">
              <a:lnSpc>
                <a:spcPct val="200000"/>
              </a:lnSpc>
              <a:spcAft>
                <a:spcPts val="1415"/>
              </a:spcAft>
              <a:buClr>
                <a:srgbClr val="000000"/>
              </a:buClr>
              <a:buSzPct val="45000"/>
              <a:buFont typeface="Wingdings" panose="05000000000000000000" pitchFamily="2" charset="2"/>
              <a:buChar char="Ø"/>
              <a:defRPr/>
            </a:pPr>
            <a:endParaRPr lang="en-IN" altLang="en-US" sz="6400"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endParaRPr lang="en-IN" altLang="en-US" sz="6400"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4" name="Text Placeholder 2"/>
          <p:cNvSpPr txBox="1">
            <a:spLocks noChangeArrowheads="1"/>
          </p:cNvSpPr>
          <p:nvPr/>
        </p:nvSpPr>
        <p:spPr>
          <a:xfrm>
            <a:off x="281546" y="5781077"/>
            <a:ext cx="11910453" cy="129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DA065DA-9810-493F-AB91-63992BB3B151}" type="slidenum">
              <a:rPr lang="en-IN" smtClean="0"/>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32" y="394915"/>
            <a:ext cx="8596668" cy="877293"/>
          </a:xfrm>
        </p:spPr>
        <p:txBody>
          <a:bodyPr>
            <a:normAutofit/>
          </a:bodyPr>
          <a:lstStyle/>
          <a:p>
            <a:r>
              <a:rPr lang="en-US" sz="2400" b="1" dirty="0" smtClean="0">
                <a:solidFill>
                  <a:schemeClr val="tx1"/>
                </a:solidFill>
                <a:latin typeface="Times New Roman" pitchFamily="18" charset="0"/>
                <a:cs typeface="Times New Roman" pitchFamily="18" charset="0"/>
              </a:rPr>
              <a:t>                                                  Discussion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40944" y="1532436"/>
            <a:ext cx="8596668" cy="4383334"/>
          </a:xfrm>
        </p:spPr>
        <p:txBody>
          <a:bodyPr/>
          <a:lstStyle/>
          <a:p>
            <a:endParaRPr lang="en-US" dirty="0"/>
          </a:p>
        </p:txBody>
      </p:sp>
      <p:sp>
        <p:nvSpPr>
          <p:cNvPr id="4" name="Slide Number Placeholder 3"/>
          <p:cNvSpPr>
            <a:spLocks noGrp="1"/>
          </p:cNvSpPr>
          <p:nvPr>
            <p:ph type="sldNum" sz="quarter" idx="12"/>
          </p:nvPr>
        </p:nvSpPr>
        <p:spPr/>
        <p:txBody>
          <a:bodyPr/>
          <a:lstStyle/>
          <a:p>
            <a:fld id="{EDA065DA-9810-493F-AB91-63992BB3B151}" type="slidenum">
              <a:rPr lang="en-IN" smtClean="0"/>
              <a:t>20</a:t>
            </a:fld>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15" y="1399429"/>
            <a:ext cx="8934368" cy="486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002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83" y="267694"/>
            <a:ext cx="8596668" cy="789829"/>
          </a:xfrm>
        </p:spPr>
        <p:txBody>
          <a:bodyPr>
            <a:normAutofit/>
          </a:bodyPr>
          <a:lstStyle/>
          <a:p>
            <a:pPr algn="ctr"/>
            <a:r>
              <a:rPr lang="en-US" sz="2400" b="1" dirty="0" smtClean="0">
                <a:solidFill>
                  <a:schemeClr val="tx1"/>
                </a:solidFill>
                <a:latin typeface="Times New Roman" pitchFamily="18" charset="0"/>
                <a:cs typeface="Times New Roman" pitchFamily="18" charset="0"/>
              </a:rPr>
              <a:t>Discussion</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1351723"/>
            <a:ext cx="8596668" cy="4689640"/>
          </a:xfrm>
        </p:spPr>
        <p:txBody>
          <a:bodyPr/>
          <a:lstStyle/>
          <a:p>
            <a:endParaRPr lang="en-US" dirty="0"/>
          </a:p>
        </p:txBody>
      </p:sp>
      <p:sp>
        <p:nvSpPr>
          <p:cNvPr id="4" name="Slide Number Placeholder 3"/>
          <p:cNvSpPr>
            <a:spLocks noGrp="1"/>
          </p:cNvSpPr>
          <p:nvPr>
            <p:ph type="sldNum" sz="quarter" idx="12"/>
          </p:nvPr>
        </p:nvSpPr>
        <p:spPr/>
        <p:txBody>
          <a:bodyPr/>
          <a:lstStyle/>
          <a:p>
            <a:fld id="{EDA065DA-9810-493F-AB91-63992BB3B151}" type="slidenum">
              <a:rPr lang="en-IN" smtClean="0"/>
              <a:t>21</a:t>
            </a:fld>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53" y="1256307"/>
            <a:ext cx="8643068" cy="480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747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chemeClr val="tx1"/>
                </a:solidFill>
                <a:latin typeface="Times New Roman" pitchFamily="18" charset="0"/>
                <a:cs typeface="Times New Roman" pitchFamily="18" charset="0"/>
              </a:rPr>
              <a:t>                             Conclusion and Future Scope.</a:t>
            </a:r>
            <a:endParaRPr lang="en-US" sz="24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60215" y="1484728"/>
            <a:ext cx="8596668" cy="3880773"/>
          </a:xfrm>
        </p:spPr>
        <p:txBody>
          <a:bodyPr>
            <a:normAutofit/>
          </a:bodyPr>
          <a:lstStyle/>
          <a:p>
            <a:pPr marL="0" indent="0" algn="just">
              <a:lnSpc>
                <a:spcPct val="150000"/>
              </a:lnSpc>
              <a:buNone/>
            </a:pPr>
            <a:r>
              <a:rPr lang="en-US" sz="1600" dirty="0" smtClean="0">
                <a:latin typeface="Times New Roman" pitchFamily="18" charset="0"/>
                <a:cs typeface="Times New Roman" pitchFamily="18" charset="0"/>
              </a:rPr>
              <a:t>This Grab-Eat online </a:t>
            </a:r>
            <a:r>
              <a:rPr lang="en-US" sz="1600" dirty="0">
                <a:latin typeface="Times New Roman" pitchFamily="18" charset="0"/>
                <a:cs typeface="Times New Roman" pitchFamily="18" charset="0"/>
              </a:rPr>
              <a:t>food ordering system is developed where the customers can make an order for the food and avoid the hassles of waiting for the order to be taken by the waiter. Using </a:t>
            </a:r>
            <a:r>
              <a:rPr lang="en-US" sz="1600" dirty="0" smtClean="0">
                <a:latin typeface="Times New Roman" pitchFamily="18" charset="0"/>
                <a:cs typeface="Times New Roman" pitchFamily="18" charset="0"/>
              </a:rPr>
              <a:t>this application</a:t>
            </a:r>
            <a:r>
              <a:rPr lang="en-US" sz="1600" dirty="0">
                <a:latin typeface="Times New Roman" pitchFamily="18" charset="0"/>
                <a:cs typeface="Times New Roman" pitchFamily="18" charset="0"/>
              </a:rPr>
              <a:t>, the end users register online, read </a:t>
            </a:r>
            <a:r>
              <a:rPr lang="en-US" sz="1600" dirty="0" smtClean="0">
                <a:latin typeface="Times New Roman" pitchFamily="18" charset="0"/>
                <a:cs typeface="Times New Roman" pitchFamily="18" charset="0"/>
              </a:rPr>
              <a:t>the Category/ </a:t>
            </a:r>
            <a:r>
              <a:rPr lang="en-US" sz="1600" dirty="0">
                <a:latin typeface="Times New Roman" pitchFamily="18" charset="0"/>
                <a:cs typeface="Times New Roman" pitchFamily="18" charset="0"/>
              </a:rPr>
              <a:t>E-menu card and select the food from the e-menu card to order food online. Once the customer selects the required food item </a:t>
            </a:r>
            <a:r>
              <a:rPr lang="en-US" sz="1600" dirty="0" smtClean="0">
                <a:latin typeface="Times New Roman" pitchFamily="18" charset="0"/>
                <a:cs typeface="Times New Roman" pitchFamily="18" charset="0"/>
              </a:rPr>
              <a:t>the user will redirect to the best restaurant to order their foods from  the selected food. </a:t>
            </a:r>
            <a:r>
              <a:rPr lang="en-US" sz="1600" dirty="0">
                <a:latin typeface="Times New Roman" pitchFamily="18" charset="0"/>
                <a:cs typeface="Times New Roman" pitchFamily="18" charset="0"/>
              </a:rPr>
              <a:t>This application nullifies the need of a waiter or reduces the workload of the waiter. The advantage is that in a crowded restaurant there will be chances that the waiters are overloaded with orders and they are unable to meet the requirements of the customer in a satisfactory manner. Therefore by using this application, the users can directly place </a:t>
            </a:r>
            <a:r>
              <a:rPr lang="en-US" sz="1600" dirty="0" smtClean="0">
                <a:latin typeface="Times New Roman" pitchFamily="18" charset="0"/>
                <a:cs typeface="Times New Roman" pitchFamily="18" charset="0"/>
              </a:rPr>
              <a:t>their </a:t>
            </a:r>
            <a:r>
              <a:rPr lang="en-US" sz="1600" dirty="0">
                <a:latin typeface="Times New Roman" pitchFamily="18" charset="0"/>
                <a:cs typeface="Times New Roman" pitchFamily="18" charset="0"/>
              </a:rPr>
              <a:t>order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online. </a:t>
            </a:r>
          </a:p>
        </p:txBody>
      </p:sp>
      <p:sp>
        <p:nvSpPr>
          <p:cNvPr id="4" name="Slide Number Placeholder 3"/>
          <p:cNvSpPr>
            <a:spLocks noGrp="1"/>
          </p:cNvSpPr>
          <p:nvPr>
            <p:ph type="sldNum" sz="quarter" idx="12"/>
          </p:nvPr>
        </p:nvSpPr>
        <p:spPr/>
        <p:txBody>
          <a:bodyPr/>
          <a:lstStyle/>
          <a:p>
            <a:fld id="{EDA065DA-9810-493F-AB91-63992BB3B151}" type="slidenum">
              <a:rPr lang="en-IN" smtClean="0"/>
              <a:t>22</a:t>
            </a:fld>
            <a:endParaRPr lang="en-IN" dirty="0"/>
          </a:p>
        </p:txBody>
      </p:sp>
    </p:spTree>
    <p:extLst>
      <p:ext uri="{BB962C8B-B14F-4D97-AF65-F5344CB8AC3E}">
        <p14:creationId xmlns:p14="http://schemas.microsoft.com/office/powerpoint/2010/main" val="646774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p:txBody>
      </p:sp>
      <p:sp>
        <p:nvSpPr>
          <p:cNvPr id="5" name="Rectangle 1"/>
          <p:cNvSpPr>
            <a:spLocks noChangeArrowheads="1"/>
          </p:cNvSpPr>
          <p:nvPr/>
        </p:nvSpPr>
        <p:spPr bwMode="auto">
          <a:xfrm>
            <a:off x="831298" y="475579"/>
            <a:ext cx="9432925" cy="525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11430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5400" b="1" dirty="0">
                <a:latin typeface="Times New Roman" panose="02020603050405020304" pitchFamily="18" charset="0"/>
                <a:cs typeface="Times New Roman" panose="02020603050405020304" pitchFamily="18" charset="0"/>
              </a:rPr>
              <a:t> </a:t>
            </a: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32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3200" b="1" dirty="0">
                <a:latin typeface="Times New Roman" panose="02020603050405020304" pitchFamily="18" charset="0"/>
                <a:cs typeface="Times New Roman" panose="02020603050405020304" pitchFamily="18" charset="0"/>
              </a:rPr>
              <a:t>THANK YOU</a:t>
            </a:r>
            <a:r>
              <a:rPr lang="en-IN" altLang="en-US" sz="3600" b="1" dirty="0">
                <a:latin typeface="Times New Roman" panose="02020603050405020304" pitchFamily="18" charset="0"/>
                <a:cs typeface="Times New Roman" panose="02020603050405020304" pitchFamily="18" charset="0"/>
              </a:rPr>
              <a:t>.</a:t>
            </a: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cs typeface="Times New Roman" panose="02020603050405020304" pitchFamily="18" charset="0"/>
              </a:rPr>
              <a:t>                                                                     </a:t>
            </a:r>
            <a:endParaRPr lang="en-IN" altLang="en-US"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23</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993194" y="1724244"/>
            <a:ext cx="9273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sz="3600" b="1" dirty="0">
                <a:latin typeface="Times New Roman" panose="02020603050405020304" pitchFamily="18" charset="0"/>
                <a:cs typeface="Times New Roman" panose="02020603050405020304" pitchFamily="18" charset="0"/>
              </a:rPr>
              <a:t>                   </a:t>
            </a:r>
            <a:r>
              <a:rPr lang="en-IN" altLang="en-US" sz="3200" b="1" dirty="0">
                <a:latin typeface="Times New Roman" panose="02020603050405020304" pitchFamily="18" charset="0"/>
                <a:cs typeface="Times New Roman" panose="02020603050405020304" pitchFamily="18" charset="0"/>
              </a:rPr>
              <a:t>What is Grab Eat ?</a:t>
            </a:r>
            <a:endParaRPr lang="en-IN" altLang="en-US" sz="3200" b="1" dirty="0"/>
          </a:p>
        </p:txBody>
      </p:sp>
      <p:sp>
        <p:nvSpPr>
          <p:cNvPr id="6"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009" y="2798859"/>
            <a:ext cx="4435582" cy="2989691"/>
          </a:xfrm>
          <a:prstGeom prst="rect">
            <a:avLst/>
          </a:prstGeom>
        </p:spPr>
      </p:pic>
      <p:sp>
        <p:nvSpPr>
          <p:cNvPr id="3" name="Slide Number Placeholder 2"/>
          <p:cNvSpPr>
            <a:spLocks noGrp="1"/>
          </p:cNvSpPr>
          <p:nvPr>
            <p:ph type="sldNum" sz="quarter" idx="12"/>
          </p:nvPr>
        </p:nvSpPr>
        <p:spPr/>
        <p:txBody>
          <a:bodyPr/>
          <a:lstStyle/>
          <a:p>
            <a:fld id="{EDA065DA-9810-493F-AB91-63992BB3B151}" type="slidenum">
              <a:rPr lang="en-IN" smtClean="0"/>
              <a:t>3</a:t>
            </a:fld>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07822" y="230744"/>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Introduction</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p:cNvSpPr txBox="1"/>
          <p:nvPr/>
        </p:nvSpPr>
        <p:spPr>
          <a:xfrm>
            <a:off x="807822" y="726140"/>
            <a:ext cx="8596668" cy="61318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6" name="Content Placeholder 2"/>
          <p:cNvSpPr>
            <a:spLocks noGrp="1"/>
          </p:cNvSpPr>
          <p:nvPr>
            <p:ph idx="1"/>
          </p:nvPr>
        </p:nvSpPr>
        <p:spPr>
          <a:xfrm>
            <a:off x="791884" y="726139"/>
            <a:ext cx="8596668" cy="6060143"/>
          </a:xfrm>
        </p:spPr>
        <p:txBody>
          <a:bodyPr>
            <a:normAutofit fontScale="25000" lnSpcReduction="20000"/>
          </a:bodyPr>
          <a:lstStyle/>
          <a:p>
            <a:pPr algn="just">
              <a:lnSpc>
                <a:spcPct val="170000"/>
              </a:lnSpc>
              <a:spcAft>
                <a:spcPts val="1415"/>
              </a:spcAft>
              <a:buClr>
                <a:srgbClr val="000000"/>
              </a:buClr>
              <a:buSzPct val="45000"/>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Grab Eat is an online food ordering and delivery platform.</a:t>
            </a:r>
          </a:p>
          <a:p>
            <a:pPr algn="just">
              <a:lnSpc>
                <a:spcPct val="170000"/>
              </a:lnSpc>
              <a:spcAft>
                <a:spcPts val="1415"/>
              </a:spcAft>
              <a:buClr>
                <a:srgbClr val="000000"/>
              </a:buClr>
              <a:buSzPct val="45000"/>
              <a:buFont typeface="Wingdings" panose="05000000000000000000" pitchFamily="2" charset="2"/>
              <a:buChar char="Ø"/>
              <a:defRPr/>
            </a:pPr>
            <a:r>
              <a:rPr lang="en-IN" sz="6400" dirty="0">
                <a:latin typeface="Times New Roman" panose="02020603050405020304" pitchFamily="18" charset="0"/>
                <a:cs typeface="Times New Roman" panose="02020603050405020304" pitchFamily="18" charset="0"/>
              </a:rPr>
              <a:t>Grab Eat uses - Demand &amp; Delivery strategy.</a:t>
            </a:r>
          </a:p>
          <a:p>
            <a:pPr algn="just">
              <a:lnSpc>
                <a:spcPct val="170000"/>
              </a:lnSpc>
              <a:spcAft>
                <a:spcPts val="1415"/>
              </a:spcAft>
              <a:buClr>
                <a:srgbClr val="000000"/>
              </a:buClr>
              <a:buSzPct val="45000"/>
              <a:buFont typeface="Wingdings" panose="05000000000000000000" pitchFamily="2" charset="2"/>
              <a:buChar char="Ø"/>
              <a:defRPr/>
            </a:pPr>
            <a:r>
              <a:rPr lang="en-IN" sz="6400" dirty="0">
                <a:latin typeface="Times New Roman" panose="02020603050405020304" pitchFamily="18" charset="0"/>
                <a:cs typeface="Times New Roman" panose="02020603050405020304" pitchFamily="18" charset="0"/>
              </a:rPr>
              <a:t>This application connects with a broad range of local restaurants for online food delivery.</a:t>
            </a:r>
          </a:p>
          <a:p>
            <a:pPr algn="just">
              <a:lnSpc>
                <a:spcPct val="170000"/>
              </a:lnSpc>
              <a:spcAft>
                <a:spcPts val="1415"/>
              </a:spcAft>
              <a:buClr>
                <a:srgbClr val="000000"/>
              </a:buClr>
              <a:buSzPct val="45000"/>
              <a:buFont typeface="Wingdings" panose="05000000000000000000" pitchFamily="2" charset="2"/>
              <a:buChar char="Ø"/>
              <a:defRPr/>
            </a:pPr>
            <a:r>
              <a:rPr lang="en-IN" sz="6400" dirty="0">
                <a:latin typeface="Times New Roman" panose="02020603050405020304" pitchFamily="18" charset="0"/>
                <a:cs typeface="Times New Roman" panose="02020603050405020304" pitchFamily="18" charset="0"/>
              </a:rPr>
              <a:t>It’s a pre-fabricated food delivery solution, encompassed with significant features and can be built using recent technologies</a:t>
            </a:r>
            <a:r>
              <a:rPr lang="en-IN" sz="6400" dirty="0" smtClean="0">
                <a:latin typeface="Times New Roman" panose="02020603050405020304" pitchFamily="18" charset="0"/>
                <a:cs typeface="Times New Roman" panose="02020603050405020304" pitchFamily="18" charset="0"/>
              </a:rPr>
              <a:t>.</a:t>
            </a:r>
            <a:endParaRPr lang="en-US" sz="6400" dirty="0">
              <a:latin typeface="Times New Roman" panose="02020603050405020304" pitchFamily="18" charset="0"/>
              <a:cs typeface="Times New Roman" panose="02020603050405020304" pitchFamily="18" charset="0"/>
            </a:endParaRPr>
          </a:p>
          <a:p>
            <a:pPr algn="just">
              <a:lnSpc>
                <a:spcPct val="170000"/>
              </a:lnSpc>
              <a:spcAft>
                <a:spcPts val="1415"/>
              </a:spcAft>
              <a:buClr>
                <a:srgbClr val="000000"/>
              </a:buClr>
              <a:buSzPct val="45000"/>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lnSpc>
                <a:spcPct val="200000"/>
              </a:lnSpc>
              <a:spcAft>
                <a:spcPts val="1415"/>
              </a:spcAft>
              <a:buClr>
                <a:srgbClr val="000000"/>
              </a:buClr>
              <a:buSzPct val="45000"/>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nSpc>
                <a:spcPct val="200000"/>
              </a:lnSpc>
              <a:spcAft>
                <a:spcPts val="1415"/>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5"/>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8"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4</a:t>
            </a:fld>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61878" y="266234"/>
            <a:ext cx="8596668" cy="6131860"/>
          </a:xfrm>
        </p:spPr>
        <p:txBody>
          <a:bodyPr>
            <a:normAutofit fontScale="25000" lnSpcReduction="20000"/>
          </a:bodyPr>
          <a:lstStyle/>
          <a:p>
            <a:pPr marL="0" indent="0" algn="just" eaLnBrk="1" hangingPunct="1">
              <a:lnSpc>
                <a:spcPct val="93000"/>
              </a:lnSpc>
              <a:spcAft>
                <a:spcPts val="1415"/>
              </a:spcAft>
              <a:buClrTx/>
              <a:buNone/>
              <a:defRPr/>
            </a:pPr>
            <a:endParaRPr lang="en-IN" altLang="en-US" sz="9600" b="1" dirty="0">
              <a:solidFill>
                <a:srgbClr val="000000"/>
              </a:solidFill>
              <a:latin typeface="Times New Roman" panose="02020603050405020304" pitchFamily="18" charset="0"/>
              <a:cs typeface="Times New Roman" panose="02020603050405020304" pitchFamily="18" charset="0"/>
            </a:endParaRPr>
          </a:p>
          <a:p>
            <a:pPr marL="0" indent="0" algn="just" eaLnBrk="1" hangingPunct="1">
              <a:lnSpc>
                <a:spcPct val="93000"/>
              </a:lnSpc>
              <a:spcAft>
                <a:spcPts val="1415"/>
              </a:spcAft>
              <a:buClrTx/>
              <a:buNone/>
              <a:defRPr/>
            </a:pPr>
            <a:r>
              <a:rPr lang="en-IN" altLang="en-US" sz="9600" b="1"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120000"/>
              </a:lnSpc>
              <a:spcAft>
                <a:spcPts val="1415"/>
              </a:spcAft>
              <a:buClrTx/>
              <a:buFont typeface="Wingdings" pitchFamily="2" charset="2"/>
              <a:buChar char="Ø"/>
              <a:defRPr/>
            </a:pPr>
            <a:r>
              <a:rPr lang="en-US" sz="6400" dirty="0">
                <a:solidFill>
                  <a:srgbClr val="202124"/>
                </a:solidFill>
                <a:latin typeface="Times New Roman" panose="02020603050405020304" pitchFamily="18" charset="0"/>
                <a:cs typeface="Times New Roman" panose="02020603050405020304" pitchFamily="18" charset="0"/>
              </a:rPr>
              <a:t>The challenge </a:t>
            </a:r>
            <a:r>
              <a:rPr lang="en-US" sz="6400" dirty="0" smtClean="0">
                <a:solidFill>
                  <a:srgbClr val="202124"/>
                </a:solidFill>
                <a:latin typeface="Times New Roman" panose="02020603050405020304" pitchFamily="18" charset="0"/>
                <a:cs typeface="Times New Roman" panose="02020603050405020304" pitchFamily="18" charset="0"/>
              </a:rPr>
              <a:t>of physical ordering of food encountered </a:t>
            </a:r>
            <a:r>
              <a:rPr lang="en-US" sz="6400" dirty="0">
                <a:solidFill>
                  <a:srgbClr val="202124"/>
                </a:solidFill>
                <a:latin typeface="Times New Roman" panose="02020603050405020304" pitchFamily="18" charset="0"/>
                <a:cs typeface="Times New Roman" panose="02020603050405020304" pitchFamily="18" charset="0"/>
              </a:rPr>
              <a:t>by the existing system </a:t>
            </a:r>
            <a:r>
              <a:rPr lang="en-US" sz="6400" dirty="0" smtClean="0">
                <a:solidFill>
                  <a:srgbClr val="202124"/>
                </a:solidFill>
                <a:latin typeface="Times New Roman" panose="02020603050405020304" pitchFamily="18" charset="0"/>
                <a:cs typeface="Times New Roman" panose="02020603050405020304" pitchFamily="18" charset="0"/>
              </a:rPr>
              <a:t>serves </a:t>
            </a:r>
            <a:r>
              <a:rPr lang="en-US" sz="6400" dirty="0">
                <a:solidFill>
                  <a:srgbClr val="202124"/>
                </a:solidFill>
                <a:latin typeface="Times New Roman" panose="02020603050405020304" pitchFamily="18" charset="0"/>
                <a:cs typeface="Times New Roman" panose="02020603050405020304" pitchFamily="18" charset="0"/>
              </a:rPr>
              <a:t>as a major drawback to the realization of efficiency &amp; customers satisfaction.</a:t>
            </a:r>
          </a:p>
          <a:p>
            <a:pPr lvl="2" algn="just" eaLnBrk="1" hangingPunct="1">
              <a:lnSpc>
                <a:spcPct val="120000"/>
              </a:lnSpc>
              <a:spcAft>
                <a:spcPts val="1415"/>
              </a:spcAft>
              <a:buClrTx/>
              <a:buFont typeface="Wingdings" pitchFamily="2" charset="2"/>
              <a:buChar char="Ø"/>
              <a:defRPr/>
            </a:pPr>
            <a:r>
              <a:rPr lang="en-US" sz="6400" dirty="0">
                <a:solidFill>
                  <a:srgbClr val="202124"/>
                </a:solidFill>
                <a:latin typeface="Times New Roman" panose="02020603050405020304" pitchFamily="18" charset="0"/>
                <a:cs typeface="Times New Roman" panose="02020603050405020304" pitchFamily="18" charset="0"/>
              </a:rPr>
              <a:t> The existing </a:t>
            </a:r>
            <a:r>
              <a:rPr lang="en-US" sz="6400" dirty="0" smtClean="0">
                <a:solidFill>
                  <a:srgbClr val="202124"/>
                </a:solidFill>
                <a:latin typeface="Times New Roman" panose="02020603050405020304" pitchFamily="18" charset="0"/>
                <a:cs typeface="Times New Roman" panose="02020603050405020304" pitchFamily="18" charset="0"/>
              </a:rPr>
              <a:t>system wants the user to store contacts and menus of their local restaurants in order to place a takeaway or delivery order.</a:t>
            </a:r>
          </a:p>
          <a:p>
            <a:pPr lvl="2" algn="just" eaLnBrk="1" hangingPunct="1">
              <a:lnSpc>
                <a:spcPct val="120000"/>
              </a:lnSpc>
              <a:spcAft>
                <a:spcPts val="1415"/>
              </a:spcAft>
              <a:buClrTx/>
              <a:buFont typeface="Wingdings" pitchFamily="2" charset="2"/>
              <a:buChar char="Ø"/>
              <a:defRPr/>
            </a:pPr>
            <a:r>
              <a:rPr lang="en-US" sz="6400" dirty="0" smtClean="0">
                <a:solidFill>
                  <a:srgbClr val="202124"/>
                </a:solidFill>
                <a:latin typeface="Times New Roman" panose="02020603050405020304" pitchFamily="18" charset="0"/>
                <a:cs typeface="Times New Roman" panose="02020603050405020304" pitchFamily="18" charset="0"/>
              </a:rPr>
              <a:t> Customers </a:t>
            </a:r>
            <a:r>
              <a:rPr lang="en-US" sz="6400" dirty="0">
                <a:solidFill>
                  <a:srgbClr val="202124"/>
                </a:solidFill>
                <a:latin typeface="Times New Roman" panose="02020603050405020304" pitchFamily="18" charset="0"/>
                <a:cs typeface="Times New Roman" panose="02020603050405020304" pitchFamily="18" charset="0"/>
              </a:rPr>
              <a:t>have </a:t>
            </a:r>
            <a:r>
              <a:rPr lang="en-US" sz="6400" dirty="0" smtClean="0">
                <a:solidFill>
                  <a:srgbClr val="202124"/>
                </a:solidFill>
                <a:latin typeface="Times New Roman" panose="02020603050405020304" pitchFamily="18" charset="0"/>
                <a:cs typeface="Times New Roman" panose="02020603050405020304" pitchFamily="18" charset="0"/>
              </a:rPr>
              <a:t>to wait in </a:t>
            </a:r>
            <a:r>
              <a:rPr lang="en-US" sz="6400" dirty="0">
                <a:solidFill>
                  <a:srgbClr val="202124"/>
                </a:solidFill>
                <a:latin typeface="Times New Roman" panose="02020603050405020304" pitchFamily="18" charset="0"/>
                <a:cs typeface="Times New Roman" panose="02020603050405020304" pitchFamily="18" charset="0"/>
              </a:rPr>
              <a:t>long queues before placing their orders especially during peak hours.</a:t>
            </a:r>
          </a:p>
          <a:p>
            <a:pPr marL="114300" indent="0" algn="just">
              <a:lnSpc>
                <a:spcPct val="93000"/>
              </a:lnSpc>
              <a:spcAft>
                <a:spcPts val="1415"/>
              </a:spcAft>
              <a:buClrTx/>
              <a:buNone/>
              <a:defRPr/>
            </a:pPr>
            <a:r>
              <a:rPr lang="en-IN" altLang="en-US" sz="9600" b="1" dirty="0">
                <a:solidFill>
                  <a:srgbClr val="000000"/>
                </a:solidFill>
                <a:latin typeface="Times New Roman" panose="02020603050405020304" pitchFamily="18" charset="0"/>
                <a:cs typeface="Times New Roman" panose="02020603050405020304" pitchFamily="18" charset="0"/>
              </a:rPr>
              <a:t>Solution Proposed:    </a:t>
            </a:r>
            <a:r>
              <a:rPr lang="en-US" sz="9600" b="1" dirty="0">
                <a:solidFill>
                  <a:srgbClr val="202124"/>
                </a:solidFill>
                <a:latin typeface="Times New Roman" panose="02020603050405020304" pitchFamily="18" charset="0"/>
                <a:cs typeface="Times New Roman" panose="02020603050405020304" pitchFamily="18" charset="0"/>
              </a:rPr>
              <a:t>                                   </a:t>
            </a:r>
          </a:p>
          <a:p>
            <a:pPr lvl="2" algn="just">
              <a:lnSpc>
                <a:spcPct val="120000"/>
              </a:lnSpc>
              <a:spcAft>
                <a:spcPts val="1415"/>
              </a:spcAft>
              <a:buClrTx/>
              <a:buFont typeface="Wingdings" pitchFamily="2" charset="2"/>
              <a:buChar char="Ø"/>
              <a:defRPr/>
            </a:pPr>
            <a:r>
              <a:rPr lang="en-US" sz="6400" dirty="0" smtClean="0">
                <a:solidFill>
                  <a:schemeClr val="tx1"/>
                </a:solidFill>
                <a:latin typeface="Times New Roman" panose="02020603050405020304" pitchFamily="18" charset="0"/>
                <a:cs typeface="Times New Roman" panose="02020603050405020304" pitchFamily="18" charset="0"/>
              </a:rPr>
              <a:t>With </a:t>
            </a:r>
            <a:r>
              <a:rPr lang="en-US" sz="6400" dirty="0">
                <a:solidFill>
                  <a:schemeClr val="tx1"/>
                </a:solidFill>
                <a:latin typeface="Times New Roman" panose="02020603050405020304" pitchFamily="18" charset="0"/>
                <a:cs typeface="Times New Roman" panose="02020603050405020304" pitchFamily="18" charset="0"/>
              </a:rPr>
              <a:t>this application, users does not have to wait for the order to </a:t>
            </a:r>
            <a:r>
              <a:rPr lang="en-US" sz="6400" dirty="0" smtClean="0">
                <a:solidFill>
                  <a:schemeClr val="tx1"/>
                </a:solidFill>
                <a:latin typeface="Times New Roman" panose="02020603050405020304" pitchFamily="18" charset="0"/>
                <a:cs typeface="Times New Roman" panose="02020603050405020304" pitchFamily="18" charset="0"/>
              </a:rPr>
              <a:t>be prepared </a:t>
            </a:r>
            <a:r>
              <a:rPr lang="en-US" sz="6400" dirty="0">
                <a:solidFill>
                  <a:schemeClr val="tx1"/>
                </a:solidFill>
                <a:latin typeface="Times New Roman" panose="02020603050405020304" pitchFamily="18" charset="0"/>
                <a:cs typeface="Times New Roman" panose="02020603050405020304" pitchFamily="18" charset="0"/>
              </a:rPr>
              <a:t>and stand in long waiting queue </a:t>
            </a:r>
            <a:r>
              <a:rPr lang="en-US" sz="6400" dirty="0" smtClean="0">
                <a:solidFill>
                  <a:schemeClr val="tx1"/>
                </a:solidFill>
                <a:latin typeface="Times New Roman" panose="02020603050405020304" pitchFamily="18" charset="0"/>
                <a:cs typeface="Times New Roman" panose="02020603050405020304" pitchFamily="18" charset="0"/>
              </a:rPr>
              <a:t>in the </a:t>
            </a:r>
            <a:r>
              <a:rPr lang="en-US" sz="6400" dirty="0">
                <a:solidFill>
                  <a:schemeClr val="tx1"/>
                </a:solidFill>
                <a:latin typeface="Times New Roman" panose="02020603050405020304" pitchFamily="18" charset="0"/>
                <a:cs typeface="Times New Roman" panose="02020603050405020304" pitchFamily="18" charset="0"/>
              </a:rPr>
              <a:t>restaurant.</a:t>
            </a:r>
          </a:p>
          <a:p>
            <a:pPr lvl="2" algn="just">
              <a:lnSpc>
                <a:spcPct val="120000"/>
              </a:lnSpc>
              <a:spcAft>
                <a:spcPts val="1415"/>
              </a:spcAft>
              <a:buClrTx/>
              <a:buFont typeface="Wingdings" pitchFamily="2" charset="2"/>
              <a:buChar char="Ø"/>
              <a:defRPr/>
            </a:pPr>
            <a:r>
              <a:rPr lang="en-US" sz="6400" dirty="0">
                <a:solidFill>
                  <a:schemeClr val="tx1"/>
                </a:solidFill>
                <a:latin typeface="Times New Roman" panose="02020603050405020304" pitchFamily="18" charset="0"/>
                <a:cs typeface="Times New Roman" panose="02020603050405020304" pitchFamily="18" charset="0"/>
              </a:rPr>
              <a:t>User can browse through various restaurants, food types, etc</a:t>
            </a:r>
            <a:r>
              <a:rPr lang="en-US" sz="6400" dirty="0" smtClean="0">
                <a:solidFill>
                  <a:schemeClr val="tx1"/>
                </a:solidFill>
                <a:latin typeface="Times New Roman" panose="02020603050405020304" pitchFamily="18" charset="0"/>
                <a:cs typeface="Times New Roman" panose="02020603050405020304" pitchFamily="18" charset="0"/>
              </a:rPr>
              <a:t>. </a:t>
            </a:r>
          </a:p>
          <a:p>
            <a:pPr lvl="2" algn="just">
              <a:lnSpc>
                <a:spcPct val="120000"/>
              </a:lnSpc>
              <a:spcAft>
                <a:spcPts val="1415"/>
              </a:spcAft>
              <a:buClrTx/>
              <a:buFont typeface="Wingdings" pitchFamily="2" charset="2"/>
              <a:buChar char="Ø"/>
              <a:defRPr/>
            </a:pPr>
            <a:r>
              <a:rPr lang="en-US" sz="6400" dirty="0" smtClean="0">
                <a:solidFill>
                  <a:schemeClr val="tx1"/>
                </a:solidFill>
                <a:latin typeface="Times New Roman" panose="02020603050405020304" pitchFamily="18" charset="0"/>
                <a:cs typeface="Times New Roman" panose="02020603050405020304" pitchFamily="18" charset="0"/>
              </a:rPr>
              <a:t>In this way, user can enjoy the peace and leisure time at home with lavish cooked food.</a:t>
            </a:r>
          </a:p>
          <a:p>
            <a:pPr lvl="2" algn="just">
              <a:lnSpc>
                <a:spcPct val="120000"/>
              </a:lnSpc>
              <a:spcAft>
                <a:spcPts val="1415"/>
              </a:spcAft>
              <a:buClrTx/>
              <a:buFont typeface="Wingdings" pitchFamily="2" charset="2"/>
              <a:buChar char="Ø"/>
              <a:defRPr/>
            </a:pPr>
            <a:endParaRPr lang="en-US" sz="6400" dirty="0">
              <a:solidFill>
                <a:schemeClr val="tx1"/>
              </a:solidFill>
              <a:latin typeface="Times New Roman" panose="02020603050405020304" pitchFamily="18" charset="0"/>
              <a:cs typeface="Times New Roman" panose="02020603050405020304" pitchFamily="18" charset="0"/>
            </a:endParaRPr>
          </a:p>
          <a:p>
            <a:pPr marL="914400" lvl="2" indent="0" algn="just">
              <a:lnSpc>
                <a:spcPct val="120000"/>
              </a:lnSpc>
              <a:spcAft>
                <a:spcPts val="1415"/>
              </a:spcAft>
              <a:buClrTx/>
              <a:buNone/>
              <a:defRPr/>
            </a:pPr>
            <a:endParaRPr lang="en-US" sz="6400" dirty="0">
              <a:solidFill>
                <a:schemeClr val="tx1"/>
              </a:solidFill>
              <a:latin typeface="Times New Roman" panose="02020603050405020304" pitchFamily="18" charset="0"/>
              <a:cs typeface="Times New Roman" panose="02020603050405020304" pitchFamily="18" charset="0"/>
            </a:endParaRPr>
          </a:p>
          <a:p>
            <a:pPr marL="914400" lvl="2" indent="0" algn="just">
              <a:lnSpc>
                <a:spcPct val="93000"/>
              </a:lnSpc>
              <a:spcAft>
                <a:spcPts val="1415"/>
              </a:spcAft>
              <a:buClrTx/>
              <a:buNone/>
              <a:defRPr/>
            </a:pPr>
            <a:endParaRPr lang="en-US" sz="6400" dirty="0">
              <a:solidFill>
                <a:schemeClr val="tx1"/>
              </a:solidFill>
              <a:latin typeface="Times New Roman" panose="02020603050405020304" pitchFamily="18" charset="0"/>
              <a:cs typeface="Times New Roman" panose="02020603050405020304" pitchFamily="18" charset="0"/>
            </a:endParaRPr>
          </a:p>
          <a:p>
            <a:pPr>
              <a:lnSpc>
                <a:spcPct val="200000"/>
              </a:lnSpc>
              <a:spcAft>
                <a:spcPts val="1415"/>
              </a:spcAft>
              <a:buClr>
                <a:srgbClr val="000000"/>
              </a:buClr>
              <a:buSzPct val="45000"/>
              <a:buFont typeface="Wingdings" panose="05000000000000000000" pitchFamily="2" charset="2"/>
              <a:buChar char="Ø"/>
              <a:defRPr/>
            </a:pPr>
            <a:endParaRPr lang="en-IN" altLang="en-US" sz="1800" dirty="0">
              <a:solidFill>
                <a:srgbClr val="000000"/>
              </a:solidFill>
              <a:latin typeface="Times New Roman" panose="02020603050405020304" pitchFamily="18" charset="0"/>
              <a:cs typeface="Times New Roman" panose="02020603050405020304" pitchFamily="18" charset="0"/>
            </a:endParaRPr>
          </a:p>
          <a:p>
            <a:pPr>
              <a:lnSpc>
                <a:spcPct val="200000"/>
              </a:lnSpc>
              <a:spcAft>
                <a:spcPts val="1415"/>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5"/>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5" name="Title 1"/>
          <p:cNvSpPr txBox="1"/>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a: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5</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75946" y="79824"/>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Objectives</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p:cNvSpPr>
            <a:spLocks noGrp="1"/>
          </p:cNvSpPr>
          <p:nvPr>
            <p:ph idx="1"/>
          </p:nvPr>
        </p:nvSpPr>
        <p:spPr>
          <a:xfrm>
            <a:off x="775946" y="582861"/>
            <a:ext cx="8596668" cy="6131860"/>
          </a:xfrm>
        </p:spPr>
        <p:txBody>
          <a:bodyPr>
            <a:normAutofit fontScale="60000" lnSpcReduction="20000"/>
          </a:bodyPr>
          <a:lstStyle/>
          <a:p>
            <a:pPr marL="0" indent="0" algn="just">
              <a:lnSpc>
                <a:spcPct val="160000"/>
              </a:lnSpc>
              <a:buClrTx/>
              <a:buNone/>
              <a:defRPr/>
            </a:pPr>
            <a:endParaRPr lang="en-US" dirty="0" smtClean="0">
              <a:latin typeface="Times New Roman" panose="02020603050405020304" pitchFamily="18" charset="0"/>
              <a:cs typeface="Times New Roman" panose="02020603050405020304" pitchFamily="18" charset="0"/>
            </a:endParaRPr>
          </a:p>
          <a:p>
            <a:pPr algn="just">
              <a:lnSpc>
                <a:spcPct val="170000"/>
              </a:lnSpc>
              <a:buClrTx/>
              <a:buFont typeface="Wingdings" panose="05000000000000000000" pitchFamily="2" charset="2"/>
              <a:buChar char="Ø"/>
              <a:defRPr/>
            </a:pPr>
            <a:r>
              <a:rPr lang="en-US" sz="2700" dirty="0" smtClean="0">
                <a:latin typeface="Times New Roman" panose="02020603050405020304" pitchFamily="18" charset="0"/>
                <a:cs typeface="Times New Roman" panose="02020603050405020304" pitchFamily="18" charset="0"/>
              </a:rPr>
              <a:t>The primary objective is to implement a real time application on database for online ordering system.</a:t>
            </a:r>
            <a:endParaRPr lang="en-US" sz="2700" dirty="0">
              <a:latin typeface="Times New Roman" panose="02020603050405020304" pitchFamily="18" charset="0"/>
              <a:cs typeface="Times New Roman" panose="02020603050405020304" pitchFamily="18" charset="0"/>
            </a:endParaRPr>
          </a:p>
          <a:p>
            <a:pPr algn="just">
              <a:lnSpc>
                <a:spcPct val="170000"/>
              </a:lnSpc>
              <a:buClrTx/>
              <a:buFont typeface="Wingdings" panose="05000000000000000000" pitchFamily="2" charset="2"/>
              <a:buChar char="Ø"/>
              <a:defRPr/>
            </a:pPr>
            <a:r>
              <a:rPr lang="en-US" sz="2700" dirty="0">
                <a:latin typeface="Times New Roman" panose="02020603050405020304" pitchFamily="18" charset="0"/>
                <a:cs typeface="Times New Roman" panose="02020603050405020304" pitchFamily="18" charset="0"/>
              </a:rPr>
              <a:t>To make ordering food online, easier and faster </a:t>
            </a:r>
            <a:r>
              <a:rPr lang="en-US" sz="2700" dirty="0" smtClean="0">
                <a:latin typeface="Times New Roman" panose="02020603050405020304" pitchFamily="18" charset="0"/>
                <a:cs typeface="Times New Roman" panose="02020603050405020304" pitchFamily="18" charset="0"/>
              </a:rPr>
              <a:t>process anytime-anywhere.</a:t>
            </a:r>
            <a:endParaRPr lang="en-US" sz="2700" dirty="0">
              <a:latin typeface="Times New Roman" panose="02020603050405020304" pitchFamily="18" charset="0"/>
              <a:cs typeface="Times New Roman" panose="02020603050405020304" pitchFamily="18" charset="0"/>
            </a:endParaRPr>
          </a:p>
          <a:p>
            <a:pPr algn="just">
              <a:lnSpc>
                <a:spcPct val="170000"/>
              </a:lnSpc>
              <a:buClrTx/>
              <a:buFont typeface="Wingdings" panose="05000000000000000000" pitchFamily="2" charset="2"/>
              <a:buChar char="Ø"/>
              <a:defRPr/>
            </a:pPr>
            <a:r>
              <a:rPr lang="en-US" sz="2700" dirty="0">
                <a:latin typeface="Times New Roman" panose="02020603050405020304" pitchFamily="18" charset="0"/>
                <a:cs typeface="Times New Roman" panose="02020603050405020304" pitchFamily="18" charset="0"/>
              </a:rPr>
              <a:t>To concentrate on taking orders, streamlining the orders to a specified restaurant.</a:t>
            </a:r>
          </a:p>
          <a:p>
            <a:pPr algn="just">
              <a:lnSpc>
                <a:spcPct val="170000"/>
              </a:lnSpc>
              <a:buClrTx/>
              <a:buFont typeface="Wingdings" panose="05000000000000000000" pitchFamily="2" charset="2"/>
              <a:buChar char="Ø"/>
              <a:defRPr/>
            </a:pPr>
            <a:r>
              <a:rPr lang="en-US" sz="2700" dirty="0">
                <a:latin typeface="Times New Roman" panose="02020603050405020304" pitchFamily="18" charset="0"/>
                <a:cs typeface="Times New Roman" panose="02020603050405020304" pitchFamily="18" charset="0"/>
              </a:rPr>
              <a:t>To provide users with options of restaurants and foods which they didn’t know existed</a:t>
            </a:r>
            <a:r>
              <a:rPr lang="en-US" sz="2700" dirty="0" smtClean="0">
                <a:latin typeface="Times New Roman" panose="02020603050405020304" pitchFamily="18" charset="0"/>
                <a:cs typeface="Times New Roman" panose="02020603050405020304" pitchFamily="18" charset="0"/>
              </a:rPr>
              <a:t>.</a:t>
            </a:r>
          </a:p>
          <a:p>
            <a:pPr algn="just">
              <a:lnSpc>
                <a:spcPct val="160000"/>
              </a:lnSpc>
              <a:buClrTx/>
              <a:buFont typeface="Wingdings" panose="05000000000000000000" pitchFamily="2" charset="2"/>
              <a:buChar char="Ø"/>
              <a:defRPr/>
            </a:pPr>
            <a:endParaRPr lang="en-US" sz="2700" dirty="0" smtClean="0">
              <a:latin typeface="Times New Roman" panose="02020603050405020304" pitchFamily="18" charset="0"/>
              <a:cs typeface="Times New Roman" panose="02020603050405020304" pitchFamily="18" charset="0"/>
            </a:endParaRPr>
          </a:p>
          <a:p>
            <a:pPr marL="0" indent="0" algn="just">
              <a:lnSpc>
                <a:spcPct val="160000"/>
              </a:lnSpc>
              <a:buClrTx/>
              <a:buNone/>
              <a:defRPr/>
            </a:pPr>
            <a:endParaRPr lang="en-US" dirty="0">
              <a:latin typeface="Times New Roman" panose="02020603050405020304" pitchFamily="18" charset="0"/>
              <a:cs typeface="Times New Roman" panose="02020603050405020304" pitchFamily="18" charset="0"/>
            </a:endParaRPr>
          </a:p>
          <a:p>
            <a:pPr algn="just">
              <a:lnSpc>
                <a:spcPct val="160000"/>
              </a:lnSpc>
              <a:buClrTx/>
              <a:buFont typeface="Wingdings" panose="05000000000000000000" pitchFamily="2" charset="2"/>
              <a:buChar char="Ø"/>
              <a:defRPr/>
            </a:pPr>
            <a:endParaRPr lang="en-US" dirty="0">
              <a:latin typeface="Times New Roman" panose="02020603050405020304" pitchFamily="18" charset="0"/>
              <a:cs typeface="Times New Roman" panose="02020603050405020304" pitchFamily="18" charset="0"/>
            </a:endParaRPr>
          </a:p>
          <a:p>
            <a:pPr marL="0" indent="0" algn="just">
              <a:lnSpc>
                <a:spcPct val="160000"/>
              </a:lnSpc>
              <a:buClrTx/>
              <a:buNone/>
              <a:defRPr/>
            </a:pPr>
            <a:endParaRPr lang="en-US"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Scope</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p:cNvSpPr>
            <a:spLocks noGrp="1"/>
          </p:cNvSpPr>
          <p:nvPr>
            <p:ph idx="1"/>
          </p:nvPr>
        </p:nvSpPr>
        <p:spPr>
          <a:xfrm>
            <a:off x="775946" y="654423"/>
            <a:ext cx="8596668" cy="6131860"/>
          </a:xfrm>
        </p:spPr>
        <p:txBody>
          <a:bodyPr>
            <a:normAutofit/>
          </a:bodyPr>
          <a:lstStyle/>
          <a:p>
            <a:pPr marL="343080" indent="-342720" algn="just">
              <a:lnSpc>
                <a:spcPct val="150000"/>
              </a:lnSpc>
              <a:spcBef>
                <a:spcPts val="1001"/>
              </a:spcBef>
              <a:buClr>
                <a:srgbClr val="404040"/>
              </a:buClr>
              <a:buFont typeface="Wingdings" charset="2"/>
              <a:buChar char=""/>
            </a:pPr>
            <a:r>
              <a:rPr lang="en-US" sz="1600" spc="-1" dirty="0">
                <a:solidFill>
                  <a:srgbClr val="404040"/>
                </a:solidFill>
                <a:latin typeface="Times New Roman"/>
              </a:rPr>
              <a:t>Can be used to order food.</a:t>
            </a:r>
            <a:endParaRPr lang="en-US" sz="1600" spc="-1" dirty="0">
              <a:solidFill>
                <a:srgbClr val="404040"/>
              </a:solidFill>
            </a:endParaRPr>
          </a:p>
          <a:p>
            <a:pPr marL="343080" indent="-342720" algn="just">
              <a:lnSpc>
                <a:spcPct val="150000"/>
              </a:lnSpc>
              <a:spcBef>
                <a:spcPts val="1001"/>
              </a:spcBef>
              <a:buClr>
                <a:srgbClr val="404040"/>
              </a:buClr>
              <a:buFont typeface="Wingdings" charset="2"/>
              <a:buChar char=""/>
            </a:pPr>
            <a:r>
              <a:rPr lang="en-US" sz="1600" spc="-1" dirty="0">
                <a:solidFill>
                  <a:srgbClr val="404040"/>
                </a:solidFill>
                <a:latin typeface="Times New Roman"/>
              </a:rPr>
              <a:t>Can be used to browse menus of different restaurants.</a:t>
            </a:r>
            <a:endParaRPr lang="en-US" sz="1600" spc="-1" dirty="0">
              <a:solidFill>
                <a:srgbClr val="404040"/>
              </a:solidFill>
            </a:endParaRPr>
          </a:p>
          <a:p>
            <a:pPr marL="343080" indent="-342720" algn="just">
              <a:lnSpc>
                <a:spcPct val="150000"/>
              </a:lnSpc>
              <a:spcBef>
                <a:spcPts val="1001"/>
              </a:spcBef>
              <a:buClr>
                <a:srgbClr val="404040"/>
              </a:buClr>
              <a:buFont typeface="Wingdings" charset="2"/>
              <a:buChar char=""/>
            </a:pPr>
            <a:r>
              <a:rPr lang="en-US" sz="1600" spc="-1" dirty="0">
                <a:solidFill>
                  <a:srgbClr val="404040"/>
                </a:solidFill>
                <a:latin typeface="Times New Roman"/>
              </a:rPr>
              <a:t>Can be used to avail various offers.</a:t>
            </a:r>
            <a:endParaRPr lang="en-US" sz="1600" spc="-1" dirty="0">
              <a:solidFill>
                <a:srgbClr val="404040"/>
              </a:solidFill>
            </a:endParaRPr>
          </a:p>
          <a:p>
            <a:pPr marL="343080" indent="-342720" algn="just">
              <a:lnSpc>
                <a:spcPct val="150000"/>
              </a:lnSpc>
              <a:spcBef>
                <a:spcPts val="1001"/>
              </a:spcBef>
              <a:buClr>
                <a:srgbClr val="404040"/>
              </a:buClr>
              <a:buFont typeface="Wingdings" charset="2"/>
              <a:buChar char=""/>
            </a:pPr>
            <a:r>
              <a:rPr lang="en-US" sz="1600" spc="-1" dirty="0">
                <a:solidFill>
                  <a:srgbClr val="404040"/>
                </a:solidFill>
                <a:latin typeface="Times New Roman"/>
              </a:rPr>
              <a:t>Can be used to compared prices of similar foods.</a:t>
            </a:r>
          </a:p>
          <a:p>
            <a:pPr marL="343080" indent="-342720" algn="just">
              <a:lnSpc>
                <a:spcPct val="150000"/>
              </a:lnSpc>
              <a:spcBef>
                <a:spcPts val="1001"/>
              </a:spcBef>
              <a:buClr>
                <a:srgbClr val="404040"/>
              </a:buClr>
              <a:buFont typeface="Wingdings" charset="2"/>
              <a:buChar char=""/>
            </a:pPr>
            <a:r>
              <a:rPr lang="en-US" sz="1600" spc="-1" dirty="0">
                <a:solidFill>
                  <a:srgbClr val="404040"/>
                </a:solidFill>
                <a:latin typeface="Times New Roman"/>
              </a:rPr>
              <a:t>Can be used to place multiple orders at the same time.</a:t>
            </a:r>
            <a:endParaRPr lang="en-US" sz="1600" spc="-1" dirty="0">
              <a:solidFill>
                <a:srgbClr val="404040"/>
              </a:solidFill>
            </a:endParaRPr>
          </a:p>
          <a:p>
            <a:pPr algn="just">
              <a:lnSpc>
                <a:spcPct val="150000"/>
              </a:lnSpc>
              <a:buClrTx/>
              <a:buFont typeface="Wingdings" panose="05000000000000000000" pitchFamily="2" charset="2"/>
              <a:buChar char="Ø"/>
              <a:defRPr/>
            </a:pPr>
            <a:endParaRPr lang="en-US" sz="1600" dirty="0">
              <a:latin typeface="Times New Roman" panose="02020603050405020304" pitchFamily="18" charset="0"/>
              <a:cs typeface="Times New Roman" panose="02020603050405020304" pitchFamily="18" charset="0"/>
            </a:endParaRPr>
          </a:p>
          <a:p>
            <a:pPr eaLnBrk="1" hangingPunct="1">
              <a:lnSpc>
                <a:spcPct val="200000"/>
              </a:lnSpc>
              <a:spcAft>
                <a:spcPts val="1415"/>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7</a:t>
            </a:fld>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9499"/>
            <a:ext cx="8596668" cy="1123784"/>
          </a:xfrm>
        </p:spPr>
        <p:txBody>
          <a:bodyPr>
            <a:normAutofit/>
          </a:bodyPr>
          <a:lstStyle/>
          <a:p>
            <a:r>
              <a:rPr lang="en-US" sz="32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Literature Survey</a:t>
            </a:r>
            <a:r>
              <a:rPr lang="en-US" sz="3200" dirty="0">
                <a:solidFill>
                  <a:schemeClr val="tx1"/>
                </a:solidFill>
                <a:latin typeface="Times New Roman" pitchFamily="18" charset="0"/>
                <a:cs typeface="Times New Roman" pitchFamily="18" charset="0"/>
              </a:rPr>
              <a:t>.</a:t>
            </a:r>
          </a:p>
        </p:txBody>
      </p:sp>
      <p:sp>
        <p:nvSpPr>
          <p:cNvPr id="3" name="Content Placeholder 2"/>
          <p:cNvSpPr>
            <a:spLocks noGrp="1"/>
          </p:cNvSpPr>
          <p:nvPr>
            <p:ph idx="1"/>
          </p:nvPr>
        </p:nvSpPr>
        <p:spPr>
          <a:xfrm>
            <a:off x="669382" y="1373410"/>
            <a:ext cx="8880059" cy="5337941"/>
          </a:xfrm>
        </p:spPr>
        <p:txBody>
          <a:bodyPr>
            <a:normAutofit fontScale="62500" lnSpcReduction="20000"/>
          </a:bodyPr>
          <a:lstStyle/>
          <a:p>
            <a:pPr marL="0" indent="0">
              <a:lnSpc>
                <a:spcPct val="120000"/>
              </a:lnSpc>
              <a:buNone/>
            </a:pPr>
            <a:r>
              <a:rPr lang="en-US" sz="2300" dirty="0">
                <a:latin typeface="Times New Roman" pitchFamily="18" charset="0"/>
                <a:cs typeface="Times New Roman" pitchFamily="18" charset="0"/>
              </a:rPr>
              <a:t>Given below are the research papers used for our analysis this application  considering various approaches</a:t>
            </a:r>
            <a:r>
              <a:rPr lang="en-US" sz="2200" dirty="0">
                <a:latin typeface="Times New Roman" pitchFamily="18" charset="0"/>
                <a:cs typeface="Times New Roman" pitchFamily="18" charset="0"/>
              </a:rPr>
              <a:t>.</a:t>
            </a:r>
          </a:p>
          <a:p>
            <a:pPr algn="just">
              <a:lnSpc>
                <a:spcPct val="120000"/>
              </a:lnSpc>
              <a:buClr>
                <a:schemeClr val="tx1"/>
              </a:buClr>
              <a:buFont typeface="Wingdings" pitchFamily="2" charset="2"/>
              <a:buChar char="Ø"/>
            </a:pPr>
            <a:r>
              <a:rPr lang="en-US" sz="2300" dirty="0">
                <a:latin typeface="Times New Roman" pitchFamily="18" charset="0"/>
                <a:cs typeface="Times New Roman" pitchFamily="18" charset="0"/>
              </a:rPr>
              <a:t> In  paper[1] ,along with customer feedback for a restaurant a design and execution of wireless food ordering system was carried out. It enables restaurant owners to setup the system in wireless environment and update menu presentations easily. Smart phone has been integrated in the customizable wireless food ordering system with real- time customer feedback implementation to facilitate real- time communication between restaurant owners and customers.</a:t>
            </a:r>
          </a:p>
          <a:p>
            <a:pPr algn="just">
              <a:lnSpc>
                <a:spcPct val="120000"/>
              </a:lnSpc>
              <a:buClr>
                <a:schemeClr val="tx1"/>
              </a:buClr>
              <a:buFont typeface="Wingdings" pitchFamily="2" charset="2"/>
              <a:buChar char="Ø"/>
            </a:pPr>
            <a:r>
              <a:rPr lang="en-US" sz="2300" dirty="0">
                <a:latin typeface="Times New Roman" pitchFamily="18" charset="0"/>
                <a:cs typeface="Times New Roman" pitchFamily="18" charset="0"/>
              </a:rPr>
              <a:t>In Paper [2], the research work aims to automate the food ordering process in restaurant and also improve the dining experience of customers. Design implementation of food ordering system for restaurants were discuss in this paper. This system implements wireless data access to servers. The android application on user’s mobile will have all the menu details .Kitchen and cashier receive the order details from the customer mobile wirelessly. These order details are updated in the central database. The restaurant owner can manage  the menu modifications easily.</a:t>
            </a:r>
          </a:p>
          <a:p>
            <a:pPr algn="just">
              <a:lnSpc>
                <a:spcPct val="120000"/>
              </a:lnSpc>
              <a:buClr>
                <a:schemeClr val="tx1"/>
              </a:buClr>
              <a:buFont typeface="Wingdings" pitchFamily="2" charset="2"/>
              <a:buChar char="Ø"/>
            </a:pPr>
            <a:r>
              <a:rPr lang="en-US" sz="2300" dirty="0">
                <a:latin typeface="Times New Roman" pitchFamily="18" charset="0"/>
                <a:cs typeface="Times New Roman" pitchFamily="18" charset="0"/>
              </a:rPr>
              <a:t>In Paper [3],the purpose of the study was the application is based on user’s requirement . All issues related to all user which are included in this system are developed by this system. If people know how to operate android smart phone wide variety of people can use the application. This system will solve the various issues related to Mess service. To help and solve important problems of people implementation of Online Food Ordering system is done. It can be concluded that, based on the application: Orders are made easily by this system; Information needed in making order to customer is provided by the system. Receiving orders and modifying its data is possible through the application and it also helps admin in controlling all the Food system</a:t>
            </a:r>
            <a:r>
              <a:rPr lang="en-US" sz="21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EDA065DA-9810-493F-AB91-63992BB3B151}" type="slidenum">
              <a:rPr lang="en-IN" smtClean="0"/>
              <a:t>8</a:t>
            </a:fld>
            <a:endParaRPr lang="en-IN" dirty="0"/>
          </a:p>
        </p:txBody>
      </p:sp>
    </p:spTree>
    <p:extLst>
      <p:ext uri="{BB962C8B-B14F-4D97-AF65-F5344CB8AC3E}">
        <p14:creationId xmlns:p14="http://schemas.microsoft.com/office/powerpoint/2010/main" val="976610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775946" y="278451"/>
            <a:ext cx="8596668" cy="708212"/>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sz="5300" b="1" dirty="0">
                <a:solidFill>
                  <a:srgbClr val="000000"/>
                </a:solidFill>
                <a:latin typeface="Times New Roman" panose="02020603050405020304" pitchFamily="18" charset="0"/>
                <a:cs typeface="DejaVu Sans" charset="0"/>
              </a:rPr>
              <a:t>     Proposed System</a:t>
            </a:r>
          </a:p>
          <a:p>
            <a:pPr algn="ctr"/>
            <a:r>
              <a:rPr lang="en-IN" altLang="en-US" b="1" dirty="0">
                <a:solidFill>
                  <a:srgbClr val="000000"/>
                </a:solidFill>
                <a:latin typeface="Times New Roman" panose="02020603050405020304" pitchFamily="18" charset="0"/>
                <a:cs typeface="DejaVu Sans" charset="0"/>
              </a:rPr>
              <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p:cNvSpPr>
            <a:spLocks noGrp="1"/>
          </p:cNvSpPr>
          <p:nvPr>
            <p:ph idx="1"/>
          </p:nvPr>
        </p:nvSpPr>
        <p:spPr>
          <a:xfrm>
            <a:off x="775946" y="654423"/>
            <a:ext cx="8596668" cy="6131860"/>
          </a:xfrm>
        </p:spPr>
        <p:txBody>
          <a:bodyPr>
            <a:normAutofit fontScale="92500" lnSpcReduction="10000"/>
          </a:bodyPr>
          <a:lstStyle/>
          <a:p>
            <a:pPr marL="0" indent="0" algn="just">
              <a:lnSpc>
                <a:spcPct val="170000"/>
              </a:lnSpc>
              <a:spcAft>
                <a:spcPts val="1415"/>
              </a:spcAft>
              <a:buClrTx/>
              <a:buNone/>
              <a:defRPr/>
            </a:pPr>
            <a:r>
              <a:rPr lang="en-IN" altLang="en-US" sz="1900" b="1" dirty="0">
                <a:latin typeface="Times New Roman" panose="02020603050405020304" pitchFamily="18" charset="0"/>
                <a:cs typeface="Times New Roman" panose="02020603050405020304" pitchFamily="18" charset="0"/>
              </a:rPr>
              <a:t>Features &amp; Functionality</a:t>
            </a:r>
          </a:p>
          <a:p>
            <a:pPr algn="just">
              <a:lnSpc>
                <a:spcPct val="170000"/>
              </a:lnSpc>
              <a:spcAft>
                <a:spcPts val="1415"/>
              </a:spcAft>
              <a:buClrTx/>
              <a:buFont typeface="Wingdings" panose="05000000000000000000" pitchFamily="2" charset="2"/>
              <a:buChar char="Ø"/>
              <a:defRPr/>
            </a:pPr>
            <a:r>
              <a:rPr lang="en-IN" altLang="en-US" sz="1700" dirty="0">
                <a:latin typeface="Times New Roman" panose="02020603050405020304" pitchFamily="18" charset="0"/>
                <a:cs typeface="Times New Roman" panose="02020603050405020304" pitchFamily="18" charset="0"/>
              </a:rPr>
              <a:t>Feature 1: Easy Registration and Sign up.</a:t>
            </a:r>
          </a:p>
          <a:p>
            <a:pPr algn="just">
              <a:lnSpc>
                <a:spcPct val="170000"/>
              </a:lnSpc>
              <a:spcAft>
                <a:spcPts val="1415"/>
              </a:spcAft>
              <a:buClrTx/>
              <a:buFont typeface="Wingdings" panose="05000000000000000000" pitchFamily="2" charset="2"/>
              <a:buChar char="Ø"/>
              <a:defRPr/>
            </a:pPr>
            <a:r>
              <a:rPr lang="en-US" sz="1700" dirty="0">
                <a:latin typeface="Times New Roman" panose="02020603050405020304" pitchFamily="18" charset="0"/>
                <a:ea typeface="Times New Roman" panose="02020603050405020304" pitchFamily="18" charset="0"/>
              </a:rPr>
              <a:t>Feature 2: Online Payment.</a:t>
            </a:r>
          </a:p>
          <a:p>
            <a:pPr algn="just">
              <a:lnSpc>
                <a:spcPct val="170000"/>
              </a:lnSpc>
              <a:spcAft>
                <a:spcPts val="1415"/>
              </a:spcAft>
              <a:buClrTx/>
              <a:buFont typeface="Wingdings" panose="05000000000000000000" pitchFamily="2" charset="2"/>
              <a:buChar char="Ø"/>
              <a:defRPr/>
            </a:pPr>
            <a:r>
              <a:rPr lang="en-US" altLang="en-US" sz="1700" dirty="0">
                <a:latin typeface="Times New Roman" panose="02020603050405020304" pitchFamily="18" charset="0"/>
                <a:cs typeface="Times New Roman" panose="02020603050405020304" pitchFamily="18" charset="0"/>
              </a:rPr>
              <a:t>Feature 3: Check order history.</a:t>
            </a:r>
          </a:p>
          <a:p>
            <a:pPr algn="just">
              <a:lnSpc>
                <a:spcPct val="170000"/>
              </a:lnSpc>
              <a:spcAft>
                <a:spcPts val="1415"/>
              </a:spcAft>
              <a:buClrTx/>
              <a:buFont typeface="Wingdings" panose="05000000000000000000" pitchFamily="2" charset="2"/>
              <a:buChar char="Ø"/>
              <a:defRPr/>
            </a:pPr>
            <a:r>
              <a:rPr lang="en-US" altLang="en-US" sz="1700" dirty="0">
                <a:latin typeface="Times New Roman" panose="02020603050405020304" pitchFamily="18" charset="0"/>
                <a:cs typeface="Times New Roman" panose="02020603050405020304" pitchFamily="18" charset="0"/>
              </a:rPr>
              <a:t>Feature 4: Place multiple orders.</a:t>
            </a:r>
          </a:p>
          <a:p>
            <a:pPr algn="just">
              <a:lnSpc>
                <a:spcPct val="170000"/>
              </a:lnSpc>
              <a:spcAft>
                <a:spcPts val="1415"/>
              </a:spcAft>
              <a:buClrTx/>
              <a:buFont typeface="Wingdings" panose="05000000000000000000" pitchFamily="2" charset="2"/>
              <a:buChar char="Ø"/>
              <a:defRPr/>
            </a:pPr>
            <a:r>
              <a:rPr lang="en-US" altLang="en-US" sz="1700" dirty="0">
                <a:latin typeface="Times New Roman" panose="02020603050405020304" pitchFamily="18" charset="0"/>
                <a:cs typeface="Times New Roman" panose="02020603050405020304" pitchFamily="18" charset="0"/>
              </a:rPr>
              <a:t>Feature 5: Cancel an order</a:t>
            </a:r>
            <a:r>
              <a:rPr lang="en-US" altLang="en-US" sz="2300" dirty="0">
                <a:latin typeface="Times New Roman" panose="02020603050405020304" pitchFamily="18" charset="0"/>
                <a:cs typeface="Times New Roman" panose="02020603050405020304" pitchFamily="18" charset="0"/>
              </a:rPr>
              <a:t>.</a:t>
            </a:r>
            <a:endParaRPr lang="en-IN" altLang="en-US" sz="2300" dirty="0">
              <a:solidFill>
                <a:srgbClr val="000000"/>
              </a:solidFill>
              <a:latin typeface="Times New Roman" panose="02020603050405020304" pitchFamily="18" charset="0"/>
              <a:cs typeface="DejaVu Sans" charset="0"/>
            </a:endParaRPr>
          </a:p>
          <a:p>
            <a:pPr marL="0" indent="0" eaLnBrk="1" hangingPunct="1">
              <a:lnSpc>
                <a:spcPct val="200000"/>
              </a:lnSpc>
              <a:spcAft>
                <a:spcPts val="1415"/>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DA065DA-9810-493F-AB91-63992BB3B151}" type="slidenum">
              <a:rPr lang="en-IN" smtClean="0"/>
              <a:t>9</a:t>
            </a:fld>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3626</TotalTime>
  <Words>1149</Words>
  <Application>Microsoft Office PowerPoint</Application>
  <PresentationFormat>Custom</PresentationFormat>
  <Paragraphs>232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   Grab Eat – Online Food Ordering System </vt:lpstr>
      <vt:lpstr>Contents </vt:lpstr>
      <vt:lpstr>PowerPoint Presentation</vt:lpstr>
      <vt:lpstr>PowerPoint Presentation</vt:lpstr>
      <vt:lpstr>PowerPoint Presentation</vt:lpstr>
      <vt:lpstr>PowerPoint Presentation</vt:lpstr>
      <vt:lpstr>PowerPoint Presentation</vt:lpstr>
      <vt:lpstr>                            Literature Survey.</vt:lpstr>
      <vt:lpstr>PowerPoint Presentation</vt:lpstr>
      <vt:lpstr>                                    Outcome of the project </vt:lpstr>
      <vt:lpstr>                                   Flow Chart</vt:lpstr>
      <vt:lpstr>                                       Use Case  Diagram </vt:lpstr>
      <vt:lpstr>                        DFD Diagram                                                            </vt:lpstr>
      <vt:lpstr>                                             DFD Diagram                                                            </vt:lpstr>
      <vt:lpstr>                                   DFD Diagram                                                                      </vt:lpstr>
      <vt:lpstr>PowerPoint Presentation</vt:lpstr>
      <vt:lpstr>                               Suggestions in Review-1</vt:lpstr>
      <vt:lpstr>Result and discussion</vt:lpstr>
      <vt:lpstr>Discussion</vt:lpstr>
      <vt:lpstr>                                                  Discussion</vt:lpstr>
      <vt:lpstr>Discussion</vt:lpstr>
      <vt:lpstr>                             Conclusion and 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Jayesh Singh</dc:creator>
  <cp:lastModifiedBy>Administrator</cp:lastModifiedBy>
  <cp:revision>107</cp:revision>
  <dcterms:created xsi:type="dcterms:W3CDTF">2022-03-16T06:40:00Z</dcterms:created>
  <dcterms:modified xsi:type="dcterms:W3CDTF">2022-10-31T15:21:05Z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A3C9644B38A7438197A946D4B74AEF12</vt:lpwstr>
  </property>
  <property fmtid="{D5CDD505-2E9C-101B-9397-08002B2CF9AE}" pid="3" name="KSOProductBuildVer">
    <vt:lpwstr>1033-11.2.0.11191</vt:lpwstr>
  </property>
</Properties>
</file>