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gif-c200" ContentType="image/gif"/>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9" r:id="rId1"/>
  </p:sldMasterIdLst>
  <p:notesMasterIdLst>
    <p:notesMasterId r:id="rId30"/>
  </p:notesMasterIdLst>
  <p:sldIdLst>
    <p:sldId id="256" r:id="rId2"/>
    <p:sldId id="258" r:id="rId3"/>
    <p:sldId id="260" r:id="rId4"/>
    <p:sldId id="257" r:id="rId5"/>
    <p:sldId id="261" r:id="rId6"/>
    <p:sldId id="262" r:id="rId7"/>
    <p:sldId id="264" r:id="rId8"/>
    <p:sldId id="265" r:id="rId9"/>
    <p:sldId id="266" r:id="rId10"/>
    <p:sldId id="267" r:id="rId11"/>
    <p:sldId id="268" r:id="rId12"/>
    <p:sldId id="269" r:id="rId13"/>
    <p:sldId id="301" r:id="rId14"/>
    <p:sldId id="275" r:id="rId15"/>
    <p:sldId id="276" r:id="rId16"/>
    <p:sldId id="290" r:id="rId17"/>
    <p:sldId id="291" r:id="rId18"/>
    <p:sldId id="292" r:id="rId19"/>
    <p:sldId id="263" r:id="rId20"/>
    <p:sldId id="315" r:id="rId21"/>
    <p:sldId id="293" r:id="rId22"/>
    <p:sldId id="294" r:id="rId23"/>
    <p:sldId id="295" r:id="rId24"/>
    <p:sldId id="296" r:id="rId25"/>
    <p:sldId id="297" r:id="rId26"/>
    <p:sldId id="298" r:id="rId27"/>
    <p:sldId id="316" r:id="rId28"/>
    <p:sldId id="300" r:id="rId29"/>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bby Anandan" initials="" lastIdx="1" clrIdx="0"/>
  <p:cmAuthor id="1" name="Marius Bogoevici" initials="" lastIdx="1" clrIdx="1"/>
  <p:cmAuthor id="2" name="Rajesh Jain" initials="" lastIdx="4" clrIdx="2"/>
  <p:cmAuthor id="3" name="Vivian Fialho" initials="" lastIdx="4" clrIdx="3"/>
  <p:cmAuthor id="4" name="Marcelo Borges" initials="" lastIdx="1" clrIdx="4"/>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7232A"/>
    <a:srgbClr val="40978A"/>
    <a:srgbClr val="EFEFEF"/>
    <a:srgbClr val="21635B"/>
    <a:srgbClr val="007CA2"/>
    <a:srgbClr val="33928A"/>
    <a:srgbClr val="FFCC66"/>
    <a:srgbClr val="6F391C"/>
    <a:srgbClr val="D3D3D3"/>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730357E-93A8-4261-B1C9-CC12F3EA413F}">
  <a:tblStyle styleId="{9730357E-93A8-4261-B1C9-CC12F3EA413F}" styleName="Table_0">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6BD45589-F490-4F9B-8423-FB0429940A51}" styleName="Table_1">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CA1A9225-6EAF-4431-849E-CC4CF34863AB}" styleName="Table_2">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1C7EE857-DDB9-4534-9EAF-1C7BEA9C0FA0}" styleName="Table_3">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1B5092FE-5CEC-4CF4-BDA5-9081C11EFF3B}" styleName="Table_4">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31881" autoAdjust="0"/>
    <p:restoredTop sz="79521" autoAdjust="0"/>
  </p:normalViewPr>
  <p:slideViewPr>
    <p:cSldViewPr snapToGrid="0" snapToObjects="1">
      <p:cViewPr>
        <p:scale>
          <a:sx n="75" d="100"/>
          <a:sy n="75" d="100"/>
        </p:scale>
        <p:origin x="-824" y="-440"/>
      </p:cViewPr>
      <p:guideLst>
        <p:guide orient="horz" pos="1620"/>
        <p:guide pos="2880"/>
      </p:guideLst>
    </p:cSldViewPr>
  </p:slideViewPr>
  <p:notesTextViewPr>
    <p:cViewPr>
      <p:scale>
        <a:sx n="100" d="100"/>
        <a:sy n="100" d="100"/>
      </p:scale>
      <p:origin x="0" y="0"/>
    </p:cViewPr>
  </p:notesTextViewPr>
  <p:sorterViewPr>
    <p:cViewPr>
      <p:scale>
        <a:sx n="63" d="100"/>
        <a:sy n="63" d="100"/>
      </p:scale>
      <p:origin x="0" y="0"/>
    </p:cViewPr>
  </p:sorterViewPr>
  <p:notesViewPr>
    <p:cSldViewPr snapToGrid="0" snapToObjects="1">
      <p:cViewPr varScale="1">
        <p:scale>
          <a:sx n="72" d="100"/>
          <a:sy n="72" d="100"/>
        </p:scale>
        <p:origin x="-3600" y="-11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printerSettings" Target="printerSettings/printerSettings1.bin"/><Relationship Id="rId32" Type="http://schemas.openxmlformats.org/officeDocument/2006/relationships/commentAuthors" Target="commentAuthor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3993497274"/>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58680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1"/>
            <a:r>
              <a:rPr lang="en-US" sz="1800" dirty="0" smtClean="0">
                <a:solidFill>
                  <a:srgbClr val="FFFFFF"/>
                </a:solidFill>
              </a:rPr>
              <a:t>Java</a:t>
            </a:r>
          </a:p>
          <a:p>
            <a:pPr lvl="1"/>
            <a:r>
              <a:rPr lang="en-US" sz="1800" dirty="0" smtClean="0">
                <a:solidFill>
                  <a:srgbClr val="FFFFFF"/>
                </a:solidFill>
              </a:rPr>
              <a:t>Ruby</a:t>
            </a:r>
          </a:p>
          <a:p>
            <a:pPr lvl="1"/>
            <a:r>
              <a:rPr lang="en-US" sz="1800" dirty="0" err="1" smtClean="0">
                <a:solidFill>
                  <a:srgbClr val="FFFFFF"/>
                </a:solidFill>
              </a:rPr>
              <a:t>Node.js</a:t>
            </a:r>
            <a:endParaRPr lang="en-US" sz="1800" dirty="0" smtClean="0">
              <a:solidFill>
                <a:srgbClr val="FFFFFF"/>
              </a:solidFill>
            </a:endParaRPr>
          </a:p>
          <a:p>
            <a:r>
              <a:rPr lang="en-US" sz="1800" dirty="0" smtClean="0">
                <a:solidFill>
                  <a:srgbClr val="FFFFFF"/>
                </a:solidFill>
              </a:rPr>
              <a:t>Custom Build packs</a:t>
            </a:r>
          </a:p>
          <a:p>
            <a:endParaRPr lang="en-US" dirty="0"/>
          </a:p>
        </p:txBody>
      </p:sp>
    </p:spTree>
    <p:extLst>
      <p:ext uri="{BB962C8B-B14F-4D97-AF65-F5344CB8AC3E}">
        <p14:creationId xmlns:p14="http://schemas.microsoft.com/office/powerpoint/2010/main" val="38724794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33834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lIns="90571" tIns="45286" rIns="90571" bIns="45286">
            <a:normAutofit/>
          </a:bodyPr>
          <a:lstStyle/>
          <a:p>
            <a:r>
              <a:rPr lang="en-US" sz="1400" dirty="0" smtClean="0"/>
              <a:t>“Anatomy of a </a:t>
            </a:r>
            <a:r>
              <a:rPr lang="en-US" sz="1400" dirty="0" err="1" smtClean="0"/>
              <a:t>Buildpack</a:t>
            </a:r>
            <a:r>
              <a:rPr lang="en-US" sz="1400" dirty="0" smtClean="0"/>
              <a:t>”</a:t>
            </a:r>
          </a:p>
          <a:p>
            <a:r>
              <a:rPr lang="en-US" sz="1400" dirty="0" smtClean="0"/>
              <a:t>https://</a:t>
            </a:r>
            <a:r>
              <a:rPr lang="en-US" sz="1400" dirty="0" err="1" smtClean="0"/>
              <a:t>github.com</a:t>
            </a:r>
            <a:r>
              <a:rPr lang="en-US" sz="1400" dirty="0" smtClean="0"/>
              <a:t>/</a:t>
            </a:r>
            <a:r>
              <a:rPr lang="en-US" sz="1400" dirty="0" err="1" smtClean="0"/>
              <a:t>bbertka</a:t>
            </a:r>
            <a:r>
              <a:rPr lang="en-US" sz="1400" dirty="0" smtClean="0"/>
              <a:t>/python-</a:t>
            </a:r>
            <a:r>
              <a:rPr lang="en-US" sz="1400" dirty="0" err="1" smtClean="0"/>
              <a:t>conda</a:t>
            </a:r>
            <a:r>
              <a:rPr lang="en-US" sz="1400" dirty="0" smtClean="0"/>
              <a:t>-</a:t>
            </a:r>
            <a:r>
              <a:rPr lang="en-US" sz="1400" dirty="0" err="1" smtClean="0"/>
              <a:t>buildpack</a:t>
            </a:r>
            <a:r>
              <a:rPr lang="en-US" sz="1400" dirty="0" smtClean="0"/>
              <a:t>/tree/master/bin</a:t>
            </a:r>
          </a:p>
          <a:p>
            <a:endParaRPr lang="en-US" dirty="0" smtClean="0"/>
          </a:p>
          <a:p>
            <a:r>
              <a:rPr lang="en-US" dirty="0" smtClean="0"/>
              <a:t>Show students</a:t>
            </a:r>
            <a:r>
              <a:rPr lang="en-US" baseline="0" dirty="0" smtClean="0"/>
              <a:t> a </a:t>
            </a:r>
            <a:r>
              <a:rPr lang="en-US" baseline="0" dirty="0" err="1" smtClean="0"/>
              <a:t>buildpack</a:t>
            </a:r>
            <a:r>
              <a:rPr lang="en-US" baseline="0" dirty="0" smtClean="0"/>
              <a:t> repo and discuss OSS CF and how each language has a </a:t>
            </a:r>
            <a:r>
              <a:rPr lang="en-US" baseline="0" dirty="0" err="1" smtClean="0"/>
              <a:t>buildpacks</a:t>
            </a:r>
            <a:r>
              <a:rPr lang="en-US" baseline="0" dirty="0" smtClean="0"/>
              <a:t> that knows how to detect the language as well as compile the droplet.</a:t>
            </a:r>
          </a:p>
          <a:p>
            <a:endParaRPr lang="en-US" dirty="0" smtClean="0"/>
          </a:p>
          <a:p>
            <a:r>
              <a:rPr lang="en-US" dirty="0" smtClean="0"/>
              <a:t>https://</a:t>
            </a:r>
            <a:r>
              <a:rPr lang="en-US" dirty="0" err="1" smtClean="0"/>
              <a:t>github.com</a:t>
            </a:r>
            <a:r>
              <a:rPr lang="en-US" dirty="0" smtClean="0"/>
              <a:t>/</a:t>
            </a:r>
            <a:r>
              <a:rPr lang="en-US" dirty="0" err="1" smtClean="0"/>
              <a:t>cloudfoundry</a:t>
            </a:r>
            <a:r>
              <a:rPr lang="en-US" dirty="0" smtClean="0"/>
              <a:t>/python-</a:t>
            </a:r>
            <a:r>
              <a:rPr lang="en-US" dirty="0" err="1" smtClean="0"/>
              <a:t>buildpack</a:t>
            </a:r>
            <a:endParaRPr lang="en-US" dirty="0" smtClean="0"/>
          </a:p>
          <a:p>
            <a:endParaRPr lang="en-US" dirty="0" smtClean="0"/>
          </a:p>
          <a:p>
            <a:r>
              <a:rPr lang="en-US" dirty="0" smtClean="0"/>
              <a:t>Compile</a:t>
            </a:r>
          </a:p>
          <a:p>
            <a:r>
              <a:rPr lang="en-US" dirty="0" smtClean="0"/>
              <a:t>Detect:</a:t>
            </a:r>
            <a:r>
              <a:rPr lang="en-US" baseline="0" dirty="0" smtClean="0"/>
              <a:t> </a:t>
            </a:r>
            <a:r>
              <a:rPr lang="en-US" dirty="0" smtClean="0"/>
              <a:t>https://</a:t>
            </a:r>
            <a:r>
              <a:rPr lang="en-US" dirty="0" err="1" smtClean="0"/>
              <a:t>github.com</a:t>
            </a:r>
            <a:r>
              <a:rPr lang="en-US" dirty="0" smtClean="0"/>
              <a:t>/</a:t>
            </a:r>
            <a:r>
              <a:rPr lang="en-US" dirty="0" err="1" smtClean="0"/>
              <a:t>cloudfoundry</a:t>
            </a:r>
            <a:r>
              <a:rPr lang="en-US" dirty="0" smtClean="0"/>
              <a:t>/python-</a:t>
            </a:r>
            <a:r>
              <a:rPr lang="en-US" dirty="0" err="1" smtClean="0"/>
              <a:t>buildpack</a:t>
            </a:r>
            <a:r>
              <a:rPr lang="en-US" dirty="0" smtClean="0"/>
              <a:t>/blob/master/bin/detect</a:t>
            </a:r>
          </a:p>
          <a:p>
            <a:r>
              <a:rPr lang="en-US" dirty="0" smtClean="0"/>
              <a:t>Release:</a:t>
            </a:r>
          </a:p>
          <a:p>
            <a:endParaRPr lang="en-US" dirty="0"/>
          </a:p>
          <a:p>
            <a:r>
              <a:rPr lang="en-US" dirty="0"/>
              <a:t>----- Meeting Notes (4/20/16 11:43) -----</a:t>
            </a:r>
          </a:p>
          <a:p>
            <a:r>
              <a:rPr lang="en-US" dirty="0"/>
              <a:t>cf buildpacks</a:t>
            </a:r>
          </a:p>
          <a:p>
            <a:r>
              <a:rPr lang="en-US" dirty="0"/>
              <a:t>Liberty buildpack -- WebLogic it requires a license</a:t>
            </a:r>
          </a:p>
        </p:txBody>
      </p:sp>
    </p:spTree>
    <p:extLst>
      <p:ext uri="{BB962C8B-B14F-4D97-AF65-F5344CB8AC3E}">
        <p14:creationId xmlns:p14="http://schemas.microsoft.com/office/powerpoint/2010/main" val="23180693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smtClean="0"/>
              <a:t>Kubernetes</a:t>
            </a:r>
            <a:r>
              <a:rPr lang="en-US" dirty="0" smtClean="0"/>
              <a:t> doesn’t have </a:t>
            </a:r>
            <a:r>
              <a:rPr lang="en-US" dirty="0" err="1" smtClean="0"/>
              <a:t>buildpacks</a:t>
            </a:r>
          </a:p>
          <a:p>
            <a:r>
              <a:rPr lang="en-US" dirty="0" err="1" smtClean="0"/>
              <a:t>----- Meeting Notes (4/20/16 12:11) -----</a:t>
            </a:r>
          </a:p>
          <a:p>
            <a:r>
              <a:rPr lang="en-US" dirty="0" err="1" smtClean="0"/>
              <a:t>How do we harden it</a:t>
            </a:r>
            <a:endParaRPr lang="en-US" dirty="0"/>
          </a:p>
        </p:txBody>
      </p:sp>
    </p:spTree>
    <p:extLst>
      <p:ext uri="{BB962C8B-B14F-4D97-AF65-F5344CB8AC3E}">
        <p14:creationId xmlns:p14="http://schemas.microsoft.com/office/powerpoint/2010/main" val="4233834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a:spLocks noGrp="1" noRot="1" noChangeAspect="1"/>
          </p:cNvSpPr>
          <p:nvPr>
            <p:ph type="sldImg" idx="2"/>
          </p:nvPr>
        </p:nvSpPr>
        <p:spPr>
          <a:xfrm>
            <a:off x="1606550" y="685800"/>
            <a:ext cx="3702050" cy="20828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96" name="Shape 296"/>
          <p:cNvSpPr txBox="1">
            <a:spLocks noGrp="1"/>
          </p:cNvSpPr>
          <p:nvPr>
            <p:ph type="body" idx="1"/>
          </p:nvPr>
        </p:nvSpPr>
        <p:spPr>
          <a:xfrm>
            <a:off x="295171" y="2972430"/>
            <a:ext cx="6267659" cy="5793719"/>
          </a:xfrm>
          <a:prstGeom prst="rect">
            <a:avLst/>
          </a:prstGeom>
          <a:noFill/>
          <a:ln>
            <a:noFill/>
          </a:ln>
        </p:spPr>
        <p:txBody>
          <a:bodyPr lIns="0" tIns="0" rIns="0" bIns="0" anchor="t" anchorCtr="0">
            <a:noAutofit/>
          </a:bodyPr>
          <a:lstStyle/>
          <a:p>
            <a:pPr>
              <a:buClr>
                <a:schemeClr val="dk1"/>
              </a:buClr>
              <a:buSzPct val="25000"/>
            </a:pPr>
            <a:endParaRPr>
              <a:solidFill>
                <a:schemeClr val="dk1"/>
              </a:solidFill>
              <a:latin typeface="Verdana"/>
              <a:ea typeface="Verdana"/>
              <a:cs typeface="Verdana"/>
              <a:sym typeface="Verdana"/>
            </a:endParaRPr>
          </a:p>
          <a:p>
            <a:pPr>
              <a:buClr>
                <a:schemeClr val="dk1"/>
              </a:buClr>
              <a:buSzPct val="25000"/>
            </a:pPr>
            <a:r>
              <a:rPr>
                <a:solidFill>
                  <a:schemeClr val="dk1"/>
                </a:solidFill>
                <a:latin typeface="Verdana"/>
                <a:ea typeface="Verdana"/>
                <a:cs typeface="Verdana"/>
                <a:sym typeface="Verdana"/>
              </a:rPr>
              <a:t>----- Meeting Notes (4/20/16 12:11) -----</a:t>
            </a:r>
          </a:p>
          <a:p>
            <a:pPr>
              <a:buClr>
                <a:schemeClr val="dk1"/>
              </a:buClr>
              <a:buSzPct val="25000"/>
            </a:pPr>
            <a:r>
              <a:rPr>
                <a:solidFill>
                  <a:schemeClr val="dk1"/>
                </a:solidFill>
                <a:latin typeface="Verdana"/>
                <a:ea typeface="Verdana"/>
                <a:cs typeface="Verdana"/>
                <a:sym typeface="Verdana"/>
              </a:rPr>
              <a:t>tls 1.2 is supported</a:t>
            </a:r>
          </a:p>
          <a:p>
            <a:pPr>
              <a:buClr>
                <a:schemeClr val="dk1"/>
              </a:buClr>
              <a:buSzPct val="25000"/>
            </a:pPr>
            <a:endParaRPr>
              <a:solidFill>
                <a:schemeClr val="dk1"/>
              </a:solidFill>
              <a:latin typeface="Verdana"/>
              <a:ea typeface="Verdana"/>
              <a:cs typeface="Verdana"/>
              <a:sym typeface="Verdana"/>
            </a:endParaRPr>
          </a:p>
          <a:p>
            <a:pPr>
              <a:buClr>
                <a:schemeClr val="dk1"/>
              </a:buClr>
              <a:buSzPct val="25000"/>
            </a:pPr>
            <a:r>
              <a:rPr>
                <a:solidFill>
                  <a:schemeClr val="dk1"/>
                </a:solidFill>
                <a:latin typeface="Verdana"/>
                <a:ea typeface="Verdana"/>
                <a:cs typeface="Verdana"/>
                <a:sym typeface="Verdana"/>
              </a:rPr>
              <a:t>app ssl certs happen at the F5 LB</a:t>
            </a:r>
          </a:p>
          <a:p>
            <a:pPr>
              <a:buClr>
                <a:schemeClr val="dk1"/>
              </a:buClr>
              <a:buSzPct val="25000"/>
            </a:pPr>
            <a:endParaRPr>
              <a:solidFill>
                <a:schemeClr val="dk1"/>
              </a:solidFill>
              <a:latin typeface="Verdana"/>
              <a:ea typeface="Verdana"/>
              <a:cs typeface="Verdana"/>
              <a:sym typeface="Verdana"/>
            </a:endParaRPr>
          </a:p>
          <a:p>
            <a:pPr>
              <a:buClr>
                <a:schemeClr val="dk1"/>
              </a:buClr>
              <a:buSzPct val="25000"/>
            </a:pPr>
            <a:r>
              <a:rPr>
                <a:solidFill>
                  <a:schemeClr val="dk1"/>
                </a:solidFill>
                <a:latin typeface="Verdana"/>
                <a:ea typeface="Verdana"/>
                <a:cs typeface="Verdana"/>
                <a:sym typeface="Verdana"/>
              </a:rPr>
              <a:t>roadmap to container ssl termination</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06550" y="685800"/>
            <a:ext cx="3702050" cy="2082800"/>
          </a:xfrm>
        </p:spPr>
      </p:sp>
      <p:sp>
        <p:nvSpPr>
          <p:cNvPr id="3" name="Notes Placeholder 2"/>
          <p:cNvSpPr>
            <a:spLocks noGrp="1"/>
          </p:cNvSpPr>
          <p:nvPr>
            <p:ph type="body" idx="1"/>
          </p:nvPr>
        </p:nvSpPr>
        <p:spPr/>
        <p:txBody>
          <a:bodyPr>
            <a:normAutofit/>
          </a:bodyPr>
          <a:lstStyle/>
          <a:p>
            <a:r>
              <a:rPr lang="en-US" dirty="0" smtClean="0"/>
              <a:t>So how many people in here have heard of BOSH?</a:t>
            </a:r>
          </a:p>
          <a:p>
            <a:endParaRPr lang="en-US" dirty="0" smtClean="0"/>
          </a:p>
          <a:p>
            <a:r>
              <a:rPr lang="en-US" dirty="0" smtClean="0"/>
              <a:t>BOSH</a:t>
            </a:r>
            <a:r>
              <a:rPr lang="en-US" baseline="0" dirty="0" smtClean="0"/>
              <a:t> is the cloud foundry platform orchestration engine</a:t>
            </a:r>
          </a:p>
          <a:p>
            <a:endParaRPr lang="en-US" baseline="0" dirty="0" smtClean="0"/>
          </a:p>
          <a:p>
            <a:r>
              <a:rPr lang="en-US" baseline="0" dirty="0" smtClean="0"/>
              <a:t>This is the same BOSH used in open source cloud foundry, making Pivotal, the closest platform to the original CF!</a:t>
            </a:r>
          </a:p>
          <a:p>
            <a:endParaRPr lang="en-US" dirty="0" smtClean="0"/>
          </a:p>
          <a:p>
            <a:r>
              <a:rPr lang="en-US" dirty="0" smtClean="0"/>
              <a:t>Then</a:t>
            </a:r>
            <a:r>
              <a:rPr lang="en-US" baseline="0" dirty="0" smtClean="0"/>
              <a:t> you also know how tedious it can be to manage orchestration via manifest files, hence we created Ops Manager to make an easy way to work with it.</a:t>
            </a:r>
            <a:endParaRPr lang="en-US" dirty="0" smtClean="0"/>
          </a:p>
          <a:p>
            <a:endParaRPr lang="en-US" dirty="0" smtClean="0"/>
          </a:p>
          <a:p>
            <a:r>
              <a:rPr lang="en-US" dirty="0" smtClean="0"/>
              <a:t>http://</a:t>
            </a:r>
            <a:r>
              <a:rPr lang="en-US" dirty="0" err="1" smtClean="0"/>
              <a:t>bosh.io</a:t>
            </a:r>
            <a:r>
              <a:rPr lang="en-US" dirty="0" smtClean="0"/>
              <a:t>/docs/</a:t>
            </a:r>
            <a:r>
              <a:rPr lang="en-US" dirty="0" err="1" smtClean="0"/>
              <a:t>about.html</a:t>
            </a:r>
            <a:endParaRPr lang="en-US" dirty="0" smtClean="0"/>
          </a:p>
          <a:p>
            <a:r>
              <a:rPr lang="en-US" dirty="0" smtClean="0"/>
              <a:t>https://</a:t>
            </a:r>
            <a:r>
              <a:rPr lang="en-US" dirty="0" err="1" smtClean="0"/>
              <a:t>bosh.io</a:t>
            </a:r>
            <a:r>
              <a:rPr lang="en-US" dirty="0" smtClean="0"/>
              <a:t>/docs/bosh-</a:t>
            </a:r>
            <a:r>
              <a:rPr lang="en-US" dirty="0" err="1" smtClean="0"/>
              <a:t>components.html</a:t>
            </a:r>
            <a:endParaRPr lang="en-US" dirty="0" smtClean="0"/>
          </a:p>
          <a:p>
            <a:pPr marL="0" indent="0">
              <a:buFontTx/>
              <a:buNone/>
            </a:pPr>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lIns="90571" tIns="45286" rIns="90571" bIns="45286">
            <a:normAutofit/>
          </a:bodyPr>
          <a:lstStyle/>
          <a:p>
            <a:r>
              <a:rPr lang="en-US" dirty="0" smtClean="0"/>
              <a:t>Show Ops Manager</a:t>
            </a:r>
            <a:endParaRPr lang="en-US" dirty="0"/>
          </a:p>
        </p:txBody>
      </p:sp>
    </p:spTree>
    <p:extLst>
      <p:ext uri="{BB962C8B-B14F-4D97-AF65-F5344CB8AC3E}">
        <p14:creationId xmlns:p14="http://schemas.microsoft.com/office/powerpoint/2010/main" val="23180693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Shape 402"/>
          <p:cNvSpPr txBox="1">
            <a:spLocks noGrp="1"/>
          </p:cNvSpPr>
          <p:nvPr>
            <p:ph type="body" idx="1"/>
          </p:nvPr>
        </p:nvSpPr>
        <p:spPr>
          <a:xfrm>
            <a:off x="295171" y="2972430"/>
            <a:ext cx="6267659" cy="5793719"/>
          </a:xfrm>
          <a:prstGeom prst="rect">
            <a:avLst/>
          </a:prstGeom>
        </p:spPr>
        <p:txBody>
          <a:bodyPr lIns="90556" tIns="90556" rIns="90556" bIns="90556" anchor="t" anchorCtr="0">
            <a:noAutofit/>
          </a:bodyPr>
          <a:lstStyle/>
          <a:p>
            <a:endParaRPr/>
          </a:p>
        </p:txBody>
      </p:sp>
      <p:sp>
        <p:nvSpPr>
          <p:cNvPr id="403" name="Shape 403"/>
          <p:cNvSpPr>
            <a:spLocks noGrp="1" noRot="1" noChangeAspect="1"/>
          </p:cNvSpPr>
          <p:nvPr>
            <p:ph type="sldImg" idx="2"/>
          </p:nvPr>
        </p:nvSpPr>
        <p:spPr>
          <a:xfrm>
            <a:off x="1606550" y="685800"/>
            <a:ext cx="3702050" cy="20828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lIns="90571" tIns="45286" rIns="90571" bIns="45286"/>
          <a:lstStyle/>
          <a:p>
            <a:endParaRPr lang="en-US" dirty="0"/>
          </a:p>
        </p:txBody>
      </p:sp>
    </p:spTree>
    <p:extLst>
      <p:ext uri="{BB962C8B-B14F-4D97-AF65-F5344CB8AC3E}">
        <p14:creationId xmlns:p14="http://schemas.microsoft.com/office/powerpoint/2010/main" val="15184999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06550" y="685800"/>
            <a:ext cx="3702050" cy="2082800"/>
          </a:xfrm>
        </p:spPr>
      </p:sp>
      <p:sp>
        <p:nvSpPr>
          <p:cNvPr id="3" name="Notes Placeholder 2"/>
          <p:cNvSpPr>
            <a:spLocks noGrp="1"/>
          </p:cNvSpPr>
          <p:nvPr>
            <p:ph type="body" idx="1"/>
          </p:nvPr>
        </p:nvSpPr>
        <p:spPr/>
        <p:txBody>
          <a:bodyPr/>
          <a:lstStyle/>
          <a:p>
            <a:pPr marL="285725" lvl="1" indent="-285725" defTabSz="457158">
              <a:buFont typeface="Arial"/>
              <a:buChar char="•"/>
              <a:defRPr/>
            </a:pPr>
            <a:r>
              <a:rPr lang="en-US" dirty="0"/>
              <a:t>Deployed with a multi-node cluster; Balanced across Availability zones</a:t>
            </a:r>
            <a:endParaRPr lang="en-US" dirty="0">
              <a:solidFill>
                <a:srgbClr val="4D4D4D"/>
              </a:solidFill>
            </a:endParaRPr>
          </a:p>
          <a:p>
            <a:pPr marL="285725" indent="-285725">
              <a:buFont typeface="Arial"/>
              <a:buChar char="•"/>
            </a:pPr>
            <a:r>
              <a:rPr lang="en-US" dirty="0"/>
              <a:t>Highly Available</a:t>
            </a:r>
          </a:p>
          <a:p>
            <a:pPr marL="285725" indent="-285725">
              <a:buFont typeface="Arial"/>
              <a:buChar char="•"/>
            </a:pPr>
            <a:r>
              <a:rPr lang="en-US" dirty="0"/>
              <a:t>Data replication</a:t>
            </a:r>
          </a:p>
          <a:p>
            <a:pPr marL="285725" indent="-285725">
              <a:buFont typeface="Arial"/>
              <a:buChar char="•"/>
            </a:pPr>
            <a:r>
              <a:rPr lang="en-US" dirty="0"/>
              <a:t>Failover functionality</a:t>
            </a:r>
          </a:p>
          <a:p>
            <a:pPr marL="285725" indent="-285725">
              <a:buFont typeface="Arial"/>
              <a:buChar char="•"/>
            </a:pPr>
            <a:r>
              <a:rPr lang="en-US" dirty="0"/>
              <a:t>Customizable plans</a:t>
            </a:r>
          </a:p>
          <a:p>
            <a:pPr marL="285725" indent="-285725" defTabSz="457158">
              <a:buFont typeface="Arial"/>
              <a:buChar char="•"/>
              <a:defRPr/>
            </a:pPr>
            <a:r>
              <a:rPr lang="en-US" dirty="0" smtClean="0"/>
              <a:t>Secure - Different credentials to each application, operators</a:t>
            </a:r>
            <a:r>
              <a:rPr lang="en-US" baseline="0" dirty="0" smtClean="0"/>
              <a:t> </a:t>
            </a:r>
            <a:r>
              <a:rPr lang="en-US" dirty="0" smtClean="0"/>
              <a:t>can revoke access selectively!</a:t>
            </a:r>
          </a:p>
          <a:p>
            <a:pPr marL="285725" indent="-285725">
              <a:buFont typeface="Arial"/>
              <a:buChar char="•"/>
            </a:pPr>
            <a:endParaRPr lang="en-US" dirty="0"/>
          </a:p>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lIns="91432" tIns="45716" rIns="91432" bIns="45716"/>
          <a:lstStyle/>
          <a:p>
            <a:fld id="{9AF25A19-2501-5940-8DE6-BC6206CC8FA9}" type="slidenum">
              <a:rPr lang="en-US" smtClean="0"/>
              <a:t>20</a:t>
            </a:fld>
            <a:endParaRPr lang="en-US"/>
          </a:p>
        </p:txBody>
      </p:sp>
    </p:spTree>
    <p:extLst>
      <p:ext uri="{BB962C8B-B14F-4D97-AF65-F5344CB8AC3E}">
        <p14:creationId xmlns:p14="http://schemas.microsoft.com/office/powerpoint/2010/main" val="4572225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06550" y="685800"/>
            <a:ext cx="3702050" cy="2082800"/>
          </a:xfrm>
        </p:spPr>
      </p:sp>
      <p:sp>
        <p:nvSpPr>
          <p:cNvPr id="3" name="Notes Placeholder 2"/>
          <p:cNvSpPr>
            <a:spLocks noGrp="1"/>
          </p:cNvSpPr>
          <p:nvPr>
            <p:ph type="body" idx="1"/>
          </p:nvPr>
        </p:nvSpPr>
        <p:spPr/>
        <p:txBody>
          <a:bodyPr>
            <a:normAutofit/>
          </a:bodyPr>
          <a:lstStyle/>
          <a:p>
            <a:r>
              <a:rPr lang="en-US" dirty="0" smtClean="0"/>
              <a:t>Now you</a:t>
            </a:r>
            <a:r>
              <a:rPr lang="en-US" baseline="0" dirty="0" smtClean="0"/>
              <a:t> have seen for your selves how easy it is to relive ITOPS from the </a:t>
            </a:r>
            <a:r>
              <a:rPr lang="en-US" baseline="0" dirty="0" err="1" smtClean="0"/>
              <a:t>burdon</a:t>
            </a:r>
            <a:r>
              <a:rPr lang="en-US" baseline="0" dirty="0" smtClean="0"/>
              <a:t> of managing so many apps!  You know know first hand how to better utilize your developer talent to maximize innovation.</a:t>
            </a:r>
            <a:endParaRPr lang="en-US" dirty="0" smtClean="0"/>
          </a:p>
          <a:p>
            <a:endParaRPr lang="en-US" dirty="0" smtClean="0"/>
          </a:p>
          <a:p>
            <a:r>
              <a:rPr lang="en-US" dirty="0" smtClean="0"/>
              <a:t>So</a:t>
            </a:r>
            <a:r>
              <a:rPr lang="en-US" baseline="0" dirty="0" smtClean="0"/>
              <a:t> what’s going on under the hood?</a:t>
            </a:r>
          </a:p>
          <a:p>
            <a:endParaRPr lang="en-US" baseline="0" dirty="0" smtClean="0"/>
          </a:p>
          <a:p>
            <a:r>
              <a:rPr lang="en-US" baseline="0" dirty="0" smtClean="0"/>
              <a:t>The elastic runtime is where apps are pushed, staged, deployed, and managed.</a:t>
            </a:r>
          </a:p>
          <a:p>
            <a:r>
              <a:rPr lang="en-US" baseline="0" dirty="0" smtClean="0"/>
              <a:t>BOSH is used for the orchestration of the entire system.</a:t>
            </a:r>
          </a:p>
          <a:p>
            <a:r>
              <a:rPr lang="en-US" baseline="0" dirty="0" smtClean="0"/>
              <a:t>High availability comes in several flavors too.</a:t>
            </a:r>
          </a:p>
          <a:p>
            <a:endParaRPr lang="en-US" baseline="0" dirty="0" smtClean="0"/>
          </a:p>
          <a:p>
            <a:r>
              <a:rPr lang="en-US" baseline="0" dirty="0" smtClean="0"/>
              <a:t>Now lets discover together how elegant of a solution PCF really is!</a:t>
            </a:r>
          </a:p>
          <a:p>
            <a:endParaRPr lang="en-US" baseline="0" dirty="0" smtClean="0"/>
          </a:p>
          <a:p>
            <a:endParaRPr lang="en-US" baseline="0" dirty="0" smtClean="0"/>
          </a:p>
          <a:p>
            <a:r>
              <a:rPr lang="en-US" baseline="0" dirty="0" smtClean="0"/>
              <a:t>--</a:t>
            </a:r>
          </a:p>
          <a:p>
            <a:endParaRPr lang="en-US" dirty="0" smtClean="0"/>
          </a:p>
          <a:p>
            <a:endParaRPr lang="en-US" dirty="0" smtClean="0"/>
          </a:p>
          <a:p>
            <a:endParaRPr lang="en-US" dirty="0" smtClean="0"/>
          </a:p>
          <a:p>
            <a:r>
              <a:rPr lang="en-US" dirty="0" smtClean="0"/>
              <a:t>You</a:t>
            </a:r>
            <a:r>
              <a:rPr lang="en-US" baseline="0" dirty="0" smtClean="0"/>
              <a:t> should never give this presentation to folks who have not seen a basic CF demo. You want to use the push of an app, with a service binding (i.e. spring-music) as the backstory for this deck.</a:t>
            </a:r>
          </a:p>
          <a:p>
            <a:endParaRPr lang="en-US" baseline="0" dirty="0" smtClean="0"/>
          </a:p>
          <a:p>
            <a:r>
              <a:rPr lang="en-US" baseline="0" dirty="0" smtClean="0"/>
              <a:t>The story line for this deck is:</a:t>
            </a:r>
          </a:p>
          <a:p>
            <a:pPr marL="169821" indent="-169821">
              <a:buFontTx/>
              <a:buChar char="-"/>
            </a:pPr>
            <a:r>
              <a:rPr lang="en-US" baseline="0" dirty="0" smtClean="0"/>
              <a:t>you’ve seen us deploy and scale and app; we want to show you how it’s done.</a:t>
            </a:r>
          </a:p>
          <a:p>
            <a:pPr marL="169821" indent="-169821">
              <a:buFontTx/>
              <a:buChar char="-"/>
            </a:pPr>
            <a:r>
              <a:rPr lang="en-US" baseline="0" dirty="0" smtClean="0"/>
              <a:t>This deck is intended to instill confidence in our customers, that they can trust their application to our platform. Cloud foundry is implemented with well understood patterns for distributed, web-based computing that result in extreme scalability and resilience. We know cloud and distributed systems.</a:t>
            </a:r>
          </a:p>
          <a:p>
            <a:pPr marL="169821" indent="-169821">
              <a:buFontTx/>
              <a:buChar char="-"/>
            </a:pPr>
            <a:r>
              <a:rPr lang="en-US" baseline="0" dirty="0" smtClean="0"/>
              <a:t>We have two main layers:</a:t>
            </a:r>
          </a:p>
          <a:p>
            <a:pPr marL="566071" lvl="1" indent="-169821">
              <a:buFontTx/>
              <a:buChar char="-"/>
            </a:pPr>
            <a:r>
              <a:rPr lang="en-US" baseline="0" dirty="0" smtClean="0"/>
              <a:t>The part that runs your apps (the elastic runtime)</a:t>
            </a:r>
          </a:p>
          <a:p>
            <a:pPr marL="566071" lvl="1" indent="-169821">
              <a:buFontTx/>
              <a:buChar char="-"/>
            </a:pPr>
            <a:r>
              <a:rPr lang="en-US" baseline="0" dirty="0" smtClean="0"/>
              <a:t>And a whole ‘</a:t>
            </a:r>
            <a:r>
              <a:rPr lang="en-US" baseline="0" dirty="0" err="1" smtClean="0"/>
              <a:t>nother</a:t>
            </a:r>
            <a:r>
              <a:rPr lang="en-US" baseline="0" dirty="0" smtClean="0"/>
              <a:t>, kickass system, BOSH, that manages the elastic runtime and services</a:t>
            </a:r>
          </a:p>
          <a:p>
            <a:pPr marL="169821" indent="-169821">
              <a:buFontTx/>
              <a:buChar char="-"/>
            </a:pPr>
            <a:r>
              <a:rPr lang="en-US" baseline="0" dirty="0" smtClean="0"/>
              <a:t>Let’s see how the elastic runtime deploys your app, supports service bindings and scales your app.</a:t>
            </a:r>
          </a:p>
          <a:p>
            <a:pPr marL="169821" indent="-169821">
              <a:buFontTx/>
              <a:buChar char="-"/>
            </a:pPr>
            <a:r>
              <a:rPr lang="en-US" baseline="0" dirty="0" smtClean="0"/>
              <a:t>Let’s then see how BOSH deploys clusters, such as the elastic runtime, and services.</a:t>
            </a:r>
          </a:p>
          <a:p>
            <a:pPr marL="169821" indent="-169821">
              <a:buFontTx/>
              <a:buChar char="-"/>
            </a:pPr>
            <a:r>
              <a:rPr lang="en-US" baseline="0" dirty="0" smtClean="0"/>
              <a:t>BUT that’s not all! Now show that the platform does SO much more than just deploy apps or clusters. </a:t>
            </a:r>
            <a:r>
              <a:rPr lang="en-US" baseline="0" dirty="0" smtClean="0">
                <a:sym typeface="Wingdings"/>
              </a:rPr>
              <a:t> The four levels of HA.</a:t>
            </a:r>
          </a:p>
          <a:p>
            <a:pPr marL="566071" lvl="1" indent="-169821">
              <a:buFontTx/>
              <a:buChar char="-"/>
            </a:pPr>
            <a:r>
              <a:rPr lang="en-US" baseline="0" dirty="0" smtClean="0">
                <a:sym typeface="Wingdings"/>
              </a:rPr>
              <a:t>Point out similarity of patterns between the ERS and BOSH. These are some of the patterns for distributed systems. This instills confidence.</a:t>
            </a:r>
            <a:endParaRPr lang="en-US" baseline="0" dirty="0" smtClean="0"/>
          </a:p>
          <a:p>
            <a:pPr marL="169821" indent="-169821">
              <a:buFontTx/>
              <a:buChar char="-"/>
            </a:pPr>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06550" y="685800"/>
            <a:ext cx="3702050" cy="2082800"/>
          </a:xfrm>
        </p:spPr>
      </p:sp>
      <p:sp>
        <p:nvSpPr>
          <p:cNvPr id="3" name="Notes Placeholder 2"/>
          <p:cNvSpPr>
            <a:spLocks noGrp="1"/>
          </p:cNvSpPr>
          <p:nvPr>
            <p:ph type="body" idx="1"/>
          </p:nvPr>
        </p:nvSpPr>
        <p:spPr/>
        <p:txBody>
          <a:bodyPr>
            <a:normAutofit/>
          </a:bodyPr>
          <a:lstStyle/>
          <a:p>
            <a:r>
              <a:rPr lang="en-US" dirty="0" smtClean="0"/>
              <a:t>So how many people in here have heard of BOSH?</a:t>
            </a:r>
          </a:p>
          <a:p>
            <a:endParaRPr lang="en-US" dirty="0" smtClean="0"/>
          </a:p>
          <a:p>
            <a:r>
              <a:rPr lang="en-US" dirty="0" smtClean="0"/>
              <a:t>BOSH</a:t>
            </a:r>
            <a:r>
              <a:rPr lang="en-US" baseline="0" dirty="0" smtClean="0"/>
              <a:t> is the cloud foundry platform orchestration engine</a:t>
            </a:r>
          </a:p>
          <a:p>
            <a:endParaRPr lang="en-US" baseline="0" dirty="0" smtClean="0"/>
          </a:p>
          <a:p>
            <a:r>
              <a:rPr lang="en-US" baseline="0" dirty="0" smtClean="0"/>
              <a:t>This is the same BOSH used in open source cloud foundry, making Pivotal, the closest platform to the original CF!</a:t>
            </a:r>
          </a:p>
          <a:p>
            <a:endParaRPr lang="en-US" dirty="0" smtClean="0"/>
          </a:p>
          <a:p>
            <a:r>
              <a:rPr lang="en-US" dirty="0" smtClean="0"/>
              <a:t>Then</a:t>
            </a:r>
            <a:r>
              <a:rPr lang="en-US" baseline="0" dirty="0" smtClean="0"/>
              <a:t> you also know how tedious it can be to manage orchestration via manifest files, hence we created Ops Manager to make an easy way to work with it.</a:t>
            </a:r>
            <a:endParaRPr lang="en-US" dirty="0" smtClean="0"/>
          </a:p>
          <a:p>
            <a:endParaRPr lang="en-US" dirty="0" smtClean="0"/>
          </a:p>
          <a:p>
            <a:r>
              <a:rPr lang="en-US" dirty="0" smtClean="0"/>
              <a:t>http://</a:t>
            </a:r>
            <a:r>
              <a:rPr lang="en-US" dirty="0" err="1" smtClean="0"/>
              <a:t>bosh.io</a:t>
            </a:r>
            <a:r>
              <a:rPr lang="en-US" dirty="0" smtClean="0"/>
              <a:t>/docs/</a:t>
            </a:r>
            <a:r>
              <a:rPr lang="en-US" dirty="0" err="1" smtClean="0"/>
              <a:t>about.html</a:t>
            </a:r>
            <a:endParaRPr lang="en-US" dirty="0" smtClean="0"/>
          </a:p>
          <a:p>
            <a:r>
              <a:rPr lang="en-US" dirty="0" smtClean="0"/>
              <a:t>https://</a:t>
            </a:r>
            <a:r>
              <a:rPr lang="en-US" dirty="0" err="1" smtClean="0"/>
              <a:t>bosh.io</a:t>
            </a:r>
            <a:r>
              <a:rPr lang="en-US" dirty="0" smtClean="0"/>
              <a:t>/docs/bosh-</a:t>
            </a:r>
            <a:r>
              <a:rPr lang="en-US" dirty="0" err="1" smtClean="0"/>
              <a:t>components.html</a:t>
            </a:r>
            <a:endParaRPr lang="en-US" dirty="0" smtClean="0"/>
          </a:p>
          <a:p>
            <a:pPr marL="0" indent="0">
              <a:buFontTx/>
              <a:buNone/>
            </a:pPr>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lIns="90571" tIns="45286" rIns="90571" bIns="45286">
            <a:normAutofit/>
          </a:bodyPr>
          <a:lstStyle/>
          <a:p>
            <a:r>
              <a:rPr lang="en-US" dirty="0" smtClean="0"/>
              <a:t>High</a:t>
            </a:r>
            <a:r>
              <a:rPr lang="en-US" baseline="0" dirty="0" smtClean="0"/>
              <a:t> Availability of Scale Demo</a:t>
            </a:r>
            <a:endParaRPr lang="en-US" dirty="0"/>
          </a:p>
        </p:txBody>
      </p:sp>
    </p:spTree>
    <p:extLst>
      <p:ext uri="{BB962C8B-B14F-4D97-AF65-F5344CB8AC3E}">
        <p14:creationId xmlns:p14="http://schemas.microsoft.com/office/powerpoint/2010/main" val="23180693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Shape 518"/>
          <p:cNvSpPr>
            <a:spLocks noGrp="1" noRot="1" noChangeAspect="1"/>
          </p:cNvSpPr>
          <p:nvPr>
            <p:ph type="sldImg" idx="2"/>
          </p:nvPr>
        </p:nvSpPr>
        <p:spPr>
          <a:xfrm>
            <a:off x="1606550" y="685800"/>
            <a:ext cx="3702050" cy="20828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19" name="Shape 519"/>
          <p:cNvSpPr txBox="1">
            <a:spLocks noGrp="1"/>
          </p:cNvSpPr>
          <p:nvPr>
            <p:ph type="body" idx="1"/>
          </p:nvPr>
        </p:nvSpPr>
        <p:spPr>
          <a:xfrm>
            <a:off x="295171" y="2972430"/>
            <a:ext cx="6267659" cy="5793719"/>
          </a:xfrm>
          <a:prstGeom prst="rect">
            <a:avLst/>
          </a:prstGeom>
          <a:noFill/>
          <a:ln>
            <a:noFill/>
          </a:ln>
        </p:spPr>
        <p:txBody>
          <a:bodyPr lIns="0" tIns="0" rIns="0" bIns="0" anchor="t" anchorCtr="0">
            <a:noAutofit/>
          </a:bodyPr>
          <a:lstStyle/>
          <a:p>
            <a:pPr>
              <a:spcBef>
                <a:spcPts val="1189"/>
              </a:spcBef>
              <a:buClr>
                <a:schemeClr val="dk1"/>
              </a:buClr>
              <a:buSzPct val="25000"/>
            </a:pPr>
            <a:endParaRPr dirty="0">
              <a:solidFill>
                <a:schemeClr val="dk1"/>
              </a:solidFill>
              <a:latin typeface="Verdana"/>
              <a:ea typeface="Verdana"/>
              <a:cs typeface="Verdana"/>
              <a:sym typeface="Verdana"/>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defTabSz="905713">
              <a:spcBef>
                <a:spcPts val="1189"/>
              </a:spcBef>
              <a:defRPr/>
            </a:pPr>
            <a:r>
              <a:rPr lang="en-US" dirty="0" smtClean="0"/>
              <a:t>Two processed on the VMs are MONIT and BOSH</a:t>
            </a:r>
            <a:r>
              <a:rPr lang="en-US" baseline="0" dirty="0" smtClean="0"/>
              <a:t> agent</a:t>
            </a:r>
          </a:p>
          <a:p>
            <a:pPr defTabSz="905713">
              <a:spcBef>
                <a:spcPts val="1189"/>
              </a:spcBef>
              <a:defRPr/>
            </a:pPr>
            <a:r>
              <a:rPr lang="en-US" baseline="0" dirty="0" err="1" smtClean="0"/>
              <a:t>Monit</a:t>
            </a:r>
            <a:r>
              <a:rPr lang="en-US" baseline="0" dirty="0" smtClean="0"/>
              <a:t> monitors the actual state of processes, while BOSH agent is used to communicate the status to the health monitor</a:t>
            </a:r>
          </a:p>
          <a:p>
            <a:pPr defTabSz="905713">
              <a:spcBef>
                <a:spcPts val="1189"/>
              </a:spcBef>
              <a:defRPr/>
            </a:pPr>
            <a:r>
              <a:rPr lang="en-US" dirty="0" smtClean="0"/>
              <a:t>In a process goes down, </a:t>
            </a:r>
            <a:r>
              <a:rPr lang="en-US" dirty="0" err="1" smtClean="0"/>
              <a:t>Monit</a:t>
            </a:r>
            <a:r>
              <a:rPr lang="en-US" dirty="0" smtClean="0"/>
              <a:t> tries to restart it</a:t>
            </a:r>
          </a:p>
          <a:p>
            <a:pPr defTabSz="905713">
              <a:spcBef>
                <a:spcPts val="1189"/>
              </a:spcBef>
              <a:defRPr/>
            </a:pPr>
            <a:r>
              <a:rPr lang="en-US" dirty="0" smtClean="0"/>
              <a:t>If successful, or not, BOSH agent is notified, who</a:t>
            </a:r>
            <a:r>
              <a:rPr lang="en-US" baseline="0" dirty="0" smtClean="0"/>
              <a:t> then tell Health monitor, which will notify the operator</a:t>
            </a:r>
            <a:endParaRPr lang="en-US" dirty="0" smtClean="0"/>
          </a:p>
          <a:p>
            <a:pPr defTabSz="905713">
              <a:spcBef>
                <a:spcPts val="1189"/>
              </a:spcBef>
              <a:defRPr/>
            </a:pPr>
            <a:endParaRPr lang="en-US" baseline="0" dirty="0" smtClean="0"/>
          </a:p>
          <a:p>
            <a:pPr defTabSz="905713">
              <a:spcBef>
                <a:spcPts val="1189"/>
              </a:spcBef>
              <a:defRPr/>
            </a:pPr>
            <a:endParaRPr lang="en-US" dirty="0" smtClean="0"/>
          </a:p>
          <a:p>
            <a:pPr defTabSz="905713">
              <a:spcBef>
                <a:spcPts val="1189"/>
              </a:spcBef>
              <a:defRPr/>
            </a:pPr>
            <a:endParaRPr lang="en-US" dirty="0" smtClean="0"/>
          </a:p>
          <a:p>
            <a:pPr defTabSz="905713">
              <a:spcBef>
                <a:spcPts val="1189"/>
              </a:spcBef>
              <a:defRPr/>
            </a:pPr>
            <a:endParaRPr lang="en-US" dirty="0" smtClean="0"/>
          </a:p>
          <a:p>
            <a:pPr defTabSz="905713">
              <a:spcBef>
                <a:spcPts val="1189"/>
              </a:spcBef>
              <a:defRPr/>
            </a:pPr>
            <a:r>
              <a:rPr lang="en-US" dirty="0" smtClean="0"/>
              <a:t>The processes running on the virtual machines (i.e. the health manager) are started with </a:t>
            </a:r>
            <a:r>
              <a:rPr lang="en-US" dirty="0" err="1" smtClean="0"/>
              <a:t>monit</a:t>
            </a:r>
            <a:r>
              <a:rPr lang="en-US" dirty="0" smtClean="0"/>
              <a:t>, an</a:t>
            </a:r>
            <a:r>
              <a:rPr lang="en-US" baseline="0" dirty="0" smtClean="0"/>
              <a:t> </a:t>
            </a:r>
            <a:r>
              <a:rPr lang="en-US" baseline="0" dirty="0" err="1" smtClean="0"/>
              <a:t>opensource</a:t>
            </a:r>
            <a:r>
              <a:rPr lang="en-US" baseline="0" dirty="0" smtClean="0"/>
              <a:t> </a:t>
            </a:r>
            <a:r>
              <a:rPr lang="en-US" dirty="0" err="1" smtClean="0"/>
              <a:t>linux</a:t>
            </a:r>
            <a:r>
              <a:rPr lang="en-US" dirty="0" smtClean="0"/>
              <a:t> utility that keeps an eye on processes and will respond when one dies.  If a process dies then, </a:t>
            </a:r>
            <a:r>
              <a:rPr lang="en-US" dirty="0" err="1" smtClean="0"/>
              <a:t>monit</a:t>
            </a:r>
            <a:r>
              <a:rPr lang="en-US" dirty="0" smtClean="0"/>
              <a:t> will do two things: first, it will try to restart the process and second, whether the restart is successful or not, it will tell the BOSH agent about the failure. Recall that the Bosh agent is there to communicate with Operations Manager and in this case it will relay this failure information to the Operations Manager Health Monitor (not to be confused with the Health Manager of the elastic runtime that was discussed above) – we’ll abbreviate it OMHM. The OMHM will take this alert and pass it through a list of responders that can be configured to do things like send emails, page administrators and display alerts in operations dashboards.  There’s a good chance that </a:t>
            </a:r>
            <a:r>
              <a:rPr lang="en-US" dirty="0" err="1" smtClean="0"/>
              <a:t>monit</a:t>
            </a:r>
            <a:r>
              <a:rPr lang="en-US" dirty="0" smtClean="0"/>
              <a:t> will already have recovered the process, but we also want there to be an opportunity for a human to respond. </a:t>
            </a:r>
          </a:p>
          <a:p>
            <a:endParaRPr lang="en-US" dirty="0"/>
          </a:p>
          <a:p>
            <a:r>
              <a:rPr lang="en-US" dirty="0"/>
              <a:t>----- Meeting Notes (4/20/16 13:46) -----</a:t>
            </a:r>
          </a:p>
          <a:p>
            <a:r>
              <a:rPr lang="en-US" dirty="0"/>
              <a:t>What is the message that gets sent for a failed process?</a:t>
            </a:r>
          </a:p>
          <a:p>
            <a:r>
              <a:rPr lang="en-US" dirty="0"/>
              <a:t>error condition</a:t>
            </a:r>
          </a:p>
          <a:p>
            <a:r>
              <a:rPr lang="en-US" dirty="0"/>
              <a:t>resource consumption</a:t>
            </a:r>
          </a:p>
          <a:p>
            <a:r>
              <a:rPr lang="en-US" dirty="0"/>
              <a:t>memory, etc</a:t>
            </a:r>
          </a:p>
        </p:txBody>
      </p:sp>
    </p:spTree>
    <p:extLst>
      <p:ext uri="{BB962C8B-B14F-4D97-AF65-F5344CB8AC3E}">
        <p14:creationId xmlns:p14="http://schemas.microsoft.com/office/powerpoint/2010/main" val="12061131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lIns="90571" tIns="45286" rIns="90571" bIns="45286"/>
          <a:lstStyle/>
          <a:p>
            <a:r>
              <a:rPr lang="en-US" dirty="0" smtClean="0"/>
              <a:t>Zone</a:t>
            </a:r>
            <a:r>
              <a:rPr lang="en-US" baseline="0" dirty="0" smtClean="0"/>
              <a:t> could = rack, for example</a:t>
            </a:r>
            <a:endParaRPr lang="en-US" dirty="0"/>
          </a:p>
        </p:txBody>
      </p:sp>
    </p:spTree>
    <p:extLst>
      <p:ext uri="{BB962C8B-B14F-4D97-AF65-F5344CB8AC3E}">
        <p14:creationId xmlns:p14="http://schemas.microsoft.com/office/powerpoint/2010/main" val="39402707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txBox="1">
            <a:spLocks noGrp="1"/>
          </p:cNvSpPr>
          <p:nvPr>
            <p:ph type="body" idx="1"/>
          </p:nvPr>
        </p:nvSpPr>
        <p:spPr>
          <a:xfrm>
            <a:off x="295171" y="2972431"/>
            <a:ext cx="6267659" cy="5793719"/>
          </a:xfrm>
          <a:prstGeom prst="rect">
            <a:avLst/>
          </a:prstGeom>
        </p:spPr>
        <p:txBody>
          <a:bodyPr lIns="90548" tIns="90548" rIns="90548" bIns="90548" anchor="t" anchorCtr="0">
            <a:noAutofit/>
          </a:bodyPr>
          <a:lstStyle/>
          <a:p>
            <a:endParaRPr dirty="0"/>
          </a:p>
        </p:txBody>
      </p:sp>
      <p:sp>
        <p:nvSpPr>
          <p:cNvPr id="199" name="Shape 199"/>
          <p:cNvSpPr>
            <a:spLocks noGrp="1" noRot="1" noChangeAspect="1"/>
          </p:cNvSpPr>
          <p:nvPr>
            <p:ph type="sldImg" idx="2"/>
          </p:nvPr>
        </p:nvSpPr>
        <p:spPr>
          <a:xfrm>
            <a:off x="1606550" y="685800"/>
            <a:ext cx="3702050" cy="20828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89" name="Shape 2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smtClean="0"/>
          </a:p>
          <a:p>
            <a:r>
              <a:rPr lang="en-US" dirty="0" smtClean="0"/>
              <a:t>Here we</a:t>
            </a:r>
            <a:r>
              <a:rPr lang="en-US" baseline="0" dirty="0" smtClean="0"/>
              <a:t> have a birds eye view of PCF</a:t>
            </a:r>
          </a:p>
          <a:p>
            <a:r>
              <a:rPr lang="en-US" baseline="0" dirty="0" smtClean="0"/>
              <a:t>-- Deployed over your favorite </a:t>
            </a:r>
            <a:r>
              <a:rPr lang="en-US" baseline="0" dirty="0" err="1" smtClean="0"/>
              <a:t>IaaS</a:t>
            </a:r>
            <a:r>
              <a:rPr lang="en-US" baseline="0" dirty="0" smtClean="0"/>
              <a:t> solution is our Elastic Runtime – a set of </a:t>
            </a:r>
            <a:r>
              <a:rPr lang="en-US" baseline="0" dirty="0" err="1" smtClean="0"/>
              <a:t>microservices</a:t>
            </a:r>
            <a:r>
              <a:rPr lang="en-US" baseline="0" dirty="0" smtClean="0"/>
              <a:t> that defines PCF</a:t>
            </a:r>
          </a:p>
          <a:p>
            <a:r>
              <a:rPr lang="en-US" baseline="0" dirty="0" smtClean="0"/>
              <a:t>-- Several application services are integrated into the platform like Jenkins, Messaging, Caching, </a:t>
            </a:r>
            <a:r>
              <a:rPr lang="en-US" baseline="0" dirty="0" err="1" smtClean="0"/>
              <a:t>Hadoop</a:t>
            </a:r>
            <a:r>
              <a:rPr lang="en-US" baseline="0" dirty="0" smtClean="0"/>
              <a:t>, </a:t>
            </a:r>
            <a:r>
              <a:rPr lang="en-US" baseline="0" dirty="0" err="1" smtClean="0"/>
              <a:t>etc</a:t>
            </a:r>
            <a:r>
              <a:rPr lang="en-US" baseline="0" dirty="0" smtClean="0"/>
              <a:t>, the list is always growing!</a:t>
            </a:r>
          </a:p>
          <a:p>
            <a:r>
              <a:rPr lang="en-US" baseline="0" dirty="0" smtClean="0"/>
              <a:t>-- The deployment is managed by OSS Cloud Foundry BOSH which we simplify via Ops Manager, a web based management interface</a:t>
            </a:r>
            <a:endParaRPr lang="en-US" dirty="0" smtClean="0"/>
          </a:p>
          <a:p>
            <a:endParaRPr lang="en-US" dirty="0" smtClean="0"/>
          </a:p>
          <a:p>
            <a:endParaRPr lang="en-US" dirty="0" smtClean="0"/>
          </a:p>
          <a:p>
            <a:endParaRPr lang="en-US" dirty="0" smtClean="0"/>
          </a:p>
          <a:p>
            <a:r>
              <a:rPr lang="en-US" dirty="0" smtClean="0"/>
              <a:t>----</a:t>
            </a:r>
          </a:p>
          <a:p>
            <a:endParaRPr lang="en-US" dirty="0" smtClean="0"/>
          </a:p>
          <a:p>
            <a:endParaRPr lang="en-US" dirty="0" smtClean="0"/>
          </a:p>
          <a:p>
            <a:r>
              <a:rPr lang="en-US" dirty="0" smtClean="0"/>
              <a:t>When I can, I like to whiteboard this picture</a:t>
            </a:r>
            <a:r>
              <a:rPr lang="en-US" baseline="0" dirty="0" smtClean="0"/>
              <a:t> – interactive. </a:t>
            </a:r>
          </a:p>
          <a:p>
            <a:pPr marL="169821" indent="-169821">
              <a:buFontTx/>
              <a:buChar char="-"/>
            </a:pPr>
            <a:r>
              <a:rPr lang="en-US" baseline="0" dirty="0" smtClean="0"/>
              <a:t>Start with the elastic runtime</a:t>
            </a:r>
          </a:p>
          <a:p>
            <a:pPr marL="169821" indent="-169821">
              <a:buFontTx/>
              <a:buChar char="-"/>
            </a:pPr>
            <a:r>
              <a:rPr lang="en-US" baseline="0" dirty="0" smtClean="0"/>
              <a:t>Managed by BOSH</a:t>
            </a:r>
          </a:p>
          <a:p>
            <a:pPr marL="169821" indent="-169821">
              <a:buFontTx/>
              <a:buChar char="-"/>
            </a:pPr>
            <a:r>
              <a:rPr lang="en-US" baseline="0" dirty="0" err="1" smtClean="0"/>
              <a:t>IaaS</a:t>
            </a:r>
            <a:r>
              <a:rPr lang="en-US" baseline="0" dirty="0" smtClean="0"/>
              <a:t> agnostic</a:t>
            </a:r>
          </a:p>
          <a:p>
            <a:pPr marL="169821" indent="-169821">
              <a:buFontTx/>
              <a:buChar char="-"/>
            </a:pPr>
            <a:r>
              <a:rPr lang="en-US" baseline="0" dirty="0" smtClean="0"/>
              <a:t>Other services/clusters managed by BOSH – KV Store, … and even partners, i.e. Jenkins.</a:t>
            </a:r>
          </a:p>
          <a:p>
            <a:pPr marL="169821" indent="-169821">
              <a:buFontTx/>
              <a:buChar char="-"/>
            </a:pPr>
            <a:endParaRPr lang="en-US" dirty="0"/>
          </a:p>
        </p:txBody>
      </p:sp>
    </p:spTree>
    <p:extLst>
      <p:ext uri="{BB962C8B-B14F-4D97-AF65-F5344CB8AC3E}">
        <p14:creationId xmlns:p14="http://schemas.microsoft.com/office/powerpoint/2010/main" val="17288892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lIns="90571" tIns="45286" rIns="90571" bIns="45286">
            <a:normAutofit/>
          </a:bodyPr>
          <a:lstStyle/>
          <a:p>
            <a:r>
              <a:rPr lang="en-US" dirty="0" smtClean="0"/>
              <a:t>Show pushing Apps (Scale Demo, and Spring Music)</a:t>
            </a:r>
          </a:p>
          <a:p>
            <a:r>
              <a:rPr lang="en-US" dirty="0" err="1" smtClean="0"/>
              <a:t>Autoscaling</a:t>
            </a:r>
            <a:endParaRPr lang="en-US" dirty="0" smtClean="0"/>
          </a:p>
          <a:p>
            <a:r>
              <a:rPr lang="en-US" dirty="0" smtClean="0"/>
              <a:t>Bind Services (SQL, then Mongo) Value</a:t>
            </a:r>
            <a:r>
              <a:rPr lang="en-US" baseline="0" dirty="0" smtClean="0"/>
              <a:t> of using Spring Boot</a:t>
            </a:r>
            <a:endParaRPr lang="en-US" dirty="0"/>
          </a:p>
        </p:txBody>
      </p:sp>
    </p:spTree>
    <p:extLst>
      <p:ext uri="{BB962C8B-B14F-4D97-AF65-F5344CB8AC3E}">
        <p14:creationId xmlns:p14="http://schemas.microsoft.com/office/powerpoint/2010/main" val="23180693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06550" y="685800"/>
            <a:ext cx="3702050" cy="2082800"/>
          </a:xfrm>
        </p:spPr>
      </p:sp>
      <p:sp>
        <p:nvSpPr>
          <p:cNvPr id="3" name="Notes Placeholder 2"/>
          <p:cNvSpPr>
            <a:spLocks noGrp="1"/>
          </p:cNvSpPr>
          <p:nvPr>
            <p:ph type="body" idx="1"/>
          </p:nvPr>
        </p:nvSpPr>
        <p:spPr/>
        <p:txBody>
          <a:bodyPr>
            <a:normAutofit/>
          </a:bodyPr>
          <a:lstStyle/>
          <a:p>
            <a:r>
              <a:rPr lang="en-US" dirty="0" smtClean="0"/>
              <a:t>Now dive into the ERS</a:t>
            </a:r>
          </a:p>
          <a:p>
            <a:endParaRPr lang="en-US" dirty="0" smtClean="0"/>
          </a:p>
          <a:p>
            <a:r>
              <a:rPr lang="en-US" dirty="0" smtClean="0"/>
              <a:t>http://</a:t>
            </a:r>
            <a:r>
              <a:rPr lang="en-US" dirty="0" err="1" smtClean="0"/>
              <a:t>docs.pivotal.io</a:t>
            </a:r>
            <a:r>
              <a:rPr lang="en-US" dirty="0" smtClean="0"/>
              <a:t>/</a:t>
            </a:r>
            <a:r>
              <a:rPr lang="en-US" dirty="0" err="1" smtClean="0"/>
              <a:t>pivotalcf</a:t>
            </a:r>
            <a:r>
              <a:rPr lang="en-US" dirty="0" smtClean="0"/>
              <a:t>/concepts/architecture/</a:t>
            </a:r>
          </a:p>
          <a:p>
            <a:pPr marL="0" indent="0">
              <a:buFontTx/>
              <a:buNone/>
            </a:pP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06550" y="685800"/>
            <a:ext cx="3702050" cy="2082800"/>
          </a:xfrm>
        </p:spPr>
      </p:sp>
      <p:sp>
        <p:nvSpPr>
          <p:cNvPr id="3" name="Notes Placeholder 2"/>
          <p:cNvSpPr>
            <a:spLocks noGrp="1"/>
          </p:cNvSpPr>
          <p:nvPr>
            <p:ph type="body" idx="1"/>
          </p:nvPr>
        </p:nvSpPr>
        <p:spPr/>
        <p:txBody>
          <a:bodyPr>
            <a:normAutofit fontScale="92500" lnSpcReduction="10000"/>
          </a:bodyPr>
          <a:lstStyle/>
          <a:p>
            <a:pPr>
              <a:lnSpc>
                <a:spcPct val="143750"/>
              </a:lnSpc>
              <a:spcAft>
                <a:spcPts val="1387"/>
              </a:spcAft>
              <a:buClr>
                <a:schemeClr val="lt2"/>
              </a:buClr>
              <a:buSzPct val="91666"/>
            </a:pPr>
            <a:endParaRPr lang="en-US" sz="1100" dirty="0">
              <a:solidFill>
                <a:srgbClr val="333333"/>
              </a:solidFill>
            </a:endParaRPr>
          </a:p>
        </p:txBody>
      </p:sp>
    </p:spTree>
    <p:extLst>
      <p:ext uri="{BB962C8B-B14F-4D97-AF65-F5344CB8AC3E}">
        <p14:creationId xmlns:p14="http://schemas.microsoft.com/office/powerpoint/2010/main" val="24561750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lIns="90571" tIns="45286" rIns="90571" bIns="45286"/>
          <a:lstStyle/>
          <a:p>
            <a:r>
              <a:rPr lang="en-US" sz="1400" b="1" dirty="0"/>
              <a:t>Cloud Foundry </a:t>
            </a:r>
            <a:r>
              <a:rPr lang="en-US" sz="1400" b="1" dirty="0" err="1"/>
              <a:t>PaaS</a:t>
            </a:r>
            <a:endParaRPr lang="en-US" sz="1400" b="1" dirty="0"/>
          </a:p>
          <a:p>
            <a:endParaRPr lang="en-US" sz="1100" dirty="0"/>
          </a:p>
          <a:p>
            <a:r>
              <a:rPr lang="en-US" sz="1100" dirty="0"/>
              <a:t>An application runs in a </a:t>
            </a:r>
            <a:r>
              <a:rPr lang="en-US" sz="1100" b="1" dirty="0" smtClean="0"/>
              <a:t>CELL, </a:t>
            </a:r>
            <a:r>
              <a:rPr lang="en-US" sz="1100" dirty="0"/>
              <a:t>which is a droplet execution agent</a:t>
            </a:r>
            <a:r>
              <a:rPr lang="en-US" sz="1100" b="1" dirty="0"/>
              <a:t>. </a:t>
            </a:r>
            <a:r>
              <a:rPr lang="en-US" sz="1100" dirty="0"/>
              <a:t>The</a:t>
            </a:r>
            <a:r>
              <a:rPr lang="en-US" sz="1100" b="1" dirty="0"/>
              <a:t> Cloud Controller </a:t>
            </a:r>
            <a:r>
              <a:rPr lang="en-US" sz="1100" dirty="0"/>
              <a:t>orchestrates the routing and lifecycle of all DEAs in the pool. </a:t>
            </a:r>
            <a:r>
              <a:rPr lang="en-US" sz="1100" b="1" dirty="0"/>
              <a:t>Routers</a:t>
            </a:r>
            <a:r>
              <a:rPr lang="en-US" sz="1100" dirty="0"/>
              <a:t> manage application traffic. </a:t>
            </a:r>
            <a:r>
              <a:rPr lang="en-US" sz="1100" b="1" dirty="0"/>
              <a:t>Health Manager </a:t>
            </a:r>
            <a:r>
              <a:rPr lang="en-US" sz="1100" dirty="0"/>
              <a:t>reports mismatched application states to the CC. A </a:t>
            </a:r>
            <a:r>
              <a:rPr lang="en-US" sz="1100" b="1" dirty="0"/>
              <a:t>service</a:t>
            </a:r>
            <a:r>
              <a:rPr lang="en-US" sz="1100" dirty="0"/>
              <a:t> </a:t>
            </a:r>
            <a:r>
              <a:rPr lang="en-US" sz="1100" b="1" dirty="0"/>
              <a:t>gateway</a:t>
            </a:r>
            <a:r>
              <a:rPr lang="en-US" sz="1100" dirty="0"/>
              <a:t> provides an interface for services (native or external). A </a:t>
            </a:r>
            <a:r>
              <a:rPr lang="en-US" sz="1100" b="1" dirty="0"/>
              <a:t>messaging</a:t>
            </a:r>
            <a:r>
              <a:rPr lang="en-US" sz="1100" dirty="0"/>
              <a:t> bus manages all system communication. Apps are accessed directly through the router while web and CLI clients (e.g., </a:t>
            </a:r>
            <a:r>
              <a:rPr lang="en-US" sz="1100" dirty="0" err="1"/>
              <a:t>vmc</a:t>
            </a:r>
            <a:r>
              <a:rPr lang="en-US" sz="1100" dirty="0"/>
              <a:t>, STS) access Cloud Controller via </a:t>
            </a:r>
            <a:r>
              <a:rPr lang="en-US" sz="1100" dirty="0" err="1"/>
              <a:t>RESTful</a:t>
            </a:r>
            <a:r>
              <a:rPr lang="en-US" sz="1100" dirty="0"/>
              <a:t> services.</a:t>
            </a:r>
          </a:p>
          <a:p>
            <a:endParaRPr lang="en-US" dirty="0"/>
          </a:p>
        </p:txBody>
      </p:sp>
    </p:spTree>
    <p:extLst>
      <p:ext uri="{BB962C8B-B14F-4D97-AF65-F5344CB8AC3E}">
        <p14:creationId xmlns:p14="http://schemas.microsoft.com/office/powerpoint/2010/main" val="41124482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lIns="90571" tIns="45286" rIns="90571" bIns="45286"/>
          <a:lstStyle/>
          <a:p>
            <a:endParaRPr lang="en-US" dirty="0"/>
          </a:p>
        </p:txBody>
      </p:sp>
    </p:spTree>
    <p:extLst>
      <p:ext uri="{BB962C8B-B14F-4D97-AF65-F5344CB8AC3E}">
        <p14:creationId xmlns:p14="http://schemas.microsoft.com/office/powerpoint/2010/main" val="1646329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a:spLocks noGrp="1" noRot="1" noChangeAspect="1"/>
          </p:cNvSpPr>
          <p:nvPr>
            <p:ph type="sldImg" idx="2"/>
          </p:nvPr>
        </p:nvSpPr>
        <p:spPr>
          <a:xfrm>
            <a:off x="1606550" y="685800"/>
            <a:ext cx="3702050" cy="20828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96" name="Shape 296"/>
          <p:cNvSpPr txBox="1">
            <a:spLocks noGrp="1"/>
          </p:cNvSpPr>
          <p:nvPr>
            <p:ph type="body" idx="1"/>
          </p:nvPr>
        </p:nvSpPr>
        <p:spPr>
          <a:xfrm>
            <a:off x="295171" y="2972430"/>
            <a:ext cx="6267659" cy="5793719"/>
          </a:xfrm>
          <a:prstGeom prst="rect">
            <a:avLst/>
          </a:prstGeom>
          <a:noFill/>
          <a:ln>
            <a:noFill/>
          </a:ln>
        </p:spPr>
        <p:txBody>
          <a:bodyPr lIns="0" tIns="0" rIns="0" bIns="0" anchor="t" anchorCtr="0">
            <a:noAutofit/>
          </a:bodyPr>
          <a:lstStyle/>
          <a:p>
            <a:pPr>
              <a:buClr>
                <a:schemeClr val="dk1"/>
              </a:buClr>
              <a:buSzPct val="25000"/>
            </a:pPr>
            <a:endParaRPr>
              <a:solidFill>
                <a:schemeClr val="dk1"/>
              </a:solidFill>
              <a:latin typeface="Verdana"/>
              <a:ea typeface="Verdana"/>
              <a:cs typeface="Verdana"/>
              <a:sym typeface="Verdan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Presentation Title">
    <p:spTree>
      <p:nvGrpSpPr>
        <p:cNvPr id="1" name="Shape 9"/>
        <p:cNvGrpSpPr/>
        <p:nvPr/>
      </p:nvGrpSpPr>
      <p:grpSpPr>
        <a:xfrm>
          <a:off x="0" y="0"/>
          <a:ext cx="0" cy="0"/>
          <a:chOff x="0" y="0"/>
          <a:chExt cx="0" cy="0"/>
        </a:xfrm>
      </p:grpSpPr>
      <p:sp>
        <p:nvSpPr>
          <p:cNvPr id="10" name="Shape 10"/>
          <p:cNvSpPr txBox="1">
            <a:spLocks noGrp="1"/>
          </p:cNvSpPr>
          <p:nvPr>
            <p:ph type="sldNum" idx="12"/>
          </p:nvPr>
        </p:nvSpPr>
        <p:spPr>
          <a:xfrm>
            <a:off x="8553450" y="5021494"/>
            <a:ext cx="533399" cy="126900"/>
          </a:xfrm>
          <a:prstGeom prst="rect">
            <a:avLst/>
          </a:prstGeom>
          <a:noFill/>
          <a:ln>
            <a:noFill/>
          </a:ln>
        </p:spPr>
        <p:txBody>
          <a:bodyPr lIns="91425" tIns="45700" rIns="91425" bIns="45700" anchor="t" anchorCtr="0">
            <a:noAutofit/>
          </a:bodyPr>
          <a:lstStyle>
            <a:lvl1pPr marL="0" marR="0" indent="0" algn="l" rtl="0">
              <a:spcBef>
                <a:spcPts val="0"/>
              </a:spcBef>
              <a:buNone/>
              <a:defRPr sz="1800" b="0" i="0" u="none" strike="noStrike" cap="none" baseline="0">
                <a:solidFill>
                  <a:schemeClr val="dk1"/>
                </a:solidFill>
                <a:latin typeface="Arial"/>
                <a:ea typeface="Arial"/>
                <a:cs typeface="Arial"/>
                <a:sym typeface="Arial"/>
              </a:defRPr>
            </a:lvl1pPr>
          </a:lstStyle>
          <a:p>
            <a:pPr marL="0" lvl="0" indent="0">
              <a:spcBef>
                <a:spcPts val="0"/>
              </a:spcBef>
              <a:buSzPct val="25000"/>
              <a:buNone/>
            </a:pPr>
            <a:fld id="{00000000-1234-1234-1234-123412341234}" type="slidenum">
              <a:rPr lang="en"/>
              <a:t>‹#›</a:t>
            </a:fld>
            <a:endParaRPr lang="en"/>
          </a:p>
        </p:txBody>
      </p:sp>
      <p:sp>
        <p:nvSpPr>
          <p:cNvPr id="11" name="Shape 11"/>
          <p:cNvSpPr txBox="1">
            <a:spLocks noGrp="1"/>
          </p:cNvSpPr>
          <p:nvPr>
            <p:ph type="ctrTitle"/>
          </p:nvPr>
        </p:nvSpPr>
        <p:spPr>
          <a:xfrm>
            <a:off x="890587" y="1312907"/>
            <a:ext cx="4384200" cy="1006500"/>
          </a:xfrm>
          <a:prstGeom prst="rect">
            <a:avLst/>
          </a:prstGeom>
          <a:noFill/>
          <a:ln>
            <a:noFill/>
          </a:ln>
        </p:spPr>
        <p:txBody>
          <a:bodyPr lIns="91425" tIns="91425" rIns="91425" bIns="91425" anchor="b" anchorCtr="0"/>
          <a:lstStyle>
            <a:lvl1pPr marL="0" marR="0" indent="0" algn="l" rtl="0">
              <a:lnSpc>
                <a:spcPct val="90000"/>
              </a:lnSpc>
              <a:spcBef>
                <a:spcPts val="0"/>
              </a:spcBef>
              <a:spcAft>
                <a:spcPts val="0"/>
              </a:spcAft>
              <a:defRPr/>
            </a:lvl1pPr>
            <a:lvl2pPr marL="0" marR="0" indent="0" algn="l" rtl="0">
              <a:spcBef>
                <a:spcPts val="0"/>
              </a:spcBef>
              <a:spcAft>
                <a:spcPts val="0"/>
              </a:spcAft>
              <a:defRPr/>
            </a:lvl2pPr>
            <a:lvl3pPr marL="0" marR="0" indent="0" algn="l" rtl="0">
              <a:spcBef>
                <a:spcPts val="0"/>
              </a:spcBef>
              <a:spcAft>
                <a:spcPts val="0"/>
              </a:spcAft>
              <a:defRPr/>
            </a:lvl3pPr>
            <a:lvl4pPr marL="0" marR="0" indent="0" algn="l" rtl="0">
              <a:spcBef>
                <a:spcPts val="0"/>
              </a:spcBef>
              <a:spcAft>
                <a:spcPts val="0"/>
              </a:spcAft>
              <a:defRPr/>
            </a:lvl4pPr>
            <a:lvl5pPr marL="0" marR="0" indent="0" algn="l" rtl="0">
              <a:spcBef>
                <a:spcPts val="0"/>
              </a:spcBef>
              <a:spcAft>
                <a:spcPts val="0"/>
              </a:spcAft>
              <a:defRPr/>
            </a:lvl5pPr>
            <a:lvl6pPr marL="457200" marR="0" indent="0" algn="l" rtl="0">
              <a:spcBef>
                <a:spcPts val="0"/>
              </a:spcBef>
              <a:spcAft>
                <a:spcPts val="0"/>
              </a:spcAft>
              <a:defRPr/>
            </a:lvl6pPr>
            <a:lvl7pPr marL="914400" marR="0" indent="0" algn="l" rtl="0">
              <a:spcBef>
                <a:spcPts val="0"/>
              </a:spcBef>
              <a:spcAft>
                <a:spcPts val="0"/>
              </a:spcAft>
              <a:defRPr/>
            </a:lvl7pPr>
            <a:lvl8pPr marL="1371600" marR="0" indent="0" algn="l" rtl="0">
              <a:spcBef>
                <a:spcPts val="0"/>
              </a:spcBef>
              <a:spcAft>
                <a:spcPts val="0"/>
              </a:spcAft>
              <a:defRPr/>
            </a:lvl8pPr>
            <a:lvl9pPr marL="1828800" marR="0" indent="0" algn="l" rtl="0">
              <a:spcBef>
                <a:spcPts val="0"/>
              </a:spcBef>
              <a:spcAft>
                <a:spcPts val="0"/>
              </a:spcAft>
              <a:defRPr/>
            </a:lvl9pPr>
          </a:lstStyle>
          <a:p>
            <a:endParaRPr/>
          </a:p>
        </p:txBody>
      </p:sp>
      <p:sp>
        <p:nvSpPr>
          <p:cNvPr id="12" name="Shape 12"/>
          <p:cNvSpPr txBox="1">
            <a:spLocks noGrp="1"/>
          </p:cNvSpPr>
          <p:nvPr>
            <p:ph type="subTitle" idx="1"/>
          </p:nvPr>
        </p:nvSpPr>
        <p:spPr>
          <a:xfrm>
            <a:off x="890587" y="2633383"/>
            <a:ext cx="6048299" cy="369299"/>
          </a:xfrm>
          <a:prstGeom prst="rect">
            <a:avLst/>
          </a:prstGeom>
          <a:noFill/>
          <a:ln>
            <a:noFill/>
          </a:ln>
        </p:spPr>
        <p:txBody>
          <a:bodyPr lIns="91425" tIns="91425" rIns="91425" bIns="91425" anchor="t" anchorCtr="0"/>
          <a:lstStyle>
            <a:lvl1pPr marL="0" marR="0" indent="0" algn="l" rtl="0">
              <a:spcBef>
                <a:spcPts val="0"/>
              </a:spcBef>
              <a:spcAft>
                <a:spcPts val="0"/>
              </a:spcAft>
              <a:buClr>
                <a:srgbClr val="2C95DD"/>
              </a:buClr>
              <a:buFont typeface="Arial"/>
              <a:buNone/>
              <a:defRPr/>
            </a:lvl1pPr>
            <a:lvl2pPr marL="457200" marR="0" indent="0" algn="ctr" rtl="0">
              <a:spcBef>
                <a:spcPts val="480"/>
              </a:spcBef>
              <a:spcAft>
                <a:spcPts val="0"/>
              </a:spcAft>
              <a:buClr>
                <a:srgbClr val="2C95DD"/>
              </a:buClr>
              <a:buFont typeface="Arial"/>
              <a:buNone/>
              <a:defRPr/>
            </a:lvl2pPr>
            <a:lvl3pPr marL="914400" marR="0" indent="0" algn="ctr" rtl="0">
              <a:spcBef>
                <a:spcPts val="400"/>
              </a:spcBef>
              <a:spcAft>
                <a:spcPts val="0"/>
              </a:spcAft>
              <a:buClr>
                <a:srgbClr val="2C95DD"/>
              </a:buClr>
              <a:buFont typeface="Arial"/>
              <a:buNone/>
              <a:defRPr/>
            </a:lvl3pPr>
            <a:lvl4pPr marL="1371600" marR="0" indent="0" algn="ctr" rtl="0">
              <a:spcBef>
                <a:spcPts val="360"/>
              </a:spcBef>
              <a:spcAft>
                <a:spcPts val="0"/>
              </a:spcAft>
              <a:buClr>
                <a:srgbClr val="2C95DD"/>
              </a:buClr>
              <a:buFont typeface="Arial"/>
              <a:buNone/>
              <a:defRPr/>
            </a:lvl4pPr>
            <a:lvl5pPr marL="1828800" marR="0" indent="0" algn="ctr" rtl="0">
              <a:spcBef>
                <a:spcPts val="360"/>
              </a:spcBef>
              <a:spcAft>
                <a:spcPts val="0"/>
              </a:spcAft>
              <a:buClr>
                <a:srgbClr val="2C95DD"/>
              </a:buClr>
              <a:buFont typeface="Arial"/>
              <a:buNone/>
              <a:defRPr/>
            </a:lvl5pPr>
            <a:lvl6pPr marL="2286000" marR="0" indent="0" algn="ctr" rtl="0">
              <a:spcBef>
                <a:spcPts val="400"/>
              </a:spcBef>
              <a:buClr>
                <a:srgbClr val="ACACAC"/>
              </a:buClr>
              <a:buFont typeface="Arial"/>
              <a:buNone/>
              <a:defRPr/>
            </a:lvl6pPr>
            <a:lvl7pPr marL="2743200" marR="0" indent="0" algn="ctr" rtl="0">
              <a:spcBef>
                <a:spcPts val="400"/>
              </a:spcBef>
              <a:buClr>
                <a:srgbClr val="ACACAC"/>
              </a:buClr>
              <a:buFont typeface="Arial"/>
              <a:buNone/>
              <a:defRPr/>
            </a:lvl7pPr>
            <a:lvl8pPr marL="3200400" marR="0" indent="0" algn="ctr" rtl="0">
              <a:spcBef>
                <a:spcPts val="400"/>
              </a:spcBef>
              <a:buClr>
                <a:srgbClr val="ACACAC"/>
              </a:buClr>
              <a:buFont typeface="Arial"/>
              <a:buNone/>
              <a:defRPr/>
            </a:lvl8pPr>
            <a:lvl9pPr marL="3657600" marR="0" indent="0" algn="ctr" rtl="0">
              <a:spcBef>
                <a:spcPts val="400"/>
              </a:spcBef>
              <a:buClr>
                <a:srgbClr val="ACACAC"/>
              </a:buClr>
              <a:buFont typeface="Arial"/>
              <a:buNone/>
              <a:defRPr/>
            </a:lvl9pPr>
          </a:lstStyle>
          <a:p>
            <a:endParaRPr/>
          </a:p>
        </p:txBody>
      </p:sp>
      <p:sp>
        <p:nvSpPr>
          <p:cNvPr id="13" name="Shape 13"/>
          <p:cNvSpPr txBox="1">
            <a:spLocks noGrp="1"/>
          </p:cNvSpPr>
          <p:nvPr>
            <p:ph type="body" idx="2"/>
          </p:nvPr>
        </p:nvSpPr>
        <p:spPr>
          <a:xfrm>
            <a:off x="908582" y="3710101"/>
            <a:ext cx="5026500" cy="276899"/>
          </a:xfrm>
          <a:prstGeom prst="rect">
            <a:avLst/>
          </a:prstGeom>
          <a:noFill/>
          <a:ln>
            <a:noFill/>
          </a:ln>
        </p:spPr>
        <p:txBody>
          <a:bodyPr lIns="91425" tIns="91425" rIns="91425" bIns="91425" anchor="t" anchorCtr="0"/>
          <a:lstStyle>
            <a:lvl1pPr rtl="0">
              <a:spcBef>
                <a:spcPts val="0"/>
              </a:spcBef>
              <a:buClr>
                <a:schemeClr val="lt1"/>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66712"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2" name="Shape 22"/>
          <p:cNvSpPr txBox="1">
            <a:spLocks noGrp="1"/>
          </p:cNvSpPr>
          <p:nvPr>
            <p:ph type="body" idx="1"/>
          </p:nvPr>
        </p:nvSpPr>
        <p:spPr>
          <a:xfrm>
            <a:off x="366713" y="1074737"/>
            <a:ext cx="8410499" cy="3383099"/>
          </a:xfrm>
          <a:prstGeom prst="rect">
            <a:avLst/>
          </a:prstGeom>
          <a:noFill/>
          <a:ln>
            <a:noFill/>
          </a:ln>
        </p:spPr>
        <p:txBody>
          <a:bodyPr lIns="91425" tIns="91425" rIns="91425" bIns="91425" anchor="t" anchorCtr="0"/>
          <a:lstStyle>
            <a:lvl1pPr rtl="0">
              <a:spcBef>
                <a:spcPts val="1200"/>
              </a:spcBef>
              <a:buClr>
                <a:schemeClr val="lt1"/>
              </a:buClr>
              <a:buFont typeface="Noto Symbol"/>
              <a:buChar char="•"/>
              <a:defRPr/>
            </a:lvl1pPr>
            <a:lvl2pPr rtl="0">
              <a:spcBef>
                <a:spcPts val="300"/>
              </a:spcBef>
              <a:buClr>
                <a:schemeClr val="lt1"/>
              </a:buClr>
              <a:buFont typeface="Verdana"/>
              <a:buChar char="–"/>
              <a:defRPr/>
            </a:lvl2pPr>
            <a:lvl3pPr rtl="0">
              <a:spcBef>
                <a:spcPts val="300"/>
              </a:spcBef>
              <a:buClr>
                <a:schemeClr val="lt1"/>
              </a:buClr>
              <a:buFont typeface="Verdana"/>
              <a:buChar char="▪"/>
              <a:defRPr/>
            </a:lvl3pPr>
            <a:lvl4pPr marL="1658937" indent="-211137" rtl="0">
              <a:spcBef>
                <a:spcPts val="300"/>
              </a:spcBef>
              <a:buClr>
                <a:schemeClr val="lt1"/>
              </a:buClr>
              <a:buFont typeface="Verdana"/>
              <a:buChar char="—"/>
              <a:defRPr/>
            </a:lvl4pPr>
            <a:lvl5pPr rtl="0">
              <a:spcBef>
                <a:spcPts val="300"/>
              </a:spcBef>
              <a:buClr>
                <a:schemeClr val="lt1"/>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2407694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Only, no circles">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rgbClr val="00685D"/>
                </a:solidFill>
                <a:latin typeface="Arial"/>
                <a:cs typeface="Aria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3583285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Footer bar only">
    <p:spTree>
      <p:nvGrpSpPr>
        <p:cNvPr id="1" name="Shape 60"/>
        <p:cNvGrpSpPr/>
        <p:nvPr/>
      </p:nvGrpSpPr>
      <p:grpSpPr>
        <a:xfrm>
          <a:off x="0" y="0"/>
          <a:ext cx="0" cy="0"/>
          <a:chOff x="0" y="0"/>
          <a:chExt cx="0" cy="0"/>
        </a:xfrm>
      </p:grpSpPr>
    </p:spTree>
    <p:extLst>
      <p:ext uri="{BB962C8B-B14F-4D97-AF65-F5344CB8AC3E}">
        <p14:creationId xmlns:p14="http://schemas.microsoft.com/office/powerpoint/2010/main" val="34535076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457200" y="205979"/>
            <a:ext cx="8229600" cy="857400"/>
          </a:xfrm>
          <a:prstGeom prst="rect">
            <a:avLst/>
          </a:prstGeom>
          <a:noFill/>
          <a:ln>
            <a:noFill/>
          </a:ln>
        </p:spPr>
        <p:txBody>
          <a:bodyPr lIns="91425" tIns="91425" rIns="91425" bIns="91425" anchor="t" anchorCtr="0"/>
          <a:lstStyle>
            <a:lvl1pPr algn="l" rtl="0">
              <a:spcBef>
                <a:spcPts val="0"/>
              </a:spcBef>
              <a:spcAft>
                <a:spcPts val="0"/>
              </a:spcAft>
              <a:defRPr/>
            </a:lvl1pPr>
            <a:lvl2pPr algn="l" rtl="0">
              <a:spcBef>
                <a:spcPts val="0"/>
              </a:spcBef>
              <a:spcAft>
                <a:spcPts val="0"/>
              </a:spcAft>
              <a:defRPr/>
            </a:lvl2pPr>
            <a:lvl3pPr algn="l" rtl="0">
              <a:spcBef>
                <a:spcPts val="0"/>
              </a:spcBef>
              <a:spcAft>
                <a:spcPts val="0"/>
              </a:spcAft>
              <a:defRPr/>
            </a:lvl3pPr>
            <a:lvl4pPr algn="l" rtl="0">
              <a:spcBef>
                <a:spcPts val="0"/>
              </a:spcBef>
              <a:spcAft>
                <a:spcPts val="0"/>
              </a:spcAft>
              <a:defRPr/>
            </a:lvl4pPr>
            <a:lvl5pPr algn="l" rtl="0">
              <a:spcBef>
                <a:spcPts val="0"/>
              </a:spcBef>
              <a:spcAft>
                <a:spcPts val="0"/>
              </a:spcAft>
              <a:defRPr/>
            </a:lvl5pPr>
            <a:lvl6pPr marL="457200" algn="l" rtl="0">
              <a:spcBef>
                <a:spcPts val="0"/>
              </a:spcBef>
              <a:spcAft>
                <a:spcPts val="0"/>
              </a:spcAft>
              <a:defRPr/>
            </a:lvl6pPr>
            <a:lvl7pPr marL="914400" algn="l" rtl="0">
              <a:spcBef>
                <a:spcPts val="0"/>
              </a:spcBef>
              <a:spcAft>
                <a:spcPts val="0"/>
              </a:spcAft>
              <a:defRPr/>
            </a:lvl7pPr>
            <a:lvl8pPr marL="1371600" algn="l" rtl="0">
              <a:spcBef>
                <a:spcPts val="0"/>
              </a:spcBef>
              <a:spcAft>
                <a:spcPts val="0"/>
              </a:spcAft>
              <a:defRPr/>
            </a:lvl8pPr>
            <a:lvl9pPr marL="1828800" algn="l" rtl="0">
              <a:spcBef>
                <a:spcPts val="0"/>
              </a:spcBef>
              <a:spcAft>
                <a:spcPts val="0"/>
              </a:spcAft>
              <a:defRPr/>
            </a:lvl9pPr>
          </a:lstStyle>
          <a:p>
            <a:endParaRPr/>
          </a:p>
        </p:txBody>
      </p:sp>
      <p:sp>
        <p:nvSpPr>
          <p:cNvPr id="69" name="Shape 69"/>
          <p:cNvSpPr txBox="1">
            <a:spLocks noGrp="1"/>
          </p:cNvSpPr>
          <p:nvPr>
            <p:ph type="body" idx="1"/>
          </p:nvPr>
        </p:nvSpPr>
        <p:spPr>
          <a:xfrm>
            <a:off x="457200" y="1200150"/>
            <a:ext cx="8229600" cy="33945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3323809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Pivotal Title Slide">
    <p:spTree>
      <p:nvGrpSpPr>
        <p:cNvPr id="1" name="Shape 26"/>
        <p:cNvGrpSpPr/>
        <p:nvPr/>
      </p:nvGrpSpPr>
      <p:grpSpPr>
        <a:xfrm>
          <a:off x="0" y="0"/>
          <a:ext cx="0" cy="0"/>
          <a:chOff x="0" y="0"/>
          <a:chExt cx="0" cy="0"/>
        </a:xfrm>
      </p:grpSpPr>
      <p:sp>
        <p:nvSpPr>
          <p:cNvPr id="27" name="Shape 27"/>
          <p:cNvSpPr/>
          <p:nvPr/>
        </p:nvSpPr>
        <p:spPr>
          <a:xfrm>
            <a:off x="0" y="0"/>
            <a:ext cx="9144000" cy="5143499"/>
          </a:xfrm>
          <a:prstGeom prst="rect">
            <a:avLst/>
          </a:prstGeom>
          <a:solidFill>
            <a:srgbClr val="000000"/>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Font typeface="Arial"/>
              <a:buNone/>
            </a:pPr>
            <a:endParaRPr sz="1800" b="0" i="0" u="none" strike="noStrike" cap="none" baseline="0">
              <a:solidFill>
                <a:srgbClr val="FFFFFF"/>
              </a:solidFill>
              <a:latin typeface="Arial"/>
              <a:ea typeface="Arial"/>
              <a:cs typeface="Arial"/>
              <a:sym typeface="Arial"/>
              <a:rtl val="0"/>
            </a:endParaRPr>
          </a:p>
        </p:txBody>
      </p:sp>
      <p:sp>
        <p:nvSpPr>
          <p:cNvPr id="28" name="Shape 28"/>
          <p:cNvSpPr txBox="1"/>
          <p:nvPr/>
        </p:nvSpPr>
        <p:spPr>
          <a:xfrm>
            <a:off x="1701800" y="3094038"/>
            <a:ext cx="5689499" cy="446099"/>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F27C3A"/>
              </a:buClr>
              <a:buSzPct val="25000"/>
              <a:buFont typeface="Arial"/>
              <a:buNone/>
            </a:pPr>
            <a:r>
              <a:rPr lang="en" sz="2250" b="0" i="0" u="none" strike="noStrike" cap="none" baseline="0">
                <a:solidFill>
                  <a:srgbClr val="F27C3A"/>
                </a:solidFill>
                <a:latin typeface="Arial"/>
                <a:ea typeface="Arial"/>
                <a:cs typeface="Arial"/>
                <a:sym typeface="Arial"/>
                <a:rtl val="0"/>
              </a:rPr>
              <a:t>BUILT FOR THE </a:t>
            </a:r>
            <a:r>
              <a:rPr lang="en" sz="2250" b="0" i="0" u="none" strike="noStrike" cap="none" baseline="0">
                <a:solidFill>
                  <a:srgbClr val="3EA7BC"/>
                </a:solidFill>
                <a:latin typeface="Arial"/>
                <a:ea typeface="Arial"/>
                <a:cs typeface="Arial"/>
                <a:sym typeface="Arial"/>
                <a:rtl val="0"/>
              </a:rPr>
              <a:t>SPEED OF BUSINESS</a:t>
            </a:r>
          </a:p>
        </p:txBody>
      </p:sp>
      <p:pic>
        <p:nvPicPr>
          <p:cNvPr id="29" name="Shape 29"/>
          <p:cNvPicPr preferRelativeResize="0"/>
          <p:nvPr/>
        </p:nvPicPr>
        <p:blipFill rotWithShape="1">
          <a:blip r:embed="rId2">
            <a:alphaModFix/>
          </a:blip>
          <a:srcRect r="5547"/>
          <a:stretch/>
        </p:blipFill>
        <p:spPr>
          <a:xfrm>
            <a:off x="1973263" y="1658938"/>
            <a:ext cx="5189399" cy="126059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1_Title with Subtitle and Content">
    <p:spTree>
      <p:nvGrpSpPr>
        <p:cNvPr id="1" name="Shape 53"/>
        <p:cNvGrpSpPr/>
        <p:nvPr/>
      </p:nvGrpSpPr>
      <p:grpSpPr>
        <a:xfrm>
          <a:off x="0" y="0"/>
          <a:ext cx="0" cy="0"/>
          <a:chOff x="0" y="0"/>
          <a:chExt cx="0" cy="0"/>
        </a:xfrm>
      </p:grpSpPr>
      <p:sp>
        <p:nvSpPr>
          <p:cNvPr id="54" name="Shape 54"/>
          <p:cNvSpPr txBox="1">
            <a:spLocks noGrp="1"/>
          </p:cNvSpPr>
          <p:nvPr>
            <p:ph type="body" idx="1"/>
          </p:nvPr>
        </p:nvSpPr>
        <p:spPr>
          <a:xfrm>
            <a:off x="366712" y="785812"/>
            <a:ext cx="8410499" cy="346200"/>
          </a:xfrm>
          <a:prstGeom prst="rect">
            <a:avLst/>
          </a:prstGeom>
          <a:noFill/>
          <a:ln>
            <a:noFill/>
          </a:ln>
        </p:spPr>
        <p:txBody>
          <a:bodyPr lIns="91425" tIns="91425" rIns="91425" bIns="91425" anchor="t" anchorCtr="0"/>
          <a:lstStyle>
            <a:lvl1pPr marL="0" indent="0" rtl="0">
              <a:spcBef>
                <a:spcPts val="0"/>
              </a:spcBef>
              <a:buClr>
                <a:schemeClr val="lt1"/>
              </a:buClr>
              <a:buFont typeface="Arial"/>
              <a:buNone/>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
        <p:nvSpPr>
          <p:cNvPr id="55" name="Shape 55"/>
          <p:cNvSpPr txBox="1">
            <a:spLocks noGrp="1"/>
          </p:cNvSpPr>
          <p:nvPr>
            <p:ph type="title"/>
          </p:nvPr>
        </p:nvSpPr>
        <p:spPr>
          <a:xfrm>
            <a:off x="366712"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6" name="Shape 56"/>
          <p:cNvSpPr txBox="1">
            <a:spLocks noGrp="1"/>
          </p:cNvSpPr>
          <p:nvPr>
            <p:ph type="body" idx="2"/>
          </p:nvPr>
        </p:nvSpPr>
        <p:spPr>
          <a:xfrm>
            <a:off x="366714" y="1419224"/>
            <a:ext cx="8410499" cy="3038399"/>
          </a:xfrm>
          <a:prstGeom prst="rect">
            <a:avLst/>
          </a:prstGeom>
          <a:noFill/>
          <a:ln>
            <a:noFill/>
          </a:ln>
        </p:spPr>
        <p:txBody>
          <a:bodyPr lIns="91425" tIns="91425" rIns="91425" bIns="91425" anchor="t" anchorCtr="0"/>
          <a:lstStyle>
            <a:lvl1pPr rtl="0">
              <a:spcBef>
                <a:spcPts val="1200"/>
              </a:spcBef>
              <a:buClr>
                <a:schemeClr val="lt1"/>
              </a:buClr>
              <a:buFont typeface="Noto Symbol"/>
              <a:buChar char="•"/>
              <a:defRPr/>
            </a:lvl1pPr>
            <a:lvl2pPr rtl="0">
              <a:spcBef>
                <a:spcPts val="300"/>
              </a:spcBef>
              <a:buClr>
                <a:schemeClr val="lt1"/>
              </a:buClr>
              <a:buFont typeface="Verdana"/>
              <a:buChar char="–"/>
              <a:defRPr/>
            </a:lvl2pPr>
            <a:lvl3pPr rtl="0">
              <a:spcBef>
                <a:spcPts val="300"/>
              </a:spcBef>
              <a:buClr>
                <a:schemeClr val="lt1"/>
              </a:buClr>
              <a:buFont typeface="Verdana"/>
              <a:buChar char="▪"/>
              <a:defRPr/>
            </a:lvl3pPr>
            <a:lvl4pPr marL="1658937" indent="-211137" rtl="0">
              <a:spcBef>
                <a:spcPts val="300"/>
              </a:spcBef>
              <a:buClr>
                <a:schemeClr val="lt1"/>
              </a:buClr>
              <a:buFont typeface="Verdana"/>
              <a:buChar char="—"/>
              <a:defRPr/>
            </a:lvl4pPr>
            <a:lvl5pPr rtl="0">
              <a:spcBef>
                <a:spcPts val="300"/>
              </a:spcBef>
              <a:buClr>
                <a:schemeClr val="lt1"/>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itle with Subtitle Only">
    <p:spTree>
      <p:nvGrpSpPr>
        <p:cNvPr id="1" name="Shape 57"/>
        <p:cNvGrpSpPr/>
        <p:nvPr/>
      </p:nvGrpSpPr>
      <p:grpSpPr>
        <a:xfrm>
          <a:off x="0" y="0"/>
          <a:ext cx="0" cy="0"/>
          <a:chOff x="0" y="0"/>
          <a:chExt cx="0" cy="0"/>
        </a:xfrm>
      </p:grpSpPr>
      <p:sp>
        <p:nvSpPr>
          <p:cNvPr id="58" name="Shape 58"/>
          <p:cNvSpPr txBox="1">
            <a:spLocks noGrp="1"/>
          </p:cNvSpPr>
          <p:nvPr>
            <p:ph type="body" idx="1"/>
          </p:nvPr>
        </p:nvSpPr>
        <p:spPr>
          <a:xfrm>
            <a:off x="366712" y="785812"/>
            <a:ext cx="8410499" cy="346200"/>
          </a:xfrm>
          <a:prstGeom prst="rect">
            <a:avLst/>
          </a:prstGeom>
          <a:noFill/>
          <a:ln>
            <a:noFill/>
          </a:ln>
        </p:spPr>
        <p:txBody>
          <a:bodyPr lIns="91425" tIns="91425" rIns="91425" bIns="91425" anchor="t" anchorCtr="0"/>
          <a:lstStyle>
            <a:lvl1pPr marL="0" indent="0" rtl="0">
              <a:spcBef>
                <a:spcPts val="0"/>
              </a:spcBef>
              <a:buClr>
                <a:schemeClr val="lt1"/>
              </a:buClr>
              <a:buFont typeface="Arial"/>
              <a:buNone/>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
        <p:nvSpPr>
          <p:cNvPr id="59" name="Shape 59"/>
          <p:cNvSpPr txBox="1">
            <a:spLocks noGrp="1"/>
          </p:cNvSpPr>
          <p:nvPr>
            <p:ph type="title"/>
          </p:nvPr>
        </p:nvSpPr>
        <p:spPr>
          <a:xfrm>
            <a:off x="366712"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1_Title, Subtitle and Content">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457200" y="205979"/>
            <a:ext cx="8229600" cy="857400"/>
          </a:xfrm>
          <a:prstGeom prst="rect">
            <a:avLst/>
          </a:prstGeom>
          <a:noFill/>
          <a:ln>
            <a:noFill/>
          </a:ln>
        </p:spPr>
        <p:txBody>
          <a:bodyPr lIns="91425" tIns="91425" rIns="91425" bIns="91425" anchor="t" anchorCtr="0"/>
          <a:lstStyle>
            <a:lvl1pPr algn="l" rtl="0">
              <a:spcBef>
                <a:spcPts val="0"/>
              </a:spcBef>
              <a:spcAft>
                <a:spcPts val="0"/>
              </a:spcAft>
              <a:defRPr/>
            </a:lvl1pPr>
            <a:lvl2pPr algn="l" rtl="0">
              <a:spcBef>
                <a:spcPts val="0"/>
              </a:spcBef>
              <a:spcAft>
                <a:spcPts val="0"/>
              </a:spcAft>
              <a:defRPr/>
            </a:lvl2pPr>
            <a:lvl3pPr algn="l" rtl="0">
              <a:spcBef>
                <a:spcPts val="0"/>
              </a:spcBef>
              <a:spcAft>
                <a:spcPts val="0"/>
              </a:spcAft>
              <a:defRPr/>
            </a:lvl3pPr>
            <a:lvl4pPr algn="l" rtl="0">
              <a:spcBef>
                <a:spcPts val="0"/>
              </a:spcBef>
              <a:spcAft>
                <a:spcPts val="0"/>
              </a:spcAft>
              <a:defRPr/>
            </a:lvl4pPr>
            <a:lvl5pPr algn="l" rtl="0">
              <a:spcBef>
                <a:spcPts val="0"/>
              </a:spcBef>
              <a:spcAft>
                <a:spcPts val="0"/>
              </a:spcAft>
              <a:defRPr/>
            </a:lvl5pPr>
            <a:lvl6pPr marL="457200" algn="l" rtl="0">
              <a:spcBef>
                <a:spcPts val="0"/>
              </a:spcBef>
              <a:spcAft>
                <a:spcPts val="0"/>
              </a:spcAft>
              <a:defRPr/>
            </a:lvl6pPr>
            <a:lvl7pPr marL="914400" algn="l" rtl="0">
              <a:spcBef>
                <a:spcPts val="0"/>
              </a:spcBef>
              <a:spcAft>
                <a:spcPts val="0"/>
              </a:spcAft>
              <a:defRPr/>
            </a:lvl7pPr>
            <a:lvl8pPr marL="1371600" algn="l" rtl="0">
              <a:spcBef>
                <a:spcPts val="0"/>
              </a:spcBef>
              <a:spcAft>
                <a:spcPts val="0"/>
              </a:spcAft>
              <a:defRPr/>
            </a:lvl8pPr>
            <a:lvl9pPr marL="1828800" algn="l" rtl="0">
              <a:spcBef>
                <a:spcPts val="0"/>
              </a:spcBef>
              <a:spcAft>
                <a:spcPts val="0"/>
              </a:spcAft>
              <a:defRPr/>
            </a:lvl9pPr>
          </a:lstStyle>
          <a:p>
            <a:endParaRPr/>
          </a:p>
        </p:txBody>
      </p:sp>
      <p:sp>
        <p:nvSpPr>
          <p:cNvPr id="72" name="Shape 72"/>
          <p:cNvSpPr txBox="1">
            <a:spLocks noGrp="1"/>
          </p:cNvSpPr>
          <p:nvPr>
            <p:ph type="body" idx="1"/>
          </p:nvPr>
        </p:nvSpPr>
        <p:spPr>
          <a:xfrm>
            <a:off x="457200" y="1200150"/>
            <a:ext cx="8229600" cy="33945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3" name="Shape 73"/>
          <p:cNvSpPr txBox="1">
            <a:spLocks noGrp="1"/>
          </p:cNvSpPr>
          <p:nvPr>
            <p:ph type="body" idx="2"/>
          </p:nvPr>
        </p:nvSpPr>
        <p:spPr>
          <a:xfrm>
            <a:off x="567274" y="951201"/>
            <a:ext cx="8119500" cy="259799"/>
          </a:xfrm>
          <a:prstGeom prst="rect">
            <a:avLst/>
          </a:prstGeom>
          <a:noFill/>
          <a:ln>
            <a:noFill/>
          </a:ln>
        </p:spPr>
        <p:txBody>
          <a:bodyPr lIns="91425" tIns="91425" rIns="91425" bIns="91425" anchor="t" anchorCtr="0"/>
          <a:lstStyle>
            <a:lvl1pPr marL="0" indent="0" rtl="0">
              <a:spcBef>
                <a:spcPts val="0"/>
              </a:spcBef>
              <a:buClr>
                <a:schemeClr val="dk1"/>
              </a:buClr>
              <a:buFont typeface="Arial"/>
              <a:buNone/>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Title Slide 1">
    <p:spTree>
      <p:nvGrpSpPr>
        <p:cNvPr id="1" name="Shape 74"/>
        <p:cNvGrpSpPr/>
        <p:nvPr/>
      </p:nvGrpSpPr>
      <p:grpSpPr>
        <a:xfrm>
          <a:off x="0" y="0"/>
          <a:ext cx="0" cy="0"/>
          <a:chOff x="0" y="0"/>
          <a:chExt cx="0" cy="0"/>
        </a:xfrm>
      </p:grpSpPr>
      <p:sp>
        <p:nvSpPr>
          <p:cNvPr id="75" name="Shape 75"/>
          <p:cNvSpPr txBox="1">
            <a:spLocks noGrp="1"/>
          </p:cNvSpPr>
          <p:nvPr>
            <p:ph type="ctrTitle"/>
          </p:nvPr>
        </p:nvSpPr>
        <p:spPr>
          <a:xfrm>
            <a:off x="685800" y="1583342"/>
            <a:ext cx="7772400" cy="1159799"/>
          </a:xfrm>
          <a:prstGeom prst="rect">
            <a:avLst/>
          </a:prstGeom>
          <a:noFill/>
          <a:ln>
            <a:noFill/>
          </a:ln>
        </p:spPr>
        <p:txBody>
          <a:bodyPr lIns="91425" tIns="91425" rIns="91425" bIns="91425" anchor="ctr" anchorCtr="0"/>
          <a:lstStyle>
            <a:lvl1pPr algn="ctr" rtl="0">
              <a:spcBef>
                <a:spcPts val="0"/>
              </a:spcBef>
              <a:buSzPct val="100000"/>
              <a:defRPr sz="4800"/>
            </a:lvl1pPr>
            <a:lvl2pPr algn="ctr" rtl="0">
              <a:spcBef>
                <a:spcPts val="0"/>
              </a:spcBef>
              <a:buSzPct val="100000"/>
              <a:defRPr sz="4800"/>
            </a:lvl2pPr>
            <a:lvl3pPr algn="ctr" rtl="0">
              <a:spcBef>
                <a:spcPts val="0"/>
              </a:spcBef>
              <a:buSzPct val="100000"/>
              <a:defRPr sz="4800"/>
            </a:lvl3pPr>
            <a:lvl4pPr algn="ctr" rtl="0">
              <a:spcBef>
                <a:spcPts val="0"/>
              </a:spcBef>
              <a:buSzPct val="100000"/>
              <a:defRPr sz="4800"/>
            </a:lvl4pPr>
            <a:lvl5pPr algn="ctr" rtl="0">
              <a:spcBef>
                <a:spcPts val="0"/>
              </a:spcBef>
              <a:buSzPct val="100000"/>
              <a:defRPr sz="4800"/>
            </a:lvl5pPr>
            <a:lvl6pPr algn="ctr" rtl="0">
              <a:spcBef>
                <a:spcPts val="0"/>
              </a:spcBef>
              <a:buSzPct val="100000"/>
              <a:defRPr sz="4800"/>
            </a:lvl6pPr>
            <a:lvl7pPr algn="ctr" rtl="0">
              <a:spcBef>
                <a:spcPts val="0"/>
              </a:spcBef>
              <a:buSzPct val="100000"/>
              <a:defRPr sz="4800"/>
            </a:lvl7pPr>
            <a:lvl8pPr algn="ctr" rtl="0">
              <a:spcBef>
                <a:spcPts val="0"/>
              </a:spcBef>
              <a:buSzPct val="100000"/>
              <a:defRPr sz="4800"/>
            </a:lvl8pPr>
            <a:lvl9pPr algn="ctr" rtl="0">
              <a:spcBef>
                <a:spcPts val="0"/>
              </a:spcBef>
              <a:buSzPct val="100000"/>
              <a:defRPr sz="4800"/>
            </a:lvl9pPr>
          </a:lstStyle>
          <a:p>
            <a:endParaRPr/>
          </a:p>
        </p:txBody>
      </p:sp>
      <p:sp>
        <p:nvSpPr>
          <p:cNvPr id="76" name="Shape 76"/>
          <p:cNvSpPr txBox="1">
            <a:spLocks noGrp="1"/>
          </p:cNvSpPr>
          <p:nvPr>
            <p:ph type="subTitle" idx="1"/>
          </p:nvPr>
        </p:nvSpPr>
        <p:spPr>
          <a:xfrm>
            <a:off x="685800" y="2840053"/>
            <a:ext cx="7772400" cy="784799"/>
          </a:xfrm>
          <a:prstGeom prst="rect">
            <a:avLst/>
          </a:prstGeom>
          <a:noFill/>
          <a:ln>
            <a:noFill/>
          </a:ln>
        </p:spPr>
        <p:txBody>
          <a:bodyPr lIns="91425" tIns="91425" rIns="91425" bIns="91425" anchor="ctr" anchorCtr="0"/>
          <a:lstStyle>
            <a:lvl1pPr algn="ctr" rtl="0">
              <a:spcBef>
                <a:spcPts val="0"/>
              </a:spcBef>
              <a:buClr>
                <a:schemeClr val="dk2"/>
              </a:buClr>
              <a:buNone/>
              <a:defRPr>
                <a:solidFill>
                  <a:schemeClr val="dk2"/>
                </a:solidFill>
              </a:defRPr>
            </a:lvl1pPr>
            <a:lvl2pPr algn="ctr" rtl="0">
              <a:spcBef>
                <a:spcPts val="0"/>
              </a:spcBef>
              <a:buClr>
                <a:schemeClr val="dk2"/>
              </a:buClr>
              <a:buSzPct val="100000"/>
              <a:buNone/>
              <a:defRPr sz="3000">
                <a:solidFill>
                  <a:schemeClr val="dk2"/>
                </a:solidFill>
              </a:defRPr>
            </a:lvl2pPr>
            <a:lvl3pPr algn="ctr" rtl="0">
              <a:spcBef>
                <a:spcPts val="0"/>
              </a:spcBef>
              <a:buClr>
                <a:schemeClr val="dk2"/>
              </a:buClr>
              <a:buSzPct val="100000"/>
              <a:buNone/>
              <a:defRPr sz="3000">
                <a:solidFill>
                  <a:schemeClr val="dk2"/>
                </a:solidFill>
              </a:defRPr>
            </a:lvl3pPr>
            <a:lvl4pPr algn="ctr" rtl="0">
              <a:spcBef>
                <a:spcPts val="0"/>
              </a:spcBef>
              <a:buClr>
                <a:schemeClr val="dk2"/>
              </a:buClr>
              <a:buSzPct val="100000"/>
              <a:buNone/>
              <a:defRPr sz="3000">
                <a:solidFill>
                  <a:schemeClr val="dk2"/>
                </a:solidFill>
              </a:defRPr>
            </a:lvl4pPr>
            <a:lvl5pPr algn="ctr" rtl="0">
              <a:spcBef>
                <a:spcPts val="0"/>
              </a:spcBef>
              <a:buClr>
                <a:schemeClr val="dk2"/>
              </a:buClr>
              <a:buSzPct val="100000"/>
              <a:buNone/>
              <a:defRPr sz="3000">
                <a:solidFill>
                  <a:schemeClr val="dk2"/>
                </a:solidFill>
              </a:defRPr>
            </a:lvl5pPr>
            <a:lvl6pPr algn="ctr" rtl="0">
              <a:spcBef>
                <a:spcPts val="0"/>
              </a:spcBef>
              <a:buClr>
                <a:schemeClr val="dk2"/>
              </a:buClr>
              <a:buSzPct val="100000"/>
              <a:buNone/>
              <a:defRPr sz="3000">
                <a:solidFill>
                  <a:schemeClr val="dk2"/>
                </a:solidFill>
              </a:defRPr>
            </a:lvl6pPr>
            <a:lvl7pPr algn="ctr" rtl="0">
              <a:spcBef>
                <a:spcPts val="0"/>
              </a:spcBef>
              <a:buClr>
                <a:schemeClr val="dk2"/>
              </a:buClr>
              <a:buSzPct val="100000"/>
              <a:buNone/>
              <a:defRPr sz="3000">
                <a:solidFill>
                  <a:schemeClr val="dk2"/>
                </a:solidFill>
              </a:defRPr>
            </a:lvl7pPr>
            <a:lvl8pPr algn="ctr" rtl="0">
              <a:spcBef>
                <a:spcPts val="0"/>
              </a:spcBef>
              <a:buClr>
                <a:schemeClr val="dk2"/>
              </a:buClr>
              <a:buSzPct val="100000"/>
              <a:buNone/>
              <a:defRPr sz="3000">
                <a:solidFill>
                  <a:schemeClr val="dk2"/>
                </a:solidFill>
              </a:defRPr>
            </a:lvl8pPr>
            <a:lvl9pPr algn="ctr" rtl="0">
              <a:spcBef>
                <a:spcPts val="0"/>
              </a:spcBef>
              <a:buClr>
                <a:schemeClr val="dk2"/>
              </a:buClr>
              <a:buSzPct val="100000"/>
              <a:buNone/>
              <a:defRPr sz="3000">
                <a:solidFill>
                  <a:schemeClr val="dk2"/>
                </a:solidFill>
              </a:defRPr>
            </a:lvl9pPr>
          </a:lstStyle>
          <a:p>
            <a:endParaRPr/>
          </a:p>
        </p:txBody>
      </p:sp>
      <p:sp>
        <p:nvSpPr>
          <p:cNvPr id="77" name="Shape 77"/>
          <p:cNvSpPr txBox="1">
            <a:spLocks noGrp="1"/>
          </p:cNvSpPr>
          <p:nvPr>
            <p:ph type="sldNum" idx="12"/>
          </p:nvPr>
        </p:nvSpPr>
        <p:spPr>
          <a:xfrm>
            <a:off x="8556791" y="4749850"/>
            <a:ext cx="548699" cy="393600"/>
          </a:xfrm>
          <a:prstGeom prst="rect">
            <a:avLst/>
          </a:prstGeom>
          <a:noFill/>
          <a:ln>
            <a:noFill/>
          </a:ln>
        </p:spPr>
        <p:txBody>
          <a:bodyPr lIns="91425" tIns="91425" rIns="91425" bIns="91425" anchor="ctr" anchorCtr="0">
            <a:noAutofit/>
          </a:bodyPr>
          <a:lstStyle>
            <a:lvl1pPr rtl="0">
              <a:spcBef>
                <a:spcPts val="0"/>
              </a:spcBef>
              <a:buNone/>
              <a:defRPr/>
            </a:lvl1pPr>
          </a:lstStyle>
          <a:p>
            <a:pPr lvl="0">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4259037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black background">
    <p:spTree>
      <p:nvGrpSpPr>
        <p:cNvPr id="1" name="Shape 61"/>
        <p:cNvGrpSpPr/>
        <p:nvPr/>
      </p:nvGrpSpPr>
      <p:grpSpPr>
        <a:xfrm>
          <a:off x="0" y="0"/>
          <a:ext cx="0" cy="0"/>
          <a:chOff x="0" y="0"/>
          <a:chExt cx="0" cy="0"/>
        </a:xfrm>
      </p:grpSpPr>
      <p:sp>
        <p:nvSpPr>
          <p:cNvPr id="62" name="Shape 62"/>
          <p:cNvSpPr/>
          <p:nvPr/>
        </p:nvSpPr>
        <p:spPr>
          <a:xfrm>
            <a:off x="0" y="0"/>
            <a:ext cx="9144000" cy="5143499"/>
          </a:xfrm>
          <a:prstGeom prst="rect">
            <a:avLst/>
          </a:prstGeom>
          <a:solidFill>
            <a:srgbClr val="000000"/>
          </a:solidFill>
          <a:ln w="12700" cap="flat">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Font typeface="Arial"/>
              <a:buNone/>
            </a:pPr>
            <a:endParaRPr sz="1800" b="0" i="0" u="none" strike="noStrike" cap="none" baseline="0">
              <a:solidFill>
                <a:srgbClr val="FFFFFF"/>
              </a:solidFill>
              <a:latin typeface="Arial"/>
              <a:ea typeface="Arial"/>
              <a:cs typeface="Arial"/>
              <a:sym typeface="Arial"/>
              <a:rtl val="0"/>
            </a:endParaRPr>
          </a:p>
        </p:txBody>
      </p:sp>
      <p:sp>
        <p:nvSpPr>
          <p:cNvPr id="63" name="Shape 63"/>
          <p:cNvSpPr/>
          <p:nvPr/>
        </p:nvSpPr>
        <p:spPr>
          <a:xfrm>
            <a:off x="0" y="4629150"/>
            <a:ext cx="9144000" cy="385800"/>
          </a:xfrm>
          <a:prstGeom prst="rect">
            <a:avLst/>
          </a:prstGeom>
          <a:solidFill>
            <a:srgbClr val="00786E"/>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lt1"/>
              </a:buClr>
              <a:buFont typeface="Arial"/>
              <a:buNone/>
            </a:pPr>
            <a:endParaRPr sz="1800" b="0" i="0" u="none" strike="noStrike" cap="none" baseline="0">
              <a:solidFill>
                <a:srgbClr val="FFFFFF"/>
              </a:solidFill>
              <a:latin typeface="Arial"/>
              <a:ea typeface="Arial"/>
              <a:cs typeface="Arial"/>
              <a:sym typeface="Arial"/>
              <a:rtl val="0"/>
            </a:endParaRPr>
          </a:p>
        </p:txBody>
      </p:sp>
      <p:sp>
        <p:nvSpPr>
          <p:cNvPr id="64" name="Shape 64"/>
          <p:cNvSpPr txBox="1"/>
          <p:nvPr/>
        </p:nvSpPr>
        <p:spPr>
          <a:xfrm flipH="1">
            <a:off x="8553450" y="5021262"/>
            <a:ext cx="533399" cy="123899"/>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rgbClr val="7F7F7F"/>
              </a:buClr>
              <a:buSzPct val="25000"/>
              <a:buFont typeface="Arial"/>
              <a:buNone/>
            </a:pPr>
            <a:fld id="{00000000-1234-1234-1234-123412341234}" type="slidenum">
              <a:rPr lang="en" sz="800" b="0" i="0" u="none" strike="noStrike" cap="none" baseline="0">
                <a:solidFill>
                  <a:srgbClr val="7F7F7F"/>
                </a:solidFill>
                <a:latin typeface="Arial"/>
                <a:ea typeface="Arial"/>
                <a:cs typeface="Arial"/>
                <a:sym typeface="Arial"/>
                <a:rtl val="0"/>
              </a:rPr>
              <a:t>‹#›</a:t>
            </a:fld>
            <a:endParaRPr lang="en" sz="800" b="0" i="0" u="none" strike="noStrike" cap="none" baseline="0">
              <a:solidFill>
                <a:srgbClr val="7F7F7F"/>
              </a:solidFill>
              <a:latin typeface="Arial"/>
              <a:ea typeface="Arial"/>
              <a:cs typeface="Arial"/>
              <a:sym typeface="Arial"/>
              <a:rtl val="0"/>
            </a:endParaRPr>
          </a:p>
        </p:txBody>
      </p:sp>
      <p:sp>
        <p:nvSpPr>
          <p:cNvPr id="65" name="Shape 65"/>
          <p:cNvSpPr txBox="1"/>
          <p:nvPr/>
        </p:nvSpPr>
        <p:spPr>
          <a:xfrm>
            <a:off x="366712" y="5018087"/>
            <a:ext cx="2274900" cy="99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7F7F7F"/>
              </a:buClr>
              <a:buSzPct val="25000"/>
              <a:buFont typeface="Arial"/>
              <a:buNone/>
            </a:pPr>
            <a:r>
              <a:rPr lang="en" sz="600" b="0" i="0" u="none" strike="noStrike" cap="none" baseline="0">
                <a:solidFill>
                  <a:srgbClr val="7F7F7F"/>
                </a:solidFill>
                <a:latin typeface="Arial"/>
                <a:ea typeface="Arial"/>
                <a:cs typeface="Arial"/>
                <a:sym typeface="Arial"/>
                <a:rtl val="0"/>
              </a:rPr>
              <a:t>© Copyright 2013 Pivotal. All rights reserved.</a:t>
            </a:r>
          </a:p>
        </p:txBody>
      </p:sp>
      <p:pic>
        <p:nvPicPr>
          <p:cNvPr id="66" name="Shape 66"/>
          <p:cNvPicPr preferRelativeResize="0"/>
          <p:nvPr/>
        </p:nvPicPr>
        <p:blipFill rotWithShape="1">
          <a:blip r:embed="rId2">
            <a:alphaModFix/>
          </a:blip>
          <a:srcRect/>
          <a:stretch/>
        </p:blipFill>
        <p:spPr>
          <a:xfrm>
            <a:off x="7942263" y="4713287"/>
            <a:ext cx="957299" cy="220800"/>
          </a:xfrm>
          <a:prstGeom prst="rect">
            <a:avLst/>
          </a:prstGeom>
          <a:noFill/>
          <a:ln>
            <a:noFill/>
          </a:ln>
        </p:spPr>
      </p:pic>
    </p:spTree>
    <p:extLst>
      <p:ext uri="{BB962C8B-B14F-4D97-AF65-F5344CB8AC3E}">
        <p14:creationId xmlns:p14="http://schemas.microsoft.com/office/powerpoint/2010/main" val="3447670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Slide">
    <p:spTree>
      <p:nvGrpSpPr>
        <p:cNvPr id="1" name="Shape 30"/>
        <p:cNvGrpSpPr/>
        <p:nvPr/>
      </p:nvGrpSpPr>
      <p:grpSpPr>
        <a:xfrm>
          <a:off x="0" y="0"/>
          <a:ext cx="0" cy="0"/>
          <a:chOff x="0" y="0"/>
          <a:chExt cx="0" cy="0"/>
        </a:xfrm>
      </p:grpSpPr>
      <p:sp>
        <p:nvSpPr>
          <p:cNvPr id="31" name="Shape 31"/>
          <p:cNvSpPr/>
          <p:nvPr/>
        </p:nvSpPr>
        <p:spPr>
          <a:xfrm>
            <a:off x="0" y="4629150"/>
            <a:ext cx="9144000" cy="385800"/>
          </a:xfrm>
          <a:prstGeom prst="rect">
            <a:avLst/>
          </a:prstGeom>
          <a:solidFill>
            <a:srgbClr val="00786E"/>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lt1"/>
              </a:buClr>
              <a:buFont typeface="Arial"/>
              <a:buNone/>
            </a:pPr>
            <a:endParaRPr sz="1800" b="0" i="0" u="none" strike="noStrike" cap="none" baseline="0">
              <a:solidFill>
                <a:srgbClr val="FFFFFF"/>
              </a:solidFill>
              <a:latin typeface="Arial"/>
              <a:ea typeface="Arial"/>
              <a:cs typeface="Arial"/>
              <a:sym typeface="Arial"/>
              <a:rtl val="0"/>
            </a:endParaRPr>
          </a:p>
        </p:txBody>
      </p:sp>
      <p:sp>
        <p:nvSpPr>
          <p:cNvPr id="32" name="Shape 32"/>
          <p:cNvSpPr txBox="1"/>
          <p:nvPr/>
        </p:nvSpPr>
        <p:spPr>
          <a:xfrm flipH="1">
            <a:off x="8553450" y="5021262"/>
            <a:ext cx="533399" cy="123899"/>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rgbClr val="7F7F7F"/>
              </a:buClr>
              <a:buSzPct val="25000"/>
              <a:buFont typeface="Arial"/>
              <a:buNone/>
            </a:pPr>
            <a:fld id="{00000000-1234-1234-1234-123412341234}" type="slidenum">
              <a:rPr lang="en" sz="800" b="0" i="0" u="none" strike="noStrike" cap="none" baseline="0">
                <a:solidFill>
                  <a:srgbClr val="7F7F7F"/>
                </a:solidFill>
                <a:latin typeface="Arial"/>
                <a:ea typeface="Arial"/>
                <a:cs typeface="Arial"/>
                <a:sym typeface="Arial"/>
                <a:rtl val="0"/>
              </a:rPr>
              <a:t>‹#›</a:t>
            </a:fld>
            <a:endParaRPr lang="en" sz="800" b="0" i="0" u="none" strike="noStrike" cap="none" baseline="0">
              <a:solidFill>
                <a:srgbClr val="7F7F7F"/>
              </a:solidFill>
              <a:latin typeface="Arial"/>
              <a:ea typeface="Arial"/>
              <a:cs typeface="Arial"/>
              <a:sym typeface="Arial"/>
              <a:rtl val="0"/>
            </a:endParaRPr>
          </a:p>
        </p:txBody>
      </p:sp>
      <p:sp>
        <p:nvSpPr>
          <p:cNvPr id="33" name="Shape 33"/>
          <p:cNvSpPr txBox="1"/>
          <p:nvPr/>
        </p:nvSpPr>
        <p:spPr>
          <a:xfrm>
            <a:off x="366712" y="5018087"/>
            <a:ext cx="2274900" cy="99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7F7F7F"/>
              </a:buClr>
              <a:buSzPct val="25000"/>
              <a:buFont typeface="Arial"/>
              <a:buNone/>
            </a:pPr>
            <a:r>
              <a:rPr lang="en" sz="600" b="0" i="0" u="none" strike="noStrike" cap="none" baseline="0">
                <a:solidFill>
                  <a:srgbClr val="7F7F7F"/>
                </a:solidFill>
                <a:latin typeface="Arial"/>
                <a:ea typeface="Arial"/>
                <a:cs typeface="Arial"/>
                <a:sym typeface="Arial"/>
                <a:rtl val="0"/>
              </a:rPr>
              <a:t>© Copyright 2013 Pivotal. All rights reserved.</a:t>
            </a:r>
          </a:p>
        </p:txBody>
      </p:sp>
      <p:pic>
        <p:nvPicPr>
          <p:cNvPr id="34" name="Shape 34"/>
          <p:cNvPicPr preferRelativeResize="0"/>
          <p:nvPr/>
        </p:nvPicPr>
        <p:blipFill rotWithShape="1">
          <a:blip r:embed="rId2">
            <a:alphaModFix/>
          </a:blip>
          <a:srcRect/>
          <a:stretch/>
        </p:blipFill>
        <p:spPr>
          <a:xfrm>
            <a:off x="7942263" y="4713287"/>
            <a:ext cx="957299" cy="220800"/>
          </a:xfrm>
          <a:prstGeom prst="rect">
            <a:avLst/>
          </a:prstGeom>
          <a:noFill/>
          <a:ln>
            <a:noFill/>
          </a:ln>
        </p:spPr>
      </p:pic>
      <p:sp>
        <p:nvSpPr>
          <p:cNvPr id="35" name="Shape 35"/>
          <p:cNvSpPr txBox="1">
            <a:spLocks noGrp="1"/>
          </p:cNvSpPr>
          <p:nvPr>
            <p:ph type="ctrTitle"/>
          </p:nvPr>
        </p:nvSpPr>
        <p:spPr>
          <a:xfrm>
            <a:off x="890587" y="1312907"/>
            <a:ext cx="4384200" cy="1006500"/>
          </a:xfrm>
          <a:prstGeom prst="rect">
            <a:avLst/>
          </a:prstGeom>
          <a:noFill/>
          <a:ln>
            <a:noFill/>
          </a:ln>
        </p:spPr>
        <p:txBody>
          <a:bodyPr lIns="91425" tIns="91425" rIns="91425" bIns="91425" anchor="b" anchorCtr="0"/>
          <a:lstStyle>
            <a:lvl1pPr marL="0" marR="0" indent="0" algn="l" rtl="0">
              <a:lnSpc>
                <a:spcPct val="90000"/>
              </a:lnSpc>
              <a:spcBef>
                <a:spcPts val="0"/>
              </a:spcBef>
              <a:spcAft>
                <a:spcPts val="0"/>
              </a:spcAft>
              <a:defRPr/>
            </a:lvl1pPr>
            <a:lvl2pPr marL="0" marR="0" indent="0" algn="l" rtl="0">
              <a:spcBef>
                <a:spcPts val="0"/>
              </a:spcBef>
              <a:spcAft>
                <a:spcPts val="0"/>
              </a:spcAft>
              <a:defRPr/>
            </a:lvl2pPr>
            <a:lvl3pPr marL="0" marR="0" indent="0" algn="l" rtl="0">
              <a:spcBef>
                <a:spcPts val="0"/>
              </a:spcBef>
              <a:spcAft>
                <a:spcPts val="0"/>
              </a:spcAft>
              <a:defRPr/>
            </a:lvl3pPr>
            <a:lvl4pPr marL="0" marR="0" indent="0" algn="l" rtl="0">
              <a:spcBef>
                <a:spcPts val="0"/>
              </a:spcBef>
              <a:spcAft>
                <a:spcPts val="0"/>
              </a:spcAft>
              <a:defRPr/>
            </a:lvl4pPr>
            <a:lvl5pPr marL="0" marR="0" indent="0" algn="l" rtl="0">
              <a:spcBef>
                <a:spcPts val="0"/>
              </a:spcBef>
              <a:spcAft>
                <a:spcPts val="0"/>
              </a:spcAft>
              <a:defRPr/>
            </a:lvl5pPr>
            <a:lvl6pPr marL="457200" marR="0" indent="0" algn="l" rtl="0">
              <a:spcBef>
                <a:spcPts val="0"/>
              </a:spcBef>
              <a:spcAft>
                <a:spcPts val="0"/>
              </a:spcAft>
              <a:defRPr/>
            </a:lvl6pPr>
            <a:lvl7pPr marL="914400" marR="0" indent="0" algn="l" rtl="0">
              <a:spcBef>
                <a:spcPts val="0"/>
              </a:spcBef>
              <a:spcAft>
                <a:spcPts val="0"/>
              </a:spcAft>
              <a:defRPr/>
            </a:lvl7pPr>
            <a:lvl8pPr marL="1371600" marR="0" indent="0" algn="l" rtl="0">
              <a:spcBef>
                <a:spcPts val="0"/>
              </a:spcBef>
              <a:spcAft>
                <a:spcPts val="0"/>
              </a:spcAft>
              <a:defRPr/>
            </a:lvl8pPr>
            <a:lvl9pPr marL="1828800" marR="0" indent="0" algn="l" rtl="0">
              <a:spcBef>
                <a:spcPts val="0"/>
              </a:spcBef>
              <a:spcAft>
                <a:spcPts val="0"/>
              </a:spcAft>
              <a:defRPr/>
            </a:lvl9pPr>
          </a:lstStyle>
          <a:p>
            <a:endParaRPr/>
          </a:p>
        </p:txBody>
      </p:sp>
      <p:sp>
        <p:nvSpPr>
          <p:cNvPr id="36" name="Shape 36"/>
          <p:cNvSpPr txBox="1">
            <a:spLocks noGrp="1"/>
          </p:cNvSpPr>
          <p:nvPr>
            <p:ph type="subTitle" idx="1"/>
          </p:nvPr>
        </p:nvSpPr>
        <p:spPr>
          <a:xfrm>
            <a:off x="890587" y="2633383"/>
            <a:ext cx="6048299" cy="369299"/>
          </a:xfrm>
          <a:prstGeom prst="rect">
            <a:avLst/>
          </a:prstGeom>
          <a:noFill/>
          <a:ln>
            <a:noFill/>
          </a:ln>
        </p:spPr>
        <p:txBody>
          <a:bodyPr lIns="91425" tIns="91425" rIns="91425" bIns="91425" anchor="t" anchorCtr="0"/>
          <a:lstStyle>
            <a:lvl1pPr marL="0" marR="0" indent="0" algn="l" rtl="0">
              <a:spcBef>
                <a:spcPts val="0"/>
              </a:spcBef>
              <a:spcAft>
                <a:spcPts val="0"/>
              </a:spcAft>
              <a:buClr>
                <a:srgbClr val="2C95DD"/>
              </a:buClr>
              <a:buFont typeface="Arial"/>
              <a:buNone/>
              <a:defRPr/>
            </a:lvl1pPr>
            <a:lvl2pPr marL="457200" marR="0" indent="0" algn="ctr" rtl="0">
              <a:spcBef>
                <a:spcPts val="480"/>
              </a:spcBef>
              <a:spcAft>
                <a:spcPts val="0"/>
              </a:spcAft>
              <a:buClr>
                <a:srgbClr val="2C95DD"/>
              </a:buClr>
              <a:buFont typeface="Arial"/>
              <a:buNone/>
              <a:defRPr/>
            </a:lvl2pPr>
            <a:lvl3pPr marL="914400" marR="0" indent="0" algn="ctr" rtl="0">
              <a:spcBef>
                <a:spcPts val="400"/>
              </a:spcBef>
              <a:spcAft>
                <a:spcPts val="0"/>
              </a:spcAft>
              <a:buClr>
                <a:srgbClr val="2C95DD"/>
              </a:buClr>
              <a:buFont typeface="Arial"/>
              <a:buNone/>
              <a:defRPr/>
            </a:lvl3pPr>
            <a:lvl4pPr marL="1371600" marR="0" indent="0" algn="ctr" rtl="0">
              <a:spcBef>
                <a:spcPts val="360"/>
              </a:spcBef>
              <a:spcAft>
                <a:spcPts val="0"/>
              </a:spcAft>
              <a:buClr>
                <a:srgbClr val="2C95DD"/>
              </a:buClr>
              <a:buFont typeface="Arial"/>
              <a:buNone/>
              <a:defRPr/>
            </a:lvl4pPr>
            <a:lvl5pPr marL="1828800" marR="0" indent="0" algn="ctr" rtl="0">
              <a:spcBef>
                <a:spcPts val="360"/>
              </a:spcBef>
              <a:spcAft>
                <a:spcPts val="0"/>
              </a:spcAft>
              <a:buClr>
                <a:srgbClr val="2C95DD"/>
              </a:buClr>
              <a:buFont typeface="Arial"/>
              <a:buNone/>
              <a:defRPr/>
            </a:lvl5pPr>
            <a:lvl6pPr marL="2286000" marR="0" indent="0" algn="ctr" rtl="0">
              <a:spcBef>
                <a:spcPts val="400"/>
              </a:spcBef>
              <a:buClr>
                <a:srgbClr val="ACACAC"/>
              </a:buClr>
              <a:buFont typeface="Arial"/>
              <a:buNone/>
              <a:defRPr/>
            </a:lvl6pPr>
            <a:lvl7pPr marL="2743200" marR="0" indent="0" algn="ctr" rtl="0">
              <a:spcBef>
                <a:spcPts val="400"/>
              </a:spcBef>
              <a:buClr>
                <a:srgbClr val="ACACAC"/>
              </a:buClr>
              <a:buFont typeface="Arial"/>
              <a:buNone/>
              <a:defRPr/>
            </a:lvl7pPr>
            <a:lvl8pPr marL="3200400" marR="0" indent="0" algn="ctr" rtl="0">
              <a:spcBef>
                <a:spcPts val="400"/>
              </a:spcBef>
              <a:buClr>
                <a:srgbClr val="ACACAC"/>
              </a:buClr>
              <a:buFont typeface="Arial"/>
              <a:buNone/>
              <a:defRPr/>
            </a:lvl8pPr>
            <a:lvl9pPr marL="3657600" marR="0" indent="0" algn="ctr" rtl="0">
              <a:spcBef>
                <a:spcPts val="400"/>
              </a:spcBef>
              <a:buClr>
                <a:srgbClr val="ACACAC"/>
              </a:buClr>
              <a:buFont typeface="Arial"/>
              <a:buNone/>
              <a:defRPr/>
            </a:lvl9pPr>
          </a:lstStyle>
          <a:p>
            <a:endParaRPr/>
          </a:p>
        </p:txBody>
      </p:sp>
      <p:sp>
        <p:nvSpPr>
          <p:cNvPr id="37" name="Shape 37"/>
          <p:cNvSpPr txBox="1">
            <a:spLocks noGrp="1"/>
          </p:cNvSpPr>
          <p:nvPr>
            <p:ph type="body" idx="2"/>
          </p:nvPr>
        </p:nvSpPr>
        <p:spPr>
          <a:xfrm>
            <a:off x="908582" y="3710101"/>
            <a:ext cx="5026500" cy="276899"/>
          </a:xfrm>
          <a:prstGeom prst="rect">
            <a:avLst/>
          </a:prstGeom>
          <a:noFill/>
          <a:ln>
            <a:noFill/>
          </a:ln>
        </p:spPr>
        <p:txBody>
          <a:bodyPr lIns="91425" tIns="91425" rIns="91425" bIns="91425" anchor="t" anchorCtr="0"/>
          <a:lstStyle>
            <a:lvl1pPr rtl="0">
              <a:spcBef>
                <a:spcPts val="0"/>
              </a:spcBef>
              <a:buClr>
                <a:schemeClr val="lt1"/>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971667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64" name="Shape 64"/>
          <p:cNvSpPr>
            <a:spLocks noGrp="1"/>
          </p:cNvSpPr>
          <p:nvPr>
            <p:ph type="title"/>
          </p:nvPr>
        </p:nvSpPr>
        <p:spPr>
          <a:xfrm>
            <a:off x="366713" y="325438"/>
            <a:ext cx="8410576" cy="457201"/>
          </a:xfrm>
          <a:prstGeom prst="rect">
            <a:avLst/>
          </a:prstGeom>
        </p:spPr>
        <p:txBody>
          <a:bodyPr/>
          <a:lstStyle/>
          <a:p>
            <a:pPr lvl="0">
              <a:defRPr sz="1800">
                <a:solidFill>
                  <a:srgbClr val="000000"/>
                </a:solidFill>
                <a:uFillTx/>
              </a:defRPr>
            </a:pPr>
            <a:r>
              <a:rPr sz="3200">
                <a:solidFill>
                  <a:srgbClr val="008881"/>
                </a:solidFill>
                <a:uFill>
                  <a:solidFill>
                    <a:srgbClr val="008881"/>
                  </a:solidFill>
                </a:uFill>
              </a:rPr>
              <a:t>Title Text</a:t>
            </a:r>
          </a:p>
        </p:txBody>
      </p:sp>
      <p:sp>
        <p:nvSpPr>
          <p:cNvPr id="65" name="Shape 65"/>
          <p:cNvSpPr>
            <a:spLocks noGrp="1"/>
          </p:cNvSpPr>
          <p:nvPr>
            <p:ph type="sldNum" sz="quarter" idx="2"/>
          </p:nvPr>
        </p:nvSpPr>
        <p:spPr>
          <a:xfrm>
            <a:off x="8553450" y="5021495"/>
            <a:ext cx="533400" cy="127001"/>
          </a:xfrm>
          <a:prstGeom prst="rect">
            <a:avLst/>
          </a:prstGeom>
        </p:spPr>
        <p:txBody>
          <a:bodyPr/>
          <a:lstStyle/>
          <a:p>
            <a:pPr lvl="0"/>
            <a:fld id="{86CB4B4D-7CA3-9044-876B-883B54F8677D}" type="slidenum">
              <a:t>‹#›</a:t>
            </a:fld>
            <a:endParaRPr/>
          </a:p>
        </p:txBody>
      </p:sp>
    </p:spTree>
    <p:extLst>
      <p:ext uri="{BB962C8B-B14F-4D97-AF65-F5344CB8AC3E}">
        <p14:creationId xmlns:p14="http://schemas.microsoft.com/office/powerpoint/2010/main" val="1585987665"/>
      </p:ext>
    </p:extLst>
  </p:cSld>
  <p:clrMapOvr>
    <a:masterClrMapping/>
  </p:clrMapOvr>
  <p:transition xmlns:p14="http://schemas.microsoft.com/office/powerpoint/2010/main" spd="med"/>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Shape 4"/>
        <p:cNvGrpSpPr/>
        <p:nvPr/>
      </p:nvGrpSpPr>
      <p:grpSpPr>
        <a:xfrm>
          <a:off x="0" y="0"/>
          <a:ext cx="0" cy="0"/>
          <a:chOff x="0" y="0"/>
          <a:chExt cx="0" cy="0"/>
        </a:xfrm>
      </p:grpSpPr>
      <p:sp>
        <p:nvSpPr>
          <p:cNvPr id="5" name="Shape 5"/>
          <p:cNvSpPr/>
          <p:nvPr/>
        </p:nvSpPr>
        <p:spPr>
          <a:xfrm>
            <a:off x="0" y="4629150"/>
            <a:ext cx="9144000" cy="385800"/>
          </a:xfrm>
          <a:prstGeom prst="rect">
            <a:avLst/>
          </a:prstGeom>
          <a:solidFill>
            <a:srgbClr val="00786E"/>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lt1"/>
              </a:buClr>
              <a:buFont typeface="Arial"/>
              <a:buNone/>
            </a:pPr>
            <a:endParaRPr sz="1800" b="0" i="0" u="none" strike="noStrike" cap="none" baseline="0">
              <a:solidFill>
                <a:srgbClr val="FFFFFF"/>
              </a:solidFill>
              <a:latin typeface="Arial"/>
              <a:ea typeface="Arial"/>
              <a:cs typeface="Arial"/>
              <a:sym typeface="Arial"/>
              <a:rtl val="0"/>
            </a:endParaRPr>
          </a:p>
        </p:txBody>
      </p:sp>
      <p:pic>
        <p:nvPicPr>
          <p:cNvPr id="6" name="Shape 6"/>
          <p:cNvPicPr preferRelativeResize="0"/>
          <p:nvPr/>
        </p:nvPicPr>
        <p:blipFill rotWithShape="1">
          <a:blip r:embed="rId15">
            <a:alphaModFix/>
          </a:blip>
          <a:srcRect/>
          <a:stretch/>
        </p:blipFill>
        <p:spPr>
          <a:xfrm>
            <a:off x="7942263" y="4713287"/>
            <a:ext cx="957299" cy="220800"/>
          </a:xfrm>
          <a:prstGeom prst="rect">
            <a:avLst/>
          </a:prstGeom>
          <a:noFill/>
          <a:ln>
            <a:noFill/>
          </a:ln>
        </p:spPr>
      </p:pic>
      <p:sp>
        <p:nvSpPr>
          <p:cNvPr id="7" name="Shape 7"/>
          <p:cNvSpPr txBox="1"/>
          <p:nvPr/>
        </p:nvSpPr>
        <p:spPr>
          <a:xfrm flipH="1">
            <a:off x="8553450" y="5021262"/>
            <a:ext cx="533399" cy="123899"/>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rgbClr val="7F7F7F"/>
              </a:buClr>
              <a:buSzPct val="25000"/>
              <a:buFont typeface="Arial"/>
              <a:buNone/>
            </a:pPr>
            <a:fld id="{00000000-1234-1234-1234-123412341234}" type="slidenum">
              <a:rPr lang="en" sz="800" b="0" i="0" u="none" strike="noStrike" cap="none" baseline="0">
                <a:solidFill>
                  <a:srgbClr val="7F7F7F"/>
                </a:solidFill>
                <a:latin typeface="Arial"/>
                <a:ea typeface="Arial"/>
                <a:cs typeface="Arial"/>
                <a:sym typeface="Arial"/>
                <a:rtl val="0"/>
              </a:rPr>
              <a:t>‹#›</a:t>
            </a:fld>
            <a:endParaRPr lang="en" sz="800" b="0" i="0" u="none" strike="noStrike" cap="none" baseline="0">
              <a:solidFill>
                <a:srgbClr val="7F7F7F"/>
              </a:solidFill>
              <a:latin typeface="Arial"/>
              <a:ea typeface="Arial"/>
              <a:cs typeface="Arial"/>
              <a:sym typeface="Arial"/>
              <a:rtl val="0"/>
            </a:endParaRPr>
          </a:p>
        </p:txBody>
      </p:sp>
      <p:sp>
        <p:nvSpPr>
          <p:cNvPr id="8" name="Shape 8"/>
          <p:cNvSpPr txBox="1"/>
          <p:nvPr/>
        </p:nvSpPr>
        <p:spPr>
          <a:xfrm>
            <a:off x="366712" y="5018087"/>
            <a:ext cx="2274900" cy="92399"/>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7F7F7F"/>
              </a:buClr>
              <a:buSzPct val="25000"/>
              <a:buFont typeface="Arial"/>
              <a:buNone/>
            </a:pPr>
            <a:r>
              <a:rPr lang="en" sz="600" b="0" i="0" u="none" strike="noStrike" cap="none" baseline="0">
                <a:solidFill>
                  <a:srgbClr val="7F7F7F"/>
                </a:solidFill>
                <a:latin typeface="Arial"/>
                <a:ea typeface="Arial"/>
                <a:cs typeface="Arial"/>
                <a:sym typeface="Arial"/>
                <a:rtl val="0"/>
              </a:rPr>
              <a:t>© Copyright 2015 Pivotal. All rights reserved.</a:t>
            </a: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7" r:id="rId3"/>
    <p:sldLayoutId id="2147483658" r:id="rId4"/>
    <p:sldLayoutId id="2147483662" r:id="rId5"/>
    <p:sldLayoutId id="2147483680" r:id="rId6"/>
    <p:sldLayoutId id="2147483681" r:id="rId7"/>
    <p:sldLayoutId id="2147483682" r:id="rId8"/>
    <p:sldLayoutId id="2147483684" r:id="rId9"/>
    <p:sldLayoutId id="2147483685" r:id="rId10"/>
    <p:sldLayoutId id="2147483686" r:id="rId11"/>
    <p:sldLayoutId id="2147483687" r:id="rId12"/>
    <p:sldLayoutId id="2147483688" r:id="rId13"/>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4" Type="http://schemas.openxmlformats.org/officeDocument/2006/relationships/image" Target="../media/image5.png"/><Relationship Id="rId5" Type="http://schemas.microsoft.com/office/2007/relationships/hdphoto" Target="../media/hdphoto1.wdp"/><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cloudfoundry-community/cf-docs-contrib/wiki/Buildpacks" TargetMode="External"/><Relationship Id="rId4" Type="http://schemas.openxmlformats.org/officeDocument/2006/relationships/hyperlink" Target="https://github.com/cloudfoundry/java-buildpack" TargetMode="External"/><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4" Type="http://schemas.openxmlformats.org/officeDocument/2006/relationships/image" Target="../media/image12.png"/><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5.png"/><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4" Type="http://schemas.openxmlformats.org/officeDocument/2006/relationships/image" Target="../media/image12.png"/><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16.png"/><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9" Type="http://schemas.openxmlformats.org/officeDocument/2006/relationships/image" Target="../media/image26.png"/><Relationship Id="rId20" Type="http://schemas.openxmlformats.org/officeDocument/2006/relationships/image" Target="../media/image37.png"/><Relationship Id="rId21" Type="http://schemas.openxmlformats.org/officeDocument/2006/relationships/image" Target="../media/image38.jpeg"/><Relationship Id="rId10" Type="http://schemas.openxmlformats.org/officeDocument/2006/relationships/image" Target="../media/image27.png"/><Relationship Id="rId11" Type="http://schemas.openxmlformats.org/officeDocument/2006/relationships/image" Target="../media/image28.png"/><Relationship Id="rId12" Type="http://schemas.openxmlformats.org/officeDocument/2006/relationships/image" Target="../media/image29.png"/><Relationship Id="rId13" Type="http://schemas.openxmlformats.org/officeDocument/2006/relationships/image" Target="../media/image30.png"/><Relationship Id="rId14" Type="http://schemas.openxmlformats.org/officeDocument/2006/relationships/image" Target="../media/image31.png"/><Relationship Id="rId15" Type="http://schemas.openxmlformats.org/officeDocument/2006/relationships/image" Target="../media/image32.png"/><Relationship Id="rId16" Type="http://schemas.openxmlformats.org/officeDocument/2006/relationships/image" Target="../media/image33.png"/><Relationship Id="rId17" Type="http://schemas.openxmlformats.org/officeDocument/2006/relationships/image" Target="../media/image34.png"/><Relationship Id="rId18" Type="http://schemas.openxmlformats.org/officeDocument/2006/relationships/image" Target="../media/image35.png"/><Relationship Id="rId19" Type="http://schemas.openxmlformats.org/officeDocument/2006/relationships/image" Target="../media/image36.png"/><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 Id="rId6" Type="http://schemas.openxmlformats.org/officeDocument/2006/relationships/image" Target="../media/image23.png"/><Relationship Id="rId7" Type="http://schemas.openxmlformats.org/officeDocument/2006/relationships/image" Target="../media/image24.png"/><Relationship Id="rId8"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4" Type="http://schemas.openxmlformats.org/officeDocument/2006/relationships/image" Target="../media/image28.png"/><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3" Type="http://schemas.openxmlformats.org/officeDocument/2006/relationships/image" Target="../media/image11.jpeg"/><Relationship Id="rId4" Type="http://schemas.openxmlformats.org/officeDocument/2006/relationships/image" Target="../media/image12.png"/><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40.gif-c200"/></Relationships>
</file>

<file path=ppt/slides/_rels/slide25.xml.rels><?xml version="1.0" encoding="UTF-8" standalone="yes"?>
<Relationships xmlns="http://schemas.openxmlformats.org/package/2006/relationships"><Relationship Id="rId3" Type="http://schemas.openxmlformats.org/officeDocument/2006/relationships/image" Target="../media/image42.png"/><Relationship Id="rId4" Type="http://schemas.openxmlformats.org/officeDocument/2006/relationships/image" Target="../media/image43.png"/><Relationship Id="rId5" Type="http://schemas.openxmlformats.org/officeDocument/2006/relationships/image" Target="../media/image44.png"/><Relationship Id="rId6" Type="http://schemas.openxmlformats.org/officeDocument/2006/relationships/image" Target="../media/image45.png"/><Relationship Id="rId7" Type="http://schemas.openxmlformats.org/officeDocument/2006/relationships/image" Target="../media/image40.gif-c200"/><Relationship Id="rId1" Type="http://schemas.openxmlformats.org/officeDocument/2006/relationships/slideLayout" Target="../slideLayouts/slideLayout12.xml"/><Relationship Id="rId2" Type="http://schemas.openxmlformats.org/officeDocument/2006/relationships/image" Target="../media/image4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s>
</file>

<file path=ppt/slides/_rels/slide27.xml.rels><?xml version="1.0" encoding="UTF-8" standalone="yes"?>
<Relationships xmlns="http://schemas.openxmlformats.org/package/2006/relationships"><Relationship Id="rId9" Type="http://schemas.openxmlformats.org/officeDocument/2006/relationships/image" Target="../media/image52.png"/><Relationship Id="rId20" Type="http://schemas.openxmlformats.org/officeDocument/2006/relationships/image" Target="../media/image61.png"/><Relationship Id="rId21" Type="http://schemas.openxmlformats.org/officeDocument/2006/relationships/image" Target="../media/image62.png"/><Relationship Id="rId22" Type="http://schemas.openxmlformats.org/officeDocument/2006/relationships/image" Target="../media/image63.png"/><Relationship Id="rId23" Type="http://schemas.openxmlformats.org/officeDocument/2006/relationships/image" Target="../media/image64.png"/><Relationship Id="rId24" Type="http://schemas.openxmlformats.org/officeDocument/2006/relationships/image" Target="../media/image65.png"/><Relationship Id="rId25" Type="http://schemas.openxmlformats.org/officeDocument/2006/relationships/image" Target="../media/image66.png"/><Relationship Id="rId26" Type="http://schemas.openxmlformats.org/officeDocument/2006/relationships/image" Target="../media/image67.png"/><Relationship Id="rId27" Type="http://schemas.openxmlformats.org/officeDocument/2006/relationships/image" Target="../media/image6.png"/><Relationship Id="rId28" Type="http://schemas.openxmlformats.org/officeDocument/2006/relationships/image" Target="../media/image7.png"/><Relationship Id="rId29" Type="http://schemas.openxmlformats.org/officeDocument/2006/relationships/image" Target="../media/image8.jpeg"/><Relationship Id="rId30" Type="http://schemas.openxmlformats.org/officeDocument/2006/relationships/image" Target="../media/image9.jpeg"/><Relationship Id="rId31" Type="http://schemas.openxmlformats.org/officeDocument/2006/relationships/image" Target="../media/image10.png"/><Relationship Id="rId10" Type="http://schemas.openxmlformats.org/officeDocument/2006/relationships/image" Target="../media/image53.png"/><Relationship Id="rId11" Type="http://schemas.openxmlformats.org/officeDocument/2006/relationships/image" Target="../media/image54.png"/><Relationship Id="rId12" Type="http://schemas.openxmlformats.org/officeDocument/2006/relationships/image" Target="../media/image55.png"/><Relationship Id="rId13" Type="http://schemas.openxmlformats.org/officeDocument/2006/relationships/image" Target="../media/image56.png"/><Relationship Id="rId14" Type="http://schemas.openxmlformats.org/officeDocument/2006/relationships/image" Target="../media/image57.png"/><Relationship Id="rId15" Type="http://schemas.openxmlformats.org/officeDocument/2006/relationships/image" Target="../media/image25.png"/><Relationship Id="rId16" Type="http://schemas.openxmlformats.org/officeDocument/2006/relationships/image" Target="../media/image38.jpeg"/><Relationship Id="rId17" Type="http://schemas.openxmlformats.org/officeDocument/2006/relationships/image" Target="../media/image58.png"/><Relationship Id="rId18" Type="http://schemas.openxmlformats.org/officeDocument/2006/relationships/image" Target="../media/image59.png"/><Relationship Id="rId19" Type="http://schemas.openxmlformats.org/officeDocument/2006/relationships/image" Target="../media/image60.png"/><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46.png"/><Relationship Id="rId4" Type="http://schemas.openxmlformats.org/officeDocument/2006/relationships/image" Target="../media/image47.png"/><Relationship Id="rId5" Type="http://schemas.openxmlformats.org/officeDocument/2006/relationships/image" Target="../media/image48.png"/><Relationship Id="rId6" Type="http://schemas.openxmlformats.org/officeDocument/2006/relationships/image" Target="../media/image49.png"/><Relationship Id="rId7" Type="http://schemas.openxmlformats.org/officeDocument/2006/relationships/image" Target="../media/image50.png"/><Relationship Id="rId8" Type="http://schemas.openxmlformats.org/officeDocument/2006/relationships/image" Target="../media/image5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jpeg"/><Relationship Id="rId6" Type="http://schemas.openxmlformats.org/officeDocument/2006/relationships/image" Target="../media/image9.jpeg"/><Relationship Id="rId7" Type="http://schemas.openxmlformats.org/officeDocument/2006/relationships/image" Target="../media/image10.png"/><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4" Type="http://schemas.openxmlformats.org/officeDocument/2006/relationships/image" Target="../media/image12.png"/><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0.png"/><Relationship Id="rId5" Type="http://schemas.openxmlformats.org/officeDocument/2006/relationships/image" Target="../media/image14.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jpeg"/><Relationship Id="rId9" Type="http://schemas.openxmlformats.org/officeDocument/2006/relationships/image" Target="../media/image9.jpeg"/><Relationship Id="rId1" Type="http://schemas.openxmlformats.org/officeDocument/2006/relationships/slideLayout" Target="../slideLayouts/slideLayout1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oakland_port_silent_crane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5" name="Shape 251"/>
          <p:cNvSpPr/>
          <p:nvPr/>
        </p:nvSpPr>
        <p:spPr>
          <a:xfrm>
            <a:off x="0" y="0"/>
            <a:ext cx="9144000" cy="5143500"/>
          </a:xfrm>
          <a:prstGeom prst="rect">
            <a:avLst/>
          </a:prstGeom>
          <a:solidFill>
            <a:srgbClr val="182730">
              <a:alpha val="80000"/>
            </a:srgbClr>
          </a:solidFill>
          <a:ln>
            <a:noFill/>
          </a:ln>
        </p:spPr>
        <p:txBody>
          <a:bodyPr lIns="91425" tIns="45700" rIns="91425" bIns="45700" anchor="ctr" anchorCtr="0">
            <a:noAutofit/>
          </a:bodyPr>
          <a:lstStyle/>
          <a:p>
            <a:pPr algn="ctr"/>
            <a:endParaRPr>
              <a:solidFill>
                <a:srgbClr val="FFFFFF"/>
              </a:solidFill>
              <a:latin typeface="Arial"/>
              <a:ea typeface="Arial"/>
              <a:cs typeface="Arial"/>
              <a:sym typeface="Arial"/>
            </a:endParaRPr>
          </a:p>
        </p:txBody>
      </p:sp>
      <p:pic>
        <p:nvPicPr>
          <p:cNvPr id="7" name="Picture 6" descr="pivotal_teal.png"/>
          <p:cNvPicPr>
            <a:picLocks noChangeAspect="1"/>
          </p:cNvPicPr>
          <p:nvPr/>
        </p:nvPicPr>
        <p:blipFill>
          <a:blip r:embed="rId4">
            <a:lum bright="70000" contrast="-70000"/>
            <a:extLst>
              <a:ext uri="{BEBA8EAE-BF5A-486C-A8C5-ECC9F3942E4B}">
                <a14:imgProps xmlns:a14="http://schemas.microsoft.com/office/drawing/2010/main">
                  <a14:imgLayer r:embed="rId5">
                    <a14:imgEffect>
                      <a14:colorTemperature colorTemp="11500"/>
                    </a14:imgEffect>
                    <a14:imgEffect>
                      <a14:saturation sat="0"/>
                    </a14:imgEffect>
                  </a14:imgLayer>
                </a14:imgProps>
              </a:ext>
              <a:ext uri="{28A0092B-C50C-407E-A947-70E740481C1C}">
                <a14:useLocalDpi xmlns:a14="http://schemas.microsoft.com/office/drawing/2010/main" val="0"/>
              </a:ext>
            </a:extLst>
          </a:blip>
          <a:stretch>
            <a:fillRect/>
          </a:stretch>
        </p:blipFill>
        <p:spPr>
          <a:xfrm>
            <a:off x="8272780" y="4855076"/>
            <a:ext cx="731520" cy="171298"/>
          </a:xfrm>
          <a:prstGeom prst="rect">
            <a:avLst/>
          </a:prstGeom>
        </p:spPr>
      </p:pic>
      <p:sp>
        <p:nvSpPr>
          <p:cNvPr id="8" name="TextBox 7"/>
          <p:cNvSpPr txBox="1"/>
          <p:nvPr/>
        </p:nvSpPr>
        <p:spPr>
          <a:xfrm>
            <a:off x="623455" y="1609787"/>
            <a:ext cx="7897090" cy="1717393"/>
          </a:xfrm>
          <a:prstGeom prst="rect">
            <a:avLst/>
          </a:prstGeom>
          <a:noFill/>
          <a:effectLst>
            <a:outerShdw blurRad="63500" sx="102000" sy="102000" algn="ctr" rotWithShape="0">
              <a:prstClr val="black">
                <a:alpha val="40000"/>
              </a:prstClr>
            </a:outerShdw>
          </a:effectLst>
        </p:spPr>
        <p:txBody>
          <a:bodyPr wrap="square" rtlCol="0">
            <a:spAutoFit/>
          </a:bodyPr>
          <a:lstStyle/>
          <a:p>
            <a:pPr>
              <a:spcAft>
                <a:spcPts val="1200"/>
              </a:spcAft>
            </a:pPr>
            <a:r>
              <a:rPr lang="en-US" sz="4200" b="1" spc="-100" dirty="0" smtClean="0">
                <a:solidFill>
                  <a:srgbClr val="00AE9E"/>
                </a:solidFill>
                <a:effectLst>
                  <a:outerShdw blurRad="50800" dist="38100" dir="5400000" algn="t" rotWithShape="0">
                    <a:prstClr val="black">
                      <a:alpha val="40000"/>
                    </a:prstClr>
                  </a:outerShdw>
                </a:effectLst>
                <a:cs typeface="Arial"/>
              </a:rPr>
              <a:t>Pivotal Cloud Foundry</a:t>
            </a:r>
          </a:p>
          <a:p>
            <a:pPr>
              <a:lnSpc>
                <a:spcPct val="90000"/>
              </a:lnSpc>
              <a:spcAft>
                <a:spcPts val="1200"/>
              </a:spcAft>
            </a:pPr>
            <a:r>
              <a:rPr lang="en-US" sz="2400" b="1" spc="-100" dirty="0" smtClean="0">
                <a:solidFill>
                  <a:schemeClr val="bg1"/>
                </a:solidFill>
                <a:effectLst>
                  <a:outerShdw blurRad="50800" dist="38100" dir="5400000" algn="t" rotWithShape="0">
                    <a:prstClr val="black">
                      <a:alpha val="40000"/>
                    </a:prstClr>
                  </a:outerShdw>
                </a:effectLst>
                <a:cs typeface="Arial"/>
              </a:rPr>
              <a:t>Architecture Deep Dive</a:t>
            </a:r>
          </a:p>
          <a:p>
            <a:pPr>
              <a:lnSpc>
                <a:spcPct val="90000"/>
              </a:lnSpc>
              <a:spcAft>
                <a:spcPts val="1200"/>
              </a:spcAft>
            </a:pPr>
            <a:endParaRPr lang="en-US" sz="2400" b="1" spc="-100" dirty="0">
              <a:solidFill>
                <a:schemeClr val="bg1"/>
              </a:solidFill>
              <a:effectLst>
                <a:outerShdw blurRad="50800" dist="38100" dir="5400000" algn="t" rotWithShape="0">
                  <a:prstClr val="black">
                    <a:alpha val="40000"/>
                  </a:prstClr>
                </a:outerShdw>
              </a:effectLst>
            </a:endParaRPr>
          </a:p>
        </p:txBody>
      </p:sp>
      <p:sp>
        <p:nvSpPr>
          <p:cNvPr id="9" name="TextBox 8"/>
          <p:cNvSpPr txBox="1"/>
          <p:nvPr/>
        </p:nvSpPr>
        <p:spPr>
          <a:xfrm>
            <a:off x="623455" y="4162894"/>
            <a:ext cx="7897090" cy="338554"/>
          </a:xfrm>
          <a:prstGeom prst="rect">
            <a:avLst/>
          </a:prstGeom>
          <a:noFill/>
        </p:spPr>
        <p:txBody>
          <a:bodyPr wrap="square" rtlCol="0">
            <a:spAutoFit/>
          </a:bodyPr>
          <a:lstStyle/>
          <a:p>
            <a:pPr>
              <a:spcAft>
                <a:spcPts val="300"/>
              </a:spcAft>
            </a:pPr>
            <a:r>
              <a:rPr lang="en-US" sz="1600" dirty="0" smtClean="0">
                <a:solidFill>
                  <a:srgbClr val="FFFFFF"/>
                </a:solidFill>
                <a:cs typeface="Arial"/>
              </a:rPr>
              <a:t>April 2016</a:t>
            </a:r>
            <a:endParaRPr lang="en-US" sz="1600" dirty="0">
              <a:solidFill>
                <a:srgbClr val="FFFFFF"/>
              </a:solidFill>
              <a:cs typeface="Arial"/>
            </a:endParaRPr>
          </a:p>
        </p:txBody>
      </p:sp>
    </p:spTree>
    <p:extLst>
      <p:ext uri="{BB962C8B-B14F-4D97-AF65-F5344CB8AC3E}">
        <p14:creationId xmlns:p14="http://schemas.microsoft.com/office/powerpoint/2010/main" val="354408347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85"/>
          <p:cNvSpPr txBox="1">
            <a:spLocks/>
          </p:cNvSpPr>
          <p:nvPr/>
        </p:nvSpPr>
        <p:spPr>
          <a:xfrm>
            <a:off x="197379" y="156104"/>
            <a:ext cx="8410576" cy="623888"/>
          </a:xfrm>
          <a:prstGeom prst="rect">
            <a:avLst/>
          </a:prstGeom>
        </p:spPr>
        <p:txBody>
          <a:bodyPr/>
          <a:lstStyle>
            <a:lvl1pPr>
              <a:lnSpc>
                <a:spcPct val="90000"/>
              </a:lnSpc>
              <a:defRPr sz="3200">
                <a:solidFill>
                  <a:srgbClr val="008881"/>
                </a:solidFill>
                <a:uFill>
                  <a:solidFill>
                    <a:srgbClr val="008881"/>
                  </a:solidFill>
                </a:uFill>
                <a:latin typeface="Arial"/>
                <a:ea typeface="Arial"/>
                <a:cs typeface="Arial"/>
                <a:sym typeface="Arial"/>
              </a:defRPr>
            </a:lvl1pPr>
            <a:lvl2pPr>
              <a:lnSpc>
                <a:spcPct val="90000"/>
              </a:lnSpc>
              <a:defRPr sz="3200">
                <a:solidFill>
                  <a:srgbClr val="008881"/>
                </a:solidFill>
                <a:uFill>
                  <a:solidFill>
                    <a:srgbClr val="008881"/>
                  </a:solidFill>
                </a:uFill>
                <a:latin typeface="Arial"/>
                <a:ea typeface="Arial"/>
                <a:cs typeface="Arial"/>
                <a:sym typeface="Arial"/>
              </a:defRPr>
            </a:lvl2pPr>
            <a:lvl3pPr>
              <a:lnSpc>
                <a:spcPct val="90000"/>
              </a:lnSpc>
              <a:defRPr sz="3200">
                <a:solidFill>
                  <a:srgbClr val="008881"/>
                </a:solidFill>
                <a:uFill>
                  <a:solidFill>
                    <a:srgbClr val="008881"/>
                  </a:solidFill>
                </a:uFill>
                <a:latin typeface="Arial"/>
                <a:ea typeface="Arial"/>
                <a:cs typeface="Arial"/>
                <a:sym typeface="Arial"/>
              </a:defRPr>
            </a:lvl3pPr>
            <a:lvl4pPr>
              <a:lnSpc>
                <a:spcPct val="90000"/>
              </a:lnSpc>
              <a:defRPr sz="3200">
                <a:solidFill>
                  <a:srgbClr val="008881"/>
                </a:solidFill>
                <a:uFill>
                  <a:solidFill>
                    <a:srgbClr val="008881"/>
                  </a:solidFill>
                </a:uFill>
                <a:latin typeface="Arial"/>
                <a:ea typeface="Arial"/>
                <a:cs typeface="Arial"/>
                <a:sym typeface="Arial"/>
              </a:defRPr>
            </a:lvl4pPr>
            <a:lvl5pPr>
              <a:lnSpc>
                <a:spcPct val="90000"/>
              </a:lnSpc>
              <a:defRPr sz="3200">
                <a:solidFill>
                  <a:srgbClr val="008881"/>
                </a:solidFill>
                <a:uFill>
                  <a:solidFill>
                    <a:srgbClr val="008881"/>
                  </a:solidFill>
                </a:uFill>
                <a:latin typeface="Arial"/>
                <a:ea typeface="Arial"/>
                <a:cs typeface="Arial"/>
                <a:sym typeface="Arial"/>
              </a:defRPr>
            </a:lvl5pPr>
            <a:lvl6pPr>
              <a:lnSpc>
                <a:spcPct val="90000"/>
              </a:lnSpc>
              <a:defRPr sz="3200">
                <a:solidFill>
                  <a:srgbClr val="008881"/>
                </a:solidFill>
                <a:uFill>
                  <a:solidFill>
                    <a:srgbClr val="008881"/>
                  </a:solidFill>
                </a:uFill>
                <a:latin typeface="Arial"/>
                <a:ea typeface="Arial"/>
                <a:cs typeface="Arial"/>
                <a:sym typeface="Arial"/>
              </a:defRPr>
            </a:lvl6pPr>
            <a:lvl7pPr>
              <a:lnSpc>
                <a:spcPct val="90000"/>
              </a:lnSpc>
              <a:defRPr sz="3200">
                <a:solidFill>
                  <a:srgbClr val="008881"/>
                </a:solidFill>
                <a:uFill>
                  <a:solidFill>
                    <a:srgbClr val="008881"/>
                  </a:solidFill>
                </a:uFill>
                <a:latin typeface="Arial"/>
                <a:ea typeface="Arial"/>
                <a:cs typeface="Arial"/>
                <a:sym typeface="Arial"/>
              </a:defRPr>
            </a:lvl7pPr>
            <a:lvl8pPr>
              <a:lnSpc>
                <a:spcPct val="90000"/>
              </a:lnSpc>
              <a:defRPr sz="3200">
                <a:solidFill>
                  <a:srgbClr val="008881"/>
                </a:solidFill>
                <a:uFill>
                  <a:solidFill>
                    <a:srgbClr val="008881"/>
                  </a:solidFill>
                </a:uFill>
                <a:latin typeface="Arial"/>
                <a:ea typeface="Arial"/>
                <a:cs typeface="Arial"/>
                <a:sym typeface="Arial"/>
              </a:defRPr>
            </a:lvl8pPr>
            <a:lvl9pPr>
              <a:lnSpc>
                <a:spcPct val="90000"/>
              </a:lnSpc>
              <a:defRPr sz="3200">
                <a:solidFill>
                  <a:srgbClr val="008881"/>
                </a:solidFill>
                <a:uFill>
                  <a:solidFill>
                    <a:srgbClr val="008881"/>
                  </a:solidFill>
                </a:uFill>
                <a:latin typeface="Arial"/>
                <a:ea typeface="Arial"/>
                <a:cs typeface="Arial"/>
                <a:sym typeface="Arial"/>
              </a:defRPr>
            </a:lvl9pPr>
          </a:lstStyle>
          <a:p>
            <a:pPr>
              <a:defRPr sz="1800">
                <a:solidFill>
                  <a:srgbClr val="000000"/>
                </a:solidFill>
                <a:uFillTx/>
              </a:defRPr>
            </a:pPr>
            <a:r>
              <a:rPr lang="en-US" sz="2800" dirty="0">
                <a:solidFill>
                  <a:srgbClr val="2C95DD"/>
                </a:solidFill>
                <a:uFillTx/>
              </a:rPr>
              <a:t>Staging and Buildpacks</a:t>
            </a:r>
          </a:p>
        </p:txBody>
      </p:sp>
      <p:sp>
        <p:nvSpPr>
          <p:cNvPr id="3" name="Shape 186"/>
          <p:cNvSpPr txBox="1">
            <a:spLocks/>
          </p:cNvSpPr>
          <p:nvPr/>
        </p:nvSpPr>
        <p:spPr>
          <a:xfrm>
            <a:off x="366714" y="1074737"/>
            <a:ext cx="8410576" cy="3429001"/>
          </a:xfrm>
          <a:prstGeom prst="rect">
            <a:avLst/>
          </a:prstGeom>
        </p:spPr>
        <p:txBody>
          <a:bodyPr/>
          <a:lstStyle>
            <a:lvl1pPr marL="0" indent="0">
              <a:spcBef>
                <a:spcPts val="600"/>
              </a:spcBef>
              <a:buClr>
                <a:srgbClr val="34A7E4"/>
              </a:buClr>
              <a:buSzTx/>
              <a:buFont typeface="Arial"/>
              <a:buNone/>
              <a:defRPr sz="2500">
                <a:solidFill>
                  <a:srgbClr val="4D4D4D"/>
                </a:solidFill>
                <a:uFill>
                  <a:solidFill>
                    <a:srgbClr val="606060"/>
                  </a:solidFill>
                </a:uFill>
                <a:latin typeface="Arial"/>
                <a:ea typeface="Arial"/>
                <a:cs typeface="Arial"/>
                <a:sym typeface="Arial"/>
              </a:defRPr>
            </a:lvl1pPr>
            <a:lvl2pPr marL="800100" indent="-342900">
              <a:spcBef>
                <a:spcPts val="1200"/>
              </a:spcBef>
              <a:buClr>
                <a:srgbClr val="33928A"/>
              </a:buClr>
              <a:buSzPct val="100000"/>
              <a:buFont typeface="Wingdings"/>
              <a:buChar char="–"/>
              <a:defRPr sz="2400">
                <a:solidFill>
                  <a:srgbClr val="4D4D4D"/>
                </a:solidFill>
                <a:uFill>
                  <a:solidFill>
                    <a:srgbClr val="4D4D4D"/>
                  </a:solidFill>
                </a:uFill>
                <a:latin typeface="Arial"/>
                <a:ea typeface="Arial"/>
                <a:cs typeface="Arial"/>
                <a:sym typeface="Arial"/>
              </a:defRPr>
            </a:lvl2pPr>
            <a:lvl3pPr marL="1257300" indent="-342900">
              <a:spcBef>
                <a:spcPts val="1200"/>
              </a:spcBef>
              <a:buClr>
                <a:srgbClr val="33928A"/>
              </a:buClr>
              <a:buSzPct val="100000"/>
              <a:buFont typeface="Wingdings"/>
              <a:buChar char="▪"/>
              <a:defRPr sz="2400">
                <a:solidFill>
                  <a:srgbClr val="4D4D4D"/>
                </a:solidFill>
                <a:uFill>
                  <a:solidFill>
                    <a:srgbClr val="4D4D4D"/>
                  </a:solidFill>
                </a:uFill>
                <a:latin typeface="Arial"/>
                <a:ea typeface="Arial"/>
                <a:cs typeface="Arial"/>
                <a:sym typeface="Arial"/>
              </a:defRPr>
            </a:lvl3pPr>
            <a:lvl4pPr marL="1946276" indent="-574676">
              <a:spcBef>
                <a:spcPts val="1200"/>
              </a:spcBef>
              <a:buClr>
                <a:srgbClr val="33928A"/>
              </a:buClr>
              <a:buSzPct val="100000"/>
              <a:buFont typeface="Wingdings"/>
              <a:buChar char="—"/>
              <a:defRPr sz="2400">
                <a:solidFill>
                  <a:srgbClr val="4D4D4D"/>
                </a:solidFill>
                <a:uFill>
                  <a:solidFill>
                    <a:srgbClr val="4D4D4D"/>
                  </a:solidFill>
                </a:uFill>
                <a:latin typeface="Arial"/>
                <a:ea typeface="Arial"/>
                <a:cs typeface="Arial"/>
                <a:sym typeface="Arial"/>
              </a:defRPr>
            </a:lvl4pPr>
            <a:lvl5pPr marL="2327563" indent="-498763">
              <a:spcBef>
                <a:spcPts val="1200"/>
              </a:spcBef>
              <a:buClr>
                <a:srgbClr val="33928A"/>
              </a:buClr>
              <a:buSzPct val="100000"/>
              <a:buFont typeface="Wingdings"/>
              <a:buChar char="»"/>
              <a:defRPr sz="2400">
                <a:solidFill>
                  <a:srgbClr val="4D4D4D"/>
                </a:solidFill>
                <a:uFill>
                  <a:solidFill>
                    <a:srgbClr val="4D4D4D"/>
                  </a:solidFill>
                </a:uFill>
                <a:latin typeface="Arial"/>
                <a:ea typeface="Arial"/>
                <a:cs typeface="Arial"/>
                <a:sym typeface="Arial"/>
              </a:defRPr>
            </a:lvl5pPr>
            <a:lvl6pPr marL="2560320" indent="-274320">
              <a:spcBef>
                <a:spcPts val="1200"/>
              </a:spcBef>
              <a:buClr>
                <a:srgbClr val="33928A"/>
              </a:buClr>
              <a:buSzPct val="100000"/>
              <a:buFont typeface="Wingdings"/>
              <a:buChar char="•"/>
              <a:defRPr sz="2400">
                <a:solidFill>
                  <a:srgbClr val="4D4D4D"/>
                </a:solidFill>
                <a:uFill>
                  <a:solidFill>
                    <a:srgbClr val="4D4D4D"/>
                  </a:solidFill>
                </a:uFill>
                <a:latin typeface="Arial"/>
                <a:ea typeface="Arial"/>
                <a:cs typeface="Arial"/>
                <a:sym typeface="Arial"/>
              </a:defRPr>
            </a:lvl6pPr>
            <a:lvl7pPr marL="3017520" indent="-274320">
              <a:spcBef>
                <a:spcPts val="1200"/>
              </a:spcBef>
              <a:buClr>
                <a:srgbClr val="33928A"/>
              </a:buClr>
              <a:buSzPct val="100000"/>
              <a:buFont typeface="Wingdings"/>
              <a:buChar char="•"/>
              <a:defRPr sz="2400">
                <a:solidFill>
                  <a:srgbClr val="4D4D4D"/>
                </a:solidFill>
                <a:uFill>
                  <a:solidFill>
                    <a:srgbClr val="4D4D4D"/>
                  </a:solidFill>
                </a:uFill>
                <a:latin typeface="Arial"/>
                <a:ea typeface="Arial"/>
                <a:cs typeface="Arial"/>
                <a:sym typeface="Arial"/>
              </a:defRPr>
            </a:lvl7pPr>
            <a:lvl8pPr marL="3474720" indent="-274320">
              <a:spcBef>
                <a:spcPts val="1200"/>
              </a:spcBef>
              <a:buClr>
                <a:srgbClr val="33928A"/>
              </a:buClr>
              <a:buSzPct val="100000"/>
              <a:buFont typeface="Wingdings"/>
              <a:buChar char="•"/>
              <a:defRPr sz="2400">
                <a:solidFill>
                  <a:srgbClr val="4D4D4D"/>
                </a:solidFill>
                <a:uFill>
                  <a:solidFill>
                    <a:srgbClr val="4D4D4D"/>
                  </a:solidFill>
                </a:uFill>
                <a:latin typeface="Arial"/>
                <a:ea typeface="Arial"/>
                <a:cs typeface="Arial"/>
                <a:sym typeface="Arial"/>
              </a:defRPr>
            </a:lvl8pPr>
            <a:lvl9pPr marL="3931920" indent="-274320">
              <a:spcBef>
                <a:spcPts val="1200"/>
              </a:spcBef>
              <a:buClr>
                <a:srgbClr val="33928A"/>
              </a:buClr>
              <a:buSzPct val="100000"/>
              <a:buFont typeface="Wingdings"/>
              <a:buChar char="•"/>
              <a:defRPr sz="2400">
                <a:solidFill>
                  <a:srgbClr val="4D4D4D"/>
                </a:solidFill>
                <a:uFill>
                  <a:solidFill>
                    <a:srgbClr val="4D4D4D"/>
                  </a:solidFill>
                </a:uFill>
                <a:latin typeface="Arial"/>
                <a:ea typeface="Arial"/>
                <a:cs typeface="Arial"/>
                <a:sym typeface="Arial"/>
              </a:defRPr>
            </a:lvl9pPr>
          </a:lstStyle>
          <a:p>
            <a:pPr>
              <a:defRPr sz="1800">
                <a:solidFill>
                  <a:srgbClr val="000000"/>
                </a:solidFill>
                <a:uFillTx/>
              </a:defRPr>
            </a:pPr>
            <a:r>
              <a:rPr lang="en-US" sz="2400" dirty="0" smtClean="0">
                <a:solidFill>
                  <a:schemeClr val="bg1"/>
                </a:solidFill>
              </a:rPr>
              <a:t>Buildpacks are responsible for preparing the machine image for an application.</a:t>
            </a:r>
            <a:endParaRPr lang="en-US" sz="2400" dirty="0">
              <a:solidFill>
                <a:schemeClr val="bg1"/>
              </a:solidFill>
            </a:endParaRPr>
          </a:p>
        </p:txBody>
      </p:sp>
      <p:sp>
        <p:nvSpPr>
          <p:cNvPr id="4" name="Shape 188"/>
          <p:cNvSpPr/>
          <p:nvPr/>
        </p:nvSpPr>
        <p:spPr>
          <a:xfrm>
            <a:off x="2078831" y="2814637"/>
            <a:ext cx="2168526" cy="492920"/>
          </a:xfrm>
          <a:prstGeom prst="roundRect">
            <a:avLst>
              <a:gd name="adj" fmla="val 10306"/>
            </a:avLst>
          </a:prstGeom>
          <a:solidFill>
            <a:srgbClr val="F9A737"/>
          </a:solidFill>
          <a:ln w="12700">
            <a:miter lim="400000"/>
          </a:ln>
        </p:spPr>
        <p:txBody>
          <a:bodyPr lIns="50800" tIns="50800" rIns="50800" bIns="50800" anchor="ctr"/>
          <a:lstStyle/>
          <a:p>
            <a:pPr lvl="0" algn="ctr">
              <a:buClr>
                <a:srgbClr val="606060"/>
              </a:buClr>
              <a:defRPr>
                <a:solidFill>
                  <a:srgbClr val="606060"/>
                </a:solidFill>
                <a:uFill>
                  <a:solidFill>
                    <a:srgbClr val="606060"/>
                  </a:solidFill>
                </a:uFill>
              </a:defRPr>
            </a:pPr>
            <a:endParaRPr/>
          </a:p>
        </p:txBody>
      </p:sp>
      <p:sp>
        <p:nvSpPr>
          <p:cNvPr id="5" name="Shape 189"/>
          <p:cNvSpPr/>
          <p:nvPr/>
        </p:nvSpPr>
        <p:spPr>
          <a:xfrm>
            <a:off x="2078831" y="3371850"/>
            <a:ext cx="4500563" cy="492919"/>
          </a:xfrm>
          <a:prstGeom prst="roundRect">
            <a:avLst>
              <a:gd name="adj" fmla="val 10306"/>
            </a:avLst>
          </a:prstGeom>
          <a:solidFill>
            <a:srgbClr val="F9A737"/>
          </a:solidFill>
          <a:ln w="12700">
            <a:miter lim="400000"/>
          </a:ln>
        </p:spPr>
        <p:txBody>
          <a:bodyPr lIns="50800" tIns="50800" rIns="50800" bIns="50800" anchor="ctr"/>
          <a:lstStyle/>
          <a:p>
            <a:pPr lvl="0" algn="ctr">
              <a:buClr>
                <a:srgbClr val="606060"/>
              </a:buClr>
              <a:defRPr>
                <a:solidFill>
                  <a:srgbClr val="606060"/>
                </a:solidFill>
                <a:uFill>
                  <a:solidFill>
                    <a:srgbClr val="606060"/>
                  </a:solidFill>
                </a:uFill>
              </a:defRPr>
            </a:pPr>
            <a:endParaRPr/>
          </a:p>
        </p:txBody>
      </p:sp>
      <p:sp>
        <p:nvSpPr>
          <p:cNvPr id="6" name="Shape 190"/>
          <p:cNvSpPr/>
          <p:nvPr/>
        </p:nvSpPr>
        <p:spPr>
          <a:xfrm>
            <a:off x="2064543" y="3922622"/>
            <a:ext cx="4514851" cy="492919"/>
          </a:xfrm>
          <a:prstGeom prst="roundRect">
            <a:avLst>
              <a:gd name="adj" fmla="val 10306"/>
            </a:avLst>
          </a:prstGeom>
          <a:solidFill>
            <a:srgbClr val="0F786E"/>
          </a:solidFill>
          <a:ln w="12700">
            <a:miter lim="400000"/>
          </a:ln>
        </p:spPr>
        <p:txBody>
          <a:bodyPr lIns="50800" tIns="50800" rIns="50800" bIns="50800" anchor="ctr"/>
          <a:lstStyle/>
          <a:p>
            <a:pPr lvl="0" algn="ctr">
              <a:buClr>
                <a:srgbClr val="606060"/>
              </a:buClr>
              <a:defRPr>
                <a:solidFill>
                  <a:srgbClr val="606060"/>
                </a:solidFill>
                <a:uFill>
                  <a:solidFill>
                    <a:srgbClr val="606060"/>
                  </a:solidFill>
                </a:uFill>
              </a:defRPr>
            </a:pPr>
            <a:endParaRPr/>
          </a:p>
        </p:txBody>
      </p:sp>
      <p:sp>
        <p:nvSpPr>
          <p:cNvPr id="7" name="Shape 191"/>
          <p:cNvSpPr/>
          <p:nvPr/>
        </p:nvSpPr>
        <p:spPr>
          <a:xfrm>
            <a:off x="2064543" y="2257425"/>
            <a:ext cx="4514851" cy="492919"/>
          </a:xfrm>
          <a:prstGeom prst="roundRect">
            <a:avLst>
              <a:gd name="adj" fmla="val 10306"/>
            </a:avLst>
          </a:prstGeom>
          <a:solidFill>
            <a:schemeClr val="accent2"/>
          </a:solidFill>
          <a:ln w="12700">
            <a:miter lim="400000"/>
          </a:ln>
        </p:spPr>
        <p:txBody>
          <a:bodyPr lIns="50800" tIns="50800" rIns="50800" bIns="50800" anchor="ctr"/>
          <a:lstStyle/>
          <a:p>
            <a:pPr lvl="0" algn="ctr">
              <a:buClr>
                <a:srgbClr val="606060"/>
              </a:buClr>
              <a:defRPr>
                <a:solidFill>
                  <a:srgbClr val="606060"/>
                </a:solidFill>
                <a:uFill>
                  <a:solidFill>
                    <a:srgbClr val="606060"/>
                  </a:solidFill>
                </a:uFill>
              </a:defRPr>
            </a:pPr>
            <a:endParaRPr/>
          </a:p>
        </p:txBody>
      </p:sp>
      <p:sp>
        <p:nvSpPr>
          <p:cNvPr id="8" name="Shape 192"/>
          <p:cNvSpPr/>
          <p:nvPr/>
        </p:nvSpPr>
        <p:spPr>
          <a:xfrm>
            <a:off x="3568322" y="2294334"/>
            <a:ext cx="1315594" cy="419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buClr>
                <a:srgbClr val="000000"/>
              </a:buClr>
              <a:defRPr>
                <a:solidFill>
                  <a:srgbClr val="FFFFFF"/>
                </a:solidFill>
                <a:uFill>
                  <a:solidFill>
                    <a:srgbClr val="000000"/>
                  </a:solidFill>
                </a:uFill>
                <a:latin typeface="Avenir Next"/>
                <a:ea typeface="Avenir Next"/>
                <a:cs typeface="Avenir Next"/>
                <a:sym typeface="Avenir Next"/>
              </a:defRPr>
            </a:lvl1pPr>
          </a:lstStyle>
          <a:p>
            <a:pPr lvl="0">
              <a:defRPr>
                <a:solidFill>
                  <a:srgbClr val="000000"/>
                </a:solidFill>
                <a:uFillTx/>
              </a:defRPr>
            </a:pPr>
            <a:r>
              <a:rPr>
                <a:solidFill>
                  <a:srgbClr val="FFFFFF"/>
                </a:solidFill>
                <a:uFill>
                  <a:solidFill/>
                </a:uFill>
              </a:rPr>
              <a:t>Application</a:t>
            </a:r>
          </a:p>
        </p:txBody>
      </p:sp>
      <p:sp>
        <p:nvSpPr>
          <p:cNvPr id="9" name="Shape 193"/>
          <p:cNvSpPr/>
          <p:nvPr/>
        </p:nvSpPr>
        <p:spPr>
          <a:xfrm>
            <a:off x="2705513" y="2887575"/>
            <a:ext cx="915160" cy="318036"/>
          </a:xfrm>
          <a:prstGeom prst="rect">
            <a:avLst/>
          </a:prstGeom>
          <a:solidFill>
            <a:srgbClr val="F9A737"/>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buClr>
                <a:srgbClr val="000000"/>
              </a:buClr>
              <a:defRPr>
                <a:solidFill>
                  <a:srgbClr val="FFFFFF"/>
                </a:solidFill>
                <a:uFill>
                  <a:solidFill>
                    <a:srgbClr val="000000"/>
                  </a:solidFill>
                </a:uFill>
                <a:latin typeface="Avenir Next"/>
                <a:ea typeface="Avenir Next"/>
                <a:cs typeface="Avenir Next"/>
                <a:sym typeface="Avenir Next"/>
              </a:defRPr>
            </a:lvl1pPr>
          </a:lstStyle>
          <a:p>
            <a:pPr lvl="0">
              <a:defRPr>
                <a:solidFill>
                  <a:srgbClr val="000000"/>
                </a:solidFill>
                <a:uFillTx/>
              </a:defRPr>
            </a:pPr>
            <a:r>
              <a:rPr dirty="0">
                <a:solidFill>
                  <a:srgbClr val="000000"/>
                </a:solidFill>
                <a:uFill>
                  <a:solidFill/>
                </a:uFill>
              </a:rPr>
              <a:t>Container</a:t>
            </a:r>
          </a:p>
        </p:txBody>
      </p:sp>
      <p:sp>
        <p:nvSpPr>
          <p:cNvPr id="10" name="Shape 194"/>
          <p:cNvSpPr/>
          <p:nvPr/>
        </p:nvSpPr>
        <p:spPr>
          <a:xfrm>
            <a:off x="3833483" y="3459291"/>
            <a:ext cx="781771" cy="31803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buClr>
                <a:srgbClr val="000000"/>
              </a:buClr>
              <a:defRPr>
                <a:solidFill>
                  <a:srgbClr val="FFFFFF"/>
                </a:solidFill>
                <a:uFill>
                  <a:solidFill>
                    <a:srgbClr val="000000"/>
                  </a:solidFill>
                </a:uFill>
                <a:latin typeface="Avenir Next"/>
                <a:ea typeface="Avenir Next"/>
                <a:cs typeface="Avenir Next"/>
                <a:sym typeface="Avenir Next"/>
              </a:defRPr>
            </a:lvl1pPr>
          </a:lstStyle>
          <a:p>
            <a:pPr lvl="0">
              <a:defRPr>
                <a:solidFill>
                  <a:srgbClr val="000000"/>
                </a:solidFill>
                <a:uFillTx/>
              </a:defRPr>
            </a:pPr>
            <a:r>
              <a:rPr dirty="0">
                <a:solidFill>
                  <a:srgbClr val="000000"/>
                </a:solidFill>
                <a:uFill>
                  <a:solidFill/>
                </a:uFill>
              </a:rPr>
              <a:t>Runtime</a:t>
            </a:r>
          </a:p>
        </p:txBody>
      </p:sp>
      <p:sp>
        <p:nvSpPr>
          <p:cNvPr id="11" name="Shape 195"/>
          <p:cNvSpPr/>
          <p:nvPr/>
        </p:nvSpPr>
        <p:spPr>
          <a:xfrm>
            <a:off x="3229994" y="3959531"/>
            <a:ext cx="1992250" cy="419101"/>
          </a:xfrm>
          <a:prstGeom prst="rect">
            <a:avLst/>
          </a:prstGeom>
          <a:solidFill>
            <a:srgbClr val="0F786E"/>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buClr>
                <a:srgbClr val="000000"/>
              </a:buClr>
              <a:defRPr>
                <a:solidFill>
                  <a:srgbClr val="FFFFFF"/>
                </a:solidFill>
                <a:uFill>
                  <a:solidFill>
                    <a:srgbClr val="000000"/>
                  </a:solidFill>
                </a:uFill>
                <a:latin typeface="Avenir Next"/>
                <a:ea typeface="Avenir Next"/>
                <a:cs typeface="Avenir Next"/>
                <a:sym typeface="Avenir Next"/>
              </a:defRPr>
            </a:lvl1pPr>
          </a:lstStyle>
          <a:p>
            <a:pPr lvl="0">
              <a:defRPr>
                <a:solidFill>
                  <a:srgbClr val="000000"/>
                </a:solidFill>
                <a:uFillTx/>
              </a:defRPr>
            </a:pPr>
            <a:r>
              <a:rPr>
                <a:solidFill>
                  <a:srgbClr val="FFFFFF"/>
                </a:solidFill>
                <a:uFill>
                  <a:solidFill/>
                </a:uFill>
              </a:rPr>
              <a:t>Operating System</a:t>
            </a:r>
          </a:p>
        </p:txBody>
      </p:sp>
      <p:sp>
        <p:nvSpPr>
          <p:cNvPr id="12" name="Shape 196"/>
          <p:cNvSpPr/>
          <p:nvPr/>
        </p:nvSpPr>
        <p:spPr>
          <a:xfrm>
            <a:off x="4303712" y="2814637"/>
            <a:ext cx="2275682" cy="492920"/>
          </a:xfrm>
          <a:prstGeom prst="roundRect">
            <a:avLst>
              <a:gd name="adj" fmla="val 10306"/>
            </a:avLst>
          </a:prstGeom>
          <a:solidFill>
            <a:srgbClr val="F9A737"/>
          </a:solidFill>
          <a:ln w="12700">
            <a:miter lim="400000"/>
          </a:ln>
        </p:spPr>
        <p:txBody>
          <a:bodyPr lIns="50800" tIns="50800" rIns="50800" bIns="50800" anchor="ctr"/>
          <a:lstStyle/>
          <a:p>
            <a:pPr lvl="0" algn="ctr">
              <a:buClr>
                <a:srgbClr val="606060"/>
              </a:buClr>
              <a:defRPr>
                <a:solidFill>
                  <a:srgbClr val="606060"/>
                </a:solidFill>
                <a:uFill>
                  <a:solidFill>
                    <a:srgbClr val="606060"/>
                  </a:solidFill>
                </a:uFill>
              </a:defRPr>
            </a:pPr>
            <a:endParaRPr/>
          </a:p>
        </p:txBody>
      </p:sp>
      <p:sp>
        <p:nvSpPr>
          <p:cNvPr id="13" name="Shape 197"/>
          <p:cNvSpPr/>
          <p:nvPr/>
        </p:nvSpPr>
        <p:spPr>
          <a:xfrm>
            <a:off x="5015971" y="2887575"/>
            <a:ext cx="820738" cy="31803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buClr>
                <a:srgbClr val="000000"/>
              </a:buClr>
              <a:defRPr>
                <a:solidFill>
                  <a:srgbClr val="FFFFFF"/>
                </a:solidFill>
                <a:uFill>
                  <a:solidFill>
                    <a:srgbClr val="000000"/>
                  </a:solidFill>
                </a:uFill>
                <a:latin typeface="Avenir Next"/>
                <a:ea typeface="Avenir Next"/>
                <a:cs typeface="Avenir Next"/>
                <a:sym typeface="Avenir Next"/>
              </a:defRPr>
            </a:lvl1pPr>
          </a:lstStyle>
          <a:p>
            <a:pPr lvl="0">
              <a:defRPr>
                <a:solidFill>
                  <a:srgbClr val="000000"/>
                </a:solidFill>
                <a:uFillTx/>
              </a:defRPr>
            </a:pPr>
            <a:r>
              <a:rPr dirty="0">
                <a:solidFill>
                  <a:srgbClr val="000000"/>
                </a:solidFill>
                <a:uFill>
                  <a:solidFill/>
                </a:uFill>
              </a:rPr>
              <a:t>Libraries</a:t>
            </a:r>
          </a:p>
        </p:txBody>
      </p:sp>
      <p:sp>
        <p:nvSpPr>
          <p:cNvPr id="14" name="Shape 198"/>
          <p:cNvSpPr/>
          <p:nvPr/>
        </p:nvSpPr>
        <p:spPr>
          <a:xfrm>
            <a:off x="492918" y="3291413"/>
            <a:ext cx="1164432" cy="318036"/>
          </a:xfrm>
          <a:prstGeom prst="rect">
            <a:avLst/>
          </a:prstGeom>
          <a:solidFill>
            <a:srgbClr val="0F786E"/>
          </a:solidFill>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buClr>
                <a:srgbClr val="000000"/>
              </a:buClr>
              <a:defRPr>
                <a:solidFill>
                  <a:srgbClr val="FFFFFF"/>
                </a:solidFill>
                <a:uFill>
                  <a:solidFill>
                    <a:srgbClr val="000000"/>
                  </a:solidFill>
                </a:uFill>
                <a:latin typeface="Avenir Next"/>
                <a:ea typeface="Avenir Next"/>
                <a:cs typeface="Avenir Next"/>
                <a:sym typeface="Avenir Next"/>
              </a:defRPr>
            </a:lvl1pPr>
          </a:lstStyle>
          <a:p>
            <a:pPr lvl="0">
              <a:defRPr>
                <a:solidFill>
                  <a:srgbClr val="000000"/>
                </a:solidFill>
                <a:uFillTx/>
              </a:defRPr>
            </a:pPr>
            <a:r>
              <a:rPr lang="en-US" dirty="0" smtClean="0">
                <a:solidFill>
                  <a:srgbClr val="FFFFFF"/>
                </a:solidFill>
                <a:uFill>
                  <a:solidFill/>
                </a:uFill>
              </a:rPr>
              <a:t>CELL</a:t>
            </a:r>
            <a:endParaRPr dirty="0">
              <a:solidFill>
                <a:srgbClr val="FFFFFF"/>
              </a:solidFill>
              <a:uFill>
                <a:solidFill/>
              </a:uFill>
            </a:endParaRPr>
          </a:p>
        </p:txBody>
      </p:sp>
      <p:sp>
        <p:nvSpPr>
          <p:cNvPr id="15" name="Shape 199"/>
          <p:cNvSpPr/>
          <p:nvPr/>
        </p:nvSpPr>
        <p:spPr>
          <a:xfrm>
            <a:off x="492918" y="2727057"/>
            <a:ext cx="1164432" cy="318036"/>
          </a:xfrm>
          <a:prstGeom prst="rect">
            <a:avLst/>
          </a:prstGeom>
          <a:solidFill>
            <a:srgbClr val="F9A737"/>
          </a:solidFill>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buClr>
                <a:srgbClr val="000000"/>
              </a:buClr>
              <a:defRPr>
                <a:solidFill>
                  <a:srgbClr val="FFFFFF"/>
                </a:solidFill>
                <a:uFill>
                  <a:solidFill>
                    <a:srgbClr val="000000"/>
                  </a:solidFill>
                </a:uFill>
                <a:latin typeface="Avenir Next"/>
                <a:ea typeface="Avenir Next"/>
                <a:cs typeface="Avenir Next"/>
                <a:sym typeface="Avenir Next"/>
              </a:defRPr>
            </a:lvl1pPr>
          </a:lstStyle>
          <a:p>
            <a:pPr lvl="0">
              <a:defRPr>
                <a:solidFill>
                  <a:srgbClr val="000000"/>
                </a:solidFill>
                <a:uFillTx/>
              </a:defRPr>
            </a:pPr>
            <a:r>
              <a:rPr dirty="0">
                <a:solidFill>
                  <a:schemeClr val="tx2"/>
                </a:solidFill>
                <a:uFill>
                  <a:solidFill/>
                </a:uFill>
              </a:rPr>
              <a:t>Buildpack</a:t>
            </a:r>
          </a:p>
        </p:txBody>
      </p:sp>
      <p:sp>
        <p:nvSpPr>
          <p:cNvPr id="16" name="Shape 200"/>
          <p:cNvSpPr/>
          <p:nvPr/>
        </p:nvSpPr>
        <p:spPr>
          <a:xfrm>
            <a:off x="6608650" y="1970534"/>
            <a:ext cx="625121" cy="198002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buClr>
                <a:srgbClr val="000000"/>
              </a:buClr>
              <a:defRPr sz="12200">
                <a:solidFill>
                  <a:srgbClr val="5E5E5E"/>
                </a:solidFill>
                <a:uFill>
                  <a:solidFill>
                    <a:srgbClr val="6C6C6C"/>
                  </a:solidFill>
                </a:uFill>
              </a:defRPr>
            </a:lvl1pPr>
          </a:lstStyle>
          <a:p>
            <a:pPr lvl="0">
              <a:defRPr sz="1800">
                <a:solidFill>
                  <a:srgbClr val="000000"/>
                </a:solidFill>
                <a:uFillTx/>
              </a:defRPr>
            </a:pPr>
            <a:r>
              <a:rPr sz="12200" dirty="0">
                <a:solidFill>
                  <a:srgbClr val="FFFFFF"/>
                </a:solidFill>
                <a:uFill>
                  <a:solidFill>
                    <a:srgbClr val="6C6C6C"/>
                  </a:solidFill>
                </a:uFill>
              </a:rPr>
              <a:t>}</a:t>
            </a:r>
          </a:p>
        </p:txBody>
      </p:sp>
      <p:sp>
        <p:nvSpPr>
          <p:cNvPr id="17" name="Shape 201"/>
          <p:cNvSpPr/>
          <p:nvPr/>
        </p:nvSpPr>
        <p:spPr>
          <a:xfrm>
            <a:off x="7293713" y="2902078"/>
            <a:ext cx="731676" cy="31803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buClr>
                <a:srgbClr val="000000"/>
              </a:buClr>
              <a:defRPr>
                <a:solidFill>
                  <a:srgbClr val="5E5E5E"/>
                </a:solidFill>
                <a:uFill>
                  <a:solidFill>
                    <a:srgbClr val="6C6C6C"/>
                  </a:solidFill>
                </a:uFill>
                <a:latin typeface="Avenir Next"/>
                <a:ea typeface="Avenir Next"/>
                <a:cs typeface="Avenir Next"/>
                <a:sym typeface="Avenir Next"/>
              </a:defRPr>
            </a:lvl1pPr>
          </a:lstStyle>
          <a:p>
            <a:pPr lvl="0">
              <a:defRPr>
                <a:solidFill>
                  <a:srgbClr val="000000"/>
                </a:solidFill>
                <a:uFillTx/>
              </a:defRPr>
            </a:pPr>
            <a:r>
              <a:rPr dirty="0">
                <a:solidFill>
                  <a:srgbClr val="FFFFFF"/>
                </a:solidFill>
                <a:uFill>
                  <a:solidFill>
                    <a:srgbClr val="6C6C6C"/>
                  </a:solidFill>
                </a:uFill>
              </a:rPr>
              <a:t>Droplet</a:t>
            </a:r>
          </a:p>
        </p:txBody>
      </p:sp>
    </p:spTree>
    <p:extLst>
      <p:ext uri="{BB962C8B-B14F-4D97-AF65-F5344CB8AC3E}">
        <p14:creationId xmlns:p14="http://schemas.microsoft.com/office/powerpoint/2010/main" val="286711144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366714" y="1074738"/>
            <a:ext cx="8410575" cy="3382962"/>
          </a:xfrm>
          <a:prstGeom prst="rect">
            <a:avLst/>
          </a:prstGeom>
        </p:spPr>
        <p:txBody>
          <a:bodyPr/>
          <a:lstStyle/>
          <a:p>
            <a:r>
              <a:rPr lang="en-US" sz="1800" dirty="0" smtClean="0">
                <a:solidFill>
                  <a:srgbClr val="FFFFFF"/>
                </a:solidFill>
              </a:rPr>
              <a:t>Buildpacks installed into a Cloud </a:t>
            </a:r>
            <a:r>
              <a:rPr lang="en-US" sz="1800" dirty="0">
                <a:solidFill>
                  <a:srgbClr val="FFFFFF"/>
                </a:solidFill>
              </a:rPr>
              <a:t>F</a:t>
            </a:r>
            <a:r>
              <a:rPr lang="en-US" sz="1800" dirty="0" smtClean="0">
                <a:solidFill>
                  <a:srgbClr val="FFFFFF"/>
                </a:solidFill>
              </a:rPr>
              <a:t>oundry instance or loaded from an external location at </a:t>
            </a:r>
            <a:r>
              <a:rPr lang="en-US" sz="1800" dirty="0">
                <a:solidFill>
                  <a:srgbClr val="FFFFFF"/>
                </a:solidFill>
              </a:rPr>
              <a:t>a</a:t>
            </a:r>
            <a:r>
              <a:rPr lang="en-US" sz="1800" dirty="0" smtClean="0">
                <a:solidFill>
                  <a:srgbClr val="FFFFFF"/>
                </a:solidFill>
              </a:rPr>
              <a:t>pp deployment time</a:t>
            </a:r>
          </a:p>
          <a:p>
            <a:r>
              <a:rPr lang="en-US" sz="1800" dirty="0" smtClean="0">
                <a:solidFill>
                  <a:srgbClr val="FFFFFF"/>
                </a:solidFill>
              </a:rPr>
              <a:t>Buildpacks provided by public Cloud Foundry</a:t>
            </a:r>
          </a:p>
          <a:p>
            <a:pPr lvl="1"/>
            <a:endParaRPr lang="en-US" sz="1800" dirty="0" smtClean="0">
              <a:solidFill>
                <a:srgbClr val="FFFFFF"/>
              </a:solidFill>
              <a:hlinkClick r:id="rId3"/>
            </a:endParaRPr>
          </a:p>
          <a:p>
            <a:pPr lvl="1"/>
            <a:endParaRPr lang="en-US" sz="1800" dirty="0">
              <a:solidFill>
                <a:srgbClr val="FFFFFF"/>
              </a:solidFill>
              <a:hlinkClick r:id="rId3"/>
            </a:endParaRPr>
          </a:p>
          <a:p>
            <a:pPr lvl="1"/>
            <a:endParaRPr lang="en-US" sz="1800" dirty="0" smtClean="0">
              <a:solidFill>
                <a:srgbClr val="FFFFFF"/>
              </a:solidFill>
              <a:hlinkClick r:id="rId3"/>
            </a:endParaRPr>
          </a:p>
          <a:p>
            <a:pPr lvl="1"/>
            <a:endParaRPr lang="en-US" sz="1800" dirty="0">
              <a:solidFill>
                <a:srgbClr val="FFFFFF"/>
              </a:solidFill>
              <a:hlinkClick r:id="rId3"/>
            </a:endParaRPr>
          </a:p>
          <a:p>
            <a:pPr lvl="1"/>
            <a:endParaRPr lang="en-US" sz="1800" dirty="0" smtClean="0">
              <a:solidFill>
                <a:srgbClr val="FFFFFF"/>
              </a:solidFill>
              <a:hlinkClick r:id="rId3"/>
            </a:endParaRPr>
          </a:p>
          <a:p>
            <a:pPr lvl="1"/>
            <a:endParaRPr lang="en-US" sz="1800" dirty="0" smtClean="0">
              <a:solidFill>
                <a:srgbClr val="FFFFFF"/>
              </a:solidFill>
              <a:hlinkClick r:id="rId3"/>
            </a:endParaRPr>
          </a:p>
          <a:p>
            <a:pPr lvl="1"/>
            <a:r>
              <a:rPr lang="en-US" sz="1800" dirty="0" smtClean="0">
                <a:hlinkClick r:id="rId4"/>
              </a:rPr>
              <a:t>Java Buildpack</a:t>
            </a:r>
            <a:endParaRPr lang="en-US" sz="1800" dirty="0" smtClean="0">
              <a:solidFill>
                <a:srgbClr val="FFFFFF"/>
              </a:solidFill>
              <a:hlinkClick r:id="rId3"/>
            </a:endParaRPr>
          </a:p>
          <a:p>
            <a:pPr lvl="1"/>
            <a:r>
              <a:rPr lang="en-US" sz="1800" dirty="0" smtClean="0">
                <a:solidFill>
                  <a:srgbClr val="FFFFFF"/>
                </a:solidFill>
                <a:hlinkClick r:id="rId3"/>
              </a:rPr>
              <a:t>Cloud Foundry Community Buildpack</a:t>
            </a:r>
            <a:endParaRPr lang="en-US" sz="1800" dirty="0" smtClean="0">
              <a:solidFill>
                <a:srgbClr val="FFFFFF"/>
              </a:solidFill>
            </a:endParaRPr>
          </a:p>
          <a:p>
            <a:pPr lvl="1"/>
            <a:r>
              <a:rPr lang="en-US" sz="1800" dirty="0" smtClean="0">
                <a:solidFill>
                  <a:srgbClr val="FFFFFF"/>
                </a:solidFill>
              </a:rPr>
              <a:t>Write you own</a:t>
            </a:r>
          </a:p>
          <a:p>
            <a:pPr lvl="1"/>
            <a:endParaRPr lang="en-US" sz="1800" dirty="0" smtClean="0">
              <a:solidFill>
                <a:srgbClr val="FFFFFF"/>
              </a:solidFill>
            </a:endParaRPr>
          </a:p>
        </p:txBody>
      </p:sp>
      <p:sp>
        <p:nvSpPr>
          <p:cNvPr id="5" name="Content Placeholder 2"/>
          <p:cNvSpPr txBox="1">
            <a:spLocks/>
          </p:cNvSpPr>
          <p:nvPr/>
        </p:nvSpPr>
        <p:spPr bwMode="gray">
          <a:xfrm>
            <a:off x="2690815" y="2103963"/>
            <a:ext cx="2986085" cy="1127360"/>
          </a:xfrm>
          <a:prstGeom prst="rect">
            <a:avLst/>
          </a:prstGeom>
          <a:noFill/>
        </p:spPr>
        <p:txBody>
          <a:bodyPr lIns="0" tIns="0" rIns="0" bIns="0">
            <a:noAutofit/>
          </a:bodyPr>
          <a:lstStyle>
            <a:lvl1pPr marL="228600" indent="-228600" algn="l" defTabSz="914400" rtl="0" eaLnBrk="1" latinLnBrk="0" hangingPunct="1">
              <a:spcBef>
                <a:spcPts val="1200"/>
              </a:spcBef>
              <a:buClr>
                <a:schemeClr val="accent1"/>
              </a:buClr>
              <a:buFont typeface="Wingdings" pitchFamily="2" charset="2"/>
              <a:buChar char=""/>
              <a:defRPr sz="2400" kern="1200">
                <a:solidFill>
                  <a:schemeClr val="tx1"/>
                </a:solidFill>
                <a:latin typeface="Arial"/>
                <a:ea typeface="+mn-ea"/>
                <a:cs typeface="Arial"/>
              </a:defRPr>
            </a:lvl1pPr>
            <a:lvl2pPr marL="742950" indent="-285750" algn="l" defTabSz="914400" rtl="0" eaLnBrk="1" latinLnBrk="0" hangingPunct="1">
              <a:spcBef>
                <a:spcPts val="300"/>
              </a:spcBef>
              <a:buClr>
                <a:schemeClr val="accent1"/>
              </a:buClr>
              <a:buFont typeface="Verdana" pitchFamily="34" charset="0"/>
              <a:buChar char="–"/>
              <a:defRPr sz="2000" kern="1200">
                <a:solidFill>
                  <a:schemeClr val="tx1"/>
                </a:solidFill>
                <a:latin typeface="Arial"/>
                <a:ea typeface="+mn-ea"/>
                <a:cs typeface="Arial"/>
              </a:defRPr>
            </a:lvl2pPr>
            <a:lvl3pPr marL="1143000" indent="-228600" algn="l" defTabSz="914400" rtl="0" eaLnBrk="1" latinLnBrk="0" hangingPunct="1">
              <a:spcBef>
                <a:spcPts val="300"/>
              </a:spcBef>
              <a:buClr>
                <a:schemeClr val="accent1"/>
              </a:buClr>
              <a:buFont typeface="Verdana" pitchFamily="34" charset="0"/>
              <a:buChar char="▪"/>
              <a:defRPr sz="1600" kern="1200">
                <a:solidFill>
                  <a:schemeClr val="tx1"/>
                </a:solidFill>
                <a:latin typeface="Arial"/>
                <a:ea typeface="+mn-ea"/>
                <a:cs typeface="Arial"/>
              </a:defRPr>
            </a:lvl3pPr>
            <a:lvl4pPr marL="1658938" indent="-287338" algn="l" defTabSz="914400" rtl="0" eaLnBrk="1" latinLnBrk="0" hangingPunct="1">
              <a:spcBef>
                <a:spcPts val="300"/>
              </a:spcBef>
              <a:buClr>
                <a:schemeClr val="accent1"/>
              </a:buClr>
              <a:buFont typeface="Verdana" pitchFamily="34" charset="0"/>
              <a:buChar char="—"/>
              <a:defRPr sz="1200" kern="1200">
                <a:solidFill>
                  <a:schemeClr val="tx1"/>
                </a:solidFill>
                <a:latin typeface="Arial"/>
                <a:ea typeface="+mn-ea"/>
                <a:cs typeface="Arial"/>
              </a:defRPr>
            </a:lvl4pPr>
            <a:lvl5pPr marL="2057400" indent="-228600" algn="l" defTabSz="914400" rtl="0" eaLnBrk="1" latinLnBrk="0" hangingPunct="1">
              <a:spcBef>
                <a:spcPts val="300"/>
              </a:spcBef>
              <a:buClr>
                <a:schemeClr val="accent1"/>
              </a:buClr>
              <a:buFont typeface="Verdana" pitchFamily="34" charset="0"/>
              <a:buChar char="»"/>
              <a:defRPr sz="1100" kern="1200">
                <a:solidFill>
                  <a:schemeClr val="tx1"/>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sz="1800" dirty="0" smtClean="0">
                <a:solidFill>
                  <a:srgbClr val="FFFFFF"/>
                </a:solidFill>
              </a:rPr>
              <a:t>Go</a:t>
            </a:r>
          </a:p>
          <a:p>
            <a:pPr lvl="1"/>
            <a:r>
              <a:rPr lang="en-US" sz="1800" dirty="0" smtClean="0">
                <a:solidFill>
                  <a:srgbClr val="FFFFFF"/>
                </a:solidFill>
              </a:rPr>
              <a:t>Python</a:t>
            </a:r>
          </a:p>
          <a:p>
            <a:pPr lvl="1"/>
            <a:r>
              <a:rPr lang="en-US" sz="1800" dirty="0" smtClean="0">
                <a:solidFill>
                  <a:srgbClr val="FFFFFF"/>
                </a:solidFill>
              </a:rPr>
              <a:t>PHP</a:t>
            </a:r>
          </a:p>
          <a:p>
            <a:pPr lvl="1"/>
            <a:r>
              <a:rPr lang="en-US" sz="1800" dirty="0" err="1" smtClean="0">
                <a:solidFill>
                  <a:srgbClr val="FFFFFF"/>
                </a:solidFill>
              </a:rPr>
              <a:t>Staticfile</a:t>
            </a:r>
            <a:endParaRPr lang="en-US" sz="1800" dirty="0" smtClean="0">
              <a:solidFill>
                <a:srgbClr val="FFFFFF"/>
              </a:solidFill>
            </a:endParaRPr>
          </a:p>
        </p:txBody>
      </p:sp>
      <p:sp>
        <p:nvSpPr>
          <p:cNvPr id="6" name="Shape 185"/>
          <p:cNvSpPr txBox="1">
            <a:spLocks/>
          </p:cNvSpPr>
          <p:nvPr/>
        </p:nvSpPr>
        <p:spPr>
          <a:xfrm>
            <a:off x="221570" y="168200"/>
            <a:ext cx="8410576" cy="623888"/>
          </a:xfrm>
          <a:prstGeom prst="rect">
            <a:avLst/>
          </a:prstGeom>
        </p:spPr>
        <p:txBody>
          <a:bodyPr/>
          <a:lstStyle>
            <a:lvl1pPr>
              <a:lnSpc>
                <a:spcPct val="90000"/>
              </a:lnSpc>
              <a:defRPr sz="3200">
                <a:solidFill>
                  <a:srgbClr val="008881"/>
                </a:solidFill>
                <a:uFill>
                  <a:solidFill>
                    <a:srgbClr val="008881"/>
                  </a:solidFill>
                </a:uFill>
                <a:latin typeface="Arial"/>
                <a:ea typeface="Arial"/>
                <a:cs typeface="Arial"/>
                <a:sym typeface="Arial"/>
              </a:defRPr>
            </a:lvl1pPr>
            <a:lvl2pPr>
              <a:lnSpc>
                <a:spcPct val="90000"/>
              </a:lnSpc>
              <a:defRPr sz="3200">
                <a:solidFill>
                  <a:srgbClr val="008881"/>
                </a:solidFill>
                <a:uFill>
                  <a:solidFill>
                    <a:srgbClr val="008881"/>
                  </a:solidFill>
                </a:uFill>
                <a:latin typeface="Arial"/>
                <a:ea typeface="Arial"/>
                <a:cs typeface="Arial"/>
                <a:sym typeface="Arial"/>
              </a:defRPr>
            </a:lvl2pPr>
            <a:lvl3pPr>
              <a:lnSpc>
                <a:spcPct val="90000"/>
              </a:lnSpc>
              <a:defRPr sz="3200">
                <a:solidFill>
                  <a:srgbClr val="008881"/>
                </a:solidFill>
                <a:uFill>
                  <a:solidFill>
                    <a:srgbClr val="008881"/>
                  </a:solidFill>
                </a:uFill>
                <a:latin typeface="Arial"/>
                <a:ea typeface="Arial"/>
                <a:cs typeface="Arial"/>
                <a:sym typeface="Arial"/>
              </a:defRPr>
            </a:lvl3pPr>
            <a:lvl4pPr>
              <a:lnSpc>
                <a:spcPct val="90000"/>
              </a:lnSpc>
              <a:defRPr sz="3200">
                <a:solidFill>
                  <a:srgbClr val="008881"/>
                </a:solidFill>
                <a:uFill>
                  <a:solidFill>
                    <a:srgbClr val="008881"/>
                  </a:solidFill>
                </a:uFill>
                <a:latin typeface="Arial"/>
                <a:ea typeface="Arial"/>
                <a:cs typeface="Arial"/>
                <a:sym typeface="Arial"/>
              </a:defRPr>
            </a:lvl4pPr>
            <a:lvl5pPr>
              <a:lnSpc>
                <a:spcPct val="90000"/>
              </a:lnSpc>
              <a:defRPr sz="3200">
                <a:solidFill>
                  <a:srgbClr val="008881"/>
                </a:solidFill>
                <a:uFill>
                  <a:solidFill>
                    <a:srgbClr val="008881"/>
                  </a:solidFill>
                </a:uFill>
                <a:latin typeface="Arial"/>
                <a:ea typeface="Arial"/>
                <a:cs typeface="Arial"/>
                <a:sym typeface="Arial"/>
              </a:defRPr>
            </a:lvl5pPr>
            <a:lvl6pPr>
              <a:lnSpc>
                <a:spcPct val="90000"/>
              </a:lnSpc>
              <a:defRPr sz="3200">
                <a:solidFill>
                  <a:srgbClr val="008881"/>
                </a:solidFill>
                <a:uFill>
                  <a:solidFill>
                    <a:srgbClr val="008881"/>
                  </a:solidFill>
                </a:uFill>
                <a:latin typeface="Arial"/>
                <a:ea typeface="Arial"/>
                <a:cs typeface="Arial"/>
                <a:sym typeface="Arial"/>
              </a:defRPr>
            </a:lvl6pPr>
            <a:lvl7pPr>
              <a:lnSpc>
                <a:spcPct val="90000"/>
              </a:lnSpc>
              <a:defRPr sz="3200">
                <a:solidFill>
                  <a:srgbClr val="008881"/>
                </a:solidFill>
                <a:uFill>
                  <a:solidFill>
                    <a:srgbClr val="008881"/>
                  </a:solidFill>
                </a:uFill>
                <a:latin typeface="Arial"/>
                <a:ea typeface="Arial"/>
                <a:cs typeface="Arial"/>
                <a:sym typeface="Arial"/>
              </a:defRPr>
            </a:lvl7pPr>
            <a:lvl8pPr>
              <a:lnSpc>
                <a:spcPct val="90000"/>
              </a:lnSpc>
              <a:defRPr sz="3200">
                <a:solidFill>
                  <a:srgbClr val="008881"/>
                </a:solidFill>
                <a:uFill>
                  <a:solidFill>
                    <a:srgbClr val="008881"/>
                  </a:solidFill>
                </a:uFill>
                <a:latin typeface="Arial"/>
                <a:ea typeface="Arial"/>
                <a:cs typeface="Arial"/>
                <a:sym typeface="Arial"/>
              </a:defRPr>
            </a:lvl8pPr>
            <a:lvl9pPr>
              <a:lnSpc>
                <a:spcPct val="90000"/>
              </a:lnSpc>
              <a:defRPr sz="3200">
                <a:solidFill>
                  <a:srgbClr val="008881"/>
                </a:solidFill>
                <a:uFill>
                  <a:solidFill>
                    <a:srgbClr val="008881"/>
                  </a:solidFill>
                </a:uFill>
                <a:latin typeface="Arial"/>
                <a:ea typeface="Arial"/>
                <a:cs typeface="Arial"/>
                <a:sym typeface="Arial"/>
              </a:defRPr>
            </a:lvl9pPr>
          </a:lstStyle>
          <a:p>
            <a:pPr>
              <a:defRPr sz="1800">
                <a:solidFill>
                  <a:srgbClr val="000000"/>
                </a:solidFill>
                <a:uFillTx/>
              </a:defRPr>
            </a:pPr>
            <a:r>
              <a:rPr lang="en-US" sz="2800" dirty="0" err="1" smtClean="0">
                <a:solidFill>
                  <a:srgbClr val="2C95DD"/>
                </a:solidFill>
                <a:uFillTx/>
              </a:rPr>
              <a:t>Buildpack</a:t>
            </a:r>
            <a:r>
              <a:rPr lang="en-US" sz="2800" dirty="0" smtClean="0">
                <a:solidFill>
                  <a:srgbClr val="2C95DD"/>
                </a:solidFill>
                <a:uFillTx/>
              </a:rPr>
              <a:t> Flavors</a:t>
            </a:r>
            <a:endParaRPr lang="en-US" sz="2800" dirty="0">
              <a:solidFill>
                <a:srgbClr val="2C95DD"/>
              </a:solidFill>
              <a:uFillTx/>
            </a:endParaRPr>
          </a:p>
        </p:txBody>
      </p:sp>
      <p:sp>
        <p:nvSpPr>
          <p:cNvPr id="7" name="Content Placeholder 2"/>
          <p:cNvSpPr txBox="1">
            <a:spLocks/>
          </p:cNvSpPr>
          <p:nvPr/>
        </p:nvSpPr>
        <p:spPr bwMode="gray">
          <a:xfrm>
            <a:off x="366714" y="2103963"/>
            <a:ext cx="2986085" cy="1127360"/>
          </a:xfrm>
          <a:prstGeom prst="rect">
            <a:avLst/>
          </a:prstGeom>
          <a:noFill/>
        </p:spPr>
        <p:txBody>
          <a:bodyPr lIns="0" tIns="0" rIns="0" bIns="0">
            <a:noAutofit/>
          </a:bodyPr>
          <a:lstStyle>
            <a:lvl1pPr marL="228600" indent="-228600" algn="l" defTabSz="914400" rtl="0" eaLnBrk="1" latinLnBrk="0" hangingPunct="1">
              <a:spcBef>
                <a:spcPts val="1200"/>
              </a:spcBef>
              <a:buClr>
                <a:schemeClr val="accent1"/>
              </a:buClr>
              <a:buFont typeface="Wingdings" pitchFamily="2" charset="2"/>
              <a:buChar char=""/>
              <a:defRPr sz="2400" kern="1200">
                <a:solidFill>
                  <a:schemeClr val="tx1"/>
                </a:solidFill>
                <a:latin typeface="Arial"/>
                <a:ea typeface="+mn-ea"/>
                <a:cs typeface="Arial"/>
              </a:defRPr>
            </a:lvl1pPr>
            <a:lvl2pPr marL="742950" indent="-285750" algn="l" defTabSz="914400" rtl="0" eaLnBrk="1" latinLnBrk="0" hangingPunct="1">
              <a:spcBef>
                <a:spcPts val="300"/>
              </a:spcBef>
              <a:buClr>
                <a:schemeClr val="accent1"/>
              </a:buClr>
              <a:buFont typeface="Verdana" pitchFamily="34" charset="0"/>
              <a:buChar char="–"/>
              <a:defRPr sz="2000" kern="1200">
                <a:solidFill>
                  <a:schemeClr val="tx1"/>
                </a:solidFill>
                <a:latin typeface="Arial"/>
                <a:ea typeface="+mn-ea"/>
                <a:cs typeface="Arial"/>
              </a:defRPr>
            </a:lvl2pPr>
            <a:lvl3pPr marL="1143000" indent="-228600" algn="l" defTabSz="914400" rtl="0" eaLnBrk="1" latinLnBrk="0" hangingPunct="1">
              <a:spcBef>
                <a:spcPts val="300"/>
              </a:spcBef>
              <a:buClr>
                <a:schemeClr val="accent1"/>
              </a:buClr>
              <a:buFont typeface="Verdana" pitchFamily="34" charset="0"/>
              <a:buChar char="▪"/>
              <a:defRPr sz="1600" kern="1200">
                <a:solidFill>
                  <a:schemeClr val="tx1"/>
                </a:solidFill>
                <a:latin typeface="Arial"/>
                <a:ea typeface="+mn-ea"/>
                <a:cs typeface="Arial"/>
              </a:defRPr>
            </a:lvl3pPr>
            <a:lvl4pPr marL="1658938" indent="-287338" algn="l" defTabSz="914400" rtl="0" eaLnBrk="1" latinLnBrk="0" hangingPunct="1">
              <a:spcBef>
                <a:spcPts val="300"/>
              </a:spcBef>
              <a:buClr>
                <a:schemeClr val="accent1"/>
              </a:buClr>
              <a:buFont typeface="Verdana" pitchFamily="34" charset="0"/>
              <a:buChar char="—"/>
              <a:defRPr sz="1200" kern="1200">
                <a:solidFill>
                  <a:schemeClr val="tx1"/>
                </a:solidFill>
                <a:latin typeface="Arial"/>
                <a:ea typeface="+mn-ea"/>
                <a:cs typeface="Arial"/>
              </a:defRPr>
            </a:lvl4pPr>
            <a:lvl5pPr marL="2057400" indent="-228600" algn="l" defTabSz="914400" rtl="0" eaLnBrk="1" latinLnBrk="0" hangingPunct="1">
              <a:spcBef>
                <a:spcPts val="300"/>
              </a:spcBef>
              <a:buClr>
                <a:schemeClr val="accent1"/>
              </a:buClr>
              <a:buFont typeface="Verdana" pitchFamily="34" charset="0"/>
              <a:buChar char="»"/>
              <a:defRPr sz="1100" kern="1200">
                <a:solidFill>
                  <a:schemeClr val="tx1"/>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sz="1800" dirty="0" smtClean="0">
                <a:solidFill>
                  <a:srgbClr val="FFFFFF"/>
                </a:solidFill>
              </a:rPr>
              <a:t>Java</a:t>
            </a:r>
          </a:p>
          <a:p>
            <a:pPr lvl="1"/>
            <a:r>
              <a:rPr lang="en-US" sz="1800" dirty="0" smtClean="0">
                <a:solidFill>
                  <a:srgbClr val="FFFFFF"/>
                </a:solidFill>
              </a:rPr>
              <a:t>Ruby</a:t>
            </a:r>
          </a:p>
          <a:p>
            <a:pPr lvl="1"/>
            <a:r>
              <a:rPr lang="en-US" sz="1800" dirty="0" err="1" smtClean="0">
                <a:solidFill>
                  <a:srgbClr val="FFFFFF"/>
                </a:solidFill>
              </a:rPr>
              <a:t>Node.js</a:t>
            </a:r>
            <a:endParaRPr lang="en-US" sz="1800" dirty="0" smtClean="0">
              <a:solidFill>
                <a:srgbClr val="FFFFFF"/>
              </a:solidFill>
            </a:endParaRPr>
          </a:p>
          <a:p>
            <a:pPr lvl="1"/>
            <a:r>
              <a:rPr lang="en-US" sz="1800" dirty="0" smtClean="0">
                <a:solidFill>
                  <a:srgbClr val="FFFFFF"/>
                </a:solidFill>
              </a:rPr>
              <a:t>Binary</a:t>
            </a:r>
          </a:p>
        </p:txBody>
      </p:sp>
      <p:sp>
        <p:nvSpPr>
          <p:cNvPr id="8" name="Content Placeholder 2"/>
          <p:cNvSpPr txBox="1">
            <a:spLocks/>
          </p:cNvSpPr>
          <p:nvPr/>
        </p:nvSpPr>
        <p:spPr bwMode="gray">
          <a:xfrm>
            <a:off x="4609120" y="2214631"/>
            <a:ext cx="2986085" cy="1127360"/>
          </a:xfrm>
          <a:prstGeom prst="rect">
            <a:avLst/>
          </a:prstGeom>
          <a:noFill/>
        </p:spPr>
        <p:txBody>
          <a:bodyPr lIns="0" tIns="0" rIns="0" bIns="0">
            <a:noAutofit/>
          </a:bodyPr>
          <a:lstStyle>
            <a:lvl1pPr marL="228600" indent="-228600" algn="l" defTabSz="914400" rtl="0" eaLnBrk="1" latinLnBrk="0" hangingPunct="1">
              <a:spcBef>
                <a:spcPts val="1200"/>
              </a:spcBef>
              <a:buClr>
                <a:schemeClr val="accent1"/>
              </a:buClr>
              <a:buFont typeface="Wingdings" pitchFamily="2" charset="2"/>
              <a:buChar char=""/>
              <a:defRPr sz="2400" kern="1200">
                <a:solidFill>
                  <a:schemeClr val="tx1"/>
                </a:solidFill>
                <a:latin typeface="Arial"/>
                <a:ea typeface="+mn-ea"/>
                <a:cs typeface="Arial"/>
              </a:defRPr>
            </a:lvl1pPr>
            <a:lvl2pPr marL="742950" indent="-285750" algn="l" defTabSz="914400" rtl="0" eaLnBrk="1" latinLnBrk="0" hangingPunct="1">
              <a:spcBef>
                <a:spcPts val="300"/>
              </a:spcBef>
              <a:buClr>
                <a:schemeClr val="accent1"/>
              </a:buClr>
              <a:buFont typeface="Verdana" pitchFamily="34" charset="0"/>
              <a:buChar char="–"/>
              <a:defRPr sz="2000" kern="1200">
                <a:solidFill>
                  <a:schemeClr val="tx1"/>
                </a:solidFill>
                <a:latin typeface="Arial"/>
                <a:ea typeface="+mn-ea"/>
                <a:cs typeface="Arial"/>
              </a:defRPr>
            </a:lvl2pPr>
            <a:lvl3pPr marL="1143000" indent="-228600" algn="l" defTabSz="914400" rtl="0" eaLnBrk="1" latinLnBrk="0" hangingPunct="1">
              <a:spcBef>
                <a:spcPts val="300"/>
              </a:spcBef>
              <a:buClr>
                <a:schemeClr val="accent1"/>
              </a:buClr>
              <a:buFont typeface="Verdana" pitchFamily="34" charset="0"/>
              <a:buChar char="▪"/>
              <a:defRPr sz="1600" kern="1200">
                <a:solidFill>
                  <a:schemeClr val="tx1"/>
                </a:solidFill>
                <a:latin typeface="Arial"/>
                <a:ea typeface="+mn-ea"/>
                <a:cs typeface="Arial"/>
              </a:defRPr>
            </a:lvl3pPr>
            <a:lvl4pPr marL="1658938" indent="-287338" algn="l" defTabSz="914400" rtl="0" eaLnBrk="1" latinLnBrk="0" hangingPunct="1">
              <a:spcBef>
                <a:spcPts val="300"/>
              </a:spcBef>
              <a:buClr>
                <a:schemeClr val="accent1"/>
              </a:buClr>
              <a:buFont typeface="Verdana" pitchFamily="34" charset="0"/>
              <a:buChar char="—"/>
              <a:defRPr sz="1200" kern="1200">
                <a:solidFill>
                  <a:schemeClr val="tx1"/>
                </a:solidFill>
                <a:latin typeface="Arial"/>
                <a:ea typeface="+mn-ea"/>
                <a:cs typeface="Arial"/>
              </a:defRPr>
            </a:lvl4pPr>
            <a:lvl5pPr marL="2057400" indent="-228600" algn="l" defTabSz="914400" rtl="0" eaLnBrk="1" latinLnBrk="0" hangingPunct="1">
              <a:spcBef>
                <a:spcPts val="300"/>
              </a:spcBef>
              <a:buClr>
                <a:schemeClr val="accent1"/>
              </a:buClr>
              <a:buFont typeface="Verdana" pitchFamily="34" charset="0"/>
              <a:buChar char="»"/>
              <a:defRPr sz="1100" kern="1200">
                <a:solidFill>
                  <a:schemeClr val="tx1"/>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sz="1800" dirty="0" smtClean="0">
                <a:solidFill>
                  <a:srgbClr val="FFFFFF"/>
                </a:solidFill>
              </a:rPr>
              <a:t>.NET</a:t>
            </a:r>
          </a:p>
          <a:p>
            <a:pPr marL="457200" lvl="1" indent="0">
              <a:buNone/>
            </a:pPr>
            <a:endParaRPr lang="en-US" sz="1800" dirty="0" smtClean="0">
              <a:solidFill>
                <a:srgbClr val="FFFFFF"/>
              </a:solidFill>
            </a:endParaRPr>
          </a:p>
        </p:txBody>
      </p:sp>
    </p:spTree>
    <p:extLst>
      <p:ext uri="{BB962C8B-B14F-4D97-AF65-F5344CB8AC3E}">
        <p14:creationId xmlns:p14="http://schemas.microsoft.com/office/powerpoint/2010/main" val="171022550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p:cNvSpPr/>
          <p:nvPr/>
        </p:nvSpPr>
        <p:spPr>
          <a:xfrm>
            <a:off x="2916670" y="1190626"/>
            <a:ext cx="3254375" cy="2540000"/>
          </a:xfrm>
          <a:prstGeom prst="roundRect">
            <a:avLst/>
          </a:prstGeom>
          <a:noFill/>
          <a:ln w="28575" cmpd="sng">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p:cNvSpPr/>
          <p:nvPr/>
        </p:nvSpPr>
        <p:spPr>
          <a:xfrm>
            <a:off x="3211945" y="2095500"/>
            <a:ext cx="2635250" cy="698500"/>
          </a:xfrm>
          <a:prstGeom prst="roundRect">
            <a:avLst/>
          </a:prstGeom>
          <a:solidFill>
            <a:srgbClr val="008881"/>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Platform </a:t>
            </a:r>
            <a:r>
              <a:rPr lang="en-US" sz="1600" dirty="0" err="1" smtClean="0"/>
              <a:t>buildpacks</a:t>
            </a:r>
            <a:r>
              <a:rPr lang="en-US" sz="1600" dirty="0" smtClean="0"/>
              <a:t> bring standard runtime*</a:t>
            </a:r>
            <a:endParaRPr lang="en-US" sz="1600" dirty="0"/>
          </a:p>
        </p:txBody>
      </p:sp>
      <p:sp>
        <p:nvSpPr>
          <p:cNvPr id="5" name="Rounded Rectangle 4"/>
          <p:cNvSpPr/>
          <p:nvPr/>
        </p:nvSpPr>
        <p:spPr>
          <a:xfrm>
            <a:off x="3211945" y="2946400"/>
            <a:ext cx="2635250" cy="698500"/>
          </a:xfrm>
          <a:prstGeom prst="roundRect">
            <a:avLst/>
          </a:prstGeom>
          <a:solidFill>
            <a:srgbClr val="008881"/>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Platform provides fixed OS container image</a:t>
            </a:r>
            <a:endParaRPr lang="en-US" sz="1600" dirty="0"/>
          </a:p>
        </p:txBody>
      </p:sp>
      <p:sp>
        <p:nvSpPr>
          <p:cNvPr id="6" name="Rounded Rectangle 5"/>
          <p:cNvSpPr/>
          <p:nvPr/>
        </p:nvSpPr>
        <p:spPr>
          <a:xfrm>
            <a:off x="3211945" y="1263650"/>
            <a:ext cx="2635250" cy="698500"/>
          </a:xfrm>
          <a:prstGeom prst="roundRect">
            <a:avLst/>
          </a:prstGeom>
          <a:solidFill>
            <a:schemeClr val="accent3"/>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Developer brings customized app</a:t>
            </a:r>
            <a:endParaRPr lang="en-US" sz="1600" dirty="0"/>
          </a:p>
        </p:txBody>
      </p:sp>
      <p:sp>
        <p:nvSpPr>
          <p:cNvPr id="10" name="TextBox 9"/>
          <p:cNvSpPr txBox="1"/>
          <p:nvPr/>
        </p:nvSpPr>
        <p:spPr>
          <a:xfrm>
            <a:off x="3820514" y="727406"/>
            <a:ext cx="1424989" cy="400110"/>
          </a:xfrm>
          <a:prstGeom prst="rect">
            <a:avLst/>
          </a:prstGeom>
          <a:noFill/>
        </p:spPr>
        <p:txBody>
          <a:bodyPr wrap="none" rtlCol="0">
            <a:spAutoFit/>
          </a:bodyPr>
          <a:lstStyle/>
          <a:p>
            <a:pPr algn="ctr"/>
            <a:r>
              <a:rPr lang="en-US" sz="2000" dirty="0" err="1" smtClean="0">
                <a:solidFill>
                  <a:schemeClr val="bg1"/>
                </a:solidFill>
              </a:rPr>
              <a:t>Buildpacks</a:t>
            </a:r>
            <a:endParaRPr lang="en-US" sz="2400" dirty="0" smtClean="0">
              <a:solidFill>
                <a:schemeClr val="bg1"/>
              </a:solidFill>
            </a:endParaRPr>
          </a:p>
        </p:txBody>
      </p:sp>
      <p:sp>
        <p:nvSpPr>
          <p:cNvPr id="12" name="TextBox 11"/>
          <p:cNvSpPr txBox="1"/>
          <p:nvPr/>
        </p:nvSpPr>
        <p:spPr>
          <a:xfrm>
            <a:off x="307809" y="4597399"/>
            <a:ext cx="4026065" cy="369332"/>
          </a:xfrm>
          <a:prstGeom prst="rect">
            <a:avLst/>
          </a:prstGeom>
          <a:noFill/>
        </p:spPr>
        <p:txBody>
          <a:bodyPr wrap="square" rtlCol="0">
            <a:spAutoFit/>
          </a:bodyPr>
          <a:lstStyle/>
          <a:p>
            <a:pPr algn="ctr"/>
            <a:r>
              <a:rPr lang="en-US" dirty="0" smtClean="0">
                <a:solidFill>
                  <a:schemeClr val="bg1"/>
                </a:solidFill>
              </a:rPr>
              <a:t>* </a:t>
            </a:r>
            <a:r>
              <a:rPr lang="en-US" dirty="0" err="1" smtClean="0">
                <a:solidFill>
                  <a:schemeClr val="bg1"/>
                </a:solidFill>
              </a:rPr>
              <a:t>Devs</a:t>
            </a:r>
            <a:r>
              <a:rPr lang="en-US" dirty="0" smtClean="0">
                <a:solidFill>
                  <a:schemeClr val="bg1"/>
                </a:solidFill>
              </a:rPr>
              <a:t> may bring a custom </a:t>
            </a:r>
            <a:r>
              <a:rPr lang="en-US" dirty="0" err="1" smtClean="0">
                <a:solidFill>
                  <a:schemeClr val="bg1"/>
                </a:solidFill>
              </a:rPr>
              <a:t>buildpack</a:t>
            </a:r>
            <a:endParaRPr lang="en-US" dirty="0" smtClean="0">
              <a:solidFill>
                <a:schemeClr val="bg1"/>
              </a:solidFill>
            </a:endParaRPr>
          </a:p>
        </p:txBody>
      </p:sp>
      <p:sp>
        <p:nvSpPr>
          <p:cNvPr id="13" name="Rounded Rectangle 12"/>
          <p:cNvSpPr/>
          <p:nvPr/>
        </p:nvSpPr>
        <p:spPr>
          <a:xfrm>
            <a:off x="3205595" y="3781425"/>
            <a:ext cx="2635250" cy="698500"/>
          </a:xfrm>
          <a:prstGeom prst="roundRect">
            <a:avLst/>
          </a:prstGeom>
          <a:solidFill>
            <a:schemeClr val="bg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Platform provides fixed host OS Kernel</a:t>
            </a:r>
            <a:endParaRPr lang="en-US" sz="1600" dirty="0"/>
          </a:p>
        </p:txBody>
      </p:sp>
      <p:sp>
        <p:nvSpPr>
          <p:cNvPr id="20" name="Title 1"/>
          <p:cNvSpPr>
            <a:spLocks noGrp="1"/>
          </p:cNvSpPr>
          <p:nvPr>
            <p:ph type="title"/>
          </p:nvPr>
        </p:nvSpPr>
        <p:spPr>
          <a:xfrm>
            <a:off x="142240" y="88754"/>
            <a:ext cx="8410576" cy="457201"/>
          </a:xfrm>
        </p:spPr>
        <p:txBody>
          <a:bodyPr/>
          <a:lstStyle/>
          <a:p>
            <a:r>
              <a:rPr lang="en-US" sz="2800" dirty="0" smtClean="0">
                <a:solidFill>
                  <a:srgbClr val="2C95DD"/>
                </a:solidFill>
              </a:rPr>
              <a:t>Customize the Container </a:t>
            </a:r>
            <a:r>
              <a:rPr lang="en-US" sz="2800" dirty="0">
                <a:solidFill>
                  <a:srgbClr val="2C95DD"/>
                </a:solidFill>
              </a:rPr>
              <a:t>E</a:t>
            </a:r>
            <a:r>
              <a:rPr lang="en-US" sz="2800" dirty="0" smtClean="0">
                <a:solidFill>
                  <a:srgbClr val="2C95DD"/>
                </a:solidFill>
              </a:rPr>
              <a:t>xperience</a:t>
            </a:r>
            <a:endParaRPr lang="en-US" sz="2800" dirty="0">
              <a:solidFill>
                <a:srgbClr val="2C95DD"/>
              </a:solidFill>
            </a:endParaRPr>
          </a:p>
        </p:txBody>
      </p:sp>
      <p:sp>
        <p:nvSpPr>
          <p:cNvPr id="2" name="TextBox 1"/>
          <p:cNvSpPr txBox="1"/>
          <p:nvPr/>
        </p:nvSpPr>
        <p:spPr>
          <a:xfrm>
            <a:off x="6171045" y="2107045"/>
            <a:ext cx="966931" cy="523220"/>
          </a:xfrm>
          <a:prstGeom prst="rect">
            <a:avLst/>
          </a:prstGeom>
          <a:noFill/>
        </p:spPr>
        <p:txBody>
          <a:bodyPr wrap="none" rtlCol="0">
            <a:spAutoFit/>
          </a:bodyPr>
          <a:lstStyle/>
          <a:p>
            <a:r>
              <a:rPr lang="en-US" dirty="0" smtClean="0">
                <a:solidFill>
                  <a:schemeClr val="bg1"/>
                </a:solidFill>
              </a:rPr>
              <a:t>App </a:t>
            </a:r>
          </a:p>
          <a:p>
            <a:r>
              <a:rPr lang="en-US" dirty="0" smtClean="0">
                <a:solidFill>
                  <a:schemeClr val="bg1"/>
                </a:solidFill>
              </a:rPr>
              <a:t>Container</a:t>
            </a:r>
            <a:endParaRPr lang="en-US" dirty="0">
              <a:solidFill>
                <a:schemeClr val="bg1"/>
              </a:solidFill>
            </a:endParaRPr>
          </a:p>
        </p:txBody>
      </p:sp>
    </p:spTree>
    <p:extLst>
      <p:ext uri="{BB962C8B-B14F-4D97-AF65-F5344CB8AC3E}">
        <p14:creationId xmlns:p14="http://schemas.microsoft.com/office/powerpoint/2010/main" val="12668310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descr="Stocksy_txp157cab05rEJ000_Medium_423382.jpg"/>
          <p:cNvPicPr>
            <a:picLocks noChangeAspect="1"/>
          </p:cNvPicPr>
          <p:nvPr/>
        </p:nvPicPr>
        <p:blipFill>
          <a:blip r:embed="rId3"/>
          <a:srcRect t="15584"/>
          <a:stretch>
            <a:fillRect/>
          </a:stretch>
        </p:blipFill>
        <p:spPr>
          <a:xfrm>
            <a:off x="0" y="0"/>
            <a:ext cx="9144000" cy="5143500"/>
          </a:xfrm>
          <a:prstGeom prst="rect">
            <a:avLst/>
          </a:prstGeom>
        </p:spPr>
      </p:pic>
      <p:sp>
        <p:nvSpPr>
          <p:cNvPr id="20" name="Rectangle 19"/>
          <p:cNvSpPr/>
          <p:nvPr/>
        </p:nvSpPr>
        <p:spPr>
          <a:xfrm>
            <a:off x="0" y="0"/>
            <a:ext cx="9144000" cy="5143500"/>
          </a:xfrm>
          <a:prstGeom prst="rect">
            <a:avLst/>
          </a:prstGeom>
          <a:gradFill flip="none" rotWithShape="1">
            <a:gsLst>
              <a:gs pos="8000">
                <a:srgbClr val="000000">
                  <a:alpha val="0"/>
                </a:srgbClr>
              </a:gs>
              <a:gs pos="54000">
                <a:srgbClr val="000000">
                  <a:alpha val="86000"/>
                </a:srgbClr>
              </a:gs>
              <a:gs pos="83000">
                <a:srgbClr val="000000">
                  <a:alpha val="89000"/>
                </a:srgbClr>
              </a:gs>
            </a:gsLst>
            <a:lin ang="16500000" scaled="0"/>
            <a:tileRect/>
          </a:gradFill>
          <a:ln w="44450" cap="flat" cmpd="sng" algn="ctr">
            <a:noFill/>
            <a:prstDash val="solid"/>
            <a:round/>
            <a:headEnd type="none" w="med" len="med"/>
            <a:tailEnd type="none" w="med" len="med"/>
          </a:ln>
          <a:effectLst/>
        </p:spPr>
        <p:txBody>
          <a:bodyPr lIns="68579" tIns="34289" rIns="68579" bIns="34289" rtlCol="0" anchor="ctr"/>
          <a:lstStyle/>
          <a:p>
            <a:pPr algn="ctr">
              <a:defRPr/>
            </a:pPr>
            <a:endParaRPr lang="en-US" kern="0">
              <a:solidFill>
                <a:srgbClr val="FFFFFF"/>
              </a:solidFill>
            </a:endParaRPr>
          </a:p>
        </p:txBody>
      </p:sp>
      <p:grpSp>
        <p:nvGrpSpPr>
          <p:cNvPr id="2" name="Group 24"/>
          <p:cNvGrpSpPr/>
          <p:nvPr/>
        </p:nvGrpSpPr>
        <p:grpSpPr>
          <a:xfrm>
            <a:off x="3754006" y="2328641"/>
            <a:ext cx="1187450" cy="800195"/>
            <a:chOff x="1314450" y="2381250"/>
            <a:chExt cx="1847850" cy="1245223"/>
          </a:xfrm>
        </p:grpSpPr>
        <p:sp>
          <p:nvSpPr>
            <p:cNvPr id="24" name="Rounded Rectangle 23"/>
            <p:cNvSpPr/>
            <p:nvPr/>
          </p:nvSpPr>
          <p:spPr>
            <a:xfrm>
              <a:off x="1752600" y="2806700"/>
              <a:ext cx="1028700" cy="635000"/>
            </a:xfrm>
            <a:prstGeom prst="round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22" name="Picture 21" descr="cf-green.png"/>
            <p:cNvPicPr>
              <a:picLocks noChangeAspect="1"/>
            </p:cNvPicPr>
            <p:nvPr/>
          </p:nvPicPr>
          <p:blipFill>
            <a:blip r:embed="rId4"/>
            <a:stretch>
              <a:fillRect/>
            </a:stretch>
          </p:blipFill>
          <p:spPr>
            <a:xfrm>
              <a:off x="1314450" y="2381250"/>
              <a:ext cx="1847850" cy="1245223"/>
            </a:xfrm>
            <a:prstGeom prst="rect">
              <a:avLst/>
            </a:prstGeom>
          </p:spPr>
        </p:pic>
      </p:grpSp>
      <p:cxnSp>
        <p:nvCxnSpPr>
          <p:cNvPr id="40" name="Straight Connector 39"/>
          <p:cNvCxnSpPr/>
          <p:nvPr/>
        </p:nvCxnSpPr>
        <p:spPr>
          <a:xfrm>
            <a:off x="596900" y="2111130"/>
            <a:ext cx="7848600" cy="1588"/>
          </a:xfrm>
          <a:prstGeom prst="line">
            <a:avLst/>
          </a:prstGeom>
          <a:ln w="22225" cap="flat" cmpd="sng" algn="ctr">
            <a:gradFill flip="none" rotWithShape="1">
              <a:gsLst>
                <a:gs pos="0">
                  <a:schemeClr val="accent1">
                    <a:alpha val="0"/>
                  </a:schemeClr>
                </a:gs>
                <a:gs pos="100000">
                  <a:schemeClr val="bg2">
                    <a:alpha val="0"/>
                  </a:schemeClr>
                </a:gs>
                <a:gs pos="49000">
                  <a:schemeClr val="accent1"/>
                </a:gs>
              </a:gsLst>
              <a:path path="circle">
                <a:fillToRect l="100000" t="100000"/>
              </a:path>
              <a:tileRect r="-100000" b="-100000"/>
            </a:gra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96900" y="3428754"/>
            <a:ext cx="7848600" cy="1588"/>
          </a:xfrm>
          <a:prstGeom prst="line">
            <a:avLst/>
          </a:prstGeom>
          <a:ln w="22225" cap="flat" cmpd="sng" algn="ctr">
            <a:gradFill flip="none" rotWithShape="1">
              <a:gsLst>
                <a:gs pos="0">
                  <a:schemeClr val="accent1">
                    <a:alpha val="0"/>
                  </a:schemeClr>
                </a:gs>
                <a:gs pos="100000">
                  <a:schemeClr val="bg2">
                    <a:alpha val="0"/>
                  </a:schemeClr>
                </a:gs>
                <a:gs pos="49000">
                  <a:schemeClr val="accent1"/>
                </a:gs>
              </a:gsLst>
              <a:path path="circle">
                <a:fillToRect l="100000" t="100000"/>
              </a:path>
              <a:tileRect r="-100000" b="-100000"/>
            </a:gra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8" name="Shape 1014"/>
          <p:cNvSpPr txBox="1">
            <a:spLocks/>
          </p:cNvSpPr>
          <p:nvPr/>
        </p:nvSpPr>
        <p:spPr>
          <a:xfrm>
            <a:off x="1820794" y="1336859"/>
            <a:ext cx="5209487" cy="460500"/>
          </a:xfrm>
          <a:prstGeom prst="rect">
            <a:avLst/>
          </a:prstGeom>
          <a:noFill/>
          <a:ln>
            <a:noFill/>
          </a:ln>
        </p:spPr>
        <p:txBody>
          <a:bodyPr lIns="0" tIns="0" rIns="0" bIns="0" anchor="t" anchorCtr="0">
            <a:noAutofit/>
          </a:bodyPr>
          <a:lstStyle/>
          <a:p>
            <a:pPr algn="dist">
              <a:lnSpc>
                <a:spcPct val="90000"/>
              </a:lnSpc>
              <a:buSzPct val="25000"/>
              <a:defRPr/>
            </a:pPr>
            <a:endParaRPr lang="en" sz="4500" b="1" kern="0" cap="all" dirty="0">
              <a:solidFill>
                <a:srgbClr val="008881"/>
              </a:solidFill>
              <a:ea typeface="Arial"/>
              <a:cs typeface="Arial"/>
              <a:sym typeface="Arial"/>
            </a:endParaRPr>
          </a:p>
        </p:txBody>
      </p:sp>
      <p:sp>
        <p:nvSpPr>
          <p:cNvPr id="10" name="Shape 1163"/>
          <p:cNvSpPr txBox="1">
            <a:spLocks/>
          </p:cNvSpPr>
          <p:nvPr/>
        </p:nvSpPr>
        <p:spPr bwMode="gray">
          <a:xfrm>
            <a:off x="205956" y="1396070"/>
            <a:ext cx="8410499" cy="460500"/>
          </a:xfrm>
          <a:prstGeom prst="rect">
            <a:avLst/>
          </a:prstGeom>
          <a:noFill/>
          <a:ln>
            <a:noFill/>
          </a:ln>
        </p:spPr>
        <p:txBody>
          <a:bodyPr lIns="0" tIns="0" rIns="0" bIns="0" anchor="t" anchorCtr="0">
            <a:noAutofit/>
          </a:bodyPr>
          <a:lstStyle>
            <a:defPPr marR="0" algn="l" rtl="0">
              <a:lnSpc>
                <a:spcPct val="100000"/>
              </a:lnSpc>
              <a:spcBef>
                <a:spcPts val="0"/>
              </a:spcBef>
              <a:spcAft>
                <a:spcPts val="0"/>
              </a:spcAft>
            </a:defPPr>
            <a:lvl1pPr marR="0" algn="l" rtl="0">
              <a:lnSpc>
                <a:spcPct val="90000"/>
              </a:lnSpc>
              <a:spcBef>
                <a:spcPts val="0"/>
              </a:spcBef>
              <a:spcAft>
                <a:spcPts val="0"/>
              </a:spcAft>
              <a:buNone/>
              <a:defRPr sz="3200" b="0" i="0" u="none" strike="noStrike" cap="none" baseline="0">
                <a:solidFill>
                  <a:schemeClr val="tx2"/>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stStyle>
          <a:p>
            <a:pPr algn="ctr">
              <a:buSzPct val="25000"/>
            </a:pPr>
            <a:r>
              <a:rPr lang="en-US" b="1" cap="all" dirty="0" smtClean="0">
                <a:solidFill>
                  <a:srgbClr val="74CEC7"/>
                </a:solidFill>
              </a:rPr>
              <a:t>D e m o</a:t>
            </a:r>
            <a:endParaRPr lang="en" sz="2100" b="1" cap="all" dirty="0">
              <a:solidFill>
                <a:srgbClr val="74CEC7"/>
              </a:solidFill>
            </a:endParaRPr>
          </a:p>
        </p:txBody>
      </p:sp>
    </p:spTree>
    <p:extLst>
      <p:ext uri="{BB962C8B-B14F-4D97-AF65-F5344CB8AC3E}">
        <p14:creationId xmlns:p14="http://schemas.microsoft.com/office/powerpoint/2010/main" val="283594912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565150" y="2095500"/>
            <a:ext cx="2635250" cy="698500"/>
          </a:xfrm>
          <a:prstGeom prst="roundRect">
            <a:avLst/>
          </a:prstGeom>
          <a:solidFill>
            <a:srgbClr val="008881"/>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Platform </a:t>
            </a:r>
            <a:r>
              <a:rPr lang="en-US" sz="1600" dirty="0" err="1" smtClean="0"/>
              <a:t>buildpacks</a:t>
            </a:r>
            <a:r>
              <a:rPr lang="en-US" sz="1600" dirty="0" smtClean="0"/>
              <a:t> provide standard runtime*</a:t>
            </a:r>
            <a:endParaRPr lang="en-US" sz="1600" dirty="0"/>
          </a:p>
        </p:txBody>
      </p:sp>
      <p:sp>
        <p:nvSpPr>
          <p:cNvPr id="5" name="Rounded Rectangle 4"/>
          <p:cNvSpPr/>
          <p:nvPr/>
        </p:nvSpPr>
        <p:spPr>
          <a:xfrm>
            <a:off x="565150" y="2946400"/>
            <a:ext cx="2635250" cy="698500"/>
          </a:xfrm>
          <a:prstGeom prst="roundRect">
            <a:avLst/>
          </a:prstGeom>
          <a:solidFill>
            <a:srgbClr val="008881"/>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Platform provides fixed OS container image</a:t>
            </a:r>
            <a:endParaRPr lang="en-US" sz="1600" dirty="0"/>
          </a:p>
        </p:txBody>
      </p:sp>
      <p:sp>
        <p:nvSpPr>
          <p:cNvPr id="6" name="Rounded Rectangle 5"/>
          <p:cNvSpPr/>
          <p:nvPr/>
        </p:nvSpPr>
        <p:spPr>
          <a:xfrm>
            <a:off x="565150" y="1263650"/>
            <a:ext cx="2635250" cy="698500"/>
          </a:xfrm>
          <a:prstGeom prst="roundRect">
            <a:avLst/>
          </a:prstGeom>
          <a:solidFill>
            <a:schemeClr val="accent3"/>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Developer brings customized app</a:t>
            </a:r>
            <a:endParaRPr lang="en-US" sz="1600" dirty="0"/>
          </a:p>
        </p:txBody>
      </p:sp>
      <p:sp>
        <p:nvSpPr>
          <p:cNvPr id="7" name="Rounded Rectangle 6"/>
          <p:cNvSpPr/>
          <p:nvPr/>
        </p:nvSpPr>
        <p:spPr>
          <a:xfrm>
            <a:off x="5870575" y="2120900"/>
            <a:ext cx="2635250" cy="698500"/>
          </a:xfrm>
          <a:prstGeom prst="roundRect">
            <a:avLst/>
          </a:prstGeom>
          <a:solidFill>
            <a:schemeClr val="accent3"/>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Developer brings runtime container image</a:t>
            </a:r>
            <a:endParaRPr lang="en-US" sz="1600" dirty="0"/>
          </a:p>
        </p:txBody>
      </p:sp>
      <p:sp>
        <p:nvSpPr>
          <p:cNvPr id="8" name="Rounded Rectangle 7"/>
          <p:cNvSpPr/>
          <p:nvPr/>
        </p:nvSpPr>
        <p:spPr>
          <a:xfrm>
            <a:off x="5870575" y="2971800"/>
            <a:ext cx="2635250" cy="698500"/>
          </a:xfrm>
          <a:prstGeom prst="roundRect">
            <a:avLst/>
          </a:prstGeom>
          <a:solidFill>
            <a:schemeClr val="accent3"/>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Developer brings container OS image</a:t>
            </a:r>
            <a:endParaRPr lang="en-US" sz="1600" dirty="0"/>
          </a:p>
        </p:txBody>
      </p:sp>
      <p:sp>
        <p:nvSpPr>
          <p:cNvPr id="9" name="Rounded Rectangle 8"/>
          <p:cNvSpPr/>
          <p:nvPr/>
        </p:nvSpPr>
        <p:spPr>
          <a:xfrm>
            <a:off x="5870575" y="1289050"/>
            <a:ext cx="2635250" cy="698500"/>
          </a:xfrm>
          <a:prstGeom prst="roundRect">
            <a:avLst/>
          </a:prstGeom>
          <a:solidFill>
            <a:schemeClr val="accent3"/>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Developer brings customized app</a:t>
            </a:r>
            <a:endParaRPr lang="en-US" sz="1600" dirty="0"/>
          </a:p>
        </p:txBody>
      </p:sp>
      <p:sp>
        <p:nvSpPr>
          <p:cNvPr id="10" name="TextBox 9"/>
          <p:cNvSpPr txBox="1"/>
          <p:nvPr/>
        </p:nvSpPr>
        <p:spPr>
          <a:xfrm>
            <a:off x="1173721" y="727406"/>
            <a:ext cx="1424989" cy="400110"/>
          </a:xfrm>
          <a:prstGeom prst="rect">
            <a:avLst/>
          </a:prstGeom>
          <a:noFill/>
        </p:spPr>
        <p:txBody>
          <a:bodyPr wrap="none" rtlCol="0">
            <a:spAutoFit/>
          </a:bodyPr>
          <a:lstStyle/>
          <a:p>
            <a:pPr algn="ctr"/>
            <a:r>
              <a:rPr lang="en-US" sz="2000" dirty="0" err="1" smtClean="0">
                <a:solidFill>
                  <a:schemeClr val="bg1"/>
                </a:solidFill>
              </a:rPr>
              <a:t>Buildpacks</a:t>
            </a:r>
            <a:endParaRPr lang="en-US" sz="2400" dirty="0" smtClean="0">
              <a:solidFill>
                <a:schemeClr val="bg1"/>
              </a:solidFill>
            </a:endParaRPr>
          </a:p>
        </p:txBody>
      </p:sp>
      <p:sp>
        <p:nvSpPr>
          <p:cNvPr id="11" name="TextBox 10"/>
          <p:cNvSpPr txBox="1"/>
          <p:nvPr/>
        </p:nvSpPr>
        <p:spPr>
          <a:xfrm>
            <a:off x="6374369" y="727406"/>
            <a:ext cx="1424989" cy="400110"/>
          </a:xfrm>
          <a:prstGeom prst="rect">
            <a:avLst/>
          </a:prstGeom>
          <a:noFill/>
        </p:spPr>
        <p:txBody>
          <a:bodyPr wrap="none" rtlCol="0">
            <a:spAutoFit/>
          </a:bodyPr>
          <a:lstStyle/>
          <a:p>
            <a:pPr algn="ctr"/>
            <a:r>
              <a:rPr lang="en-US" sz="2000" dirty="0" smtClean="0">
                <a:solidFill>
                  <a:srgbClr val="FFFFFF"/>
                </a:solidFill>
              </a:rPr>
              <a:t>Containers</a:t>
            </a:r>
            <a:endParaRPr lang="en-US" sz="2400" dirty="0" smtClean="0">
              <a:solidFill>
                <a:srgbClr val="FFFFFF"/>
              </a:solidFill>
            </a:endParaRPr>
          </a:p>
        </p:txBody>
      </p:sp>
      <p:sp>
        <p:nvSpPr>
          <p:cNvPr id="12" name="TextBox 11"/>
          <p:cNvSpPr txBox="1"/>
          <p:nvPr/>
        </p:nvSpPr>
        <p:spPr>
          <a:xfrm>
            <a:off x="307809" y="4597399"/>
            <a:ext cx="4026065" cy="369332"/>
          </a:xfrm>
          <a:prstGeom prst="rect">
            <a:avLst/>
          </a:prstGeom>
          <a:noFill/>
        </p:spPr>
        <p:txBody>
          <a:bodyPr wrap="square" rtlCol="0">
            <a:spAutoFit/>
          </a:bodyPr>
          <a:lstStyle/>
          <a:p>
            <a:pPr algn="ctr"/>
            <a:r>
              <a:rPr lang="en-US" dirty="0" smtClean="0">
                <a:solidFill>
                  <a:schemeClr val="bg1"/>
                </a:solidFill>
              </a:rPr>
              <a:t>* </a:t>
            </a:r>
            <a:r>
              <a:rPr lang="en-US" dirty="0" err="1" smtClean="0">
                <a:solidFill>
                  <a:schemeClr val="bg1"/>
                </a:solidFill>
              </a:rPr>
              <a:t>Devs</a:t>
            </a:r>
            <a:r>
              <a:rPr lang="en-US" dirty="0" smtClean="0">
                <a:solidFill>
                  <a:schemeClr val="bg1"/>
                </a:solidFill>
              </a:rPr>
              <a:t> may bring a custom </a:t>
            </a:r>
            <a:r>
              <a:rPr lang="en-US" dirty="0" err="1" smtClean="0">
                <a:solidFill>
                  <a:schemeClr val="bg1"/>
                </a:solidFill>
              </a:rPr>
              <a:t>buildpack</a:t>
            </a:r>
            <a:endParaRPr lang="en-US" dirty="0" smtClean="0">
              <a:solidFill>
                <a:schemeClr val="bg1"/>
              </a:solidFill>
            </a:endParaRPr>
          </a:p>
        </p:txBody>
      </p:sp>
      <p:sp>
        <p:nvSpPr>
          <p:cNvPr id="13" name="Rounded Rectangle 12"/>
          <p:cNvSpPr/>
          <p:nvPr/>
        </p:nvSpPr>
        <p:spPr>
          <a:xfrm>
            <a:off x="558800" y="3781425"/>
            <a:ext cx="2635250" cy="698500"/>
          </a:xfrm>
          <a:prstGeom prst="roundRect">
            <a:avLst/>
          </a:prstGeom>
          <a:solidFill>
            <a:schemeClr val="bg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Platform provides fixed host OS Kernel</a:t>
            </a:r>
            <a:endParaRPr lang="en-US" sz="1600" dirty="0"/>
          </a:p>
        </p:txBody>
      </p:sp>
      <p:sp>
        <p:nvSpPr>
          <p:cNvPr id="14" name="Rounded Rectangle 13"/>
          <p:cNvSpPr/>
          <p:nvPr/>
        </p:nvSpPr>
        <p:spPr>
          <a:xfrm>
            <a:off x="5870575" y="3806825"/>
            <a:ext cx="2635250" cy="698500"/>
          </a:xfrm>
          <a:prstGeom prst="roundRect">
            <a:avLst/>
          </a:prstGeom>
          <a:solidFill>
            <a:srgbClr val="008881"/>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Platform provides fixed host OS Kernel</a:t>
            </a:r>
            <a:endParaRPr lang="en-US" sz="1600" dirty="0"/>
          </a:p>
        </p:txBody>
      </p:sp>
      <p:grpSp>
        <p:nvGrpSpPr>
          <p:cNvPr id="19" name="Group 18"/>
          <p:cNvGrpSpPr/>
          <p:nvPr/>
        </p:nvGrpSpPr>
        <p:grpSpPr>
          <a:xfrm>
            <a:off x="3670300" y="3889375"/>
            <a:ext cx="1647825" cy="428625"/>
            <a:chOff x="3670300" y="3952875"/>
            <a:chExt cx="1647825" cy="428625"/>
          </a:xfrm>
        </p:grpSpPr>
        <p:sp>
          <p:nvSpPr>
            <p:cNvPr id="17" name="TextBox 16"/>
            <p:cNvSpPr txBox="1"/>
            <p:nvPr/>
          </p:nvSpPr>
          <p:spPr>
            <a:xfrm>
              <a:off x="3839532" y="3952875"/>
              <a:ext cx="1300356" cy="307777"/>
            </a:xfrm>
            <a:prstGeom prst="rect">
              <a:avLst/>
            </a:prstGeom>
            <a:noFill/>
          </p:spPr>
          <p:txBody>
            <a:bodyPr wrap="none" rtlCol="0">
              <a:spAutoFit/>
            </a:bodyPr>
            <a:lstStyle/>
            <a:p>
              <a:pPr algn="ctr"/>
              <a:r>
                <a:rPr lang="en-US" dirty="0" smtClean="0">
                  <a:solidFill>
                    <a:srgbClr val="FFFFFF"/>
                  </a:solidFill>
                </a:rPr>
                <a:t>App container</a:t>
              </a:r>
            </a:p>
          </p:txBody>
        </p:sp>
        <p:sp>
          <p:nvSpPr>
            <p:cNvPr id="18" name="Rounded Rectangle 17"/>
            <p:cNvSpPr/>
            <p:nvPr/>
          </p:nvSpPr>
          <p:spPr>
            <a:xfrm>
              <a:off x="3670300" y="3971926"/>
              <a:ext cx="1647825" cy="409574"/>
            </a:xfrm>
            <a:prstGeom prst="roundRect">
              <a:avLst/>
            </a:prstGeom>
            <a:noFill/>
            <a:ln w="19050" cmpd="sng">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Title 1"/>
          <p:cNvSpPr>
            <a:spLocks noGrp="1"/>
          </p:cNvSpPr>
          <p:nvPr>
            <p:ph type="title"/>
          </p:nvPr>
        </p:nvSpPr>
        <p:spPr>
          <a:xfrm>
            <a:off x="128586" y="88754"/>
            <a:ext cx="8410576" cy="457201"/>
          </a:xfrm>
        </p:spPr>
        <p:txBody>
          <a:bodyPr/>
          <a:lstStyle/>
          <a:p>
            <a:r>
              <a:rPr lang="en-US" sz="2800" dirty="0" smtClean="0">
                <a:solidFill>
                  <a:srgbClr val="2C95DD"/>
                </a:solidFill>
              </a:rPr>
              <a:t>Customize the Container Experience</a:t>
            </a:r>
            <a:endParaRPr lang="en-US" sz="2800" dirty="0">
              <a:solidFill>
                <a:srgbClr val="2C95DD"/>
              </a:solidFill>
            </a:endParaRPr>
          </a:p>
        </p:txBody>
      </p:sp>
      <p:sp>
        <p:nvSpPr>
          <p:cNvPr id="21" name="Rounded Rectangle 20"/>
          <p:cNvSpPr/>
          <p:nvPr/>
        </p:nvSpPr>
        <p:spPr>
          <a:xfrm>
            <a:off x="307809" y="1135593"/>
            <a:ext cx="3254375" cy="2540000"/>
          </a:xfrm>
          <a:prstGeom prst="roundRect">
            <a:avLst/>
          </a:prstGeom>
          <a:noFill/>
          <a:ln w="28575" cmpd="sng">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a:off x="5553432" y="1190626"/>
            <a:ext cx="3254375" cy="2540000"/>
          </a:xfrm>
          <a:prstGeom prst="roundRect">
            <a:avLst/>
          </a:prstGeom>
          <a:noFill/>
          <a:ln w="28575" cmpd="sng">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16498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Shape 298"/>
          <p:cNvSpPr/>
          <p:nvPr/>
        </p:nvSpPr>
        <p:spPr>
          <a:xfrm>
            <a:off x="1063036" y="781953"/>
            <a:ext cx="7939433" cy="3804329"/>
          </a:xfrm>
          <a:prstGeom prst="roundRect">
            <a:avLst>
              <a:gd name="adj" fmla="val 8224"/>
            </a:avLst>
          </a:prstGeom>
          <a:gradFill>
            <a:gsLst>
              <a:gs pos="0">
                <a:srgbClr val="D8D8D8"/>
              </a:gs>
              <a:gs pos="100000">
                <a:srgbClr val="F2F2F2"/>
              </a:gs>
            </a:gsLst>
            <a:lin ang="5400000" scaled="0"/>
          </a:gradFill>
          <a:ln w="9525" cap="flat" cmpd="sng">
            <a:solidFill>
              <a:srgbClr val="7F7F7F"/>
            </a:solidFill>
            <a:prstDash val="solid"/>
            <a:round/>
            <a:headEnd type="none" w="med" len="med"/>
            <a:tailEnd type="none" w="med" len="med"/>
          </a:ln>
        </p:spPr>
        <p:txBody>
          <a:bodyPr lIns="91425" tIns="0" rIns="91425" bIns="0" anchor="b" anchorCtr="0">
            <a:noAutofit/>
          </a:bodyPr>
          <a:lstStyle/>
          <a:p>
            <a:pPr marL="0" marR="0" lvl="0" indent="0" algn="ctr" rtl="0">
              <a:spcBef>
                <a:spcPts val="0"/>
              </a:spcBef>
              <a:spcAft>
                <a:spcPts val="0"/>
              </a:spcAft>
              <a:buNone/>
            </a:pPr>
            <a:endParaRPr sz="1600" b="0" i="0" u="none" strike="noStrike" cap="none" dirty="0">
              <a:solidFill>
                <a:srgbClr val="008881"/>
              </a:solidFill>
              <a:latin typeface="Arial"/>
              <a:ea typeface="Arial"/>
              <a:cs typeface="Arial"/>
              <a:sym typeface="Arial"/>
            </a:endParaRPr>
          </a:p>
        </p:txBody>
      </p:sp>
      <p:sp>
        <p:nvSpPr>
          <p:cNvPr id="300" name="Shape 300"/>
          <p:cNvSpPr/>
          <p:nvPr/>
        </p:nvSpPr>
        <p:spPr>
          <a:xfrm rot="-5400000">
            <a:off x="-566668" y="2526868"/>
            <a:ext cx="3821792" cy="374030"/>
          </a:xfrm>
          <a:prstGeom prst="roundRect">
            <a:avLst>
              <a:gd name="adj" fmla="val 8685"/>
            </a:avLst>
          </a:prstGeom>
          <a:solidFill>
            <a:srgbClr val="0A1831">
              <a:alpha val="24705"/>
            </a:srgbClr>
          </a:solidFill>
          <a:ln>
            <a:noFill/>
          </a:ln>
        </p:spPr>
        <p:txBody>
          <a:bodyPr lIns="0" tIns="0" rIns="0" bIns="0" anchor="ctr" anchorCtr="0">
            <a:noAutofit/>
          </a:bodyPr>
          <a:lstStyle/>
          <a:p>
            <a:pPr marL="0" marR="0" lvl="0" indent="0" algn="ctr" rtl="0">
              <a:spcBef>
                <a:spcPts val="0"/>
              </a:spcBef>
              <a:spcAft>
                <a:spcPts val="0"/>
              </a:spcAft>
              <a:buSzPct val="25000"/>
              <a:buNone/>
            </a:pPr>
            <a:r>
              <a:rPr lang="en-US" sz="1600" b="0" i="0" u="none" strike="noStrike" cap="none">
                <a:solidFill>
                  <a:srgbClr val="F2F2F2"/>
                </a:solidFill>
                <a:latin typeface="Calibri"/>
                <a:ea typeface="Calibri"/>
                <a:cs typeface="Calibri"/>
                <a:sym typeface="Calibri"/>
              </a:rPr>
              <a:t>Router</a:t>
            </a:r>
          </a:p>
        </p:txBody>
      </p:sp>
      <p:sp>
        <p:nvSpPr>
          <p:cNvPr id="302" name="Shape 302"/>
          <p:cNvSpPr/>
          <p:nvPr/>
        </p:nvSpPr>
        <p:spPr>
          <a:xfrm>
            <a:off x="1268518" y="2141413"/>
            <a:ext cx="230584" cy="230584"/>
          </a:xfrm>
          <a:custGeom>
            <a:avLst/>
            <a:gdLst/>
            <a:ahLst/>
            <a:cxnLst/>
            <a:rect l="0" t="0" r="0" b="0"/>
            <a:pathLst>
              <a:path w="120000" h="120000" extrusionOk="0">
                <a:moveTo>
                  <a:pt x="52669" y="69893"/>
                </a:moveTo>
                <a:lnTo>
                  <a:pt x="52669" y="92828"/>
                </a:lnTo>
                <a:lnTo>
                  <a:pt x="41041" y="92828"/>
                </a:lnTo>
                <a:lnTo>
                  <a:pt x="60000" y="117431"/>
                </a:lnTo>
                <a:lnTo>
                  <a:pt x="78958" y="92828"/>
                </a:lnTo>
                <a:lnTo>
                  <a:pt x="67330" y="92828"/>
                </a:lnTo>
                <a:lnTo>
                  <a:pt x="67330" y="69893"/>
                </a:lnTo>
                <a:close/>
                <a:moveTo>
                  <a:pt x="90877" y="41041"/>
                </a:moveTo>
                <a:lnTo>
                  <a:pt x="66274" y="60000"/>
                </a:lnTo>
                <a:lnTo>
                  <a:pt x="90877" y="78958"/>
                </a:lnTo>
                <a:lnTo>
                  <a:pt x="90877" y="67330"/>
                </a:lnTo>
                <a:lnTo>
                  <a:pt x="113812" y="67330"/>
                </a:lnTo>
                <a:lnTo>
                  <a:pt x="113812" y="52669"/>
                </a:lnTo>
                <a:lnTo>
                  <a:pt x="90877" y="52669"/>
                </a:lnTo>
                <a:close/>
                <a:moveTo>
                  <a:pt x="29122" y="41041"/>
                </a:moveTo>
                <a:lnTo>
                  <a:pt x="29122" y="52669"/>
                </a:lnTo>
                <a:lnTo>
                  <a:pt x="6187" y="52669"/>
                </a:lnTo>
                <a:lnTo>
                  <a:pt x="6187" y="67330"/>
                </a:lnTo>
                <a:lnTo>
                  <a:pt x="29122" y="67330"/>
                </a:lnTo>
                <a:lnTo>
                  <a:pt x="29122" y="78958"/>
                </a:lnTo>
                <a:lnTo>
                  <a:pt x="53724" y="60000"/>
                </a:lnTo>
                <a:close/>
                <a:moveTo>
                  <a:pt x="60000" y="2569"/>
                </a:moveTo>
                <a:lnTo>
                  <a:pt x="41041" y="27171"/>
                </a:lnTo>
                <a:lnTo>
                  <a:pt x="52669" y="27171"/>
                </a:lnTo>
                <a:lnTo>
                  <a:pt x="52669" y="50106"/>
                </a:lnTo>
                <a:lnTo>
                  <a:pt x="67330" y="50106"/>
                </a:lnTo>
                <a:lnTo>
                  <a:pt x="67330" y="27171"/>
                </a:lnTo>
                <a:lnTo>
                  <a:pt x="78958" y="27171"/>
                </a:lnTo>
                <a:close/>
                <a:moveTo>
                  <a:pt x="60000" y="0"/>
                </a:moveTo>
                <a:cubicBezTo>
                  <a:pt x="93137" y="0"/>
                  <a:pt x="120000" y="26862"/>
                  <a:pt x="120000" y="60000"/>
                </a:cubicBezTo>
                <a:cubicBezTo>
                  <a:pt x="120000" y="93137"/>
                  <a:pt x="93137" y="120000"/>
                  <a:pt x="60000" y="120000"/>
                </a:cubicBezTo>
                <a:cubicBezTo>
                  <a:pt x="26862" y="120000"/>
                  <a:pt x="0" y="93137"/>
                  <a:pt x="0" y="60000"/>
                </a:cubicBezTo>
                <a:cubicBezTo>
                  <a:pt x="0" y="26862"/>
                  <a:pt x="26862" y="0"/>
                  <a:pt x="60000"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grpSp>
        <p:nvGrpSpPr>
          <p:cNvPr id="325" name="Shape 325"/>
          <p:cNvGrpSpPr/>
          <p:nvPr/>
        </p:nvGrpSpPr>
        <p:grpSpPr>
          <a:xfrm>
            <a:off x="3463336" y="1233380"/>
            <a:ext cx="1729364" cy="443726"/>
            <a:chOff x="5181600" y="2326964"/>
            <a:chExt cx="1533402" cy="443726"/>
          </a:xfrm>
        </p:grpSpPr>
        <p:sp>
          <p:nvSpPr>
            <p:cNvPr id="326" name="Shape 326"/>
            <p:cNvSpPr/>
            <p:nvPr/>
          </p:nvSpPr>
          <p:spPr>
            <a:xfrm>
              <a:off x="5181600" y="2326964"/>
              <a:ext cx="1533402" cy="443726"/>
            </a:xfrm>
            <a:prstGeom prst="roundRect">
              <a:avLst>
                <a:gd name="adj" fmla="val 4579"/>
              </a:avLst>
            </a:prstGeom>
            <a:solidFill>
              <a:srgbClr val="33928A"/>
            </a:solidFill>
            <a:ln>
              <a:noFill/>
            </a:ln>
          </p:spPr>
          <p:txBody>
            <a:bodyPr lIns="320025" tIns="0" rIns="0" bIns="0" anchor="ctr" anchorCtr="0">
              <a:noAutofit/>
            </a:bodyPr>
            <a:lstStyle/>
            <a:p>
              <a:pPr marL="0" marR="0" lvl="0" indent="0" algn="l" rtl="0">
                <a:spcBef>
                  <a:spcPts val="0"/>
                </a:spcBef>
                <a:spcAft>
                  <a:spcPts val="0"/>
                </a:spcAft>
                <a:buSzPct val="25000"/>
                <a:buNone/>
              </a:pPr>
              <a:r>
                <a:rPr lang="en-US" sz="1200" b="1" i="0" u="none" strike="noStrike" cap="none">
                  <a:solidFill>
                    <a:schemeClr val="lt1"/>
                  </a:solidFill>
                  <a:latin typeface="Arial"/>
                  <a:ea typeface="Arial"/>
                  <a:cs typeface="Arial"/>
                  <a:sym typeface="Arial"/>
                </a:rPr>
                <a:t>Cloud Controller</a:t>
              </a:r>
            </a:p>
          </p:txBody>
        </p:sp>
        <p:sp>
          <p:nvSpPr>
            <p:cNvPr id="327" name="Shape 327"/>
            <p:cNvSpPr/>
            <p:nvPr/>
          </p:nvSpPr>
          <p:spPr>
            <a:xfrm>
              <a:off x="5257800" y="2430983"/>
              <a:ext cx="199082" cy="265670"/>
            </a:xfrm>
            <a:custGeom>
              <a:avLst/>
              <a:gdLst/>
              <a:ahLst/>
              <a:cxnLst/>
              <a:rect l="0" t="0" r="0" b="0"/>
              <a:pathLst>
                <a:path w="120000" h="120000" extrusionOk="0">
                  <a:moveTo>
                    <a:pt x="60000" y="92324"/>
                  </a:moveTo>
                  <a:lnTo>
                    <a:pt x="38590" y="104580"/>
                  </a:lnTo>
                  <a:cubicBezTo>
                    <a:pt x="44390" y="108214"/>
                    <a:pt x="51904" y="110084"/>
                    <a:pt x="60000" y="110084"/>
                  </a:cubicBezTo>
                  <a:cubicBezTo>
                    <a:pt x="68096" y="110084"/>
                    <a:pt x="75609" y="108214"/>
                    <a:pt x="81409" y="104580"/>
                  </a:cubicBezTo>
                  <a:close/>
                  <a:moveTo>
                    <a:pt x="23779" y="71589"/>
                  </a:moveTo>
                  <a:cubicBezTo>
                    <a:pt x="22207" y="74563"/>
                    <a:pt x="21433" y="77806"/>
                    <a:pt x="21433" y="81184"/>
                  </a:cubicBezTo>
                  <a:cubicBezTo>
                    <a:pt x="21433" y="90786"/>
                    <a:pt x="27683" y="99295"/>
                    <a:pt x="37705" y="104133"/>
                  </a:cubicBezTo>
                  <a:lnTo>
                    <a:pt x="45903" y="84254"/>
                  </a:lnTo>
                  <a:close/>
                  <a:moveTo>
                    <a:pt x="96220" y="71589"/>
                  </a:moveTo>
                  <a:lnTo>
                    <a:pt x="74096" y="84254"/>
                  </a:lnTo>
                  <a:lnTo>
                    <a:pt x="82294" y="104133"/>
                  </a:lnTo>
                  <a:cubicBezTo>
                    <a:pt x="92316" y="99295"/>
                    <a:pt x="98566" y="90786"/>
                    <a:pt x="98566" y="81184"/>
                  </a:cubicBezTo>
                  <a:cubicBezTo>
                    <a:pt x="98566" y="77806"/>
                    <a:pt x="97792" y="74563"/>
                    <a:pt x="96220" y="71589"/>
                  </a:cubicBezTo>
                  <a:close/>
                  <a:moveTo>
                    <a:pt x="60942" y="52356"/>
                  </a:moveTo>
                  <a:lnTo>
                    <a:pt x="68711" y="71197"/>
                  </a:lnTo>
                  <a:lnTo>
                    <a:pt x="96058" y="71197"/>
                  </a:lnTo>
                  <a:cubicBezTo>
                    <a:pt x="90849" y="60351"/>
                    <a:pt x="77132" y="52585"/>
                    <a:pt x="60942" y="52356"/>
                  </a:cubicBezTo>
                  <a:close/>
                  <a:moveTo>
                    <a:pt x="59057" y="52356"/>
                  </a:moveTo>
                  <a:cubicBezTo>
                    <a:pt x="42867" y="52585"/>
                    <a:pt x="29150" y="60351"/>
                    <a:pt x="23941" y="71197"/>
                  </a:cubicBezTo>
                  <a:lnTo>
                    <a:pt x="51287" y="71197"/>
                  </a:lnTo>
                  <a:close/>
                  <a:moveTo>
                    <a:pt x="70359" y="14649"/>
                  </a:moveTo>
                  <a:lnTo>
                    <a:pt x="111798" y="14649"/>
                  </a:lnTo>
                  <a:lnTo>
                    <a:pt x="111798" y="29159"/>
                  </a:lnTo>
                  <a:lnTo>
                    <a:pt x="88172" y="48677"/>
                  </a:lnTo>
                  <a:cubicBezTo>
                    <a:pt x="102412" y="55551"/>
                    <a:pt x="111798" y="67546"/>
                    <a:pt x="111798" y="81184"/>
                  </a:cubicBezTo>
                  <a:cubicBezTo>
                    <a:pt x="111798" y="102621"/>
                    <a:pt x="88607" y="119999"/>
                    <a:pt x="60000" y="119999"/>
                  </a:cubicBezTo>
                  <a:cubicBezTo>
                    <a:pt x="31392" y="119999"/>
                    <a:pt x="8201" y="102621"/>
                    <a:pt x="8201" y="81184"/>
                  </a:cubicBezTo>
                  <a:cubicBezTo>
                    <a:pt x="8201" y="67563"/>
                    <a:pt x="17565" y="55580"/>
                    <a:pt x="31772" y="48700"/>
                  </a:cubicBezTo>
                  <a:lnTo>
                    <a:pt x="8201" y="29226"/>
                  </a:lnTo>
                  <a:lnTo>
                    <a:pt x="8201" y="14717"/>
                  </a:lnTo>
                  <a:lnTo>
                    <a:pt x="49640" y="14717"/>
                  </a:lnTo>
                  <a:lnTo>
                    <a:pt x="49640" y="29226"/>
                  </a:lnTo>
                  <a:lnTo>
                    <a:pt x="49640" y="43151"/>
                  </a:lnTo>
                  <a:cubicBezTo>
                    <a:pt x="52986" y="42636"/>
                    <a:pt x="56451" y="42369"/>
                    <a:pt x="60000" y="42369"/>
                  </a:cubicBezTo>
                  <a:lnTo>
                    <a:pt x="70359" y="43151"/>
                  </a:lnTo>
                  <a:lnTo>
                    <a:pt x="70359" y="29159"/>
                  </a:lnTo>
                  <a:close/>
                  <a:moveTo>
                    <a:pt x="0" y="0"/>
                  </a:moveTo>
                  <a:lnTo>
                    <a:pt x="120000" y="0"/>
                  </a:lnTo>
                  <a:lnTo>
                    <a:pt x="120000" y="9380"/>
                  </a:lnTo>
                  <a:lnTo>
                    <a:pt x="0" y="9380"/>
                  </a:ln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grpSp>
      <p:grpSp>
        <p:nvGrpSpPr>
          <p:cNvPr id="73" name="Group 72"/>
          <p:cNvGrpSpPr/>
          <p:nvPr/>
        </p:nvGrpSpPr>
        <p:grpSpPr>
          <a:xfrm>
            <a:off x="1588188" y="1233379"/>
            <a:ext cx="1617701" cy="1081555"/>
            <a:chOff x="198035" y="949441"/>
            <a:chExt cx="1865862" cy="1081555"/>
          </a:xfrm>
        </p:grpSpPr>
        <p:sp>
          <p:nvSpPr>
            <p:cNvPr id="303" name="Shape 303"/>
            <p:cNvSpPr/>
            <p:nvPr/>
          </p:nvSpPr>
          <p:spPr>
            <a:xfrm>
              <a:off x="198035" y="949441"/>
              <a:ext cx="1865862" cy="443726"/>
            </a:xfrm>
            <a:prstGeom prst="roundRect">
              <a:avLst>
                <a:gd name="adj" fmla="val 4579"/>
              </a:avLst>
            </a:prstGeom>
            <a:solidFill>
              <a:schemeClr val="accent1"/>
            </a:solidFill>
            <a:ln>
              <a:noFill/>
            </a:ln>
          </p:spPr>
          <p:txBody>
            <a:bodyPr lIns="320025" tIns="0" rIns="0" bIns="0" anchor="ctr" anchorCtr="0">
              <a:noAutofit/>
            </a:bodyPr>
            <a:lstStyle/>
            <a:p>
              <a:pPr marL="0" marR="0" lvl="0" indent="0" algn="l" rtl="0">
                <a:spcBef>
                  <a:spcPts val="0"/>
                </a:spcBef>
                <a:spcAft>
                  <a:spcPts val="0"/>
                </a:spcAft>
                <a:buSzPct val="25000"/>
                <a:buNone/>
              </a:pPr>
              <a:r>
                <a:rPr lang="en-US" sz="1200" b="1" i="0" u="none" strike="noStrike" cap="none">
                  <a:solidFill>
                    <a:schemeClr val="lt1"/>
                  </a:solidFill>
                  <a:latin typeface="Arial"/>
                  <a:ea typeface="Arial"/>
                  <a:cs typeface="Arial"/>
                  <a:sym typeface="Arial"/>
                </a:rPr>
                <a:t>Blobstore</a:t>
              </a:r>
            </a:p>
          </p:txBody>
        </p:sp>
        <p:sp>
          <p:nvSpPr>
            <p:cNvPr id="304" name="Shape 304"/>
            <p:cNvSpPr/>
            <p:nvPr/>
          </p:nvSpPr>
          <p:spPr>
            <a:xfrm>
              <a:off x="255911" y="1085554"/>
              <a:ext cx="206829" cy="215718"/>
            </a:xfrm>
            <a:custGeom>
              <a:avLst/>
              <a:gdLst/>
              <a:ahLst/>
              <a:cxnLst/>
              <a:rect l="0" t="0" r="0" b="0"/>
              <a:pathLst>
                <a:path w="120000" h="120000" extrusionOk="0">
                  <a:moveTo>
                    <a:pt x="0" y="67932"/>
                  </a:moveTo>
                  <a:cubicBezTo>
                    <a:pt x="0" y="77010"/>
                    <a:pt x="26863" y="84369"/>
                    <a:pt x="60000" y="84369"/>
                  </a:cubicBezTo>
                  <a:cubicBezTo>
                    <a:pt x="93137" y="84369"/>
                    <a:pt x="120000" y="77010"/>
                    <a:pt x="120000" y="67932"/>
                  </a:cubicBezTo>
                  <a:lnTo>
                    <a:pt x="120000" y="103563"/>
                  </a:lnTo>
                  <a:lnTo>
                    <a:pt x="120000" y="103665"/>
                  </a:lnTo>
                  <a:lnTo>
                    <a:pt x="119962" y="103665"/>
                  </a:lnTo>
                  <a:cubicBezTo>
                    <a:pt x="119797" y="112696"/>
                    <a:pt x="93011" y="120000"/>
                    <a:pt x="60000" y="120000"/>
                  </a:cubicBezTo>
                  <a:cubicBezTo>
                    <a:pt x="26988" y="120000"/>
                    <a:pt x="203" y="112696"/>
                    <a:pt x="37" y="103665"/>
                  </a:cubicBezTo>
                  <a:lnTo>
                    <a:pt x="0" y="103665"/>
                  </a:lnTo>
                  <a:lnTo>
                    <a:pt x="0" y="103563"/>
                  </a:lnTo>
                  <a:close/>
                  <a:moveTo>
                    <a:pt x="0" y="22813"/>
                  </a:moveTo>
                  <a:cubicBezTo>
                    <a:pt x="0" y="31890"/>
                    <a:pt x="26863" y="39249"/>
                    <a:pt x="60000" y="39249"/>
                  </a:cubicBezTo>
                  <a:cubicBezTo>
                    <a:pt x="93137" y="39249"/>
                    <a:pt x="120000" y="31890"/>
                    <a:pt x="120000" y="22813"/>
                  </a:cubicBezTo>
                  <a:lnTo>
                    <a:pt x="120000" y="58444"/>
                  </a:lnTo>
                  <a:lnTo>
                    <a:pt x="120000" y="58546"/>
                  </a:lnTo>
                  <a:lnTo>
                    <a:pt x="119962" y="58546"/>
                  </a:lnTo>
                  <a:cubicBezTo>
                    <a:pt x="119797" y="67577"/>
                    <a:pt x="93011" y="74880"/>
                    <a:pt x="60000" y="74880"/>
                  </a:cubicBezTo>
                  <a:cubicBezTo>
                    <a:pt x="26988" y="74880"/>
                    <a:pt x="203" y="67577"/>
                    <a:pt x="37" y="58546"/>
                  </a:cubicBezTo>
                  <a:lnTo>
                    <a:pt x="0" y="58546"/>
                  </a:lnTo>
                  <a:lnTo>
                    <a:pt x="0" y="58444"/>
                  </a:lnTo>
                  <a:close/>
                  <a:moveTo>
                    <a:pt x="59999" y="0"/>
                  </a:moveTo>
                  <a:cubicBezTo>
                    <a:pt x="91314" y="0"/>
                    <a:pt x="116699" y="6954"/>
                    <a:pt x="116699" y="15532"/>
                  </a:cubicBezTo>
                  <a:cubicBezTo>
                    <a:pt x="116699" y="24110"/>
                    <a:pt x="91314" y="31064"/>
                    <a:pt x="59999" y="31064"/>
                  </a:cubicBezTo>
                  <a:cubicBezTo>
                    <a:pt x="28685" y="31064"/>
                    <a:pt x="3300" y="24110"/>
                    <a:pt x="3300" y="15532"/>
                  </a:cubicBezTo>
                  <a:cubicBezTo>
                    <a:pt x="3300" y="6954"/>
                    <a:pt x="28685" y="0"/>
                    <a:pt x="59999"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grpSp>
          <p:nvGrpSpPr>
            <p:cNvPr id="13" name="Group 12"/>
            <p:cNvGrpSpPr/>
            <p:nvPr/>
          </p:nvGrpSpPr>
          <p:grpSpPr>
            <a:xfrm>
              <a:off x="198035" y="1561482"/>
              <a:ext cx="1865862" cy="469514"/>
              <a:chOff x="3227325" y="1043967"/>
              <a:chExt cx="1745456" cy="469514"/>
            </a:xfrm>
          </p:grpSpPr>
          <p:sp>
            <p:nvSpPr>
              <p:cNvPr id="305" name="Shape 305"/>
              <p:cNvSpPr/>
              <p:nvPr/>
            </p:nvSpPr>
            <p:spPr>
              <a:xfrm>
                <a:off x="3227325" y="1069755"/>
                <a:ext cx="1745456" cy="443726"/>
              </a:xfrm>
              <a:prstGeom prst="roundRect">
                <a:avLst>
                  <a:gd name="adj" fmla="val 4579"/>
                </a:avLst>
              </a:prstGeom>
              <a:solidFill>
                <a:srgbClr val="33928A"/>
              </a:solidFill>
              <a:ln>
                <a:noFill/>
              </a:ln>
            </p:spPr>
            <p:txBody>
              <a:bodyPr lIns="320025" tIns="0" rIns="0" bIns="0" anchor="ctr" anchorCtr="0">
                <a:noAutofit/>
              </a:bodyPr>
              <a:lstStyle/>
              <a:p>
                <a:pPr marL="0" marR="0" lvl="0" indent="0" algn="l" rtl="0">
                  <a:spcBef>
                    <a:spcPts val="0"/>
                  </a:spcBef>
                  <a:spcAft>
                    <a:spcPts val="0"/>
                  </a:spcAft>
                  <a:buSzPct val="25000"/>
                  <a:buNone/>
                </a:pPr>
                <a:r>
                  <a:rPr lang="en-US" sz="1200" b="1" i="0" u="none" strike="noStrike" cap="none">
                    <a:solidFill>
                      <a:schemeClr val="lt1"/>
                    </a:solidFill>
                    <a:latin typeface="Arial"/>
                    <a:ea typeface="Arial"/>
                    <a:cs typeface="Arial"/>
                    <a:sym typeface="Arial"/>
                  </a:rPr>
                  <a:t>DB</a:t>
                </a:r>
              </a:p>
            </p:txBody>
          </p:sp>
          <p:sp>
            <p:nvSpPr>
              <p:cNvPr id="306" name="Shape 306"/>
              <p:cNvSpPr/>
              <p:nvPr/>
            </p:nvSpPr>
            <p:spPr>
              <a:xfrm>
                <a:off x="3271050" y="1155864"/>
                <a:ext cx="206829" cy="215718"/>
              </a:xfrm>
              <a:custGeom>
                <a:avLst/>
                <a:gdLst/>
                <a:ahLst/>
                <a:cxnLst/>
                <a:rect l="0" t="0" r="0" b="0"/>
                <a:pathLst>
                  <a:path w="120000" h="120000" extrusionOk="0">
                    <a:moveTo>
                      <a:pt x="0" y="67932"/>
                    </a:moveTo>
                    <a:cubicBezTo>
                      <a:pt x="0" y="77010"/>
                      <a:pt x="26863" y="84369"/>
                      <a:pt x="60000" y="84369"/>
                    </a:cubicBezTo>
                    <a:cubicBezTo>
                      <a:pt x="93137" y="84369"/>
                      <a:pt x="120000" y="77010"/>
                      <a:pt x="120000" y="67932"/>
                    </a:cubicBezTo>
                    <a:lnTo>
                      <a:pt x="120000" y="103563"/>
                    </a:lnTo>
                    <a:lnTo>
                      <a:pt x="120000" y="103665"/>
                    </a:lnTo>
                    <a:lnTo>
                      <a:pt x="119962" y="103665"/>
                    </a:lnTo>
                    <a:cubicBezTo>
                      <a:pt x="119797" y="112696"/>
                      <a:pt x="93011" y="120000"/>
                      <a:pt x="60000" y="120000"/>
                    </a:cubicBezTo>
                    <a:cubicBezTo>
                      <a:pt x="26988" y="120000"/>
                      <a:pt x="203" y="112696"/>
                      <a:pt x="37" y="103665"/>
                    </a:cubicBezTo>
                    <a:lnTo>
                      <a:pt x="0" y="103665"/>
                    </a:lnTo>
                    <a:lnTo>
                      <a:pt x="0" y="103563"/>
                    </a:lnTo>
                    <a:close/>
                    <a:moveTo>
                      <a:pt x="0" y="22813"/>
                    </a:moveTo>
                    <a:cubicBezTo>
                      <a:pt x="0" y="31890"/>
                      <a:pt x="26863" y="39249"/>
                      <a:pt x="60000" y="39249"/>
                    </a:cubicBezTo>
                    <a:cubicBezTo>
                      <a:pt x="93137" y="39249"/>
                      <a:pt x="120000" y="31890"/>
                      <a:pt x="120000" y="22813"/>
                    </a:cubicBezTo>
                    <a:lnTo>
                      <a:pt x="120000" y="58444"/>
                    </a:lnTo>
                    <a:lnTo>
                      <a:pt x="120000" y="58546"/>
                    </a:lnTo>
                    <a:lnTo>
                      <a:pt x="119962" y="58546"/>
                    </a:lnTo>
                    <a:cubicBezTo>
                      <a:pt x="119797" y="67577"/>
                      <a:pt x="93011" y="74880"/>
                      <a:pt x="60000" y="74880"/>
                    </a:cubicBezTo>
                    <a:cubicBezTo>
                      <a:pt x="26988" y="74880"/>
                      <a:pt x="203" y="67577"/>
                      <a:pt x="37" y="58546"/>
                    </a:cubicBezTo>
                    <a:lnTo>
                      <a:pt x="0" y="58546"/>
                    </a:lnTo>
                    <a:lnTo>
                      <a:pt x="0" y="58444"/>
                    </a:lnTo>
                    <a:close/>
                    <a:moveTo>
                      <a:pt x="59999" y="0"/>
                    </a:moveTo>
                    <a:cubicBezTo>
                      <a:pt x="91314" y="0"/>
                      <a:pt x="116699" y="6954"/>
                      <a:pt x="116699" y="15532"/>
                    </a:cubicBezTo>
                    <a:cubicBezTo>
                      <a:pt x="116699" y="24110"/>
                      <a:pt x="91314" y="31064"/>
                      <a:pt x="59999" y="31064"/>
                    </a:cubicBezTo>
                    <a:cubicBezTo>
                      <a:pt x="28685" y="31064"/>
                      <a:pt x="3300" y="24110"/>
                      <a:pt x="3300" y="15532"/>
                    </a:cubicBezTo>
                    <a:cubicBezTo>
                      <a:pt x="3300" y="6954"/>
                      <a:pt x="28685" y="0"/>
                      <a:pt x="59999"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329" name="Shape 329"/>
              <p:cNvSpPr txBox="1"/>
              <p:nvPr/>
            </p:nvSpPr>
            <p:spPr>
              <a:xfrm>
                <a:off x="3914993" y="1043967"/>
                <a:ext cx="1023487"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a:solidFill>
                      <a:schemeClr val="lt1"/>
                    </a:solidFill>
                    <a:latin typeface="Arial"/>
                    <a:ea typeface="Arial"/>
                    <a:cs typeface="Arial"/>
                    <a:sym typeface="Arial"/>
                  </a:rPr>
                  <a:t>Service</a:t>
                </a:r>
              </a:p>
              <a:p>
                <a:pPr marL="0" marR="0" lvl="0" indent="0" algn="l" rtl="0">
                  <a:spcBef>
                    <a:spcPts val="0"/>
                  </a:spcBef>
                  <a:buSzPct val="25000"/>
                  <a:buNone/>
                </a:pPr>
                <a:r>
                  <a:rPr lang="en-US" sz="1200" b="0" i="0" u="none" strike="noStrike" cap="none" dirty="0">
                    <a:solidFill>
                      <a:schemeClr val="lt1"/>
                    </a:solidFill>
                    <a:latin typeface="Arial"/>
                    <a:ea typeface="Arial"/>
                    <a:cs typeface="Arial"/>
                    <a:sym typeface="Arial"/>
                  </a:rPr>
                  <a:t>credentials</a:t>
                </a:r>
              </a:p>
            </p:txBody>
          </p:sp>
        </p:grpSp>
      </p:grpSp>
      <p:grpSp>
        <p:nvGrpSpPr>
          <p:cNvPr id="331" name="Shape 331"/>
          <p:cNvGrpSpPr/>
          <p:nvPr/>
        </p:nvGrpSpPr>
        <p:grpSpPr>
          <a:xfrm>
            <a:off x="5512073" y="1233380"/>
            <a:ext cx="1565494" cy="443726"/>
            <a:chOff x="3933533" y="1255954"/>
            <a:chExt cx="1565494" cy="443726"/>
          </a:xfrm>
        </p:grpSpPr>
        <p:sp>
          <p:nvSpPr>
            <p:cNvPr id="332" name="Shape 332"/>
            <p:cNvSpPr/>
            <p:nvPr/>
          </p:nvSpPr>
          <p:spPr>
            <a:xfrm>
              <a:off x="3933533" y="1255954"/>
              <a:ext cx="1565494" cy="443726"/>
            </a:xfrm>
            <a:prstGeom prst="roundRect">
              <a:avLst>
                <a:gd name="adj" fmla="val 4579"/>
              </a:avLst>
            </a:prstGeom>
            <a:solidFill>
              <a:srgbClr val="33928A"/>
            </a:solidFill>
            <a:ln>
              <a:noFill/>
            </a:ln>
          </p:spPr>
          <p:txBody>
            <a:bodyPr lIns="320025" tIns="0" rIns="0" bIns="0" anchor="ctr" anchorCtr="0">
              <a:noAutofit/>
            </a:bodyPr>
            <a:lstStyle/>
            <a:p>
              <a:pPr marL="0" marR="0" lvl="0" indent="0" algn="l" rtl="0">
                <a:spcBef>
                  <a:spcPts val="0"/>
                </a:spcBef>
                <a:spcAft>
                  <a:spcPts val="0"/>
                </a:spcAft>
                <a:buSzPct val="25000"/>
                <a:buNone/>
              </a:pPr>
              <a:r>
                <a:rPr lang="en-US" sz="1200" b="1" i="0" u="none" strike="noStrike" cap="none" dirty="0">
                  <a:solidFill>
                    <a:schemeClr val="lt1"/>
                  </a:solidFill>
                  <a:latin typeface="Arial"/>
                  <a:ea typeface="Arial"/>
                  <a:cs typeface="Arial"/>
                  <a:sym typeface="Arial"/>
                </a:rPr>
                <a:t>Cloud Controller Bridge</a:t>
              </a:r>
            </a:p>
          </p:txBody>
        </p:sp>
        <p:sp>
          <p:nvSpPr>
            <p:cNvPr id="333" name="Shape 333"/>
            <p:cNvSpPr/>
            <p:nvPr/>
          </p:nvSpPr>
          <p:spPr>
            <a:xfrm>
              <a:off x="3998711" y="1403145"/>
              <a:ext cx="218351" cy="216988"/>
            </a:xfrm>
            <a:prstGeom prst="blockArc">
              <a:avLst>
                <a:gd name="adj1" fmla="val 10800000"/>
                <a:gd name="adj2" fmla="val 0"/>
                <a:gd name="adj3" fmla="val 25000"/>
              </a:avLst>
            </a:prstGeom>
            <a:solidFill>
              <a:schemeClr val="lt1"/>
            </a:solidFill>
            <a:ln>
              <a:noFill/>
            </a:ln>
          </p:spPr>
          <p:txBody>
            <a:bodyPr lIns="91425" tIns="45700" rIns="91425" bIns="45700" anchor="t" anchorCtr="0">
              <a:noAutofit/>
            </a:bodyPr>
            <a:lstStyle/>
            <a:p>
              <a:pPr marL="0" marR="0" lvl="0" indent="0" algn="l" rtl="0">
                <a:spcBef>
                  <a:spcPts val="0"/>
                </a:spcBef>
                <a:buNone/>
              </a:pPr>
              <a:endParaRPr sz="1800" b="0" i="0" u="none" strike="noStrike" cap="none">
                <a:solidFill>
                  <a:schemeClr val="lt1"/>
                </a:solidFill>
                <a:latin typeface="Arial"/>
                <a:ea typeface="Arial"/>
                <a:cs typeface="Arial"/>
                <a:sym typeface="Arial"/>
              </a:endParaRPr>
            </a:p>
          </p:txBody>
        </p:sp>
      </p:grpSp>
      <p:cxnSp>
        <p:nvCxnSpPr>
          <p:cNvPr id="334" name="Shape 334"/>
          <p:cNvCxnSpPr>
            <a:stCxn id="332" idx="1"/>
            <a:endCxn id="326" idx="3"/>
          </p:cNvCxnSpPr>
          <p:nvPr/>
        </p:nvCxnSpPr>
        <p:spPr>
          <a:xfrm flipH="1">
            <a:off x="5192700" y="1455243"/>
            <a:ext cx="319373" cy="0"/>
          </a:xfrm>
          <a:prstGeom prst="straightConnector1">
            <a:avLst/>
          </a:prstGeom>
          <a:noFill/>
          <a:ln w="19050" cap="flat" cmpd="sng">
            <a:solidFill>
              <a:schemeClr val="lt2"/>
            </a:solidFill>
            <a:prstDash val="solid"/>
            <a:round/>
            <a:headEnd type="stealth" w="lg" len="lg"/>
            <a:tailEnd type="none" w="med" len="med"/>
          </a:ln>
        </p:spPr>
      </p:cxnSp>
      <p:sp>
        <p:nvSpPr>
          <p:cNvPr id="42" name="Shape 332"/>
          <p:cNvSpPr/>
          <p:nvPr/>
        </p:nvSpPr>
        <p:spPr>
          <a:xfrm>
            <a:off x="7331762" y="1233380"/>
            <a:ext cx="1565494" cy="443726"/>
          </a:xfrm>
          <a:prstGeom prst="roundRect">
            <a:avLst>
              <a:gd name="adj" fmla="val 4579"/>
            </a:avLst>
          </a:prstGeom>
          <a:solidFill>
            <a:srgbClr val="33928A"/>
          </a:solidFill>
          <a:ln>
            <a:noFill/>
          </a:ln>
        </p:spPr>
        <p:txBody>
          <a:bodyPr lIns="320025" tIns="0" rIns="0" bIns="0" anchor="ctr" anchorCtr="0">
            <a:noAutofit/>
          </a:bodyPr>
          <a:lstStyle/>
          <a:p>
            <a:pPr marL="0" marR="0" lvl="0" indent="0" algn="l" rtl="0">
              <a:spcBef>
                <a:spcPts val="0"/>
              </a:spcBef>
              <a:spcAft>
                <a:spcPts val="0"/>
              </a:spcAft>
              <a:buSzPct val="25000"/>
              <a:buNone/>
            </a:pPr>
            <a:r>
              <a:rPr lang="en-US" sz="1200" b="1" i="0" u="none" strike="noStrike" cap="none" dirty="0" smtClean="0">
                <a:solidFill>
                  <a:schemeClr val="lt1"/>
                </a:solidFill>
                <a:latin typeface="Arial"/>
                <a:ea typeface="Arial"/>
                <a:cs typeface="Arial"/>
                <a:sym typeface="Arial"/>
              </a:rPr>
              <a:t>BBS / </a:t>
            </a:r>
            <a:r>
              <a:rPr lang="en-US" sz="1200" b="1" i="0" u="none" strike="noStrike" cap="none" dirty="0" err="1" smtClean="0">
                <a:solidFill>
                  <a:schemeClr val="lt1"/>
                </a:solidFill>
                <a:latin typeface="Arial"/>
                <a:ea typeface="Arial"/>
                <a:cs typeface="Arial"/>
                <a:sym typeface="Arial"/>
              </a:rPr>
              <a:t>etcd</a:t>
            </a:r>
            <a:endParaRPr lang="en-US" sz="1200" b="1" i="0" u="none" strike="noStrike" cap="none" dirty="0">
              <a:solidFill>
                <a:schemeClr val="lt1"/>
              </a:solidFill>
              <a:latin typeface="Arial"/>
              <a:ea typeface="Arial"/>
              <a:cs typeface="Arial"/>
              <a:sym typeface="Arial"/>
            </a:endParaRPr>
          </a:p>
        </p:txBody>
      </p:sp>
      <p:sp>
        <p:nvSpPr>
          <p:cNvPr id="46" name="AutoShape 5"/>
          <p:cNvSpPr>
            <a:spLocks noChangeArrowheads="1"/>
          </p:cNvSpPr>
          <p:nvPr/>
        </p:nvSpPr>
        <p:spPr bwMode="auto">
          <a:xfrm>
            <a:off x="5446895" y="1838037"/>
            <a:ext cx="1565494" cy="948002"/>
          </a:xfrm>
          <a:prstGeom prst="roundRect">
            <a:avLst>
              <a:gd name="adj" fmla="val 7401"/>
            </a:avLst>
          </a:prstGeom>
          <a:solidFill>
            <a:srgbClr val="2F8880"/>
          </a:solidFill>
          <a:ln w="9360" cap="sq">
            <a:solidFill>
              <a:srgbClr val="FFFFFF"/>
            </a:solidFill>
            <a:miter lim="800000"/>
            <a:headEnd/>
            <a:tailEnd/>
          </a:ln>
          <a:effectLst>
            <a:outerShdw blurRad="63500" dist="75597" dir="1064680" algn="ctr" rotWithShape="0">
              <a:srgbClr val="808080">
                <a:alpha val="35036"/>
              </a:srgbClr>
            </a:outerShdw>
          </a:effectLst>
        </p:spPr>
        <p:txBody>
          <a:bodyPr lIns="0" tIns="0" rIns="0" bIns="0"/>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dirty="0" smtClean="0">
                <a:solidFill>
                  <a:srgbClr val="FFFFFF"/>
                </a:solidFill>
              </a:rPr>
              <a:t>Brain</a:t>
            </a:r>
            <a:endParaRPr lang="en-US" sz="1600" b="1" dirty="0">
              <a:solidFill>
                <a:srgbClr val="FFFFFF"/>
              </a:solidFill>
            </a:endParaRPr>
          </a:p>
        </p:txBody>
      </p:sp>
      <p:sp>
        <p:nvSpPr>
          <p:cNvPr id="47" name="AutoShape 11"/>
          <p:cNvSpPr>
            <a:spLocks noChangeArrowheads="1"/>
          </p:cNvSpPr>
          <p:nvPr/>
        </p:nvSpPr>
        <p:spPr bwMode="auto">
          <a:xfrm>
            <a:off x="5621249" y="2110789"/>
            <a:ext cx="1191882" cy="274307"/>
          </a:xfrm>
          <a:prstGeom prst="roundRect">
            <a:avLst>
              <a:gd name="adj" fmla="val 347"/>
            </a:avLst>
          </a:prstGeom>
          <a:solidFill>
            <a:srgbClr val="004A4A"/>
          </a:solidFill>
          <a:ln w="9525" cap="flat">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FFFFFF"/>
                </a:solidFill>
              </a:rPr>
              <a:t>Auctioneer</a:t>
            </a:r>
            <a:endParaRPr lang="en-US" sz="1400" dirty="0">
              <a:solidFill>
                <a:srgbClr val="FFFFFF"/>
              </a:solidFill>
            </a:endParaRPr>
          </a:p>
        </p:txBody>
      </p:sp>
      <p:sp>
        <p:nvSpPr>
          <p:cNvPr id="48" name="Shape 352"/>
          <p:cNvSpPr/>
          <p:nvPr/>
        </p:nvSpPr>
        <p:spPr>
          <a:xfrm>
            <a:off x="5677269" y="2186624"/>
            <a:ext cx="150755" cy="128310"/>
          </a:xfrm>
          <a:prstGeom prst="quadArrow">
            <a:avLst>
              <a:gd name="adj1" fmla="val 22500"/>
              <a:gd name="adj2" fmla="val 22500"/>
              <a:gd name="adj3" fmla="val 22500"/>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cxnSp>
        <p:nvCxnSpPr>
          <p:cNvPr id="99" name="Shape 335"/>
          <p:cNvCxnSpPr/>
          <p:nvPr/>
        </p:nvCxnSpPr>
        <p:spPr>
          <a:xfrm rot="10800000" flipV="1">
            <a:off x="7012390" y="1689844"/>
            <a:ext cx="748999" cy="413072"/>
          </a:xfrm>
          <a:prstGeom prst="bentConnector3">
            <a:avLst>
              <a:gd name="adj1" fmla="val -868"/>
            </a:avLst>
          </a:prstGeom>
          <a:noFill/>
          <a:ln w="19050" cap="flat" cmpd="sng">
            <a:solidFill>
              <a:schemeClr val="lt2"/>
            </a:solidFill>
            <a:prstDash val="solid"/>
            <a:round/>
            <a:headEnd type="none" w="med" len="med"/>
            <a:tailEnd type="stealth" w="lg" len="lg"/>
          </a:ln>
        </p:spPr>
      </p:cxnSp>
      <p:cxnSp>
        <p:nvCxnSpPr>
          <p:cNvPr id="101" name="Shape 334"/>
          <p:cNvCxnSpPr/>
          <p:nvPr/>
        </p:nvCxnSpPr>
        <p:spPr>
          <a:xfrm flipH="1">
            <a:off x="7077567" y="1455243"/>
            <a:ext cx="254195" cy="0"/>
          </a:xfrm>
          <a:prstGeom prst="straightConnector1">
            <a:avLst/>
          </a:prstGeom>
          <a:noFill/>
          <a:ln w="19050" cap="flat" cmpd="sng">
            <a:solidFill>
              <a:schemeClr val="lt2"/>
            </a:solidFill>
            <a:prstDash val="solid"/>
            <a:round/>
            <a:headEnd type="stealth" w="lg" len="lg"/>
            <a:tailEnd type="none" w="med" len="med"/>
          </a:ln>
        </p:spPr>
      </p:cxnSp>
      <p:grpSp>
        <p:nvGrpSpPr>
          <p:cNvPr id="75" name="Group 74"/>
          <p:cNvGrpSpPr/>
          <p:nvPr/>
        </p:nvGrpSpPr>
        <p:grpSpPr>
          <a:xfrm>
            <a:off x="3463335" y="1854665"/>
            <a:ext cx="1983560" cy="443726"/>
            <a:chOff x="3238153" y="1854665"/>
            <a:chExt cx="1983560" cy="443726"/>
          </a:xfrm>
        </p:grpSpPr>
        <p:cxnSp>
          <p:nvCxnSpPr>
            <p:cNvPr id="91" name="Shape 335"/>
            <p:cNvCxnSpPr>
              <a:endCxn id="102" idx="3"/>
            </p:cNvCxnSpPr>
            <p:nvPr/>
          </p:nvCxnSpPr>
          <p:spPr>
            <a:xfrm rot="10800000">
              <a:off x="4954476" y="2076529"/>
              <a:ext cx="267237" cy="1"/>
            </a:xfrm>
            <a:prstGeom prst="bentConnector3">
              <a:avLst>
                <a:gd name="adj1" fmla="val 50000"/>
              </a:avLst>
            </a:prstGeom>
            <a:noFill/>
            <a:ln w="19050" cap="flat" cmpd="sng">
              <a:solidFill>
                <a:schemeClr val="lt2"/>
              </a:solidFill>
              <a:prstDash val="solid"/>
              <a:round/>
              <a:headEnd type="none" w="med" len="med"/>
              <a:tailEnd type="stealth" w="lg" len="lg"/>
            </a:ln>
          </p:spPr>
        </p:cxnSp>
        <p:sp>
          <p:nvSpPr>
            <p:cNvPr id="102" name="Shape 332"/>
            <p:cNvSpPr/>
            <p:nvPr/>
          </p:nvSpPr>
          <p:spPr>
            <a:xfrm>
              <a:off x="3238153" y="1854665"/>
              <a:ext cx="1716322" cy="443726"/>
            </a:xfrm>
            <a:prstGeom prst="roundRect">
              <a:avLst>
                <a:gd name="adj" fmla="val 4579"/>
              </a:avLst>
            </a:prstGeom>
            <a:solidFill>
              <a:schemeClr val="accent2"/>
            </a:solidFill>
            <a:ln>
              <a:noFill/>
            </a:ln>
          </p:spPr>
          <p:txBody>
            <a:bodyPr lIns="320025" tIns="0" rIns="0" bIns="0" anchor="ctr" anchorCtr="0">
              <a:noAutofit/>
            </a:bodyPr>
            <a:lstStyle/>
            <a:p>
              <a:pPr marL="0" marR="0" lvl="0" indent="0" algn="l" rtl="0">
                <a:spcBef>
                  <a:spcPts val="0"/>
                </a:spcBef>
                <a:spcAft>
                  <a:spcPts val="0"/>
                </a:spcAft>
                <a:buSzPct val="25000"/>
                <a:buNone/>
              </a:pPr>
              <a:r>
                <a:rPr lang="en-US" sz="1200" b="1" i="0" u="none" strike="noStrike" cap="none" dirty="0" smtClean="0">
                  <a:solidFill>
                    <a:schemeClr val="lt1"/>
                  </a:solidFill>
                  <a:latin typeface="Arial"/>
                  <a:ea typeface="Arial"/>
                  <a:cs typeface="Arial"/>
                  <a:sym typeface="Arial"/>
                </a:rPr>
                <a:t>CELL Auction</a:t>
              </a:r>
              <a:endParaRPr lang="en-US" sz="1200" b="1" i="0" u="none" strike="noStrike" cap="none" dirty="0">
                <a:solidFill>
                  <a:schemeClr val="lt1"/>
                </a:solidFill>
                <a:latin typeface="Arial"/>
                <a:ea typeface="Arial"/>
                <a:cs typeface="Arial"/>
                <a:sym typeface="Arial"/>
              </a:endParaRPr>
            </a:p>
          </p:txBody>
        </p:sp>
      </p:grpSp>
      <p:grpSp>
        <p:nvGrpSpPr>
          <p:cNvPr id="76" name="Group 75"/>
          <p:cNvGrpSpPr/>
          <p:nvPr/>
        </p:nvGrpSpPr>
        <p:grpSpPr>
          <a:xfrm>
            <a:off x="3493548" y="2298391"/>
            <a:ext cx="1256081" cy="415492"/>
            <a:chOff x="3468319" y="2298391"/>
            <a:chExt cx="1256081" cy="415492"/>
          </a:xfrm>
        </p:grpSpPr>
        <p:cxnSp>
          <p:nvCxnSpPr>
            <p:cNvPr id="62" name="Straight Arrow Connector 61"/>
            <p:cNvCxnSpPr/>
            <p:nvPr/>
          </p:nvCxnSpPr>
          <p:spPr>
            <a:xfrm>
              <a:off x="4134338" y="2298391"/>
              <a:ext cx="0" cy="415492"/>
            </a:xfrm>
            <a:prstGeom prst="straightConnector1">
              <a:avLst/>
            </a:prstGeom>
            <a:ln>
              <a:solidFill>
                <a:schemeClr val="tx1">
                  <a:lumMod val="50000"/>
                </a:schemeClr>
              </a:solidFill>
              <a:prstDash val="sysDot"/>
              <a:tailEnd type="none" w="lg" len="lg"/>
            </a:ln>
            <a:effectLst/>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flipH="1">
              <a:off x="3468319" y="2298391"/>
              <a:ext cx="362707" cy="240593"/>
            </a:xfrm>
            <a:prstGeom prst="straightConnector1">
              <a:avLst/>
            </a:prstGeom>
            <a:ln>
              <a:solidFill>
                <a:schemeClr val="tx1">
                  <a:lumMod val="50000"/>
                </a:schemeClr>
              </a:solidFill>
              <a:prstDash val="dot"/>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4360828" y="2298391"/>
              <a:ext cx="363572" cy="240593"/>
            </a:xfrm>
            <a:prstGeom prst="straightConnector1">
              <a:avLst/>
            </a:prstGeom>
            <a:ln>
              <a:solidFill>
                <a:schemeClr val="tx1">
                  <a:lumMod val="50000"/>
                </a:schemeClr>
              </a:solidFill>
              <a:prstDash val="dot"/>
              <a:headEnd type="none"/>
              <a:tailEnd type="none" w="lg" len="lg"/>
            </a:ln>
            <a:effectLst/>
          </p:spPr>
          <p:style>
            <a:lnRef idx="2">
              <a:schemeClr val="accent1"/>
            </a:lnRef>
            <a:fillRef idx="0">
              <a:schemeClr val="accent1"/>
            </a:fillRef>
            <a:effectRef idx="1">
              <a:schemeClr val="accent1"/>
            </a:effectRef>
            <a:fontRef idx="minor">
              <a:schemeClr val="tx1"/>
            </a:fontRef>
          </p:style>
        </p:cxnSp>
      </p:grpSp>
      <p:sp>
        <p:nvSpPr>
          <p:cNvPr id="130" name="Oval 194"/>
          <p:cNvSpPr/>
          <p:nvPr/>
        </p:nvSpPr>
        <p:spPr>
          <a:xfrm>
            <a:off x="8435185" y="1400948"/>
            <a:ext cx="192662" cy="163866"/>
          </a:xfrm>
          <a:custGeom>
            <a:avLst/>
            <a:gdLst/>
            <a:ahLst/>
            <a:cxnLst/>
            <a:rect l="l" t="t" r="r" b="b"/>
            <a:pathLst>
              <a:path w="564449" h="588709">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ounded Rectangle 150"/>
          <p:cNvSpPr>
            <a:spLocks noChangeArrowheads="1"/>
          </p:cNvSpPr>
          <p:nvPr/>
        </p:nvSpPr>
        <p:spPr bwMode="auto">
          <a:xfrm>
            <a:off x="1588189" y="2872469"/>
            <a:ext cx="2033899" cy="1619150"/>
          </a:xfrm>
          <a:prstGeom prst="roundRect">
            <a:avLst>
              <a:gd name="adj" fmla="val 2124"/>
            </a:avLst>
          </a:prstGeom>
          <a:solidFill>
            <a:srgbClr val="33928A"/>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320040" tIns="118872" rIns="0" bIns="0" anchor="t"/>
          <a:lstStyle/>
          <a:p>
            <a:pPr fontAlgn="auto">
              <a:spcBef>
                <a:spcPts val="0"/>
              </a:spcBef>
              <a:spcAft>
                <a:spcPts val="0"/>
              </a:spcAft>
              <a:defRPr/>
            </a:pPr>
            <a:r>
              <a:rPr lang="en-US" sz="1200" b="1" dirty="0" smtClean="0">
                <a:solidFill>
                  <a:schemeClr val="bg1"/>
                </a:solidFill>
                <a:latin typeface="+mn-lt"/>
                <a:ea typeface="+mn-ea"/>
              </a:rPr>
              <a:t>CELL</a:t>
            </a:r>
            <a:endParaRPr lang="en-US" sz="1200" b="1" dirty="0">
              <a:solidFill>
                <a:schemeClr val="bg1"/>
              </a:solidFill>
              <a:latin typeface="+mn-lt"/>
              <a:ea typeface="+mn-ea"/>
            </a:endParaRPr>
          </a:p>
        </p:txBody>
      </p:sp>
      <p:sp>
        <p:nvSpPr>
          <p:cNvPr id="152" name="Oval 170"/>
          <p:cNvSpPr/>
          <p:nvPr/>
        </p:nvSpPr>
        <p:spPr>
          <a:xfrm>
            <a:off x="1678774" y="2935587"/>
            <a:ext cx="225280" cy="22216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AutoShape 10"/>
          <p:cNvSpPr>
            <a:spLocks noChangeArrowheads="1"/>
          </p:cNvSpPr>
          <p:nvPr/>
        </p:nvSpPr>
        <p:spPr bwMode="auto">
          <a:xfrm>
            <a:off x="1702872" y="3252074"/>
            <a:ext cx="798918" cy="291135"/>
          </a:xfrm>
          <a:prstGeom prst="roundRect">
            <a:avLst>
              <a:gd name="adj" fmla="val 236"/>
            </a:avLst>
          </a:prstGeom>
          <a:solidFill>
            <a:srgbClr val="004A4A"/>
          </a:solidFill>
          <a:ln w="9525" cap="flat">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FFFFFF"/>
                </a:solidFill>
              </a:rPr>
              <a:t>Executor</a:t>
            </a:r>
            <a:endParaRPr lang="en-US" sz="1200" dirty="0">
              <a:solidFill>
                <a:srgbClr val="FFFFFF"/>
              </a:solidFill>
            </a:endParaRPr>
          </a:p>
        </p:txBody>
      </p:sp>
      <p:sp>
        <p:nvSpPr>
          <p:cNvPr id="178" name="Shape 368"/>
          <p:cNvSpPr/>
          <p:nvPr/>
        </p:nvSpPr>
        <p:spPr>
          <a:xfrm rot="5400000">
            <a:off x="2372212" y="3188356"/>
            <a:ext cx="478983" cy="1865862"/>
          </a:xfrm>
          <a:custGeom>
            <a:avLst/>
            <a:gdLst/>
            <a:ahLst/>
            <a:cxnLst/>
            <a:rect l="0" t="0" r="0" b="0"/>
            <a:pathLst>
              <a:path w="120000" h="120000" extrusionOk="0">
                <a:moveTo>
                  <a:pt x="7664" y="12890"/>
                </a:moveTo>
                <a:lnTo>
                  <a:pt x="112335" y="12890"/>
                </a:lnTo>
                <a:lnTo>
                  <a:pt x="112335" y="3984"/>
                </a:lnTo>
                <a:lnTo>
                  <a:pt x="7664" y="3984"/>
                </a:lnTo>
                <a:close/>
                <a:moveTo>
                  <a:pt x="7664" y="25781"/>
                </a:moveTo>
                <a:lnTo>
                  <a:pt x="112335" y="25781"/>
                </a:lnTo>
                <a:lnTo>
                  <a:pt x="112335" y="16874"/>
                </a:lnTo>
                <a:lnTo>
                  <a:pt x="7664" y="16874"/>
                </a:lnTo>
                <a:close/>
                <a:moveTo>
                  <a:pt x="7664" y="38671"/>
                </a:moveTo>
                <a:lnTo>
                  <a:pt x="112335" y="38671"/>
                </a:lnTo>
                <a:lnTo>
                  <a:pt x="112335" y="29765"/>
                </a:lnTo>
                <a:lnTo>
                  <a:pt x="7664" y="29765"/>
                </a:lnTo>
                <a:close/>
                <a:moveTo>
                  <a:pt x="7664" y="51562"/>
                </a:moveTo>
                <a:lnTo>
                  <a:pt x="112335" y="51562"/>
                </a:lnTo>
                <a:lnTo>
                  <a:pt x="112335" y="42656"/>
                </a:lnTo>
                <a:lnTo>
                  <a:pt x="7664" y="42656"/>
                </a:lnTo>
                <a:close/>
                <a:moveTo>
                  <a:pt x="7664" y="64452"/>
                </a:moveTo>
                <a:lnTo>
                  <a:pt x="112335" y="64452"/>
                </a:lnTo>
                <a:lnTo>
                  <a:pt x="112335" y="55546"/>
                </a:lnTo>
                <a:lnTo>
                  <a:pt x="7664" y="55546"/>
                </a:lnTo>
                <a:close/>
                <a:moveTo>
                  <a:pt x="7664" y="77343"/>
                </a:moveTo>
                <a:lnTo>
                  <a:pt x="112335" y="77343"/>
                </a:lnTo>
                <a:lnTo>
                  <a:pt x="112335" y="68437"/>
                </a:lnTo>
                <a:lnTo>
                  <a:pt x="7664" y="68437"/>
                </a:lnTo>
                <a:close/>
                <a:moveTo>
                  <a:pt x="7664" y="90234"/>
                </a:moveTo>
                <a:lnTo>
                  <a:pt x="112335" y="90234"/>
                </a:lnTo>
                <a:lnTo>
                  <a:pt x="112335" y="81328"/>
                </a:lnTo>
                <a:lnTo>
                  <a:pt x="7664" y="81328"/>
                </a:lnTo>
                <a:close/>
                <a:moveTo>
                  <a:pt x="7664" y="103124"/>
                </a:moveTo>
                <a:lnTo>
                  <a:pt x="112335" y="103124"/>
                </a:lnTo>
                <a:lnTo>
                  <a:pt x="112335" y="94218"/>
                </a:lnTo>
                <a:lnTo>
                  <a:pt x="7664" y="94218"/>
                </a:lnTo>
                <a:close/>
                <a:moveTo>
                  <a:pt x="7664" y="116015"/>
                </a:moveTo>
                <a:lnTo>
                  <a:pt x="112335" y="116015"/>
                </a:lnTo>
                <a:lnTo>
                  <a:pt x="112335" y="107109"/>
                </a:lnTo>
                <a:lnTo>
                  <a:pt x="7664" y="107109"/>
                </a:lnTo>
                <a:close/>
                <a:moveTo>
                  <a:pt x="0" y="119999"/>
                </a:moveTo>
                <a:lnTo>
                  <a:pt x="0" y="0"/>
                </a:lnTo>
                <a:lnTo>
                  <a:pt x="1916" y="0"/>
                </a:lnTo>
                <a:lnTo>
                  <a:pt x="7664" y="0"/>
                </a:lnTo>
                <a:lnTo>
                  <a:pt x="112335" y="0"/>
                </a:lnTo>
                <a:lnTo>
                  <a:pt x="114251" y="0"/>
                </a:lnTo>
                <a:lnTo>
                  <a:pt x="120000" y="0"/>
                </a:lnTo>
                <a:lnTo>
                  <a:pt x="120000" y="119999"/>
                </a:lnTo>
                <a:lnTo>
                  <a:pt x="114251" y="119999"/>
                </a:lnTo>
                <a:lnTo>
                  <a:pt x="114251" y="120000"/>
                </a:lnTo>
                <a:lnTo>
                  <a:pt x="1916" y="120000"/>
                </a:lnTo>
                <a:lnTo>
                  <a:pt x="1916" y="119999"/>
                </a:lnTo>
                <a:close/>
              </a:path>
            </a:pathLst>
          </a:custGeom>
          <a:solidFill>
            <a:schemeClr val="bg1">
              <a:lumMod val="95000"/>
              <a:alpha val="40000"/>
            </a:scheme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33" name="TextBox 132"/>
          <p:cNvSpPr txBox="1"/>
          <p:nvPr/>
        </p:nvSpPr>
        <p:spPr>
          <a:xfrm>
            <a:off x="5828005" y="881794"/>
            <a:ext cx="1249562" cy="307777"/>
          </a:xfrm>
          <a:prstGeom prst="rect">
            <a:avLst/>
          </a:prstGeom>
          <a:noFill/>
        </p:spPr>
        <p:txBody>
          <a:bodyPr wrap="square" rtlCol="0">
            <a:spAutoFit/>
          </a:bodyPr>
          <a:lstStyle/>
          <a:p>
            <a:r>
              <a:rPr lang="en-US" dirty="0" smtClean="0">
                <a:solidFill>
                  <a:srgbClr val="4D4D4D"/>
                </a:solidFill>
              </a:rPr>
              <a:t>LRP</a:t>
            </a:r>
            <a:endParaRPr lang="en-US" dirty="0">
              <a:solidFill>
                <a:srgbClr val="4D4D4D"/>
              </a:solidFill>
            </a:endParaRPr>
          </a:p>
        </p:txBody>
      </p:sp>
      <p:cxnSp>
        <p:nvCxnSpPr>
          <p:cNvPr id="179" name="Straight Arrow Connector 178"/>
          <p:cNvCxnSpPr/>
          <p:nvPr/>
        </p:nvCxnSpPr>
        <p:spPr>
          <a:xfrm>
            <a:off x="2068706" y="3543209"/>
            <a:ext cx="0" cy="331033"/>
          </a:xfrm>
          <a:prstGeom prst="straightConnector1">
            <a:avLst/>
          </a:prstGeom>
          <a:ln>
            <a:solidFill>
              <a:schemeClr val="bg1"/>
            </a:solidFill>
            <a:headEnd type="none"/>
            <a:tailEnd type="triangle" w="lg" len="med"/>
          </a:ln>
          <a:effectLst/>
        </p:spPr>
        <p:style>
          <a:lnRef idx="2">
            <a:schemeClr val="accent1"/>
          </a:lnRef>
          <a:fillRef idx="0">
            <a:schemeClr val="accent1"/>
          </a:fillRef>
          <a:effectRef idx="1">
            <a:schemeClr val="accent1"/>
          </a:effectRef>
          <a:fontRef idx="minor">
            <a:schemeClr val="tx1"/>
          </a:fontRef>
        </p:style>
      </p:cxnSp>
      <p:sp>
        <p:nvSpPr>
          <p:cNvPr id="183" name="Title 1"/>
          <p:cNvSpPr>
            <a:spLocks noGrp="1"/>
          </p:cNvSpPr>
          <p:nvPr>
            <p:ph type="title"/>
          </p:nvPr>
        </p:nvSpPr>
        <p:spPr>
          <a:xfrm>
            <a:off x="95050" y="134158"/>
            <a:ext cx="8410575" cy="543175"/>
          </a:xfrm>
        </p:spPr>
        <p:txBody>
          <a:bodyPr/>
          <a:lstStyle/>
          <a:p>
            <a:r>
              <a:rPr lang="en-US" sz="2800" dirty="0" smtClean="0">
                <a:solidFill>
                  <a:srgbClr val="2C95DD"/>
                </a:solidFill>
              </a:rPr>
              <a:t>Application Containers and Scaling</a:t>
            </a:r>
            <a:endParaRPr lang="en-US" sz="2800" dirty="0">
              <a:solidFill>
                <a:srgbClr val="2C95DD"/>
              </a:solidFill>
            </a:endParaRPr>
          </a:p>
        </p:txBody>
      </p:sp>
      <p:sp>
        <p:nvSpPr>
          <p:cNvPr id="60" name="AutoShape 10"/>
          <p:cNvSpPr>
            <a:spLocks noChangeArrowheads="1"/>
          </p:cNvSpPr>
          <p:nvPr/>
        </p:nvSpPr>
        <p:spPr bwMode="auto">
          <a:xfrm>
            <a:off x="2650885" y="3259627"/>
            <a:ext cx="798918" cy="291135"/>
          </a:xfrm>
          <a:prstGeom prst="roundRect">
            <a:avLst>
              <a:gd name="adj" fmla="val 236"/>
            </a:avLst>
          </a:prstGeom>
          <a:solidFill>
            <a:srgbClr val="004A4A"/>
          </a:solidFill>
          <a:ln w="9525" cap="flat">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FFFFFF"/>
                </a:solidFill>
              </a:rPr>
              <a:t>Rep</a:t>
            </a:r>
            <a:endParaRPr lang="en-US" sz="1200" dirty="0">
              <a:solidFill>
                <a:srgbClr val="FFFFFF"/>
              </a:solidFill>
            </a:endParaRPr>
          </a:p>
        </p:txBody>
      </p:sp>
      <p:sp>
        <p:nvSpPr>
          <p:cNvPr id="63" name="AutoShape 11"/>
          <p:cNvSpPr>
            <a:spLocks noChangeArrowheads="1"/>
          </p:cNvSpPr>
          <p:nvPr/>
        </p:nvSpPr>
        <p:spPr bwMode="auto">
          <a:xfrm>
            <a:off x="5621249" y="2439576"/>
            <a:ext cx="1191882" cy="274307"/>
          </a:xfrm>
          <a:prstGeom prst="roundRect">
            <a:avLst>
              <a:gd name="adj" fmla="val 347"/>
            </a:avLst>
          </a:prstGeom>
          <a:solidFill>
            <a:srgbClr val="004A4A"/>
          </a:solidFill>
          <a:ln w="9525" cap="flat">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FFFFFF"/>
                </a:solidFill>
              </a:rPr>
              <a:t>Converger</a:t>
            </a:r>
            <a:endParaRPr lang="en-US" sz="1400" dirty="0">
              <a:solidFill>
                <a:srgbClr val="FFFFFF"/>
              </a:solidFill>
            </a:endParaRPr>
          </a:p>
        </p:txBody>
      </p:sp>
      <p:sp>
        <p:nvSpPr>
          <p:cNvPr id="64" name="Teardrop 63"/>
          <p:cNvSpPr/>
          <p:nvPr/>
        </p:nvSpPr>
        <p:spPr>
          <a:xfrm rot="18900000">
            <a:off x="2801423" y="1410493"/>
            <a:ext cx="153021" cy="153021"/>
          </a:xfrm>
          <a:prstGeom prst="teardrop">
            <a:avLst>
              <a:gd name="adj" fmla="val 149574"/>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21"/>
          <p:cNvSpPr>
            <a:spLocks noChangeArrowheads="1"/>
          </p:cNvSpPr>
          <p:nvPr/>
        </p:nvSpPr>
        <p:spPr bwMode="auto">
          <a:xfrm>
            <a:off x="3190096" y="3948527"/>
            <a:ext cx="255341" cy="239897"/>
          </a:xfrm>
          <a:custGeom>
            <a:avLst/>
            <a:gdLst>
              <a:gd name="G0" fmla="+- 1 0 0"/>
              <a:gd name="G1" fmla="+- 1 0 0"/>
              <a:gd name="G2" fmla="+- 1 0 0"/>
              <a:gd name="G3" fmla="+- 1 0 0"/>
              <a:gd name="G4" fmla="+- 1 0 0"/>
              <a:gd name="G5" fmla="+- 1 0 0"/>
              <a:gd name="G6" fmla="+- 1 0 0"/>
              <a:gd name="G7" fmla="+- 1 0 0"/>
              <a:gd name="G8" fmla="+- 1 0 0"/>
              <a:gd name="G9" fmla="+- 1 0 0"/>
              <a:gd name="G10" fmla="+- 1 0 0"/>
              <a:gd name="G11" fmla="+- 1 0 0"/>
              <a:gd name="G12" fmla="+- 1 0 0"/>
              <a:gd name="G13" fmla="+- 1 0 0"/>
              <a:gd name="G14" fmla="+- 1 0 0"/>
              <a:gd name="G15" fmla="+- 1 0 0"/>
              <a:gd name="G16" fmla="+- 1 0 0"/>
              <a:gd name="G17" fmla="+- 1 0 0"/>
              <a:gd name="G18" fmla="+- 1 0 0"/>
              <a:gd name="G19" fmla="+- 1 0 0"/>
              <a:gd name="G20" fmla="+- 1 0 0"/>
              <a:gd name="G21" fmla="+- 1 0 0"/>
              <a:gd name="G22" fmla="+- 1 0 0"/>
              <a:gd name="G23" fmla="+- 1 0 0"/>
              <a:gd name="G24" fmla="+- 1 0 0"/>
              <a:gd name="G25" fmla="+- 1 0 0"/>
              <a:gd name="G26" fmla="+- 1 0 0"/>
              <a:gd name="G27" fmla="+- 1 0 0"/>
              <a:gd name="G28" fmla="+- 1 0 0"/>
              <a:gd name="G29" fmla="+- 1 0 0"/>
              <a:gd name="G30" fmla="+- 1 0 0"/>
              <a:gd name="G31" fmla="+- 1 0 0"/>
              <a:gd name="G32" fmla="+- 1 0 0"/>
              <a:gd name="G33" fmla="+- 1 0 0"/>
              <a:gd name="G34" fmla="+- 1 0 0"/>
              <a:gd name="G35" fmla="+- 1 0 0"/>
              <a:gd name="G36" fmla="+- 1 0 0"/>
              <a:gd name="G37" fmla="+- 1 0 0"/>
              <a:gd name="G38" fmla="+- 1 0 0"/>
              <a:gd name="G39" fmla="+- 1 0 0"/>
              <a:gd name="G40" fmla="+- 1 0 0"/>
              <a:gd name="G41" fmla="+- 1 0 0"/>
              <a:gd name="G42" fmla="+- 1 0 0"/>
              <a:gd name="G43" fmla="+- 1 0 0"/>
              <a:gd name="G44" fmla="+- 1 0 0"/>
              <a:gd name="G45" fmla="+- 1 0 0"/>
              <a:gd name="G46" fmla="+- 1 0 0"/>
              <a:gd name="G47" fmla="+- 1 0 0"/>
              <a:gd name="G48" fmla="+- 1 0 0"/>
              <a:gd name="G49" fmla="+- 1 0 0"/>
              <a:gd name="G50" fmla="+- 1 0 0"/>
              <a:gd name="G51" fmla="+- 1 0 0"/>
              <a:gd name="G52" fmla="+- 1 0 0"/>
              <a:gd name="G53" fmla="+- 31355 0 0"/>
              <a:gd name="G54" fmla="+- 29966 0 0"/>
              <a:gd name="G55" fmla="+- 4021 0 0"/>
              <a:gd name="G56" fmla="+- 2632 0 0"/>
              <a:gd name="G57" fmla="+- 1 0 0"/>
              <a:gd name="G58" fmla="+- 1 0 0"/>
              <a:gd name="G59" fmla="+- 1 0 0"/>
              <a:gd name="G60" fmla="+- 1 0 0"/>
              <a:gd name="G61" fmla="+- 1 0 0"/>
              <a:gd name="G62" fmla="+- 1 0 0"/>
              <a:gd name="G63" fmla="+- 1 0 0"/>
              <a:gd name="T0" fmla="*/ 495299 w 990600"/>
              <a:gd name="T1" fmla="*/ 621778 h 1265275"/>
              <a:gd name="T2" fmla="*/ 371473 w 990600"/>
              <a:gd name="T3" fmla="*/ 745604 h 1265275"/>
              <a:gd name="T4" fmla="*/ 457199 w 990600"/>
              <a:gd name="T5" fmla="*/ 861738 h 1265275"/>
              <a:gd name="T6" fmla="*/ 457199 w 990600"/>
              <a:gd name="T7" fmla="*/ 1103911 h 1265275"/>
              <a:gd name="T8" fmla="*/ 495299 w 990600"/>
              <a:gd name="T9" fmla="*/ 1142011 h 1265275"/>
              <a:gd name="T10" fmla="*/ 533399 w 990600"/>
              <a:gd name="T11" fmla="*/ 1103911 h 1265275"/>
              <a:gd name="T12" fmla="*/ 533399 w 990600"/>
              <a:gd name="T13" fmla="*/ 861738 h 1265275"/>
              <a:gd name="T14" fmla="*/ 619125 w 990600"/>
              <a:gd name="T15" fmla="*/ 745604 h 1265275"/>
              <a:gd name="T16" fmla="*/ 495299 w 990600"/>
              <a:gd name="T17" fmla="*/ 621778 h 1265275"/>
              <a:gd name="T18" fmla="*/ 495297 w 990600"/>
              <a:gd name="T19" fmla="*/ 170493 h 1265275"/>
              <a:gd name="T20" fmla="*/ 307802 w 990600"/>
              <a:gd name="T21" fmla="*/ 357987 h 1265275"/>
              <a:gd name="T22" fmla="*/ 307804 w 990600"/>
              <a:gd name="T23" fmla="*/ 357991 h 1265275"/>
              <a:gd name="T24" fmla="*/ 307544 w 990600"/>
              <a:gd name="T25" fmla="*/ 357991 h 1265275"/>
              <a:gd name="T26" fmla="*/ 307544 w 990600"/>
              <a:gd name="T27" fmla="*/ 538211 h 1265275"/>
              <a:gd name="T28" fmla="*/ 683058 w 990600"/>
              <a:gd name="T29" fmla="*/ 538211 h 1265275"/>
              <a:gd name="T30" fmla="*/ 683058 w 990600"/>
              <a:gd name="T31" fmla="*/ 357991 h 1265275"/>
              <a:gd name="T32" fmla="*/ 682792 w 990600"/>
              <a:gd name="T33" fmla="*/ 357991 h 1265275"/>
              <a:gd name="T34" fmla="*/ 682792 w 990600"/>
              <a:gd name="T35" fmla="*/ 357987 h 1265275"/>
              <a:gd name="T36" fmla="*/ 495297 w 990600"/>
              <a:gd name="T37" fmla="*/ 170493 h 1265275"/>
              <a:gd name="T38" fmla="*/ 495300 w 990600"/>
              <a:gd name="T39" fmla="*/ 0 h 1265275"/>
              <a:gd name="T40" fmla="*/ 841781 w 990600"/>
              <a:gd name="T41" fmla="*/ 346479 h 1265275"/>
              <a:gd name="T42" fmla="*/ 841781 w 990600"/>
              <a:gd name="T43" fmla="*/ 346481 h 1265275"/>
              <a:gd name="T44" fmla="*/ 841781 w 990600"/>
              <a:gd name="T45" fmla="*/ 538211 h 1265275"/>
              <a:gd name="T46" fmla="*/ 869420 w 990600"/>
              <a:gd name="T47" fmla="*/ 538211 h 1265275"/>
              <a:gd name="T48" fmla="*/ 990600 w 990600"/>
              <a:gd name="T49" fmla="*/ 659391 h 1265275"/>
              <a:gd name="T50" fmla="*/ 990600 w 990600"/>
              <a:gd name="T51" fmla="*/ 1144095 h 1265275"/>
              <a:gd name="T52" fmla="*/ 869420 w 990600"/>
              <a:gd name="T53" fmla="*/ 1265275 h 1265275"/>
              <a:gd name="T54" fmla="*/ 121180 w 990600"/>
              <a:gd name="T55" fmla="*/ 1265275 h 1265275"/>
              <a:gd name="T56" fmla="*/ 0 w 990600"/>
              <a:gd name="T57" fmla="*/ 1144095 h 1265275"/>
              <a:gd name="T58" fmla="*/ 0 w 990600"/>
              <a:gd name="T59" fmla="*/ 659391 h 1265275"/>
              <a:gd name="T60" fmla="*/ 121180 w 990600"/>
              <a:gd name="T61" fmla="*/ 538211 h 1265275"/>
              <a:gd name="T62" fmla="*/ 148819 w 990600"/>
              <a:gd name="T63" fmla="*/ 538211 h 1265275"/>
              <a:gd name="T64" fmla="*/ 148819 w 990600"/>
              <a:gd name="T65" fmla="*/ 346481 h 1265275"/>
              <a:gd name="T66" fmla="*/ 495300 w 990600"/>
              <a:gd name="T67" fmla="*/ 0 h 1265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0600" h="1265275">
                <a:moveTo>
                  <a:pt x="495299" y="621778"/>
                </a:moveTo>
                <a:cubicBezTo>
                  <a:pt x="426912" y="621778"/>
                  <a:pt x="371473" y="677217"/>
                  <a:pt x="371473" y="745604"/>
                </a:cubicBezTo>
                <a:cubicBezTo>
                  <a:pt x="371473" y="800510"/>
                  <a:pt x="407209" y="847069"/>
                  <a:pt x="457199" y="861738"/>
                </a:cubicBezTo>
                <a:lnTo>
                  <a:pt x="457199" y="1103911"/>
                </a:lnTo>
                <a:cubicBezTo>
                  <a:pt x="457199" y="1124953"/>
                  <a:pt x="474257" y="1142011"/>
                  <a:pt x="495299" y="1142011"/>
                </a:cubicBezTo>
                <a:cubicBezTo>
                  <a:pt x="516341" y="1142011"/>
                  <a:pt x="533399" y="1124953"/>
                  <a:pt x="533399" y="1103911"/>
                </a:cubicBezTo>
                <a:lnTo>
                  <a:pt x="533399" y="861738"/>
                </a:lnTo>
                <a:cubicBezTo>
                  <a:pt x="583390" y="847069"/>
                  <a:pt x="619125" y="800510"/>
                  <a:pt x="619125" y="745604"/>
                </a:cubicBezTo>
                <a:cubicBezTo>
                  <a:pt x="619125" y="677217"/>
                  <a:pt x="563686" y="621778"/>
                  <a:pt x="495299" y="621778"/>
                </a:cubicBezTo>
                <a:close/>
                <a:moveTo>
                  <a:pt x="495297" y="170493"/>
                </a:moveTo>
                <a:cubicBezTo>
                  <a:pt x="391746" y="170493"/>
                  <a:pt x="307802" y="254436"/>
                  <a:pt x="307802" y="357987"/>
                </a:cubicBezTo>
                <a:lnTo>
                  <a:pt x="307804" y="357991"/>
                </a:lnTo>
                <a:lnTo>
                  <a:pt x="307544" y="357991"/>
                </a:lnTo>
                <a:lnTo>
                  <a:pt x="307544" y="538211"/>
                </a:lnTo>
                <a:lnTo>
                  <a:pt x="683058" y="538211"/>
                </a:lnTo>
                <a:lnTo>
                  <a:pt x="683058" y="357991"/>
                </a:lnTo>
                <a:lnTo>
                  <a:pt x="682792" y="357991"/>
                </a:lnTo>
                <a:cubicBezTo>
                  <a:pt x="682792" y="357988"/>
                  <a:pt x="682792" y="357988"/>
                  <a:pt x="682792" y="357987"/>
                </a:cubicBezTo>
                <a:cubicBezTo>
                  <a:pt x="682792" y="254436"/>
                  <a:pt x="598848" y="170493"/>
                  <a:pt x="495297" y="170493"/>
                </a:cubicBezTo>
                <a:close/>
                <a:moveTo>
                  <a:pt x="495300" y="0"/>
                </a:moveTo>
                <a:cubicBezTo>
                  <a:pt x="686657" y="0"/>
                  <a:pt x="841781" y="155124"/>
                  <a:pt x="841781" y="346479"/>
                </a:cubicBezTo>
                <a:lnTo>
                  <a:pt x="841781" y="346481"/>
                </a:lnTo>
                <a:lnTo>
                  <a:pt x="841781" y="538211"/>
                </a:lnTo>
                <a:lnTo>
                  <a:pt x="869420" y="538211"/>
                </a:lnTo>
                <a:cubicBezTo>
                  <a:pt x="936346" y="538211"/>
                  <a:pt x="990600" y="592465"/>
                  <a:pt x="990600" y="659391"/>
                </a:cubicBezTo>
                <a:lnTo>
                  <a:pt x="990600" y="1144095"/>
                </a:lnTo>
                <a:cubicBezTo>
                  <a:pt x="990600" y="1211021"/>
                  <a:pt x="936346" y="1265275"/>
                  <a:pt x="869420" y="1265275"/>
                </a:cubicBezTo>
                <a:lnTo>
                  <a:pt x="121180" y="1265275"/>
                </a:lnTo>
                <a:cubicBezTo>
                  <a:pt x="54254" y="1265275"/>
                  <a:pt x="0" y="1211021"/>
                  <a:pt x="0" y="1144095"/>
                </a:cubicBezTo>
                <a:lnTo>
                  <a:pt x="0" y="659391"/>
                </a:lnTo>
                <a:cubicBezTo>
                  <a:pt x="0" y="592465"/>
                  <a:pt x="54254" y="538211"/>
                  <a:pt x="121180" y="538211"/>
                </a:cubicBezTo>
                <a:lnTo>
                  <a:pt x="148819" y="538211"/>
                </a:lnTo>
                <a:lnTo>
                  <a:pt x="148819" y="346481"/>
                </a:lnTo>
                <a:cubicBezTo>
                  <a:pt x="148819" y="155124"/>
                  <a:pt x="303944" y="0"/>
                  <a:pt x="495300" y="0"/>
                </a:cubicBezTo>
                <a:close/>
              </a:path>
            </a:pathLst>
          </a:custGeom>
          <a:solidFill>
            <a:srgbClr val="FFFFF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9" name="Rounded Rectangle 78"/>
          <p:cNvSpPr>
            <a:spLocks noChangeArrowheads="1"/>
          </p:cNvSpPr>
          <p:nvPr/>
        </p:nvSpPr>
        <p:spPr bwMode="auto">
          <a:xfrm>
            <a:off x="3695085" y="2883276"/>
            <a:ext cx="2033899" cy="1619150"/>
          </a:xfrm>
          <a:prstGeom prst="roundRect">
            <a:avLst>
              <a:gd name="adj" fmla="val 2124"/>
            </a:avLst>
          </a:prstGeom>
          <a:solidFill>
            <a:srgbClr val="33928A"/>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320040" tIns="118872" rIns="0" bIns="0" anchor="t"/>
          <a:lstStyle/>
          <a:p>
            <a:pPr fontAlgn="auto">
              <a:spcBef>
                <a:spcPts val="0"/>
              </a:spcBef>
              <a:spcAft>
                <a:spcPts val="0"/>
              </a:spcAft>
              <a:defRPr/>
            </a:pPr>
            <a:r>
              <a:rPr lang="en-US" sz="1200" b="1" dirty="0" smtClean="0">
                <a:solidFill>
                  <a:schemeClr val="bg1"/>
                </a:solidFill>
                <a:latin typeface="+mn-lt"/>
                <a:ea typeface="+mn-ea"/>
              </a:rPr>
              <a:t>CELL</a:t>
            </a:r>
            <a:endParaRPr lang="en-US" sz="1200" b="1" dirty="0">
              <a:solidFill>
                <a:schemeClr val="bg1"/>
              </a:solidFill>
              <a:latin typeface="+mn-lt"/>
              <a:ea typeface="+mn-ea"/>
            </a:endParaRPr>
          </a:p>
        </p:txBody>
      </p:sp>
      <p:sp>
        <p:nvSpPr>
          <p:cNvPr id="81" name="AutoShape 10"/>
          <p:cNvSpPr>
            <a:spLocks noChangeArrowheads="1"/>
          </p:cNvSpPr>
          <p:nvPr/>
        </p:nvSpPr>
        <p:spPr bwMode="auto">
          <a:xfrm>
            <a:off x="4748666" y="3264052"/>
            <a:ext cx="798918" cy="291135"/>
          </a:xfrm>
          <a:prstGeom prst="roundRect">
            <a:avLst>
              <a:gd name="adj" fmla="val 236"/>
            </a:avLst>
          </a:prstGeom>
          <a:solidFill>
            <a:srgbClr val="004A4A"/>
          </a:solidFill>
          <a:ln w="9525" cap="flat">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FFFFFF"/>
                </a:solidFill>
              </a:rPr>
              <a:t>Rep</a:t>
            </a:r>
            <a:endParaRPr lang="en-US" sz="1200" dirty="0">
              <a:solidFill>
                <a:srgbClr val="FFFFFF"/>
              </a:solidFill>
            </a:endParaRPr>
          </a:p>
        </p:txBody>
      </p:sp>
      <p:sp>
        <p:nvSpPr>
          <p:cNvPr id="82" name="Oval 170"/>
          <p:cNvSpPr/>
          <p:nvPr/>
        </p:nvSpPr>
        <p:spPr>
          <a:xfrm>
            <a:off x="3745424" y="2951381"/>
            <a:ext cx="225280" cy="22216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p:cNvGrpSpPr/>
          <p:nvPr/>
        </p:nvGrpSpPr>
        <p:grpSpPr>
          <a:xfrm>
            <a:off x="7012391" y="1689496"/>
            <a:ext cx="1435719" cy="1432958"/>
            <a:chOff x="6787209" y="1689496"/>
            <a:chExt cx="1435719" cy="1432958"/>
          </a:xfrm>
        </p:grpSpPr>
        <p:grpSp>
          <p:nvGrpSpPr>
            <p:cNvPr id="69" name="Shape 964"/>
            <p:cNvGrpSpPr/>
            <p:nvPr/>
          </p:nvGrpSpPr>
          <p:grpSpPr>
            <a:xfrm>
              <a:off x="7231894" y="2622483"/>
              <a:ext cx="978109" cy="499971"/>
              <a:chOff x="1226633" y="1105736"/>
              <a:chExt cx="1165704" cy="499971"/>
            </a:xfrm>
          </p:grpSpPr>
          <p:sp>
            <p:nvSpPr>
              <p:cNvPr id="70" name="Shape 965"/>
              <p:cNvSpPr/>
              <p:nvPr/>
            </p:nvSpPr>
            <p:spPr>
              <a:xfrm>
                <a:off x="1605237" y="1105736"/>
                <a:ext cx="408500" cy="219563"/>
              </a:xfrm>
              <a:custGeom>
                <a:avLst/>
                <a:gdLst/>
                <a:ahLst/>
                <a:cxnLst/>
                <a:rect l="0" t="0" r="0" b="0"/>
                <a:pathLst>
                  <a:path w="120000" h="120000" extrusionOk="0">
                    <a:moveTo>
                      <a:pt x="40936" y="107531"/>
                    </a:moveTo>
                    <a:cubicBezTo>
                      <a:pt x="40088" y="107531"/>
                      <a:pt x="39401" y="108810"/>
                      <a:pt x="39401" y="110387"/>
                    </a:cubicBezTo>
                    <a:cubicBezTo>
                      <a:pt x="39401" y="111964"/>
                      <a:pt x="40088" y="113243"/>
                      <a:pt x="40936" y="113243"/>
                    </a:cubicBezTo>
                    <a:lnTo>
                      <a:pt x="51571" y="113243"/>
                    </a:lnTo>
                    <a:cubicBezTo>
                      <a:pt x="52418" y="113243"/>
                      <a:pt x="53106" y="111964"/>
                      <a:pt x="53106" y="110387"/>
                    </a:cubicBezTo>
                    <a:lnTo>
                      <a:pt x="53106" y="110387"/>
                    </a:lnTo>
                    <a:cubicBezTo>
                      <a:pt x="53106" y="108810"/>
                      <a:pt x="52418" y="107531"/>
                      <a:pt x="51571" y="107531"/>
                    </a:cubicBezTo>
                    <a:close/>
                    <a:moveTo>
                      <a:pt x="40936" y="95003"/>
                    </a:moveTo>
                    <a:cubicBezTo>
                      <a:pt x="40088" y="95003"/>
                      <a:pt x="39401" y="96282"/>
                      <a:pt x="39401" y="97859"/>
                    </a:cubicBezTo>
                    <a:cubicBezTo>
                      <a:pt x="39401" y="99436"/>
                      <a:pt x="40088" y="100715"/>
                      <a:pt x="40936" y="100715"/>
                    </a:cubicBezTo>
                    <a:lnTo>
                      <a:pt x="79063" y="100715"/>
                    </a:lnTo>
                    <a:cubicBezTo>
                      <a:pt x="79911" y="100715"/>
                      <a:pt x="80598" y="99436"/>
                      <a:pt x="80598" y="97859"/>
                    </a:cubicBezTo>
                    <a:lnTo>
                      <a:pt x="80598" y="97859"/>
                    </a:lnTo>
                    <a:cubicBezTo>
                      <a:pt x="80598" y="96282"/>
                      <a:pt x="79911" y="95003"/>
                      <a:pt x="79063" y="95003"/>
                    </a:cubicBezTo>
                    <a:close/>
                    <a:moveTo>
                      <a:pt x="40936" y="82476"/>
                    </a:moveTo>
                    <a:cubicBezTo>
                      <a:pt x="40088" y="82476"/>
                      <a:pt x="39401" y="83754"/>
                      <a:pt x="39401" y="85332"/>
                    </a:cubicBezTo>
                    <a:cubicBezTo>
                      <a:pt x="39401" y="86909"/>
                      <a:pt x="40088" y="88187"/>
                      <a:pt x="40936" y="88187"/>
                    </a:cubicBezTo>
                    <a:lnTo>
                      <a:pt x="79063" y="88187"/>
                    </a:lnTo>
                    <a:cubicBezTo>
                      <a:pt x="79911" y="88187"/>
                      <a:pt x="80598" y="86909"/>
                      <a:pt x="80598" y="85332"/>
                    </a:cubicBezTo>
                    <a:lnTo>
                      <a:pt x="80598" y="85332"/>
                    </a:lnTo>
                    <a:cubicBezTo>
                      <a:pt x="80598" y="83754"/>
                      <a:pt x="79911" y="82476"/>
                      <a:pt x="79063" y="82476"/>
                    </a:cubicBezTo>
                    <a:close/>
                    <a:moveTo>
                      <a:pt x="3966" y="0"/>
                    </a:moveTo>
                    <a:lnTo>
                      <a:pt x="48174" y="0"/>
                    </a:lnTo>
                    <a:cubicBezTo>
                      <a:pt x="50365" y="0"/>
                      <a:pt x="52141" y="3304"/>
                      <a:pt x="52141" y="7380"/>
                    </a:cubicBezTo>
                    <a:lnTo>
                      <a:pt x="52141" y="36900"/>
                    </a:lnTo>
                    <a:cubicBezTo>
                      <a:pt x="52141" y="40976"/>
                      <a:pt x="50365" y="44280"/>
                      <a:pt x="48174" y="44280"/>
                    </a:cubicBezTo>
                    <a:lnTo>
                      <a:pt x="37800" y="44280"/>
                    </a:lnTo>
                    <a:cubicBezTo>
                      <a:pt x="39967" y="53658"/>
                      <a:pt x="54495" y="56211"/>
                      <a:pt x="60002" y="67201"/>
                    </a:cubicBezTo>
                    <a:cubicBezTo>
                      <a:pt x="65494" y="56212"/>
                      <a:pt x="80031" y="53661"/>
                      <a:pt x="82199" y="44280"/>
                    </a:cubicBezTo>
                    <a:lnTo>
                      <a:pt x="71825" y="44280"/>
                    </a:lnTo>
                    <a:cubicBezTo>
                      <a:pt x="69634" y="44280"/>
                      <a:pt x="67858" y="40976"/>
                      <a:pt x="67858" y="36900"/>
                    </a:cubicBezTo>
                    <a:lnTo>
                      <a:pt x="67858" y="7380"/>
                    </a:lnTo>
                    <a:cubicBezTo>
                      <a:pt x="67858" y="3304"/>
                      <a:pt x="69634" y="0"/>
                      <a:pt x="71825" y="0"/>
                    </a:cubicBezTo>
                    <a:lnTo>
                      <a:pt x="116033" y="0"/>
                    </a:lnTo>
                    <a:cubicBezTo>
                      <a:pt x="118224" y="0"/>
                      <a:pt x="120000" y="3304"/>
                      <a:pt x="120000" y="7380"/>
                    </a:cubicBezTo>
                    <a:lnTo>
                      <a:pt x="120000" y="36900"/>
                    </a:lnTo>
                    <a:cubicBezTo>
                      <a:pt x="120000" y="40976"/>
                      <a:pt x="118224" y="44280"/>
                      <a:pt x="116033" y="44280"/>
                    </a:cubicBezTo>
                    <a:lnTo>
                      <a:pt x="93636" y="44280"/>
                    </a:lnTo>
                    <a:cubicBezTo>
                      <a:pt x="91919" y="60171"/>
                      <a:pt x="69215" y="64236"/>
                      <a:pt x="68927" y="75719"/>
                    </a:cubicBezTo>
                    <a:lnTo>
                      <a:pt x="92810" y="75719"/>
                    </a:lnTo>
                    <a:cubicBezTo>
                      <a:pt x="95001" y="75719"/>
                      <a:pt x="96777" y="79023"/>
                      <a:pt x="96777" y="83099"/>
                    </a:cubicBezTo>
                    <a:lnTo>
                      <a:pt x="96777" y="112619"/>
                    </a:lnTo>
                    <a:cubicBezTo>
                      <a:pt x="96777" y="116695"/>
                      <a:pt x="95001" y="120000"/>
                      <a:pt x="92810" y="120000"/>
                    </a:cubicBezTo>
                    <a:lnTo>
                      <a:pt x="27189" y="120000"/>
                    </a:lnTo>
                    <a:cubicBezTo>
                      <a:pt x="24998" y="120000"/>
                      <a:pt x="23222" y="116695"/>
                      <a:pt x="23222" y="112619"/>
                    </a:cubicBezTo>
                    <a:lnTo>
                      <a:pt x="23222" y="83099"/>
                    </a:lnTo>
                    <a:cubicBezTo>
                      <a:pt x="23222" y="79023"/>
                      <a:pt x="24998" y="75719"/>
                      <a:pt x="27189" y="75719"/>
                    </a:cubicBezTo>
                    <a:lnTo>
                      <a:pt x="51072" y="75719"/>
                    </a:lnTo>
                    <a:cubicBezTo>
                      <a:pt x="50784" y="64236"/>
                      <a:pt x="28080" y="60171"/>
                      <a:pt x="26363" y="44280"/>
                    </a:cubicBezTo>
                    <a:lnTo>
                      <a:pt x="3966" y="44280"/>
                    </a:lnTo>
                    <a:cubicBezTo>
                      <a:pt x="1775" y="44280"/>
                      <a:pt x="0" y="40976"/>
                      <a:pt x="0" y="36900"/>
                    </a:cubicBezTo>
                    <a:lnTo>
                      <a:pt x="0" y="7380"/>
                    </a:lnTo>
                    <a:cubicBezTo>
                      <a:pt x="0" y="3304"/>
                      <a:pt x="1775" y="0"/>
                      <a:pt x="3966" y="0"/>
                    </a:cubicBezTo>
                    <a:close/>
                  </a:path>
                </a:pathLst>
              </a:custGeom>
              <a:solidFill>
                <a:schemeClr val="lt2"/>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7F7F7F"/>
                  </a:solidFill>
                  <a:latin typeface="Arial"/>
                  <a:ea typeface="Arial"/>
                  <a:cs typeface="Arial"/>
                  <a:sym typeface="Arial"/>
                </a:endParaRPr>
              </a:p>
            </p:txBody>
          </p:sp>
          <p:sp>
            <p:nvSpPr>
              <p:cNvPr id="71" name="Shape 966"/>
              <p:cNvSpPr txBox="1"/>
              <p:nvPr/>
            </p:nvSpPr>
            <p:spPr>
              <a:xfrm>
                <a:off x="1226633" y="1328709"/>
                <a:ext cx="1165704" cy="276998"/>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200" b="1" i="0" u="none" strike="noStrike" cap="none" dirty="0">
                    <a:solidFill>
                      <a:schemeClr val="lt2"/>
                    </a:solidFill>
                    <a:latin typeface="Arial"/>
                    <a:ea typeface="Arial"/>
                    <a:cs typeface="Arial"/>
                    <a:sym typeface="Arial"/>
                  </a:rPr>
                  <a:t>Desired </a:t>
                </a:r>
                <a:endParaRPr lang="en-US" sz="1200" b="1" i="0" u="none" strike="noStrike" cap="none" dirty="0" smtClean="0">
                  <a:solidFill>
                    <a:schemeClr val="lt2"/>
                  </a:solidFill>
                  <a:latin typeface="Arial"/>
                  <a:ea typeface="Arial"/>
                  <a:cs typeface="Arial"/>
                  <a:sym typeface="Arial"/>
                </a:endParaRPr>
              </a:p>
            </p:txBody>
          </p:sp>
        </p:grpSp>
        <p:cxnSp>
          <p:nvCxnSpPr>
            <p:cNvPr id="83" name="Shape 335"/>
            <p:cNvCxnSpPr/>
            <p:nvPr/>
          </p:nvCxnSpPr>
          <p:spPr>
            <a:xfrm rot="10800000" flipV="1">
              <a:off x="6787209" y="1689496"/>
              <a:ext cx="1435719" cy="750080"/>
            </a:xfrm>
            <a:prstGeom prst="bentConnector3">
              <a:avLst>
                <a:gd name="adj1" fmla="val -322"/>
              </a:avLst>
            </a:prstGeom>
            <a:noFill/>
            <a:ln w="19050" cap="flat" cmpd="sng">
              <a:solidFill>
                <a:schemeClr val="lt2"/>
              </a:solidFill>
              <a:prstDash val="solid"/>
              <a:round/>
              <a:headEnd type="stealth" w="lg" len="lg"/>
              <a:tailEnd type="none" w="lg" len="lg"/>
            </a:ln>
          </p:spPr>
        </p:cxnSp>
      </p:grpSp>
      <p:grpSp>
        <p:nvGrpSpPr>
          <p:cNvPr id="37" name="Group 36"/>
          <p:cNvGrpSpPr/>
          <p:nvPr/>
        </p:nvGrpSpPr>
        <p:grpSpPr>
          <a:xfrm>
            <a:off x="7012391" y="1677108"/>
            <a:ext cx="2131812" cy="1445347"/>
            <a:chOff x="6787209" y="1677108"/>
            <a:chExt cx="2131812" cy="1445347"/>
          </a:xfrm>
        </p:grpSpPr>
        <p:grpSp>
          <p:nvGrpSpPr>
            <p:cNvPr id="72" name="Shape 973"/>
            <p:cNvGrpSpPr/>
            <p:nvPr/>
          </p:nvGrpSpPr>
          <p:grpSpPr>
            <a:xfrm>
              <a:off x="7846291" y="2625893"/>
              <a:ext cx="1072730" cy="496562"/>
              <a:chOff x="2260765" y="1094930"/>
              <a:chExt cx="1072730" cy="496562"/>
            </a:xfrm>
          </p:grpSpPr>
          <p:sp>
            <p:nvSpPr>
              <p:cNvPr id="77" name="Shape 974"/>
              <p:cNvSpPr txBox="1"/>
              <p:nvPr/>
            </p:nvSpPr>
            <p:spPr>
              <a:xfrm>
                <a:off x="2260765" y="1314494"/>
                <a:ext cx="1072730" cy="276998"/>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200" b="1" i="0" u="none" strike="noStrike" cap="none" dirty="0">
                    <a:solidFill>
                      <a:schemeClr val="lt2"/>
                    </a:solidFill>
                    <a:latin typeface="Arial"/>
                    <a:ea typeface="Arial"/>
                    <a:cs typeface="Arial"/>
                    <a:sym typeface="Arial"/>
                  </a:rPr>
                  <a:t>Actual </a:t>
                </a:r>
                <a:endParaRPr lang="en-US" sz="1200" b="1" i="0" u="none" strike="noStrike" cap="none" dirty="0" smtClean="0">
                  <a:solidFill>
                    <a:schemeClr val="lt2"/>
                  </a:solidFill>
                  <a:latin typeface="Arial"/>
                  <a:ea typeface="Arial"/>
                  <a:cs typeface="Arial"/>
                  <a:sym typeface="Arial"/>
                </a:endParaRPr>
              </a:p>
            </p:txBody>
          </p:sp>
          <p:sp>
            <p:nvSpPr>
              <p:cNvPr id="78" name="Shape 975"/>
              <p:cNvSpPr/>
              <p:nvPr/>
            </p:nvSpPr>
            <p:spPr>
              <a:xfrm>
                <a:off x="2671932" y="1094930"/>
                <a:ext cx="329446" cy="219563"/>
              </a:xfrm>
              <a:custGeom>
                <a:avLst/>
                <a:gdLst/>
                <a:ahLst/>
                <a:cxnLst/>
                <a:rect l="0" t="0" r="0" b="0"/>
                <a:pathLst>
                  <a:path w="120000" h="120000" extrusionOk="0">
                    <a:moveTo>
                      <a:pt x="21964" y="107531"/>
                    </a:moveTo>
                    <a:cubicBezTo>
                      <a:pt x="20913" y="107531"/>
                      <a:pt x="20061" y="108810"/>
                      <a:pt x="20060" y="110387"/>
                    </a:cubicBezTo>
                    <a:cubicBezTo>
                      <a:pt x="20061" y="111964"/>
                      <a:pt x="20913" y="113243"/>
                      <a:pt x="21964" y="113243"/>
                    </a:cubicBezTo>
                    <a:lnTo>
                      <a:pt x="35151" y="113243"/>
                    </a:lnTo>
                    <a:cubicBezTo>
                      <a:pt x="36202" y="113243"/>
                      <a:pt x="37054" y="111964"/>
                      <a:pt x="37054" y="110387"/>
                    </a:cubicBezTo>
                    <a:lnTo>
                      <a:pt x="37054" y="110387"/>
                    </a:lnTo>
                    <a:cubicBezTo>
                      <a:pt x="37054" y="108810"/>
                      <a:pt x="36202" y="107531"/>
                      <a:pt x="35151" y="107531"/>
                    </a:cubicBezTo>
                    <a:close/>
                    <a:moveTo>
                      <a:pt x="21964" y="95003"/>
                    </a:moveTo>
                    <a:cubicBezTo>
                      <a:pt x="20913" y="95003"/>
                      <a:pt x="20061" y="96282"/>
                      <a:pt x="20060" y="97859"/>
                    </a:cubicBezTo>
                    <a:cubicBezTo>
                      <a:pt x="20061" y="99436"/>
                      <a:pt x="20913" y="100715"/>
                      <a:pt x="21964" y="100715"/>
                    </a:cubicBezTo>
                    <a:lnTo>
                      <a:pt x="69240" y="100715"/>
                    </a:lnTo>
                    <a:cubicBezTo>
                      <a:pt x="70292" y="100715"/>
                      <a:pt x="71144" y="99436"/>
                      <a:pt x="71144" y="97859"/>
                    </a:cubicBezTo>
                    <a:lnTo>
                      <a:pt x="71144" y="97859"/>
                    </a:lnTo>
                    <a:cubicBezTo>
                      <a:pt x="71144" y="96282"/>
                      <a:pt x="70292" y="95003"/>
                      <a:pt x="69240" y="95003"/>
                    </a:cubicBezTo>
                    <a:close/>
                    <a:moveTo>
                      <a:pt x="21964" y="82476"/>
                    </a:moveTo>
                    <a:cubicBezTo>
                      <a:pt x="20913" y="82476"/>
                      <a:pt x="20061" y="83754"/>
                      <a:pt x="20060" y="85332"/>
                    </a:cubicBezTo>
                    <a:cubicBezTo>
                      <a:pt x="20061" y="86909"/>
                      <a:pt x="20913" y="88187"/>
                      <a:pt x="21964" y="88187"/>
                    </a:cubicBezTo>
                    <a:lnTo>
                      <a:pt x="69240" y="88187"/>
                    </a:lnTo>
                    <a:cubicBezTo>
                      <a:pt x="70292" y="88187"/>
                      <a:pt x="71144" y="86909"/>
                      <a:pt x="71144" y="85332"/>
                    </a:cubicBezTo>
                    <a:lnTo>
                      <a:pt x="71144" y="85332"/>
                    </a:lnTo>
                    <a:cubicBezTo>
                      <a:pt x="71144" y="83754"/>
                      <a:pt x="70292" y="82476"/>
                      <a:pt x="69240" y="82476"/>
                    </a:cubicBezTo>
                    <a:close/>
                    <a:moveTo>
                      <a:pt x="60265" y="0"/>
                    </a:moveTo>
                    <a:lnTo>
                      <a:pt x="115081" y="0"/>
                    </a:lnTo>
                    <a:cubicBezTo>
                      <a:pt x="117797" y="0"/>
                      <a:pt x="120000" y="3304"/>
                      <a:pt x="120000" y="7380"/>
                    </a:cubicBezTo>
                    <a:lnTo>
                      <a:pt x="120000" y="36900"/>
                    </a:lnTo>
                    <a:cubicBezTo>
                      <a:pt x="120000" y="40976"/>
                      <a:pt x="117797" y="44280"/>
                      <a:pt x="115081" y="44280"/>
                    </a:cubicBezTo>
                    <a:lnTo>
                      <a:pt x="87308" y="44280"/>
                    </a:lnTo>
                    <a:cubicBezTo>
                      <a:pt x="85180" y="60171"/>
                      <a:pt x="57027" y="64236"/>
                      <a:pt x="56672" y="75719"/>
                    </a:cubicBezTo>
                    <a:lnTo>
                      <a:pt x="86286" y="75719"/>
                    </a:lnTo>
                    <a:cubicBezTo>
                      <a:pt x="89003" y="75719"/>
                      <a:pt x="91205" y="79023"/>
                      <a:pt x="91205" y="83099"/>
                    </a:cubicBezTo>
                    <a:lnTo>
                      <a:pt x="91205" y="112619"/>
                    </a:lnTo>
                    <a:cubicBezTo>
                      <a:pt x="91205" y="116695"/>
                      <a:pt x="89003" y="120000"/>
                      <a:pt x="86286" y="120000"/>
                    </a:cubicBezTo>
                    <a:lnTo>
                      <a:pt x="4918" y="120000"/>
                    </a:lnTo>
                    <a:cubicBezTo>
                      <a:pt x="2202" y="120000"/>
                      <a:pt x="0" y="116695"/>
                      <a:pt x="0" y="112619"/>
                    </a:cubicBezTo>
                    <a:lnTo>
                      <a:pt x="0" y="83099"/>
                    </a:lnTo>
                    <a:cubicBezTo>
                      <a:pt x="0" y="79023"/>
                      <a:pt x="2202" y="75719"/>
                      <a:pt x="4918" y="75719"/>
                    </a:cubicBezTo>
                    <a:lnTo>
                      <a:pt x="42736" y="75719"/>
                    </a:lnTo>
                    <a:cubicBezTo>
                      <a:pt x="43486" y="56974"/>
                      <a:pt x="69893" y="55751"/>
                      <a:pt x="73235" y="44280"/>
                    </a:cubicBezTo>
                    <a:lnTo>
                      <a:pt x="60265" y="44280"/>
                    </a:lnTo>
                    <a:cubicBezTo>
                      <a:pt x="57549" y="44280"/>
                      <a:pt x="55346" y="40976"/>
                      <a:pt x="55346" y="36900"/>
                    </a:cubicBezTo>
                    <a:lnTo>
                      <a:pt x="55346" y="7380"/>
                    </a:lnTo>
                    <a:cubicBezTo>
                      <a:pt x="55346" y="3304"/>
                      <a:pt x="57549" y="0"/>
                      <a:pt x="60265" y="0"/>
                    </a:cubicBezTo>
                    <a:close/>
                  </a:path>
                </a:pathLst>
              </a:custGeom>
              <a:solidFill>
                <a:schemeClr val="lt2"/>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grpSp>
        <p:cxnSp>
          <p:nvCxnSpPr>
            <p:cNvPr id="90" name="Shape 335"/>
            <p:cNvCxnSpPr/>
            <p:nvPr/>
          </p:nvCxnSpPr>
          <p:spPr>
            <a:xfrm flipV="1">
              <a:off x="6787209" y="1677108"/>
              <a:ext cx="1548609" cy="899236"/>
            </a:xfrm>
            <a:prstGeom prst="bentConnector3">
              <a:avLst>
                <a:gd name="adj1" fmla="val 100084"/>
              </a:avLst>
            </a:prstGeom>
            <a:noFill/>
            <a:ln w="19050" cap="flat" cmpd="sng">
              <a:solidFill>
                <a:schemeClr val="lt2"/>
              </a:solidFill>
              <a:prstDash val="solid"/>
              <a:round/>
              <a:headEnd type="stealth" w="lg" len="lg"/>
              <a:tailEnd type="none" w="lg" len="lg"/>
            </a:ln>
          </p:spPr>
        </p:cxnSp>
      </p:grpSp>
      <p:sp>
        <p:nvSpPr>
          <p:cNvPr id="111" name="TextBox 110"/>
          <p:cNvSpPr txBox="1"/>
          <p:nvPr/>
        </p:nvSpPr>
        <p:spPr>
          <a:xfrm>
            <a:off x="3493548" y="893861"/>
            <a:ext cx="1653882" cy="307777"/>
          </a:xfrm>
          <a:prstGeom prst="rect">
            <a:avLst/>
          </a:prstGeom>
          <a:noFill/>
        </p:spPr>
        <p:txBody>
          <a:bodyPr wrap="square" rtlCol="0">
            <a:spAutoFit/>
          </a:bodyPr>
          <a:lstStyle/>
          <a:p>
            <a:r>
              <a:rPr lang="en-US" dirty="0" smtClean="0">
                <a:solidFill>
                  <a:srgbClr val="4D4D4D"/>
                </a:solidFill>
              </a:rPr>
              <a:t>Scale Request</a:t>
            </a:r>
            <a:endParaRPr lang="en-US" dirty="0">
              <a:solidFill>
                <a:srgbClr val="4D4D4D"/>
              </a:solidFill>
            </a:endParaRPr>
          </a:p>
        </p:txBody>
      </p:sp>
      <p:sp>
        <p:nvSpPr>
          <p:cNvPr id="112" name="TextBox 111"/>
          <p:cNvSpPr txBox="1"/>
          <p:nvPr/>
        </p:nvSpPr>
        <p:spPr>
          <a:xfrm>
            <a:off x="5828005" y="881794"/>
            <a:ext cx="1249562" cy="307777"/>
          </a:xfrm>
          <a:prstGeom prst="rect">
            <a:avLst/>
          </a:prstGeom>
          <a:noFill/>
        </p:spPr>
        <p:txBody>
          <a:bodyPr wrap="square" rtlCol="0">
            <a:spAutoFit/>
          </a:bodyPr>
          <a:lstStyle/>
          <a:p>
            <a:r>
              <a:rPr lang="en-US" dirty="0" smtClean="0">
                <a:solidFill>
                  <a:srgbClr val="4D4D4D"/>
                </a:solidFill>
              </a:rPr>
              <a:t>LRP</a:t>
            </a:r>
            <a:endParaRPr lang="en-US" dirty="0">
              <a:solidFill>
                <a:srgbClr val="4D4D4D"/>
              </a:solidFill>
            </a:endParaRPr>
          </a:p>
        </p:txBody>
      </p:sp>
      <p:sp>
        <p:nvSpPr>
          <p:cNvPr id="113" name="AutoShape 10"/>
          <p:cNvSpPr>
            <a:spLocks noChangeArrowheads="1"/>
          </p:cNvSpPr>
          <p:nvPr/>
        </p:nvSpPr>
        <p:spPr bwMode="auto">
          <a:xfrm>
            <a:off x="3793323" y="3264052"/>
            <a:ext cx="798918" cy="291135"/>
          </a:xfrm>
          <a:prstGeom prst="roundRect">
            <a:avLst>
              <a:gd name="adj" fmla="val 236"/>
            </a:avLst>
          </a:prstGeom>
          <a:solidFill>
            <a:srgbClr val="004A4A"/>
          </a:solidFill>
          <a:ln w="9525" cap="flat">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FFFFFF"/>
                </a:solidFill>
              </a:rPr>
              <a:t>Executor</a:t>
            </a:r>
            <a:endParaRPr lang="en-US" sz="1200" dirty="0">
              <a:solidFill>
                <a:srgbClr val="FFFFFF"/>
              </a:solidFill>
            </a:endParaRPr>
          </a:p>
        </p:txBody>
      </p:sp>
      <p:sp>
        <p:nvSpPr>
          <p:cNvPr id="114" name="Shape 368"/>
          <p:cNvSpPr/>
          <p:nvPr/>
        </p:nvSpPr>
        <p:spPr>
          <a:xfrm rot="5400000">
            <a:off x="4462663" y="3200334"/>
            <a:ext cx="478983" cy="1865862"/>
          </a:xfrm>
          <a:custGeom>
            <a:avLst/>
            <a:gdLst/>
            <a:ahLst/>
            <a:cxnLst/>
            <a:rect l="0" t="0" r="0" b="0"/>
            <a:pathLst>
              <a:path w="120000" h="120000" extrusionOk="0">
                <a:moveTo>
                  <a:pt x="7664" y="12890"/>
                </a:moveTo>
                <a:lnTo>
                  <a:pt x="112335" y="12890"/>
                </a:lnTo>
                <a:lnTo>
                  <a:pt x="112335" y="3984"/>
                </a:lnTo>
                <a:lnTo>
                  <a:pt x="7664" y="3984"/>
                </a:lnTo>
                <a:close/>
                <a:moveTo>
                  <a:pt x="7664" y="25781"/>
                </a:moveTo>
                <a:lnTo>
                  <a:pt x="112335" y="25781"/>
                </a:lnTo>
                <a:lnTo>
                  <a:pt x="112335" y="16874"/>
                </a:lnTo>
                <a:lnTo>
                  <a:pt x="7664" y="16874"/>
                </a:lnTo>
                <a:close/>
                <a:moveTo>
                  <a:pt x="7664" y="38671"/>
                </a:moveTo>
                <a:lnTo>
                  <a:pt x="112335" y="38671"/>
                </a:lnTo>
                <a:lnTo>
                  <a:pt x="112335" y="29765"/>
                </a:lnTo>
                <a:lnTo>
                  <a:pt x="7664" y="29765"/>
                </a:lnTo>
                <a:close/>
                <a:moveTo>
                  <a:pt x="7664" y="51562"/>
                </a:moveTo>
                <a:lnTo>
                  <a:pt x="112335" y="51562"/>
                </a:lnTo>
                <a:lnTo>
                  <a:pt x="112335" y="42656"/>
                </a:lnTo>
                <a:lnTo>
                  <a:pt x="7664" y="42656"/>
                </a:lnTo>
                <a:close/>
                <a:moveTo>
                  <a:pt x="7664" y="64452"/>
                </a:moveTo>
                <a:lnTo>
                  <a:pt x="112335" y="64452"/>
                </a:lnTo>
                <a:lnTo>
                  <a:pt x="112335" y="55546"/>
                </a:lnTo>
                <a:lnTo>
                  <a:pt x="7664" y="55546"/>
                </a:lnTo>
                <a:close/>
                <a:moveTo>
                  <a:pt x="7664" y="77343"/>
                </a:moveTo>
                <a:lnTo>
                  <a:pt x="112335" y="77343"/>
                </a:lnTo>
                <a:lnTo>
                  <a:pt x="112335" y="68437"/>
                </a:lnTo>
                <a:lnTo>
                  <a:pt x="7664" y="68437"/>
                </a:lnTo>
                <a:close/>
                <a:moveTo>
                  <a:pt x="7664" y="90234"/>
                </a:moveTo>
                <a:lnTo>
                  <a:pt x="112335" y="90234"/>
                </a:lnTo>
                <a:lnTo>
                  <a:pt x="112335" y="81328"/>
                </a:lnTo>
                <a:lnTo>
                  <a:pt x="7664" y="81328"/>
                </a:lnTo>
                <a:close/>
                <a:moveTo>
                  <a:pt x="7664" y="103124"/>
                </a:moveTo>
                <a:lnTo>
                  <a:pt x="112335" y="103124"/>
                </a:lnTo>
                <a:lnTo>
                  <a:pt x="112335" y="94218"/>
                </a:lnTo>
                <a:lnTo>
                  <a:pt x="7664" y="94218"/>
                </a:lnTo>
                <a:close/>
                <a:moveTo>
                  <a:pt x="7664" y="116015"/>
                </a:moveTo>
                <a:lnTo>
                  <a:pt x="112335" y="116015"/>
                </a:lnTo>
                <a:lnTo>
                  <a:pt x="112335" y="107109"/>
                </a:lnTo>
                <a:lnTo>
                  <a:pt x="7664" y="107109"/>
                </a:lnTo>
                <a:close/>
                <a:moveTo>
                  <a:pt x="0" y="119999"/>
                </a:moveTo>
                <a:lnTo>
                  <a:pt x="0" y="0"/>
                </a:lnTo>
                <a:lnTo>
                  <a:pt x="1916" y="0"/>
                </a:lnTo>
                <a:lnTo>
                  <a:pt x="7664" y="0"/>
                </a:lnTo>
                <a:lnTo>
                  <a:pt x="112335" y="0"/>
                </a:lnTo>
                <a:lnTo>
                  <a:pt x="114251" y="0"/>
                </a:lnTo>
                <a:lnTo>
                  <a:pt x="120000" y="0"/>
                </a:lnTo>
                <a:lnTo>
                  <a:pt x="120000" y="119999"/>
                </a:lnTo>
                <a:lnTo>
                  <a:pt x="114251" y="119999"/>
                </a:lnTo>
                <a:lnTo>
                  <a:pt x="114251" y="120000"/>
                </a:lnTo>
                <a:lnTo>
                  <a:pt x="1916" y="120000"/>
                </a:lnTo>
                <a:lnTo>
                  <a:pt x="1916" y="119999"/>
                </a:lnTo>
                <a:close/>
              </a:path>
            </a:pathLst>
          </a:custGeom>
          <a:solidFill>
            <a:schemeClr val="bg1">
              <a:lumMod val="95000"/>
              <a:alpha val="40000"/>
            </a:scheme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cxnSp>
        <p:nvCxnSpPr>
          <p:cNvPr id="115" name="Straight Arrow Connector 114"/>
          <p:cNvCxnSpPr/>
          <p:nvPr/>
        </p:nvCxnSpPr>
        <p:spPr>
          <a:xfrm>
            <a:off x="4153076" y="3562740"/>
            <a:ext cx="0" cy="331033"/>
          </a:xfrm>
          <a:prstGeom prst="straightConnector1">
            <a:avLst/>
          </a:prstGeom>
          <a:ln>
            <a:solidFill>
              <a:schemeClr val="bg1"/>
            </a:solidFill>
            <a:headEnd type="none"/>
            <a:tailEnd type="triangle" w="lg" len="med"/>
          </a:ln>
          <a:effectLst/>
        </p:spPr>
        <p:style>
          <a:lnRef idx="2">
            <a:schemeClr val="accent1"/>
          </a:lnRef>
          <a:fillRef idx="0">
            <a:schemeClr val="accent1"/>
          </a:fillRef>
          <a:effectRef idx="1">
            <a:schemeClr val="accent1"/>
          </a:effectRef>
          <a:fontRef idx="minor">
            <a:schemeClr val="tx1"/>
          </a:fontRef>
        </p:style>
      </p:cxnSp>
      <p:sp>
        <p:nvSpPr>
          <p:cNvPr id="116" name="Freeform 21"/>
          <p:cNvSpPr>
            <a:spLocks noChangeArrowheads="1"/>
          </p:cNvSpPr>
          <p:nvPr/>
        </p:nvSpPr>
        <p:spPr bwMode="auto">
          <a:xfrm>
            <a:off x="5279725" y="3948527"/>
            <a:ext cx="255341" cy="239897"/>
          </a:xfrm>
          <a:custGeom>
            <a:avLst/>
            <a:gdLst>
              <a:gd name="G0" fmla="+- 1 0 0"/>
              <a:gd name="G1" fmla="+- 1 0 0"/>
              <a:gd name="G2" fmla="+- 1 0 0"/>
              <a:gd name="G3" fmla="+- 1 0 0"/>
              <a:gd name="G4" fmla="+- 1 0 0"/>
              <a:gd name="G5" fmla="+- 1 0 0"/>
              <a:gd name="G6" fmla="+- 1 0 0"/>
              <a:gd name="G7" fmla="+- 1 0 0"/>
              <a:gd name="G8" fmla="+- 1 0 0"/>
              <a:gd name="G9" fmla="+- 1 0 0"/>
              <a:gd name="G10" fmla="+- 1 0 0"/>
              <a:gd name="G11" fmla="+- 1 0 0"/>
              <a:gd name="G12" fmla="+- 1 0 0"/>
              <a:gd name="G13" fmla="+- 1 0 0"/>
              <a:gd name="G14" fmla="+- 1 0 0"/>
              <a:gd name="G15" fmla="+- 1 0 0"/>
              <a:gd name="G16" fmla="+- 1 0 0"/>
              <a:gd name="G17" fmla="+- 1 0 0"/>
              <a:gd name="G18" fmla="+- 1 0 0"/>
              <a:gd name="G19" fmla="+- 1 0 0"/>
              <a:gd name="G20" fmla="+- 1 0 0"/>
              <a:gd name="G21" fmla="+- 1 0 0"/>
              <a:gd name="G22" fmla="+- 1 0 0"/>
              <a:gd name="G23" fmla="+- 1 0 0"/>
              <a:gd name="G24" fmla="+- 1 0 0"/>
              <a:gd name="G25" fmla="+- 1 0 0"/>
              <a:gd name="G26" fmla="+- 1 0 0"/>
              <a:gd name="G27" fmla="+- 1 0 0"/>
              <a:gd name="G28" fmla="+- 1 0 0"/>
              <a:gd name="G29" fmla="+- 1 0 0"/>
              <a:gd name="G30" fmla="+- 1 0 0"/>
              <a:gd name="G31" fmla="+- 1 0 0"/>
              <a:gd name="G32" fmla="+- 1 0 0"/>
              <a:gd name="G33" fmla="+- 1 0 0"/>
              <a:gd name="G34" fmla="+- 1 0 0"/>
              <a:gd name="G35" fmla="+- 1 0 0"/>
              <a:gd name="G36" fmla="+- 1 0 0"/>
              <a:gd name="G37" fmla="+- 1 0 0"/>
              <a:gd name="G38" fmla="+- 1 0 0"/>
              <a:gd name="G39" fmla="+- 1 0 0"/>
              <a:gd name="G40" fmla="+- 1 0 0"/>
              <a:gd name="G41" fmla="+- 1 0 0"/>
              <a:gd name="G42" fmla="+- 1 0 0"/>
              <a:gd name="G43" fmla="+- 1 0 0"/>
              <a:gd name="G44" fmla="+- 1 0 0"/>
              <a:gd name="G45" fmla="+- 1 0 0"/>
              <a:gd name="G46" fmla="+- 1 0 0"/>
              <a:gd name="G47" fmla="+- 1 0 0"/>
              <a:gd name="G48" fmla="+- 1 0 0"/>
              <a:gd name="G49" fmla="+- 1 0 0"/>
              <a:gd name="G50" fmla="+- 1 0 0"/>
              <a:gd name="G51" fmla="+- 1 0 0"/>
              <a:gd name="G52" fmla="+- 1 0 0"/>
              <a:gd name="G53" fmla="+- 31355 0 0"/>
              <a:gd name="G54" fmla="+- 29966 0 0"/>
              <a:gd name="G55" fmla="+- 4021 0 0"/>
              <a:gd name="G56" fmla="+- 2632 0 0"/>
              <a:gd name="G57" fmla="+- 1 0 0"/>
              <a:gd name="G58" fmla="+- 1 0 0"/>
              <a:gd name="G59" fmla="+- 1 0 0"/>
              <a:gd name="G60" fmla="+- 1 0 0"/>
              <a:gd name="G61" fmla="+- 1 0 0"/>
              <a:gd name="G62" fmla="+- 1 0 0"/>
              <a:gd name="G63" fmla="+- 1 0 0"/>
              <a:gd name="T0" fmla="*/ 495299 w 990600"/>
              <a:gd name="T1" fmla="*/ 621778 h 1265275"/>
              <a:gd name="T2" fmla="*/ 371473 w 990600"/>
              <a:gd name="T3" fmla="*/ 745604 h 1265275"/>
              <a:gd name="T4" fmla="*/ 457199 w 990600"/>
              <a:gd name="T5" fmla="*/ 861738 h 1265275"/>
              <a:gd name="T6" fmla="*/ 457199 w 990600"/>
              <a:gd name="T7" fmla="*/ 1103911 h 1265275"/>
              <a:gd name="T8" fmla="*/ 495299 w 990600"/>
              <a:gd name="T9" fmla="*/ 1142011 h 1265275"/>
              <a:gd name="T10" fmla="*/ 533399 w 990600"/>
              <a:gd name="T11" fmla="*/ 1103911 h 1265275"/>
              <a:gd name="T12" fmla="*/ 533399 w 990600"/>
              <a:gd name="T13" fmla="*/ 861738 h 1265275"/>
              <a:gd name="T14" fmla="*/ 619125 w 990600"/>
              <a:gd name="T15" fmla="*/ 745604 h 1265275"/>
              <a:gd name="T16" fmla="*/ 495299 w 990600"/>
              <a:gd name="T17" fmla="*/ 621778 h 1265275"/>
              <a:gd name="T18" fmla="*/ 495297 w 990600"/>
              <a:gd name="T19" fmla="*/ 170493 h 1265275"/>
              <a:gd name="T20" fmla="*/ 307802 w 990600"/>
              <a:gd name="T21" fmla="*/ 357987 h 1265275"/>
              <a:gd name="T22" fmla="*/ 307804 w 990600"/>
              <a:gd name="T23" fmla="*/ 357991 h 1265275"/>
              <a:gd name="T24" fmla="*/ 307544 w 990600"/>
              <a:gd name="T25" fmla="*/ 357991 h 1265275"/>
              <a:gd name="T26" fmla="*/ 307544 w 990600"/>
              <a:gd name="T27" fmla="*/ 538211 h 1265275"/>
              <a:gd name="T28" fmla="*/ 683058 w 990600"/>
              <a:gd name="T29" fmla="*/ 538211 h 1265275"/>
              <a:gd name="T30" fmla="*/ 683058 w 990600"/>
              <a:gd name="T31" fmla="*/ 357991 h 1265275"/>
              <a:gd name="T32" fmla="*/ 682792 w 990600"/>
              <a:gd name="T33" fmla="*/ 357991 h 1265275"/>
              <a:gd name="T34" fmla="*/ 682792 w 990600"/>
              <a:gd name="T35" fmla="*/ 357987 h 1265275"/>
              <a:gd name="T36" fmla="*/ 495297 w 990600"/>
              <a:gd name="T37" fmla="*/ 170493 h 1265275"/>
              <a:gd name="T38" fmla="*/ 495300 w 990600"/>
              <a:gd name="T39" fmla="*/ 0 h 1265275"/>
              <a:gd name="T40" fmla="*/ 841781 w 990600"/>
              <a:gd name="T41" fmla="*/ 346479 h 1265275"/>
              <a:gd name="T42" fmla="*/ 841781 w 990600"/>
              <a:gd name="T43" fmla="*/ 346481 h 1265275"/>
              <a:gd name="T44" fmla="*/ 841781 w 990600"/>
              <a:gd name="T45" fmla="*/ 538211 h 1265275"/>
              <a:gd name="T46" fmla="*/ 869420 w 990600"/>
              <a:gd name="T47" fmla="*/ 538211 h 1265275"/>
              <a:gd name="T48" fmla="*/ 990600 w 990600"/>
              <a:gd name="T49" fmla="*/ 659391 h 1265275"/>
              <a:gd name="T50" fmla="*/ 990600 w 990600"/>
              <a:gd name="T51" fmla="*/ 1144095 h 1265275"/>
              <a:gd name="T52" fmla="*/ 869420 w 990600"/>
              <a:gd name="T53" fmla="*/ 1265275 h 1265275"/>
              <a:gd name="T54" fmla="*/ 121180 w 990600"/>
              <a:gd name="T55" fmla="*/ 1265275 h 1265275"/>
              <a:gd name="T56" fmla="*/ 0 w 990600"/>
              <a:gd name="T57" fmla="*/ 1144095 h 1265275"/>
              <a:gd name="T58" fmla="*/ 0 w 990600"/>
              <a:gd name="T59" fmla="*/ 659391 h 1265275"/>
              <a:gd name="T60" fmla="*/ 121180 w 990600"/>
              <a:gd name="T61" fmla="*/ 538211 h 1265275"/>
              <a:gd name="T62" fmla="*/ 148819 w 990600"/>
              <a:gd name="T63" fmla="*/ 538211 h 1265275"/>
              <a:gd name="T64" fmla="*/ 148819 w 990600"/>
              <a:gd name="T65" fmla="*/ 346481 h 1265275"/>
              <a:gd name="T66" fmla="*/ 495300 w 990600"/>
              <a:gd name="T67" fmla="*/ 0 h 1265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0600" h="1265275">
                <a:moveTo>
                  <a:pt x="495299" y="621778"/>
                </a:moveTo>
                <a:cubicBezTo>
                  <a:pt x="426912" y="621778"/>
                  <a:pt x="371473" y="677217"/>
                  <a:pt x="371473" y="745604"/>
                </a:cubicBezTo>
                <a:cubicBezTo>
                  <a:pt x="371473" y="800510"/>
                  <a:pt x="407209" y="847069"/>
                  <a:pt x="457199" y="861738"/>
                </a:cubicBezTo>
                <a:lnTo>
                  <a:pt x="457199" y="1103911"/>
                </a:lnTo>
                <a:cubicBezTo>
                  <a:pt x="457199" y="1124953"/>
                  <a:pt x="474257" y="1142011"/>
                  <a:pt x="495299" y="1142011"/>
                </a:cubicBezTo>
                <a:cubicBezTo>
                  <a:pt x="516341" y="1142011"/>
                  <a:pt x="533399" y="1124953"/>
                  <a:pt x="533399" y="1103911"/>
                </a:cubicBezTo>
                <a:lnTo>
                  <a:pt x="533399" y="861738"/>
                </a:lnTo>
                <a:cubicBezTo>
                  <a:pt x="583390" y="847069"/>
                  <a:pt x="619125" y="800510"/>
                  <a:pt x="619125" y="745604"/>
                </a:cubicBezTo>
                <a:cubicBezTo>
                  <a:pt x="619125" y="677217"/>
                  <a:pt x="563686" y="621778"/>
                  <a:pt x="495299" y="621778"/>
                </a:cubicBezTo>
                <a:close/>
                <a:moveTo>
                  <a:pt x="495297" y="170493"/>
                </a:moveTo>
                <a:cubicBezTo>
                  <a:pt x="391746" y="170493"/>
                  <a:pt x="307802" y="254436"/>
                  <a:pt x="307802" y="357987"/>
                </a:cubicBezTo>
                <a:lnTo>
                  <a:pt x="307804" y="357991"/>
                </a:lnTo>
                <a:lnTo>
                  <a:pt x="307544" y="357991"/>
                </a:lnTo>
                <a:lnTo>
                  <a:pt x="307544" y="538211"/>
                </a:lnTo>
                <a:lnTo>
                  <a:pt x="683058" y="538211"/>
                </a:lnTo>
                <a:lnTo>
                  <a:pt x="683058" y="357991"/>
                </a:lnTo>
                <a:lnTo>
                  <a:pt x="682792" y="357991"/>
                </a:lnTo>
                <a:cubicBezTo>
                  <a:pt x="682792" y="357988"/>
                  <a:pt x="682792" y="357988"/>
                  <a:pt x="682792" y="357987"/>
                </a:cubicBezTo>
                <a:cubicBezTo>
                  <a:pt x="682792" y="254436"/>
                  <a:pt x="598848" y="170493"/>
                  <a:pt x="495297" y="170493"/>
                </a:cubicBezTo>
                <a:close/>
                <a:moveTo>
                  <a:pt x="495300" y="0"/>
                </a:moveTo>
                <a:cubicBezTo>
                  <a:pt x="686657" y="0"/>
                  <a:pt x="841781" y="155124"/>
                  <a:pt x="841781" y="346479"/>
                </a:cubicBezTo>
                <a:lnTo>
                  <a:pt x="841781" y="346481"/>
                </a:lnTo>
                <a:lnTo>
                  <a:pt x="841781" y="538211"/>
                </a:lnTo>
                <a:lnTo>
                  <a:pt x="869420" y="538211"/>
                </a:lnTo>
                <a:cubicBezTo>
                  <a:pt x="936346" y="538211"/>
                  <a:pt x="990600" y="592465"/>
                  <a:pt x="990600" y="659391"/>
                </a:cubicBezTo>
                <a:lnTo>
                  <a:pt x="990600" y="1144095"/>
                </a:lnTo>
                <a:cubicBezTo>
                  <a:pt x="990600" y="1211021"/>
                  <a:pt x="936346" y="1265275"/>
                  <a:pt x="869420" y="1265275"/>
                </a:cubicBezTo>
                <a:lnTo>
                  <a:pt x="121180" y="1265275"/>
                </a:lnTo>
                <a:cubicBezTo>
                  <a:pt x="54254" y="1265275"/>
                  <a:pt x="0" y="1211021"/>
                  <a:pt x="0" y="1144095"/>
                </a:cubicBezTo>
                <a:lnTo>
                  <a:pt x="0" y="659391"/>
                </a:lnTo>
                <a:cubicBezTo>
                  <a:pt x="0" y="592465"/>
                  <a:pt x="54254" y="538211"/>
                  <a:pt x="121180" y="538211"/>
                </a:cubicBezTo>
                <a:lnTo>
                  <a:pt x="148819" y="538211"/>
                </a:lnTo>
                <a:lnTo>
                  <a:pt x="148819" y="346481"/>
                </a:lnTo>
                <a:cubicBezTo>
                  <a:pt x="148819" y="155124"/>
                  <a:pt x="303944" y="0"/>
                  <a:pt x="495300" y="0"/>
                </a:cubicBezTo>
                <a:close/>
              </a:path>
            </a:pathLst>
          </a:custGeom>
          <a:solidFill>
            <a:srgbClr val="FFFFF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4" name="TextBox 73"/>
          <p:cNvSpPr txBox="1"/>
          <p:nvPr/>
        </p:nvSpPr>
        <p:spPr>
          <a:xfrm>
            <a:off x="3494555" y="891756"/>
            <a:ext cx="1653882" cy="307777"/>
          </a:xfrm>
          <a:prstGeom prst="rect">
            <a:avLst/>
          </a:prstGeom>
          <a:noFill/>
        </p:spPr>
        <p:txBody>
          <a:bodyPr wrap="square" rtlCol="0">
            <a:spAutoFit/>
          </a:bodyPr>
          <a:lstStyle/>
          <a:p>
            <a:r>
              <a:rPr lang="en-US" dirty="0" smtClean="0">
                <a:solidFill>
                  <a:srgbClr val="4D4D4D"/>
                </a:solidFill>
              </a:rPr>
              <a:t>Deploy Request</a:t>
            </a:r>
            <a:endParaRPr lang="en-US" dirty="0">
              <a:solidFill>
                <a:srgbClr val="4D4D4D"/>
              </a:solidFill>
            </a:endParaRPr>
          </a:p>
        </p:txBody>
      </p:sp>
      <p:sp>
        <p:nvSpPr>
          <p:cNvPr id="117" name="Teardrop 116"/>
          <p:cNvSpPr/>
          <p:nvPr/>
        </p:nvSpPr>
        <p:spPr>
          <a:xfrm rot="18900000">
            <a:off x="2801423" y="1418356"/>
            <a:ext cx="153021" cy="153021"/>
          </a:xfrm>
          <a:prstGeom prst="teardrop">
            <a:avLst>
              <a:gd name="adj" fmla="val 149574"/>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Teardrop 117"/>
          <p:cNvSpPr/>
          <p:nvPr/>
        </p:nvSpPr>
        <p:spPr>
          <a:xfrm rot="18900000">
            <a:off x="2801425" y="1410493"/>
            <a:ext cx="153021" cy="153021"/>
          </a:xfrm>
          <a:prstGeom prst="teardrop">
            <a:avLst>
              <a:gd name="adj" fmla="val 149574"/>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ounded Rectangle 119"/>
          <p:cNvSpPr>
            <a:spLocks noChangeArrowheads="1"/>
          </p:cNvSpPr>
          <p:nvPr/>
        </p:nvSpPr>
        <p:spPr bwMode="auto">
          <a:xfrm>
            <a:off x="5795602" y="2883276"/>
            <a:ext cx="1750370" cy="1619150"/>
          </a:xfrm>
          <a:prstGeom prst="roundRect">
            <a:avLst>
              <a:gd name="adj" fmla="val 2124"/>
            </a:avLst>
          </a:prstGeom>
          <a:solidFill>
            <a:srgbClr val="33928A"/>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320040" tIns="118872" rIns="0" bIns="0" anchor="t"/>
          <a:lstStyle/>
          <a:p>
            <a:pPr fontAlgn="auto">
              <a:spcBef>
                <a:spcPts val="0"/>
              </a:spcBef>
              <a:spcAft>
                <a:spcPts val="0"/>
              </a:spcAft>
              <a:defRPr/>
            </a:pPr>
            <a:r>
              <a:rPr lang="en-US" sz="1200" b="1" dirty="0" smtClean="0">
                <a:solidFill>
                  <a:schemeClr val="bg1"/>
                </a:solidFill>
                <a:latin typeface="+mn-lt"/>
                <a:ea typeface="+mn-ea"/>
              </a:rPr>
              <a:t>CELL</a:t>
            </a:r>
            <a:endParaRPr lang="en-US" sz="1200" b="1" dirty="0">
              <a:solidFill>
                <a:schemeClr val="bg1"/>
              </a:solidFill>
              <a:latin typeface="+mn-lt"/>
              <a:ea typeface="+mn-ea"/>
            </a:endParaRPr>
          </a:p>
        </p:txBody>
      </p:sp>
      <p:sp>
        <p:nvSpPr>
          <p:cNvPr id="122" name="AutoShape 10"/>
          <p:cNvSpPr>
            <a:spLocks noChangeArrowheads="1"/>
          </p:cNvSpPr>
          <p:nvPr/>
        </p:nvSpPr>
        <p:spPr bwMode="auto">
          <a:xfrm>
            <a:off x="6678108" y="3271605"/>
            <a:ext cx="798918" cy="291135"/>
          </a:xfrm>
          <a:prstGeom prst="roundRect">
            <a:avLst>
              <a:gd name="adj" fmla="val 236"/>
            </a:avLst>
          </a:prstGeom>
          <a:solidFill>
            <a:srgbClr val="004A4A"/>
          </a:solidFill>
          <a:ln w="9525" cap="flat">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FFFFFF"/>
                </a:solidFill>
              </a:rPr>
              <a:t>Rep</a:t>
            </a:r>
            <a:endParaRPr lang="en-US" sz="1200" dirty="0">
              <a:solidFill>
                <a:srgbClr val="FFFFFF"/>
              </a:solidFill>
            </a:endParaRPr>
          </a:p>
        </p:txBody>
      </p:sp>
      <p:sp>
        <p:nvSpPr>
          <p:cNvPr id="123" name="AutoShape 10"/>
          <p:cNvSpPr>
            <a:spLocks noChangeArrowheads="1"/>
          </p:cNvSpPr>
          <p:nvPr/>
        </p:nvSpPr>
        <p:spPr bwMode="auto">
          <a:xfrm>
            <a:off x="5828024" y="3271605"/>
            <a:ext cx="798918" cy="291135"/>
          </a:xfrm>
          <a:prstGeom prst="roundRect">
            <a:avLst>
              <a:gd name="adj" fmla="val 236"/>
            </a:avLst>
          </a:prstGeom>
          <a:solidFill>
            <a:srgbClr val="004A4A"/>
          </a:solidFill>
          <a:ln w="9525" cap="flat">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FFFFFF"/>
                </a:solidFill>
              </a:rPr>
              <a:t>Executor</a:t>
            </a:r>
            <a:endParaRPr lang="en-US" sz="1200" dirty="0">
              <a:solidFill>
                <a:srgbClr val="FFFFFF"/>
              </a:solidFill>
            </a:endParaRPr>
          </a:p>
        </p:txBody>
      </p:sp>
      <p:sp>
        <p:nvSpPr>
          <p:cNvPr id="124" name="Oval 170"/>
          <p:cNvSpPr/>
          <p:nvPr/>
        </p:nvSpPr>
        <p:spPr>
          <a:xfrm>
            <a:off x="5828024" y="2944556"/>
            <a:ext cx="225280" cy="22216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5" name="droppedImage.png"/>
          <p:cNvPicPr/>
          <p:nvPr/>
        </p:nvPicPr>
        <p:blipFill>
          <a:blip r:embed="rId3">
            <a:extLst/>
          </a:blip>
          <a:srcRect l="3267" t="13725" r="13071" b="40958"/>
          <a:stretch>
            <a:fillRect/>
          </a:stretch>
        </p:blipFill>
        <p:spPr>
          <a:xfrm>
            <a:off x="7735955" y="3543209"/>
            <a:ext cx="1094173" cy="592677"/>
          </a:xfrm>
          <a:prstGeom prst="rect">
            <a:avLst/>
          </a:prstGeom>
          <a:ln w="3175">
            <a:miter lim="400000"/>
          </a:ln>
          <a:effectLst>
            <a:outerShdw blurRad="127000" dist="76200" dir="2700000" rotWithShape="0">
              <a:srgbClr val="000000">
                <a:alpha val="75000"/>
              </a:srgbClr>
            </a:outerShdw>
          </a:effectLst>
        </p:spPr>
      </p:pic>
      <p:sp>
        <p:nvSpPr>
          <p:cNvPr id="126" name="Shape 356"/>
          <p:cNvSpPr/>
          <p:nvPr/>
        </p:nvSpPr>
        <p:spPr>
          <a:xfrm>
            <a:off x="8013154" y="4117250"/>
            <a:ext cx="679179" cy="21544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a:solidFill>
                  <a:srgbClr val="33928A"/>
                </a:solidFill>
                <a:latin typeface="Avenir Next"/>
                <a:ea typeface="Avenir Next"/>
                <a:cs typeface="Avenir Next"/>
                <a:sym typeface="Avenir Next"/>
              </a:defRPr>
            </a:lvl1pPr>
          </a:lstStyle>
          <a:p>
            <a:pPr lvl="0" algn="ctr">
              <a:defRPr>
                <a:solidFill>
                  <a:srgbClr val="000000"/>
                </a:solidFill>
                <a:uFillTx/>
              </a:defRPr>
            </a:pPr>
            <a:r>
              <a:rPr dirty="0" smtClean="0">
                <a:solidFill>
                  <a:srgbClr val="33928A"/>
                </a:solidFill>
                <a:uFill>
                  <a:solidFill>
                    <a:srgbClr val="4D4D4D"/>
                  </a:solidFill>
                </a:uFill>
              </a:rPr>
              <a:t>Runtime</a:t>
            </a:r>
            <a:endParaRPr dirty="0">
              <a:solidFill>
                <a:srgbClr val="33928A"/>
              </a:solidFill>
              <a:uFill>
                <a:solidFill>
                  <a:srgbClr val="4D4D4D"/>
                </a:solidFill>
              </a:uFill>
            </a:endParaRPr>
          </a:p>
        </p:txBody>
      </p:sp>
      <p:cxnSp>
        <p:nvCxnSpPr>
          <p:cNvPr id="39" name="Curved Connector 38"/>
          <p:cNvCxnSpPr>
            <a:endCxn id="151" idx="1"/>
          </p:cNvCxnSpPr>
          <p:nvPr/>
        </p:nvCxnSpPr>
        <p:spPr>
          <a:xfrm rot="16200000" flipH="1">
            <a:off x="162626" y="2256481"/>
            <a:ext cx="1827380" cy="1023745"/>
          </a:xfrm>
          <a:prstGeom prst="curvedConnector2">
            <a:avLst/>
          </a:prstGeom>
          <a:ln>
            <a:solidFill>
              <a:srgbClr val="FFFFFF"/>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170" name="Curved Connector 169"/>
          <p:cNvCxnSpPr/>
          <p:nvPr/>
        </p:nvCxnSpPr>
        <p:spPr>
          <a:xfrm>
            <a:off x="564443" y="1854663"/>
            <a:ext cx="3291812" cy="1838188"/>
          </a:xfrm>
          <a:prstGeom prst="curvedConnector3">
            <a:avLst>
              <a:gd name="adj1" fmla="val 50000"/>
            </a:avLst>
          </a:prstGeom>
          <a:ln>
            <a:solidFill>
              <a:srgbClr val="FFFFFF"/>
            </a:solidFill>
            <a:tailEnd type="stealth" w="lg" len="lg"/>
          </a:ln>
        </p:spPr>
        <p:style>
          <a:lnRef idx="2">
            <a:schemeClr val="accent1"/>
          </a:lnRef>
          <a:fillRef idx="0">
            <a:schemeClr val="accent1"/>
          </a:fillRef>
          <a:effectRef idx="1">
            <a:schemeClr val="accent1"/>
          </a:effectRef>
          <a:fontRef idx="minor">
            <a:schemeClr val="tx1"/>
          </a:fontRef>
        </p:style>
      </p:cxnSp>
      <p:grpSp>
        <p:nvGrpSpPr>
          <p:cNvPr id="307" name="Group 306"/>
          <p:cNvGrpSpPr/>
          <p:nvPr/>
        </p:nvGrpSpPr>
        <p:grpSpPr>
          <a:xfrm>
            <a:off x="56444" y="1550696"/>
            <a:ext cx="1226810" cy="813242"/>
            <a:chOff x="41708" y="1378801"/>
            <a:chExt cx="1226810" cy="813242"/>
          </a:xfrm>
        </p:grpSpPr>
        <p:sp>
          <p:nvSpPr>
            <p:cNvPr id="127" name="Right Arrow 126"/>
            <p:cNvSpPr/>
            <p:nvPr/>
          </p:nvSpPr>
          <p:spPr>
            <a:xfrm>
              <a:off x="229856" y="1378801"/>
              <a:ext cx="1038662" cy="776287"/>
            </a:xfrm>
            <a:prstGeom prst="rightArrow">
              <a:avLst>
                <a:gd name="adj1" fmla="val 72086"/>
                <a:gd name="adj2" fmla="val 41820"/>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Access App</a:t>
              </a:r>
              <a:endParaRPr lang="en-US" sz="1400" dirty="0"/>
            </a:p>
          </p:txBody>
        </p:sp>
        <p:pic>
          <p:nvPicPr>
            <p:cNvPr id="128" name="Picture 210" descr="ICON_Person_Q30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708" y="1415756"/>
              <a:ext cx="438150" cy="7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08" name="Rectangle 307"/>
          <p:cNvSpPr/>
          <p:nvPr/>
        </p:nvSpPr>
        <p:spPr>
          <a:xfrm>
            <a:off x="5621249" y="2102916"/>
            <a:ext cx="1191882" cy="269081"/>
          </a:xfrm>
          <a:prstGeom prst="rect">
            <a:avLst/>
          </a:prstGeom>
          <a:noFill/>
          <a:ln w="28575" cmpd="sng">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1" name="Rectangle 170"/>
          <p:cNvSpPr/>
          <p:nvPr/>
        </p:nvSpPr>
        <p:spPr>
          <a:xfrm>
            <a:off x="5606618" y="2441803"/>
            <a:ext cx="1191882" cy="269081"/>
          </a:xfrm>
          <a:prstGeom prst="rect">
            <a:avLst/>
          </a:prstGeom>
          <a:noFill/>
          <a:ln w="28575" cmpd="sng">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4262789"/>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8.33333E-7 4.07407E-6 L 0.20833 -0.00124 " pathEditMode="relative" rAng="0" ptsTypes="AA">
                                      <p:cBhvr>
                                        <p:cTn id="6" dur="2000" fill="hold"/>
                                        <p:tgtEl>
                                          <p:spTgt spid="74"/>
                                        </p:tgtEl>
                                        <p:attrNameLst>
                                          <p:attrName>ppt_x</p:attrName>
                                          <p:attrName>ppt_y</p:attrName>
                                        </p:attrNameLst>
                                      </p:cBhvr>
                                      <p:rCtr x="10417" y="-62"/>
                                    </p:animMotion>
                                  </p:childTnLst>
                                </p:cTn>
                              </p:par>
                              <p:par>
                                <p:cTn id="7" presetID="9" presetClass="entr" presetSubtype="0" fill="hold" nodeType="withEffect">
                                  <p:stCondLst>
                                    <p:cond delay="0"/>
                                  </p:stCondLst>
                                  <p:childTnLst>
                                    <p:set>
                                      <p:cBhvr>
                                        <p:cTn id="8" dur="1" fill="hold">
                                          <p:stCondLst>
                                            <p:cond delay="0"/>
                                          </p:stCondLst>
                                        </p:cTn>
                                        <p:tgtEl>
                                          <p:spTgt spid="334"/>
                                        </p:tgtEl>
                                        <p:attrNameLst>
                                          <p:attrName>style.visibility</p:attrName>
                                        </p:attrNameLst>
                                      </p:cBhvr>
                                      <p:to>
                                        <p:strVal val="visible"/>
                                      </p:to>
                                    </p:set>
                                    <p:animEffect transition="in" filter="dissolve">
                                      <p:cBhvr>
                                        <p:cTn id="9" dur="500"/>
                                        <p:tgtEl>
                                          <p:spTgt spid="334"/>
                                        </p:tgtEl>
                                      </p:cBhvr>
                                    </p:animEffect>
                                  </p:childTnLst>
                                </p:cTn>
                              </p:par>
                            </p:childTnLst>
                          </p:cTn>
                        </p:par>
                        <p:par>
                          <p:cTn id="10" fill="hold">
                            <p:stCondLst>
                              <p:cond delay="2000"/>
                            </p:stCondLst>
                            <p:childTnLst>
                              <p:par>
                                <p:cTn id="11" presetID="9" presetClass="exit" presetSubtype="0" fill="hold" grpId="1" nodeType="afterEffect">
                                  <p:stCondLst>
                                    <p:cond delay="0"/>
                                  </p:stCondLst>
                                  <p:childTnLst>
                                    <p:animEffect transition="out" filter="dissolve">
                                      <p:cBhvr>
                                        <p:cTn id="12" dur="500"/>
                                        <p:tgtEl>
                                          <p:spTgt spid="74"/>
                                        </p:tgtEl>
                                      </p:cBhvr>
                                    </p:animEffect>
                                    <p:set>
                                      <p:cBhvr>
                                        <p:cTn id="13" dur="1" fill="hold">
                                          <p:stCondLst>
                                            <p:cond delay="499"/>
                                          </p:stCondLst>
                                        </p:cTn>
                                        <p:tgtEl>
                                          <p:spTgt spid="74"/>
                                        </p:tgtEl>
                                        <p:attrNameLst>
                                          <p:attrName>style.visibility</p:attrName>
                                        </p:attrNameLst>
                                      </p:cBhvr>
                                      <p:to>
                                        <p:strVal val="hidden"/>
                                      </p:to>
                                    </p:set>
                                  </p:childTnLst>
                                </p:cTn>
                              </p:par>
                              <p:par>
                                <p:cTn id="14" presetID="9" presetClass="entr" presetSubtype="0" fill="hold" grpId="1" nodeType="withEffect">
                                  <p:stCondLst>
                                    <p:cond delay="0"/>
                                  </p:stCondLst>
                                  <p:childTnLst>
                                    <p:set>
                                      <p:cBhvr>
                                        <p:cTn id="15" dur="1" fill="hold">
                                          <p:stCondLst>
                                            <p:cond delay="0"/>
                                          </p:stCondLst>
                                        </p:cTn>
                                        <p:tgtEl>
                                          <p:spTgt spid="133">
                                            <p:txEl>
                                              <p:pRg st="0" end="0"/>
                                            </p:txEl>
                                          </p:spTgt>
                                        </p:tgtEl>
                                        <p:attrNameLst>
                                          <p:attrName>style.visibility</p:attrName>
                                        </p:attrNameLst>
                                      </p:cBhvr>
                                      <p:to>
                                        <p:strVal val="visible"/>
                                      </p:to>
                                    </p:set>
                                    <p:animEffect transition="in" filter="dissolve">
                                      <p:cBhvr>
                                        <p:cTn id="16" dur="500"/>
                                        <p:tgtEl>
                                          <p:spTgt spid="133">
                                            <p:txEl>
                                              <p:pRg st="0" end="0"/>
                                            </p:txEl>
                                          </p:spTgt>
                                        </p:tgtEl>
                                      </p:cBhvr>
                                    </p:animEffect>
                                  </p:childTnLst>
                                </p:cTn>
                              </p:par>
                            </p:childTnLst>
                          </p:cTn>
                        </p:par>
                        <p:par>
                          <p:cTn id="17" fill="hold">
                            <p:stCondLst>
                              <p:cond delay="2500"/>
                            </p:stCondLst>
                            <p:childTnLst>
                              <p:par>
                                <p:cTn id="18" presetID="0" presetClass="path" presetSubtype="0" accel="50000" decel="50000" fill="hold" nodeType="afterEffect">
                                  <p:stCondLst>
                                    <p:cond delay="0"/>
                                  </p:stCondLst>
                                  <p:childTnLst>
                                    <p:animMotion origin="layout" path="M 3.88889E-6 -4.07407E-6 L 0.20468 -4.07407E-6 " pathEditMode="relative" ptsTypes="AA">
                                      <p:cBhvr>
                                        <p:cTn id="19" dur="1500" fill="hold"/>
                                        <p:tgtEl>
                                          <p:spTgt spid="133">
                                            <p:txEl>
                                              <p:pRg st="0" end="0"/>
                                            </p:txEl>
                                          </p:spTgt>
                                        </p:tgtEl>
                                        <p:attrNameLst>
                                          <p:attrName>ppt_x</p:attrName>
                                          <p:attrName>ppt_y</p:attrName>
                                        </p:attrNameLst>
                                      </p:cBhvr>
                                    </p:animMotion>
                                  </p:childTnLst>
                                </p:cTn>
                              </p:par>
                              <p:par>
                                <p:cTn id="20" presetID="9" presetClass="entr" presetSubtype="0" fill="hold" nodeType="withEffect">
                                  <p:stCondLst>
                                    <p:cond delay="0"/>
                                  </p:stCondLst>
                                  <p:childTnLst>
                                    <p:set>
                                      <p:cBhvr>
                                        <p:cTn id="21" dur="1" fill="hold">
                                          <p:stCondLst>
                                            <p:cond delay="0"/>
                                          </p:stCondLst>
                                        </p:cTn>
                                        <p:tgtEl>
                                          <p:spTgt spid="101"/>
                                        </p:tgtEl>
                                        <p:attrNameLst>
                                          <p:attrName>style.visibility</p:attrName>
                                        </p:attrNameLst>
                                      </p:cBhvr>
                                      <p:to>
                                        <p:strVal val="visible"/>
                                      </p:to>
                                    </p:set>
                                    <p:animEffect transition="in" filter="dissolve">
                                      <p:cBhvr>
                                        <p:cTn id="22" dur="500"/>
                                        <p:tgtEl>
                                          <p:spTgt spid="101"/>
                                        </p:tgtEl>
                                      </p:cBhvr>
                                    </p:animEffect>
                                  </p:childTnLst>
                                </p:cTn>
                              </p:par>
                            </p:childTnLst>
                          </p:cTn>
                        </p:par>
                        <p:par>
                          <p:cTn id="23" fill="hold">
                            <p:stCondLst>
                              <p:cond delay="4000"/>
                            </p:stCondLst>
                            <p:childTnLst>
                              <p:par>
                                <p:cTn id="24" presetID="0" presetClass="path" presetSubtype="0" accel="50000" decel="50000" fill="hold" grpId="0" nodeType="afterEffect">
                                  <p:stCondLst>
                                    <p:cond delay="0"/>
                                  </p:stCondLst>
                                  <p:childTnLst>
                                    <p:animMotion origin="layout" path="M 0.20469 4.07407E-6 C 0.21823 0.05061 0.23194 0.10185 0.22083 0.14321 C 0.20989 0.18426 0.15295 0.22963 0.13941 0.24722 " pathEditMode="relative" rAng="0" ptsTypes="aaA">
                                      <p:cBhvr>
                                        <p:cTn id="25" dur="1500" fill="hold"/>
                                        <p:tgtEl>
                                          <p:spTgt spid="133">
                                            <p:txEl>
                                              <p:pRg st="0" end="0"/>
                                            </p:txEl>
                                          </p:spTgt>
                                        </p:tgtEl>
                                        <p:attrNameLst>
                                          <p:attrName>ppt_x</p:attrName>
                                          <p:attrName>ppt_y</p:attrName>
                                        </p:attrNameLst>
                                      </p:cBhvr>
                                      <p:rCtr x="-1910" y="12346"/>
                                    </p:animMotion>
                                  </p:childTnLst>
                                </p:cTn>
                              </p:par>
                              <p:par>
                                <p:cTn id="26" presetID="9" presetClass="entr" presetSubtype="0" fill="hold" nodeType="withEffect">
                                  <p:stCondLst>
                                    <p:cond delay="0"/>
                                  </p:stCondLst>
                                  <p:childTnLst>
                                    <p:set>
                                      <p:cBhvr>
                                        <p:cTn id="27" dur="1" fill="hold">
                                          <p:stCondLst>
                                            <p:cond delay="0"/>
                                          </p:stCondLst>
                                        </p:cTn>
                                        <p:tgtEl>
                                          <p:spTgt spid="99"/>
                                        </p:tgtEl>
                                        <p:attrNameLst>
                                          <p:attrName>style.visibility</p:attrName>
                                        </p:attrNameLst>
                                      </p:cBhvr>
                                      <p:to>
                                        <p:strVal val="visible"/>
                                      </p:to>
                                    </p:set>
                                    <p:animEffect transition="in" filter="dissolve">
                                      <p:cBhvr>
                                        <p:cTn id="28" dur="500"/>
                                        <p:tgtEl>
                                          <p:spTgt spid="99"/>
                                        </p:tgtEl>
                                      </p:cBhvr>
                                    </p:animEffect>
                                  </p:childTnLst>
                                </p:cTn>
                              </p:par>
                            </p:childTnLst>
                          </p:cTn>
                        </p:par>
                        <p:par>
                          <p:cTn id="29" fill="hold">
                            <p:stCondLst>
                              <p:cond delay="5500"/>
                            </p:stCondLst>
                            <p:childTnLst>
                              <p:par>
                                <p:cTn id="30" presetID="9" presetClass="entr" presetSubtype="0" fill="hold" nodeType="afterEffect">
                                  <p:stCondLst>
                                    <p:cond delay="0"/>
                                  </p:stCondLst>
                                  <p:childTnLst>
                                    <p:set>
                                      <p:cBhvr>
                                        <p:cTn id="31" dur="1" fill="hold">
                                          <p:stCondLst>
                                            <p:cond delay="0"/>
                                          </p:stCondLst>
                                        </p:cTn>
                                        <p:tgtEl>
                                          <p:spTgt spid="75"/>
                                        </p:tgtEl>
                                        <p:attrNameLst>
                                          <p:attrName>style.visibility</p:attrName>
                                        </p:attrNameLst>
                                      </p:cBhvr>
                                      <p:to>
                                        <p:strVal val="visible"/>
                                      </p:to>
                                    </p:set>
                                    <p:animEffect transition="in" filter="dissolve">
                                      <p:cBhvr>
                                        <p:cTn id="32" dur="500"/>
                                        <p:tgtEl>
                                          <p:spTgt spid="75"/>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308"/>
                                        </p:tgtEl>
                                        <p:attrNameLst>
                                          <p:attrName>style.visibility</p:attrName>
                                        </p:attrNameLst>
                                      </p:cBhvr>
                                      <p:to>
                                        <p:strVal val="visible"/>
                                      </p:to>
                                    </p:set>
                                    <p:animEffect transition="in" filter="dissolve">
                                      <p:cBhvr>
                                        <p:cTn id="35" dur="500"/>
                                        <p:tgtEl>
                                          <p:spTgt spid="308"/>
                                        </p:tgtEl>
                                      </p:cBhvr>
                                    </p:animEffect>
                                  </p:childTnLst>
                                </p:cTn>
                              </p:par>
                            </p:childTnLst>
                          </p:cTn>
                        </p:par>
                        <p:par>
                          <p:cTn id="36" fill="hold">
                            <p:stCondLst>
                              <p:cond delay="6000"/>
                            </p:stCondLst>
                            <p:childTnLst>
                              <p:par>
                                <p:cTn id="37" presetID="1" presetClass="entr" presetSubtype="0" fill="hold" nodeType="afterEffect">
                                  <p:stCondLst>
                                    <p:cond delay="0"/>
                                  </p:stCondLst>
                                  <p:childTnLst>
                                    <p:set>
                                      <p:cBhvr>
                                        <p:cTn id="38" dur="1" fill="hold">
                                          <p:stCondLst>
                                            <p:cond delay="499"/>
                                          </p:stCondLst>
                                        </p:cTn>
                                        <p:tgtEl>
                                          <p:spTgt spid="76"/>
                                        </p:tgtEl>
                                        <p:attrNameLst>
                                          <p:attrName>style.visibility</p:attrName>
                                        </p:attrNameLst>
                                      </p:cBhvr>
                                      <p:to>
                                        <p:strVal val="visible"/>
                                      </p:to>
                                    </p:set>
                                  </p:childTnLst>
                                </p:cTn>
                              </p:par>
                            </p:childTnLst>
                          </p:cTn>
                        </p:par>
                        <p:par>
                          <p:cTn id="39" fill="hold">
                            <p:stCondLst>
                              <p:cond delay="6500"/>
                            </p:stCondLst>
                            <p:childTnLst>
                              <p:par>
                                <p:cTn id="40" presetID="1" presetClass="exit" presetSubtype="0" fill="hold" nodeType="afterEffect">
                                  <p:stCondLst>
                                    <p:cond delay="0"/>
                                  </p:stCondLst>
                                  <p:childTnLst>
                                    <p:set>
                                      <p:cBhvr>
                                        <p:cTn id="41" dur="1" fill="hold">
                                          <p:stCondLst>
                                            <p:cond delay="499"/>
                                          </p:stCondLst>
                                        </p:cTn>
                                        <p:tgtEl>
                                          <p:spTgt spid="76"/>
                                        </p:tgtEl>
                                        <p:attrNameLst>
                                          <p:attrName>style.visibility</p:attrName>
                                        </p:attrNameLst>
                                      </p:cBhvr>
                                      <p:to>
                                        <p:strVal val="hidden"/>
                                      </p:to>
                                    </p:set>
                                  </p:childTnLst>
                                </p:cTn>
                              </p:par>
                            </p:childTnLst>
                          </p:cTn>
                        </p:par>
                        <p:par>
                          <p:cTn id="42" fill="hold">
                            <p:stCondLst>
                              <p:cond delay="7000"/>
                            </p:stCondLst>
                            <p:childTnLst>
                              <p:par>
                                <p:cTn id="43" presetID="1" presetClass="entr" presetSubtype="0" fill="hold" nodeType="afterEffect">
                                  <p:stCondLst>
                                    <p:cond delay="0"/>
                                  </p:stCondLst>
                                  <p:childTnLst>
                                    <p:set>
                                      <p:cBhvr>
                                        <p:cTn id="44" dur="1" fill="hold">
                                          <p:stCondLst>
                                            <p:cond delay="499"/>
                                          </p:stCondLst>
                                        </p:cTn>
                                        <p:tgtEl>
                                          <p:spTgt spid="76"/>
                                        </p:tgtEl>
                                        <p:attrNameLst>
                                          <p:attrName>style.visibility</p:attrName>
                                        </p:attrNameLst>
                                      </p:cBhvr>
                                      <p:to>
                                        <p:strVal val="visible"/>
                                      </p:to>
                                    </p:set>
                                  </p:childTnLst>
                                </p:cTn>
                              </p:par>
                            </p:childTnLst>
                          </p:cTn>
                        </p:par>
                        <p:par>
                          <p:cTn id="45" fill="hold">
                            <p:stCondLst>
                              <p:cond delay="7500"/>
                            </p:stCondLst>
                            <p:childTnLst>
                              <p:par>
                                <p:cTn id="46" presetID="1" presetClass="exit" presetSubtype="0" fill="hold" nodeType="afterEffect">
                                  <p:stCondLst>
                                    <p:cond delay="0"/>
                                  </p:stCondLst>
                                  <p:childTnLst>
                                    <p:set>
                                      <p:cBhvr>
                                        <p:cTn id="47" dur="1" fill="hold">
                                          <p:stCondLst>
                                            <p:cond delay="499"/>
                                          </p:stCondLst>
                                        </p:cTn>
                                        <p:tgtEl>
                                          <p:spTgt spid="76"/>
                                        </p:tgtEl>
                                        <p:attrNameLst>
                                          <p:attrName>style.visibility</p:attrName>
                                        </p:attrNameLst>
                                      </p:cBhvr>
                                      <p:to>
                                        <p:strVal val="hidden"/>
                                      </p:to>
                                    </p:set>
                                  </p:childTnLst>
                                </p:cTn>
                              </p:par>
                            </p:childTnLst>
                          </p:cTn>
                        </p:par>
                        <p:par>
                          <p:cTn id="48" fill="hold">
                            <p:stCondLst>
                              <p:cond delay="8000"/>
                            </p:stCondLst>
                            <p:childTnLst>
                              <p:par>
                                <p:cTn id="49" presetID="1" presetClass="entr" presetSubtype="0" fill="hold" nodeType="afterEffect">
                                  <p:stCondLst>
                                    <p:cond delay="0"/>
                                  </p:stCondLst>
                                  <p:childTnLst>
                                    <p:set>
                                      <p:cBhvr>
                                        <p:cTn id="50" dur="1" fill="hold">
                                          <p:stCondLst>
                                            <p:cond delay="499"/>
                                          </p:stCondLst>
                                        </p:cTn>
                                        <p:tgtEl>
                                          <p:spTgt spid="76"/>
                                        </p:tgtEl>
                                        <p:attrNameLst>
                                          <p:attrName>style.visibility</p:attrName>
                                        </p:attrNameLst>
                                      </p:cBhvr>
                                      <p:to>
                                        <p:strVal val="visible"/>
                                      </p:to>
                                    </p:set>
                                  </p:childTnLst>
                                </p:cTn>
                              </p:par>
                            </p:childTnLst>
                          </p:cTn>
                        </p:par>
                        <p:par>
                          <p:cTn id="51" fill="hold">
                            <p:stCondLst>
                              <p:cond delay="8500"/>
                            </p:stCondLst>
                            <p:childTnLst>
                              <p:par>
                                <p:cTn id="52" presetID="0" presetClass="path" presetSubtype="0" accel="50000" decel="50000" fill="hold" grpId="2" nodeType="afterEffect">
                                  <p:stCondLst>
                                    <p:cond delay="0"/>
                                  </p:stCondLst>
                                  <p:childTnLst>
                                    <p:animMotion origin="layout" path="M 0.13941 0.24707 C -0.03299 0.23782 -0.204 0.22887 -0.30643 0.23813 C -0.40851 0.248 -0.44202 0.2773 -0.47431 0.30784 " pathEditMode="relative" rAng="0" ptsTypes="aaA">
                                      <p:cBhvr>
                                        <p:cTn id="53" dur="1500" fill="hold"/>
                                        <p:tgtEl>
                                          <p:spTgt spid="133">
                                            <p:txEl>
                                              <p:pRg st="0" end="0"/>
                                            </p:txEl>
                                          </p:spTgt>
                                        </p:tgtEl>
                                        <p:attrNameLst>
                                          <p:attrName>ppt_x</p:attrName>
                                          <p:attrName>ppt_y</p:attrName>
                                        </p:attrNameLst>
                                      </p:cBhvr>
                                      <p:rCtr x="-30694" y="2128"/>
                                    </p:animMotion>
                                  </p:childTnLst>
                                </p:cTn>
                              </p:par>
                            </p:childTnLst>
                          </p:cTn>
                        </p:par>
                        <p:par>
                          <p:cTn id="54" fill="hold">
                            <p:stCondLst>
                              <p:cond delay="10000"/>
                            </p:stCondLst>
                            <p:childTnLst>
                              <p:par>
                                <p:cTn id="55" presetID="22" presetClass="entr" presetSubtype="1" fill="hold" nodeType="afterEffect">
                                  <p:stCondLst>
                                    <p:cond delay="0"/>
                                  </p:stCondLst>
                                  <p:childTnLst>
                                    <p:set>
                                      <p:cBhvr>
                                        <p:cTn id="56" dur="1" fill="hold">
                                          <p:stCondLst>
                                            <p:cond delay="0"/>
                                          </p:stCondLst>
                                        </p:cTn>
                                        <p:tgtEl>
                                          <p:spTgt spid="179"/>
                                        </p:tgtEl>
                                        <p:attrNameLst>
                                          <p:attrName>style.visibility</p:attrName>
                                        </p:attrNameLst>
                                      </p:cBhvr>
                                      <p:to>
                                        <p:strVal val="visible"/>
                                      </p:to>
                                    </p:set>
                                    <p:animEffect transition="in" filter="wipe(up)">
                                      <p:cBhvr>
                                        <p:cTn id="57" dur="500"/>
                                        <p:tgtEl>
                                          <p:spTgt spid="179"/>
                                        </p:tgtEl>
                                      </p:cBhvr>
                                    </p:animEffect>
                                  </p:childTnLst>
                                </p:cTn>
                              </p:par>
                              <p:par>
                                <p:cTn id="58" presetID="9" presetClass="exit" presetSubtype="0" fill="hold" grpId="1" nodeType="withEffect">
                                  <p:stCondLst>
                                    <p:cond delay="0"/>
                                  </p:stCondLst>
                                  <p:childTnLst>
                                    <p:animEffect transition="out" filter="dissolve">
                                      <p:cBhvr>
                                        <p:cTn id="59" dur="500"/>
                                        <p:tgtEl>
                                          <p:spTgt spid="308"/>
                                        </p:tgtEl>
                                      </p:cBhvr>
                                    </p:animEffect>
                                    <p:set>
                                      <p:cBhvr>
                                        <p:cTn id="60" dur="1" fill="hold">
                                          <p:stCondLst>
                                            <p:cond delay="499"/>
                                          </p:stCondLst>
                                        </p:cTn>
                                        <p:tgtEl>
                                          <p:spTgt spid="308"/>
                                        </p:tgtEl>
                                        <p:attrNameLst>
                                          <p:attrName>style.visibility</p:attrName>
                                        </p:attrNameLst>
                                      </p:cBhvr>
                                      <p:to>
                                        <p:strVal val="hidden"/>
                                      </p:to>
                                    </p:set>
                                  </p:childTnLst>
                                </p:cTn>
                              </p:par>
                            </p:childTnLst>
                          </p:cTn>
                        </p:par>
                        <p:par>
                          <p:cTn id="61" fill="hold">
                            <p:stCondLst>
                              <p:cond delay="10500"/>
                            </p:stCondLst>
                            <p:childTnLst>
                              <p:par>
                                <p:cTn id="62" presetID="9" presetClass="entr" presetSubtype="0" fill="hold" grpId="0" nodeType="afterEffect">
                                  <p:stCondLst>
                                    <p:cond delay="0"/>
                                  </p:stCondLst>
                                  <p:childTnLst>
                                    <p:set>
                                      <p:cBhvr>
                                        <p:cTn id="63" dur="1" fill="hold">
                                          <p:stCondLst>
                                            <p:cond delay="0"/>
                                          </p:stCondLst>
                                        </p:cTn>
                                        <p:tgtEl>
                                          <p:spTgt spid="178"/>
                                        </p:tgtEl>
                                        <p:attrNameLst>
                                          <p:attrName>style.visibility</p:attrName>
                                        </p:attrNameLst>
                                      </p:cBhvr>
                                      <p:to>
                                        <p:strVal val="visible"/>
                                      </p:to>
                                    </p:set>
                                    <p:animEffect transition="in" filter="dissolve">
                                      <p:cBhvr>
                                        <p:cTn id="64" dur="500"/>
                                        <p:tgtEl>
                                          <p:spTgt spid="178"/>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65"/>
                                        </p:tgtEl>
                                        <p:attrNameLst>
                                          <p:attrName>style.visibility</p:attrName>
                                        </p:attrNameLst>
                                      </p:cBhvr>
                                      <p:to>
                                        <p:strVal val="visible"/>
                                      </p:to>
                                    </p:set>
                                    <p:animEffect transition="in" filter="fade">
                                      <p:cBhvr>
                                        <p:cTn id="67" dur="500"/>
                                        <p:tgtEl>
                                          <p:spTgt spid="65"/>
                                        </p:tgtEl>
                                      </p:cBhvr>
                                    </p:animEffect>
                                  </p:childTnLst>
                                </p:cTn>
                              </p:par>
                            </p:childTnLst>
                          </p:cTn>
                        </p:par>
                        <p:par>
                          <p:cTn id="68" fill="hold">
                            <p:stCondLst>
                              <p:cond delay="11000"/>
                            </p:stCondLst>
                            <p:childTnLst>
                              <p:par>
                                <p:cTn id="69" presetID="0" presetClass="path" presetSubtype="0" accel="50000" decel="50000" fill="hold" grpId="3" nodeType="afterEffect">
                                  <p:stCondLst>
                                    <p:cond delay="0"/>
                                  </p:stCondLst>
                                  <p:childTnLst>
                                    <p:animMotion origin="layout" path="M -0.47431 0.30784 L -0.45712 0.58914 " pathEditMode="relative" rAng="0" ptsTypes="AA">
                                      <p:cBhvr>
                                        <p:cTn id="70" dur="1500" fill="hold"/>
                                        <p:tgtEl>
                                          <p:spTgt spid="133">
                                            <p:txEl>
                                              <p:pRg st="0" end="0"/>
                                            </p:txEl>
                                          </p:spTgt>
                                        </p:tgtEl>
                                        <p:attrNameLst>
                                          <p:attrName>ppt_x</p:attrName>
                                          <p:attrName>ppt_y</p:attrName>
                                        </p:attrNameLst>
                                      </p:cBhvr>
                                      <p:rCtr x="851" y="14065"/>
                                    </p:animMotion>
                                  </p:childTnLst>
                                </p:cTn>
                              </p:par>
                            </p:childTnLst>
                          </p:cTn>
                        </p:par>
                        <p:par>
                          <p:cTn id="71" fill="hold">
                            <p:stCondLst>
                              <p:cond delay="12500"/>
                            </p:stCondLst>
                            <p:childTnLst>
                              <p:par>
                                <p:cTn id="72" presetID="0" presetClass="path" presetSubtype="0" accel="50000" decel="50000" fill="hold" grpId="0" nodeType="afterEffect">
                                  <p:stCondLst>
                                    <p:cond delay="0"/>
                                  </p:stCondLst>
                                  <p:childTnLst>
                                    <p:animMotion origin="layout" path="M 3.05556E-6 0.00031 L -0.01771 0.50154 " pathEditMode="relative" rAng="0" ptsTypes="AA">
                                      <p:cBhvr>
                                        <p:cTn id="73" dur="2000" fill="hold"/>
                                        <p:tgtEl>
                                          <p:spTgt spid="64"/>
                                        </p:tgtEl>
                                        <p:attrNameLst>
                                          <p:attrName>ppt_x</p:attrName>
                                          <p:attrName>ppt_y</p:attrName>
                                        </p:attrNameLst>
                                      </p:cBhvr>
                                      <p:rCtr x="-885" y="25046"/>
                                    </p:animMotion>
                                  </p:childTnLst>
                                </p:cTn>
                              </p:par>
                            </p:childTnLst>
                          </p:cTn>
                        </p:par>
                      </p:childTnLst>
                    </p:cTn>
                  </p:par>
                  <p:par>
                    <p:cTn id="74" fill="hold">
                      <p:stCondLst>
                        <p:cond delay="indefinite"/>
                      </p:stCondLst>
                      <p:childTnLst>
                        <p:par>
                          <p:cTn id="75" fill="hold">
                            <p:stCondLst>
                              <p:cond delay="0"/>
                            </p:stCondLst>
                            <p:childTnLst>
                              <p:par>
                                <p:cTn id="76" presetID="9" presetClass="entr" presetSubtype="0" fill="hold" grpId="2" nodeType="clickEffect">
                                  <p:stCondLst>
                                    <p:cond delay="0"/>
                                  </p:stCondLst>
                                  <p:childTnLst>
                                    <p:set>
                                      <p:cBhvr>
                                        <p:cTn id="77" dur="1" fill="hold">
                                          <p:stCondLst>
                                            <p:cond delay="0"/>
                                          </p:stCondLst>
                                        </p:cTn>
                                        <p:tgtEl>
                                          <p:spTgt spid="111"/>
                                        </p:tgtEl>
                                        <p:attrNameLst>
                                          <p:attrName>style.visibility</p:attrName>
                                        </p:attrNameLst>
                                      </p:cBhvr>
                                      <p:to>
                                        <p:strVal val="visible"/>
                                      </p:to>
                                    </p:set>
                                    <p:animEffect transition="in" filter="dissolve">
                                      <p:cBhvr>
                                        <p:cTn id="78" dur="500"/>
                                        <p:tgtEl>
                                          <p:spTgt spid="111"/>
                                        </p:tgtEl>
                                      </p:cBhvr>
                                    </p:animEffect>
                                  </p:childTnLst>
                                </p:cTn>
                              </p:par>
                            </p:childTnLst>
                          </p:cTn>
                        </p:par>
                        <p:par>
                          <p:cTn id="79" fill="hold">
                            <p:stCondLst>
                              <p:cond delay="500"/>
                            </p:stCondLst>
                            <p:childTnLst>
                              <p:par>
                                <p:cTn id="80" presetID="0" presetClass="path" presetSubtype="0" accel="50000" decel="50000" fill="hold" grpId="0" nodeType="afterEffect">
                                  <p:stCondLst>
                                    <p:cond delay="0"/>
                                  </p:stCondLst>
                                  <p:childTnLst>
                                    <p:animMotion origin="layout" path="M 8.33333E-7 4.07407E-6 L 0.20833 -0.00124 " pathEditMode="relative" rAng="0" ptsTypes="AA">
                                      <p:cBhvr>
                                        <p:cTn id="81" dur="2000" fill="hold"/>
                                        <p:tgtEl>
                                          <p:spTgt spid="111"/>
                                        </p:tgtEl>
                                        <p:attrNameLst>
                                          <p:attrName>ppt_x</p:attrName>
                                          <p:attrName>ppt_y</p:attrName>
                                        </p:attrNameLst>
                                      </p:cBhvr>
                                      <p:rCtr x="10417" y="-62"/>
                                    </p:animMotion>
                                  </p:childTnLst>
                                </p:cTn>
                              </p:par>
                            </p:childTnLst>
                          </p:cTn>
                        </p:par>
                        <p:par>
                          <p:cTn id="82" fill="hold">
                            <p:stCondLst>
                              <p:cond delay="2500"/>
                            </p:stCondLst>
                            <p:childTnLst>
                              <p:par>
                                <p:cTn id="83" presetID="9" presetClass="exit" presetSubtype="0" fill="hold" grpId="1" nodeType="afterEffect">
                                  <p:stCondLst>
                                    <p:cond delay="0"/>
                                  </p:stCondLst>
                                  <p:childTnLst>
                                    <p:animEffect transition="out" filter="dissolve">
                                      <p:cBhvr>
                                        <p:cTn id="84" dur="500"/>
                                        <p:tgtEl>
                                          <p:spTgt spid="111"/>
                                        </p:tgtEl>
                                      </p:cBhvr>
                                    </p:animEffect>
                                    <p:set>
                                      <p:cBhvr>
                                        <p:cTn id="85" dur="1" fill="hold">
                                          <p:stCondLst>
                                            <p:cond delay="499"/>
                                          </p:stCondLst>
                                        </p:cTn>
                                        <p:tgtEl>
                                          <p:spTgt spid="111"/>
                                        </p:tgtEl>
                                        <p:attrNameLst>
                                          <p:attrName>style.visibility</p:attrName>
                                        </p:attrNameLst>
                                      </p:cBhvr>
                                      <p:to>
                                        <p:strVal val="hidden"/>
                                      </p:to>
                                    </p:set>
                                  </p:childTnLst>
                                </p:cTn>
                              </p:par>
                              <p:par>
                                <p:cTn id="86" presetID="9" presetClass="entr" presetSubtype="0" fill="hold" grpId="1" nodeType="withEffect">
                                  <p:stCondLst>
                                    <p:cond delay="0"/>
                                  </p:stCondLst>
                                  <p:childTnLst>
                                    <p:set>
                                      <p:cBhvr>
                                        <p:cTn id="87" dur="1" fill="hold">
                                          <p:stCondLst>
                                            <p:cond delay="0"/>
                                          </p:stCondLst>
                                        </p:cTn>
                                        <p:tgtEl>
                                          <p:spTgt spid="112">
                                            <p:txEl>
                                              <p:pRg st="0" end="0"/>
                                            </p:txEl>
                                          </p:spTgt>
                                        </p:tgtEl>
                                        <p:attrNameLst>
                                          <p:attrName>style.visibility</p:attrName>
                                        </p:attrNameLst>
                                      </p:cBhvr>
                                      <p:to>
                                        <p:strVal val="visible"/>
                                      </p:to>
                                    </p:set>
                                    <p:animEffect transition="in" filter="dissolve">
                                      <p:cBhvr>
                                        <p:cTn id="88" dur="500"/>
                                        <p:tgtEl>
                                          <p:spTgt spid="112">
                                            <p:txEl>
                                              <p:pRg st="0" end="0"/>
                                            </p:txEl>
                                          </p:spTgt>
                                        </p:tgtEl>
                                      </p:cBhvr>
                                    </p:animEffect>
                                  </p:childTnLst>
                                </p:cTn>
                              </p:par>
                            </p:childTnLst>
                          </p:cTn>
                        </p:par>
                        <p:par>
                          <p:cTn id="89" fill="hold">
                            <p:stCondLst>
                              <p:cond delay="3000"/>
                            </p:stCondLst>
                            <p:childTnLst>
                              <p:par>
                                <p:cTn id="90" presetID="0" presetClass="path" presetSubtype="0" accel="50000" decel="50000" fill="hold" nodeType="afterEffect">
                                  <p:stCondLst>
                                    <p:cond delay="0"/>
                                  </p:stCondLst>
                                  <p:childTnLst>
                                    <p:animMotion origin="layout" path="M 3.88889E-6 -4.07407E-6 L 0.20468 -4.07407E-6 " pathEditMode="relative" ptsTypes="AA">
                                      <p:cBhvr>
                                        <p:cTn id="91" dur="1500" fill="hold"/>
                                        <p:tgtEl>
                                          <p:spTgt spid="112">
                                            <p:txEl>
                                              <p:pRg st="0" end="0"/>
                                            </p:txEl>
                                          </p:spTgt>
                                        </p:tgtEl>
                                        <p:attrNameLst>
                                          <p:attrName>ppt_x</p:attrName>
                                          <p:attrName>ppt_y</p:attrName>
                                        </p:attrNameLst>
                                      </p:cBhvr>
                                    </p:animMotion>
                                  </p:childTnLst>
                                </p:cTn>
                              </p:par>
                            </p:childTnLst>
                          </p:cTn>
                        </p:par>
                        <p:par>
                          <p:cTn id="92" fill="hold">
                            <p:stCondLst>
                              <p:cond delay="4500"/>
                            </p:stCondLst>
                            <p:childTnLst>
                              <p:par>
                                <p:cTn id="93" presetID="0" presetClass="path" presetSubtype="0" accel="50000" decel="50000" fill="hold" grpId="0" nodeType="afterEffect">
                                  <p:stCondLst>
                                    <p:cond delay="0"/>
                                  </p:stCondLst>
                                  <p:childTnLst>
                                    <p:animMotion origin="layout" path="M 0.20469 4.07407E-6 C 0.21823 0.05061 0.23194 0.10185 0.22083 0.14321 C 0.20989 0.18426 0.15295 0.22963 0.13941 0.24722 " pathEditMode="relative" rAng="0" ptsTypes="aaA">
                                      <p:cBhvr>
                                        <p:cTn id="94" dur="1500" fill="hold"/>
                                        <p:tgtEl>
                                          <p:spTgt spid="112">
                                            <p:txEl>
                                              <p:pRg st="0" end="0"/>
                                            </p:txEl>
                                          </p:spTgt>
                                        </p:tgtEl>
                                        <p:attrNameLst>
                                          <p:attrName>ppt_x</p:attrName>
                                          <p:attrName>ppt_y</p:attrName>
                                        </p:attrNameLst>
                                      </p:cBhvr>
                                      <p:rCtr x="-1910" y="12346"/>
                                    </p:animMotion>
                                  </p:childTnLst>
                                </p:cTn>
                              </p:par>
                            </p:childTnLst>
                          </p:cTn>
                        </p:par>
                      </p:childTnLst>
                    </p:cTn>
                  </p:par>
                  <p:par>
                    <p:cTn id="95" fill="hold">
                      <p:stCondLst>
                        <p:cond delay="indefinite"/>
                      </p:stCondLst>
                      <p:childTnLst>
                        <p:par>
                          <p:cTn id="96" fill="hold">
                            <p:stCondLst>
                              <p:cond delay="0"/>
                            </p:stCondLst>
                            <p:childTnLst>
                              <p:par>
                                <p:cTn id="97" presetID="9" presetClass="entr" presetSubtype="0" fill="hold" grpId="0" nodeType="clickEffect">
                                  <p:stCondLst>
                                    <p:cond delay="0"/>
                                  </p:stCondLst>
                                  <p:childTnLst>
                                    <p:set>
                                      <p:cBhvr>
                                        <p:cTn id="98" dur="1" fill="hold">
                                          <p:stCondLst>
                                            <p:cond delay="0"/>
                                          </p:stCondLst>
                                        </p:cTn>
                                        <p:tgtEl>
                                          <p:spTgt spid="171"/>
                                        </p:tgtEl>
                                        <p:attrNameLst>
                                          <p:attrName>style.visibility</p:attrName>
                                        </p:attrNameLst>
                                      </p:cBhvr>
                                      <p:to>
                                        <p:strVal val="visible"/>
                                      </p:to>
                                    </p:set>
                                    <p:animEffect transition="in" filter="dissolve">
                                      <p:cBhvr>
                                        <p:cTn id="99" dur="500"/>
                                        <p:tgtEl>
                                          <p:spTgt spid="171"/>
                                        </p:tgtEl>
                                      </p:cBhvr>
                                    </p:animEffect>
                                  </p:childTnLst>
                                </p:cTn>
                              </p:par>
                            </p:childTnLst>
                          </p:cTn>
                        </p:par>
                        <p:par>
                          <p:cTn id="100" fill="hold">
                            <p:stCondLst>
                              <p:cond delay="500"/>
                            </p:stCondLst>
                            <p:childTnLst>
                              <p:par>
                                <p:cTn id="101" presetID="9" presetClass="entr" presetSubtype="0" fill="hold" nodeType="afterEffect">
                                  <p:stCondLst>
                                    <p:cond delay="0"/>
                                  </p:stCondLst>
                                  <p:childTnLst>
                                    <p:set>
                                      <p:cBhvr>
                                        <p:cTn id="102" dur="1" fill="hold">
                                          <p:stCondLst>
                                            <p:cond delay="0"/>
                                          </p:stCondLst>
                                        </p:cTn>
                                        <p:tgtEl>
                                          <p:spTgt spid="36"/>
                                        </p:tgtEl>
                                        <p:attrNameLst>
                                          <p:attrName>style.visibility</p:attrName>
                                        </p:attrNameLst>
                                      </p:cBhvr>
                                      <p:to>
                                        <p:strVal val="visible"/>
                                      </p:to>
                                    </p:set>
                                    <p:animEffect transition="in" filter="dissolve">
                                      <p:cBhvr>
                                        <p:cTn id="103" dur="1000"/>
                                        <p:tgtEl>
                                          <p:spTgt spid="36"/>
                                        </p:tgtEl>
                                      </p:cBhvr>
                                    </p:animEffect>
                                  </p:childTnLst>
                                </p:cTn>
                              </p:par>
                            </p:childTnLst>
                          </p:cTn>
                        </p:par>
                        <p:par>
                          <p:cTn id="104" fill="hold">
                            <p:stCondLst>
                              <p:cond delay="1500"/>
                            </p:stCondLst>
                            <p:childTnLst>
                              <p:par>
                                <p:cTn id="105" presetID="9" presetClass="entr" presetSubtype="0" fill="hold" nodeType="afterEffect">
                                  <p:stCondLst>
                                    <p:cond delay="0"/>
                                  </p:stCondLst>
                                  <p:childTnLst>
                                    <p:set>
                                      <p:cBhvr>
                                        <p:cTn id="106" dur="1" fill="hold">
                                          <p:stCondLst>
                                            <p:cond delay="0"/>
                                          </p:stCondLst>
                                        </p:cTn>
                                        <p:tgtEl>
                                          <p:spTgt spid="37"/>
                                        </p:tgtEl>
                                        <p:attrNameLst>
                                          <p:attrName>style.visibility</p:attrName>
                                        </p:attrNameLst>
                                      </p:cBhvr>
                                      <p:to>
                                        <p:strVal val="visible"/>
                                      </p:to>
                                    </p:set>
                                    <p:animEffect transition="in" filter="dissolve">
                                      <p:cBhvr>
                                        <p:cTn id="107" dur="1000"/>
                                        <p:tgtEl>
                                          <p:spTgt spid="37"/>
                                        </p:tgtEl>
                                      </p:cBhvr>
                                    </p:animEffect>
                                  </p:childTnLst>
                                </p:cTn>
                              </p:par>
                            </p:childTnLst>
                          </p:cTn>
                        </p:par>
                      </p:childTnLst>
                    </p:cTn>
                  </p:par>
                  <p:par>
                    <p:cTn id="108" fill="hold">
                      <p:stCondLst>
                        <p:cond delay="indefinite"/>
                      </p:stCondLst>
                      <p:childTnLst>
                        <p:par>
                          <p:cTn id="109" fill="hold">
                            <p:stCondLst>
                              <p:cond delay="0"/>
                            </p:stCondLst>
                            <p:childTnLst>
                              <p:par>
                                <p:cTn id="110" presetID="9" presetClass="exit" presetSubtype="0" fill="hold" grpId="1" nodeType="clickEffect">
                                  <p:stCondLst>
                                    <p:cond delay="0"/>
                                  </p:stCondLst>
                                  <p:childTnLst>
                                    <p:animEffect transition="out" filter="dissolve">
                                      <p:cBhvr>
                                        <p:cTn id="111" dur="500"/>
                                        <p:tgtEl>
                                          <p:spTgt spid="171"/>
                                        </p:tgtEl>
                                      </p:cBhvr>
                                    </p:animEffect>
                                    <p:set>
                                      <p:cBhvr>
                                        <p:cTn id="112" dur="1" fill="hold">
                                          <p:stCondLst>
                                            <p:cond delay="499"/>
                                          </p:stCondLst>
                                        </p:cTn>
                                        <p:tgtEl>
                                          <p:spTgt spid="171"/>
                                        </p:tgtEl>
                                        <p:attrNameLst>
                                          <p:attrName>style.visibility</p:attrName>
                                        </p:attrNameLst>
                                      </p:cBhvr>
                                      <p:to>
                                        <p:strVal val="hidden"/>
                                      </p:to>
                                    </p:set>
                                  </p:childTnLst>
                                </p:cTn>
                              </p:par>
                              <p:par>
                                <p:cTn id="113" presetID="9" presetClass="entr" presetSubtype="0" fill="hold" grpId="2" nodeType="withEffect">
                                  <p:stCondLst>
                                    <p:cond delay="0"/>
                                  </p:stCondLst>
                                  <p:childTnLst>
                                    <p:set>
                                      <p:cBhvr>
                                        <p:cTn id="114" dur="1" fill="hold">
                                          <p:stCondLst>
                                            <p:cond delay="0"/>
                                          </p:stCondLst>
                                        </p:cTn>
                                        <p:tgtEl>
                                          <p:spTgt spid="308"/>
                                        </p:tgtEl>
                                        <p:attrNameLst>
                                          <p:attrName>style.visibility</p:attrName>
                                        </p:attrNameLst>
                                      </p:cBhvr>
                                      <p:to>
                                        <p:strVal val="visible"/>
                                      </p:to>
                                    </p:set>
                                    <p:animEffect transition="in" filter="dissolve">
                                      <p:cBhvr>
                                        <p:cTn id="115" dur="500"/>
                                        <p:tgtEl>
                                          <p:spTgt spid="308"/>
                                        </p:tgtEl>
                                      </p:cBhvr>
                                    </p:animEffect>
                                  </p:childTnLst>
                                </p:cTn>
                              </p:par>
                            </p:childTnLst>
                          </p:cTn>
                        </p:par>
                        <p:par>
                          <p:cTn id="116" fill="hold">
                            <p:stCondLst>
                              <p:cond delay="500"/>
                            </p:stCondLst>
                            <p:childTnLst>
                              <p:par>
                                <p:cTn id="117" presetID="9" presetClass="exit" presetSubtype="0" fill="hold" nodeType="afterEffect">
                                  <p:stCondLst>
                                    <p:cond delay="0"/>
                                  </p:stCondLst>
                                  <p:childTnLst>
                                    <p:animEffect transition="out" filter="dissolve">
                                      <p:cBhvr>
                                        <p:cTn id="118" dur="500"/>
                                        <p:tgtEl>
                                          <p:spTgt spid="76"/>
                                        </p:tgtEl>
                                      </p:cBhvr>
                                    </p:animEffect>
                                    <p:set>
                                      <p:cBhvr>
                                        <p:cTn id="119" dur="1" fill="hold">
                                          <p:stCondLst>
                                            <p:cond delay="499"/>
                                          </p:stCondLst>
                                        </p:cTn>
                                        <p:tgtEl>
                                          <p:spTgt spid="76"/>
                                        </p:tgtEl>
                                        <p:attrNameLst>
                                          <p:attrName>style.visibility</p:attrName>
                                        </p:attrNameLst>
                                      </p:cBhvr>
                                      <p:to>
                                        <p:strVal val="hidden"/>
                                      </p:to>
                                    </p:set>
                                  </p:childTnLst>
                                </p:cTn>
                              </p:par>
                            </p:childTnLst>
                          </p:cTn>
                        </p:par>
                        <p:par>
                          <p:cTn id="120" fill="hold">
                            <p:stCondLst>
                              <p:cond delay="1000"/>
                            </p:stCondLst>
                            <p:childTnLst>
                              <p:par>
                                <p:cTn id="121" presetID="9" presetClass="entr" presetSubtype="0" fill="hold" nodeType="afterEffect">
                                  <p:stCondLst>
                                    <p:cond delay="0"/>
                                  </p:stCondLst>
                                  <p:childTnLst>
                                    <p:set>
                                      <p:cBhvr>
                                        <p:cTn id="122" dur="1" fill="hold">
                                          <p:stCondLst>
                                            <p:cond delay="0"/>
                                          </p:stCondLst>
                                        </p:cTn>
                                        <p:tgtEl>
                                          <p:spTgt spid="76"/>
                                        </p:tgtEl>
                                        <p:attrNameLst>
                                          <p:attrName>style.visibility</p:attrName>
                                        </p:attrNameLst>
                                      </p:cBhvr>
                                      <p:to>
                                        <p:strVal val="visible"/>
                                      </p:to>
                                    </p:set>
                                    <p:animEffect transition="in" filter="dissolve">
                                      <p:cBhvr>
                                        <p:cTn id="123" dur="500"/>
                                        <p:tgtEl>
                                          <p:spTgt spid="76"/>
                                        </p:tgtEl>
                                      </p:cBhvr>
                                    </p:animEffect>
                                  </p:childTnLst>
                                </p:cTn>
                              </p:par>
                            </p:childTnLst>
                          </p:cTn>
                        </p:par>
                        <p:par>
                          <p:cTn id="124" fill="hold">
                            <p:stCondLst>
                              <p:cond delay="1500"/>
                            </p:stCondLst>
                            <p:childTnLst>
                              <p:par>
                                <p:cTn id="125" presetID="9" presetClass="exit" presetSubtype="0" fill="hold" nodeType="afterEffect">
                                  <p:stCondLst>
                                    <p:cond delay="0"/>
                                  </p:stCondLst>
                                  <p:childTnLst>
                                    <p:animEffect transition="out" filter="dissolve">
                                      <p:cBhvr>
                                        <p:cTn id="126" dur="500"/>
                                        <p:tgtEl>
                                          <p:spTgt spid="76"/>
                                        </p:tgtEl>
                                      </p:cBhvr>
                                    </p:animEffect>
                                    <p:set>
                                      <p:cBhvr>
                                        <p:cTn id="127" dur="1" fill="hold">
                                          <p:stCondLst>
                                            <p:cond delay="499"/>
                                          </p:stCondLst>
                                        </p:cTn>
                                        <p:tgtEl>
                                          <p:spTgt spid="76"/>
                                        </p:tgtEl>
                                        <p:attrNameLst>
                                          <p:attrName>style.visibility</p:attrName>
                                        </p:attrNameLst>
                                      </p:cBhvr>
                                      <p:to>
                                        <p:strVal val="hidden"/>
                                      </p:to>
                                    </p:set>
                                  </p:childTnLst>
                                </p:cTn>
                              </p:par>
                            </p:childTnLst>
                          </p:cTn>
                        </p:par>
                        <p:par>
                          <p:cTn id="128" fill="hold">
                            <p:stCondLst>
                              <p:cond delay="2000"/>
                            </p:stCondLst>
                            <p:childTnLst>
                              <p:par>
                                <p:cTn id="129" presetID="9" presetClass="entr" presetSubtype="0" fill="hold" nodeType="afterEffect">
                                  <p:stCondLst>
                                    <p:cond delay="0"/>
                                  </p:stCondLst>
                                  <p:childTnLst>
                                    <p:set>
                                      <p:cBhvr>
                                        <p:cTn id="130" dur="1" fill="hold">
                                          <p:stCondLst>
                                            <p:cond delay="0"/>
                                          </p:stCondLst>
                                        </p:cTn>
                                        <p:tgtEl>
                                          <p:spTgt spid="76"/>
                                        </p:tgtEl>
                                        <p:attrNameLst>
                                          <p:attrName>style.visibility</p:attrName>
                                        </p:attrNameLst>
                                      </p:cBhvr>
                                      <p:to>
                                        <p:strVal val="visible"/>
                                      </p:to>
                                    </p:set>
                                    <p:animEffect transition="in" filter="dissolve">
                                      <p:cBhvr>
                                        <p:cTn id="131" dur="500"/>
                                        <p:tgtEl>
                                          <p:spTgt spid="76"/>
                                        </p:tgtEl>
                                      </p:cBhvr>
                                    </p:animEffect>
                                  </p:childTnLst>
                                </p:cTn>
                              </p:par>
                            </p:childTnLst>
                          </p:cTn>
                        </p:par>
                        <p:par>
                          <p:cTn id="132" fill="hold">
                            <p:stCondLst>
                              <p:cond delay="2500"/>
                            </p:stCondLst>
                            <p:childTnLst>
                              <p:par>
                                <p:cTn id="133" presetID="0" presetClass="path" presetSubtype="0" accel="50000" decel="50000" fill="hold" grpId="2" nodeType="afterEffect">
                                  <p:stCondLst>
                                    <p:cond delay="0"/>
                                  </p:stCondLst>
                                  <p:childTnLst>
                                    <p:animMotion origin="layout" path="M 0.13941 0.24707 C 0.03194 0.23412 -0.07466 0.22209 -0.13855 0.23473 C -0.20226 0.2483 -0.22309 0.28809 -0.24306 0.32974 " pathEditMode="relative" rAng="0" ptsTypes="aaA">
                                      <p:cBhvr>
                                        <p:cTn id="134" dur="1500" fill="hold"/>
                                        <p:tgtEl>
                                          <p:spTgt spid="112">
                                            <p:txEl>
                                              <p:pRg st="0" end="0"/>
                                            </p:txEl>
                                          </p:spTgt>
                                        </p:tgtEl>
                                        <p:attrNameLst>
                                          <p:attrName>ppt_x</p:attrName>
                                          <p:attrName>ppt_y</p:attrName>
                                        </p:attrNameLst>
                                      </p:cBhvr>
                                      <p:rCtr x="-19132" y="2869"/>
                                    </p:animMotion>
                                  </p:childTnLst>
                                </p:cTn>
                              </p:par>
                            </p:childTnLst>
                          </p:cTn>
                        </p:par>
                        <p:par>
                          <p:cTn id="135" fill="hold">
                            <p:stCondLst>
                              <p:cond delay="4000"/>
                            </p:stCondLst>
                            <p:childTnLst>
                              <p:par>
                                <p:cTn id="136" presetID="22" presetClass="entr" presetSubtype="1" fill="hold" nodeType="afterEffect">
                                  <p:stCondLst>
                                    <p:cond delay="0"/>
                                  </p:stCondLst>
                                  <p:childTnLst>
                                    <p:set>
                                      <p:cBhvr>
                                        <p:cTn id="137" dur="1" fill="hold">
                                          <p:stCondLst>
                                            <p:cond delay="0"/>
                                          </p:stCondLst>
                                        </p:cTn>
                                        <p:tgtEl>
                                          <p:spTgt spid="115"/>
                                        </p:tgtEl>
                                        <p:attrNameLst>
                                          <p:attrName>style.visibility</p:attrName>
                                        </p:attrNameLst>
                                      </p:cBhvr>
                                      <p:to>
                                        <p:strVal val="visible"/>
                                      </p:to>
                                    </p:set>
                                    <p:animEffect transition="in" filter="wipe(up)">
                                      <p:cBhvr>
                                        <p:cTn id="138" dur="500"/>
                                        <p:tgtEl>
                                          <p:spTgt spid="115"/>
                                        </p:tgtEl>
                                      </p:cBhvr>
                                    </p:animEffect>
                                  </p:childTnLst>
                                </p:cTn>
                              </p:par>
                              <p:par>
                                <p:cTn id="139" presetID="9" presetClass="exit" presetSubtype="0" fill="hold" grpId="3" nodeType="withEffect">
                                  <p:stCondLst>
                                    <p:cond delay="0"/>
                                  </p:stCondLst>
                                  <p:childTnLst>
                                    <p:animEffect transition="out" filter="dissolve">
                                      <p:cBhvr>
                                        <p:cTn id="140" dur="500"/>
                                        <p:tgtEl>
                                          <p:spTgt spid="308"/>
                                        </p:tgtEl>
                                      </p:cBhvr>
                                    </p:animEffect>
                                    <p:set>
                                      <p:cBhvr>
                                        <p:cTn id="141" dur="1" fill="hold">
                                          <p:stCondLst>
                                            <p:cond delay="499"/>
                                          </p:stCondLst>
                                        </p:cTn>
                                        <p:tgtEl>
                                          <p:spTgt spid="308"/>
                                        </p:tgtEl>
                                        <p:attrNameLst>
                                          <p:attrName>style.visibility</p:attrName>
                                        </p:attrNameLst>
                                      </p:cBhvr>
                                      <p:to>
                                        <p:strVal val="hidden"/>
                                      </p:to>
                                    </p:set>
                                  </p:childTnLst>
                                </p:cTn>
                              </p:par>
                            </p:childTnLst>
                          </p:cTn>
                        </p:par>
                        <p:par>
                          <p:cTn id="142" fill="hold">
                            <p:stCondLst>
                              <p:cond delay="4500"/>
                            </p:stCondLst>
                            <p:childTnLst>
                              <p:par>
                                <p:cTn id="143" presetID="9" presetClass="entr" presetSubtype="0" fill="hold" grpId="0" nodeType="afterEffect">
                                  <p:stCondLst>
                                    <p:cond delay="0"/>
                                  </p:stCondLst>
                                  <p:childTnLst>
                                    <p:set>
                                      <p:cBhvr>
                                        <p:cTn id="144" dur="1" fill="hold">
                                          <p:stCondLst>
                                            <p:cond delay="0"/>
                                          </p:stCondLst>
                                        </p:cTn>
                                        <p:tgtEl>
                                          <p:spTgt spid="114"/>
                                        </p:tgtEl>
                                        <p:attrNameLst>
                                          <p:attrName>style.visibility</p:attrName>
                                        </p:attrNameLst>
                                      </p:cBhvr>
                                      <p:to>
                                        <p:strVal val="visible"/>
                                      </p:to>
                                    </p:set>
                                    <p:animEffect transition="in" filter="dissolve">
                                      <p:cBhvr>
                                        <p:cTn id="145" dur="500"/>
                                        <p:tgtEl>
                                          <p:spTgt spid="114"/>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116"/>
                                        </p:tgtEl>
                                        <p:attrNameLst>
                                          <p:attrName>style.visibility</p:attrName>
                                        </p:attrNameLst>
                                      </p:cBhvr>
                                      <p:to>
                                        <p:strVal val="visible"/>
                                      </p:to>
                                    </p:set>
                                    <p:animEffect transition="in" filter="fade">
                                      <p:cBhvr>
                                        <p:cTn id="148" dur="500"/>
                                        <p:tgtEl>
                                          <p:spTgt spid="116"/>
                                        </p:tgtEl>
                                      </p:cBhvr>
                                    </p:animEffect>
                                  </p:childTnLst>
                                </p:cTn>
                              </p:par>
                            </p:childTnLst>
                          </p:cTn>
                        </p:par>
                        <p:par>
                          <p:cTn id="149" fill="hold">
                            <p:stCondLst>
                              <p:cond delay="5000"/>
                            </p:stCondLst>
                            <p:childTnLst>
                              <p:par>
                                <p:cTn id="150" presetID="0" presetClass="path" presetSubtype="0" accel="50000" decel="50000" fill="hold" grpId="3" nodeType="afterEffect">
                                  <p:stCondLst>
                                    <p:cond delay="0"/>
                                  </p:stCondLst>
                                  <p:childTnLst>
                                    <p:animMotion origin="layout" path="M -0.24306 0.32974 L -0.22952 0.58853 " pathEditMode="relative" rAng="0" ptsTypes="AA">
                                      <p:cBhvr>
                                        <p:cTn id="151" dur="1500" fill="hold"/>
                                        <p:tgtEl>
                                          <p:spTgt spid="112">
                                            <p:txEl>
                                              <p:pRg st="0" end="0"/>
                                            </p:txEl>
                                          </p:spTgt>
                                        </p:tgtEl>
                                        <p:attrNameLst>
                                          <p:attrName>ppt_x</p:attrName>
                                          <p:attrName>ppt_y</p:attrName>
                                        </p:attrNameLst>
                                      </p:cBhvr>
                                      <p:rCtr x="677" y="12924"/>
                                    </p:animMotion>
                                  </p:childTnLst>
                                </p:cTn>
                              </p:par>
                            </p:childTnLst>
                          </p:cTn>
                        </p:par>
                        <p:par>
                          <p:cTn id="152" fill="hold">
                            <p:stCondLst>
                              <p:cond delay="6500"/>
                            </p:stCondLst>
                            <p:childTnLst>
                              <p:par>
                                <p:cTn id="153" presetID="0" presetClass="path" presetSubtype="0" accel="50000" decel="50000" fill="hold" grpId="0" nodeType="afterEffect">
                                  <p:stCondLst>
                                    <p:cond delay="0"/>
                                  </p:stCondLst>
                                  <p:childTnLst>
                                    <p:animMotion origin="layout" path="M 3.05556E-6 -2.93029E-6 L 0.20989 0.50031 " pathEditMode="relative" rAng="0" ptsTypes="AA">
                                      <p:cBhvr>
                                        <p:cTn id="154" dur="2000" fill="hold"/>
                                        <p:tgtEl>
                                          <p:spTgt spid="117"/>
                                        </p:tgtEl>
                                        <p:attrNameLst>
                                          <p:attrName>ppt_x</p:attrName>
                                          <p:attrName>ppt_y</p:attrName>
                                        </p:attrNameLst>
                                      </p:cBhvr>
                                      <p:rCtr x="10486" y="25015"/>
                                    </p:animMotion>
                                  </p:childTnLst>
                                </p:cTn>
                              </p:par>
                            </p:childTnLst>
                          </p:cTn>
                        </p:par>
                      </p:childTnLst>
                    </p:cTn>
                  </p:par>
                  <p:par>
                    <p:cTn id="155" fill="hold">
                      <p:stCondLst>
                        <p:cond delay="indefinite"/>
                      </p:stCondLst>
                      <p:childTnLst>
                        <p:par>
                          <p:cTn id="156" fill="hold">
                            <p:stCondLst>
                              <p:cond delay="0"/>
                            </p:stCondLst>
                            <p:childTnLst>
                              <p:par>
                                <p:cTn id="157" presetID="9" presetClass="entr" presetSubtype="0" fill="hold" nodeType="clickEffect">
                                  <p:stCondLst>
                                    <p:cond delay="0"/>
                                  </p:stCondLst>
                                  <p:childTnLst>
                                    <p:set>
                                      <p:cBhvr>
                                        <p:cTn id="158" dur="1" fill="hold">
                                          <p:stCondLst>
                                            <p:cond delay="0"/>
                                          </p:stCondLst>
                                        </p:cTn>
                                        <p:tgtEl>
                                          <p:spTgt spid="307"/>
                                        </p:tgtEl>
                                        <p:attrNameLst>
                                          <p:attrName>style.visibility</p:attrName>
                                        </p:attrNameLst>
                                      </p:cBhvr>
                                      <p:to>
                                        <p:strVal val="visible"/>
                                      </p:to>
                                    </p:set>
                                    <p:animEffect transition="in" filter="dissolve">
                                      <p:cBhvr>
                                        <p:cTn id="159" dur="500"/>
                                        <p:tgtEl>
                                          <p:spTgt spid="307"/>
                                        </p:tgtEl>
                                      </p:cBhvr>
                                    </p:animEffect>
                                  </p:childTnLst>
                                </p:cTn>
                              </p:par>
                            </p:childTnLst>
                          </p:cTn>
                        </p:par>
                        <p:par>
                          <p:cTn id="160" fill="hold">
                            <p:stCondLst>
                              <p:cond delay="500"/>
                            </p:stCondLst>
                            <p:childTnLst>
                              <p:par>
                                <p:cTn id="161" presetID="22" presetClass="entr" presetSubtype="8" fill="hold" nodeType="afterEffect">
                                  <p:stCondLst>
                                    <p:cond delay="0"/>
                                  </p:stCondLst>
                                  <p:childTnLst>
                                    <p:set>
                                      <p:cBhvr>
                                        <p:cTn id="162" dur="1" fill="hold">
                                          <p:stCondLst>
                                            <p:cond delay="0"/>
                                          </p:stCondLst>
                                        </p:cTn>
                                        <p:tgtEl>
                                          <p:spTgt spid="39"/>
                                        </p:tgtEl>
                                        <p:attrNameLst>
                                          <p:attrName>style.visibility</p:attrName>
                                        </p:attrNameLst>
                                      </p:cBhvr>
                                      <p:to>
                                        <p:strVal val="visible"/>
                                      </p:to>
                                    </p:set>
                                    <p:animEffect transition="in" filter="wipe(left)">
                                      <p:cBhvr>
                                        <p:cTn id="163" dur="500"/>
                                        <p:tgtEl>
                                          <p:spTgt spid="39"/>
                                        </p:tgtEl>
                                      </p:cBhvr>
                                    </p:animEffect>
                                  </p:childTnLst>
                                </p:cTn>
                              </p:par>
                            </p:childTnLst>
                          </p:cTn>
                        </p:par>
                        <p:par>
                          <p:cTn id="164" fill="hold">
                            <p:stCondLst>
                              <p:cond delay="1000"/>
                            </p:stCondLst>
                            <p:childTnLst>
                              <p:par>
                                <p:cTn id="165" presetID="22" presetClass="entr" presetSubtype="8" fill="hold" nodeType="afterEffect">
                                  <p:stCondLst>
                                    <p:cond delay="0"/>
                                  </p:stCondLst>
                                  <p:childTnLst>
                                    <p:set>
                                      <p:cBhvr>
                                        <p:cTn id="166" dur="1" fill="hold">
                                          <p:stCondLst>
                                            <p:cond delay="0"/>
                                          </p:stCondLst>
                                        </p:cTn>
                                        <p:tgtEl>
                                          <p:spTgt spid="170"/>
                                        </p:tgtEl>
                                        <p:attrNameLst>
                                          <p:attrName>style.visibility</p:attrName>
                                        </p:attrNameLst>
                                      </p:cBhvr>
                                      <p:to>
                                        <p:strVal val="visible"/>
                                      </p:to>
                                    </p:set>
                                    <p:animEffect transition="in" filter="wipe(left)">
                                      <p:cBhvr>
                                        <p:cTn id="167" dur="500"/>
                                        <p:tgtEl>
                                          <p:spTgt spid="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 grpId="0" animBg="1"/>
      <p:bldP spid="133" grpId="0" build="allAtOnce"/>
      <p:bldP spid="133" grpId="1" build="allAtOnce"/>
      <p:bldP spid="133" grpId="2" build="allAtOnce"/>
      <p:bldP spid="133" grpId="3" build="allAtOnce"/>
      <p:bldP spid="64" grpId="0" animBg="1"/>
      <p:bldP spid="65" grpId="0" animBg="1"/>
      <p:bldP spid="111" grpId="0"/>
      <p:bldP spid="111" grpId="1"/>
      <p:bldP spid="111" grpId="2"/>
      <p:bldP spid="112" grpId="0" build="allAtOnce"/>
      <p:bldP spid="112" grpId="1" build="allAtOnce"/>
      <p:bldP spid="112" grpId="2" build="allAtOnce"/>
      <p:bldP spid="112" grpId="3" build="allAtOnce"/>
      <p:bldP spid="114" grpId="0" animBg="1"/>
      <p:bldP spid="116" grpId="0" animBg="1"/>
      <p:bldP spid="74" grpId="0"/>
      <p:bldP spid="74" grpId="1"/>
      <p:bldP spid="117" grpId="0" animBg="1"/>
      <p:bldP spid="308" grpId="0" animBg="1"/>
      <p:bldP spid="308" grpId="1" animBg="1"/>
      <p:bldP spid="308" grpId="2" animBg="1"/>
      <p:bldP spid="308" grpId="3" animBg="1"/>
      <p:bldP spid="171" grpId="0" animBg="1"/>
      <p:bldP spid="171"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ctrTitle"/>
          </p:nvPr>
        </p:nvSpPr>
        <p:spPr>
          <a:xfrm>
            <a:off x="1017587" y="1596571"/>
            <a:ext cx="6048299" cy="764059"/>
          </a:xfrm>
        </p:spPr>
        <p:txBody>
          <a:bodyPr/>
          <a:lstStyle/>
          <a:p>
            <a:r>
              <a:rPr lang="en-US" sz="4000" dirty="0" smtClean="0">
                <a:solidFill>
                  <a:srgbClr val="F27C3A"/>
                </a:solidFill>
              </a:rPr>
              <a:t>Deploying Cloud Foundry</a:t>
            </a:r>
            <a:endParaRPr lang="en-US" sz="4000" dirty="0">
              <a:solidFill>
                <a:srgbClr val="F27C3A"/>
              </a:solidFill>
            </a:endParaRPr>
          </a:p>
        </p:txBody>
      </p:sp>
      <p:sp>
        <p:nvSpPr>
          <p:cNvPr id="7" name="Content Placeholder 3"/>
          <p:cNvSpPr txBox="1">
            <a:spLocks/>
          </p:cNvSpPr>
          <p:nvPr/>
        </p:nvSpPr>
        <p:spPr>
          <a:xfrm>
            <a:off x="1026053" y="2447128"/>
            <a:ext cx="6048375" cy="562768"/>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r>
              <a:rPr lang="en-US" sz="2400" dirty="0" smtClean="0">
                <a:solidFill>
                  <a:srgbClr val="FFFFFF"/>
                </a:solidFill>
              </a:rPr>
              <a:t>Overview</a:t>
            </a:r>
            <a:endParaRPr lang="en-US" sz="2400" dirty="0">
              <a:solidFill>
                <a:srgbClr val="FFFFFF"/>
              </a:solidFill>
            </a:endParaRPr>
          </a:p>
        </p:txBody>
      </p:sp>
    </p:spTree>
    <p:extLst>
      <p:ext uri="{BB962C8B-B14F-4D97-AF65-F5344CB8AC3E}">
        <p14:creationId xmlns:p14="http://schemas.microsoft.com/office/powerpoint/2010/main" val="13220686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descr="Stocksy_txp157cab05rEJ000_Medium_423382.jpg"/>
          <p:cNvPicPr>
            <a:picLocks noChangeAspect="1"/>
          </p:cNvPicPr>
          <p:nvPr/>
        </p:nvPicPr>
        <p:blipFill>
          <a:blip r:embed="rId3"/>
          <a:srcRect t="15584"/>
          <a:stretch>
            <a:fillRect/>
          </a:stretch>
        </p:blipFill>
        <p:spPr>
          <a:xfrm>
            <a:off x="0" y="0"/>
            <a:ext cx="9144000" cy="5143500"/>
          </a:xfrm>
          <a:prstGeom prst="rect">
            <a:avLst/>
          </a:prstGeom>
        </p:spPr>
      </p:pic>
      <p:sp>
        <p:nvSpPr>
          <p:cNvPr id="20" name="Rectangle 19"/>
          <p:cNvSpPr/>
          <p:nvPr/>
        </p:nvSpPr>
        <p:spPr>
          <a:xfrm>
            <a:off x="0" y="0"/>
            <a:ext cx="9144000" cy="5143500"/>
          </a:xfrm>
          <a:prstGeom prst="rect">
            <a:avLst/>
          </a:prstGeom>
          <a:gradFill flip="none" rotWithShape="1">
            <a:gsLst>
              <a:gs pos="8000">
                <a:srgbClr val="000000">
                  <a:alpha val="0"/>
                </a:srgbClr>
              </a:gs>
              <a:gs pos="54000">
                <a:srgbClr val="000000">
                  <a:alpha val="86000"/>
                </a:srgbClr>
              </a:gs>
              <a:gs pos="83000">
                <a:srgbClr val="000000">
                  <a:alpha val="89000"/>
                </a:srgbClr>
              </a:gs>
            </a:gsLst>
            <a:lin ang="16500000" scaled="0"/>
            <a:tileRect/>
          </a:gradFill>
          <a:ln w="44450" cap="flat" cmpd="sng" algn="ctr">
            <a:noFill/>
            <a:prstDash val="solid"/>
            <a:round/>
            <a:headEnd type="none" w="med" len="med"/>
            <a:tailEnd type="none" w="med" len="med"/>
          </a:ln>
          <a:effectLst/>
        </p:spPr>
        <p:txBody>
          <a:bodyPr lIns="68579" tIns="34289" rIns="68579" bIns="34289" rtlCol="0" anchor="ctr"/>
          <a:lstStyle/>
          <a:p>
            <a:pPr algn="ctr">
              <a:defRPr/>
            </a:pPr>
            <a:endParaRPr lang="en-US" kern="0">
              <a:solidFill>
                <a:srgbClr val="FFFFFF"/>
              </a:solidFill>
            </a:endParaRPr>
          </a:p>
        </p:txBody>
      </p:sp>
      <p:grpSp>
        <p:nvGrpSpPr>
          <p:cNvPr id="2" name="Group 24"/>
          <p:cNvGrpSpPr/>
          <p:nvPr/>
        </p:nvGrpSpPr>
        <p:grpSpPr>
          <a:xfrm>
            <a:off x="3754006" y="2328641"/>
            <a:ext cx="1187450" cy="800195"/>
            <a:chOff x="1314450" y="2381250"/>
            <a:chExt cx="1847850" cy="1245223"/>
          </a:xfrm>
        </p:grpSpPr>
        <p:sp>
          <p:nvSpPr>
            <p:cNvPr id="24" name="Rounded Rectangle 23"/>
            <p:cNvSpPr/>
            <p:nvPr/>
          </p:nvSpPr>
          <p:spPr>
            <a:xfrm>
              <a:off x="1752600" y="2806700"/>
              <a:ext cx="1028700" cy="635000"/>
            </a:xfrm>
            <a:prstGeom prst="round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22" name="Picture 21" descr="cf-green.png"/>
            <p:cNvPicPr>
              <a:picLocks noChangeAspect="1"/>
            </p:cNvPicPr>
            <p:nvPr/>
          </p:nvPicPr>
          <p:blipFill>
            <a:blip r:embed="rId4"/>
            <a:stretch>
              <a:fillRect/>
            </a:stretch>
          </p:blipFill>
          <p:spPr>
            <a:xfrm>
              <a:off x="1314450" y="2381250"/>
              <a:ext cx="1847850" cy="1245223"/>
            </a:xfrm>
            <a:prstGeom prst="rect">
              <a:avLst/>
            </a:prstGeom>
          </p:spPr>
        </p:pic>
      </p:grpSp>
      <p:cxnSp>
        <p:nvCxnSpPr>
          <p:cNvPr id="40" name="Straight Connector 39"/>
          <p:cNvCxnSpPr/>
          <p:nvPr/>
        </p:nvCxnSpPr>
        <p:spPr>
          <a:xfrm>
            <a:off x="596900" y="2111130"/>
            <a:ext cx="7848600" cy="1588"/>
          </a:xfrm>
          <a:prstGeom prst="line">
            <a:avLst/>
          </a:prstGeom>
          <a:ln w="22225" cap="flat" cmpd="sng" algn="ctr">
            <a:gradFill flip="none" rotWithShape="1">
              <a:gsLst>
                <a:gs pos="0">
                  <a:schemeClr val="accent1">
                    <a:alpha val="0"/>
                  </a:schemeClr>
                </a:gs>
                <a:gs pos="100000">
                  <a:schemeClr val="bg2">
                    <a:alpha val="0"/>
                  </a:schemeClr>
                </a:gs>
                <a:gs pos="49000">
                  <a:schemeClr val="accent1"/>
                </a:gs>
              </a:gsLst>
              <a:path path="circle">
                <a:fillToRect l="100000" t="100000"/>
              </a:path>
              <a:tileRect r="-100000" b="-100000"/>
            </a:gra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96900" y="3428754"/>
            <a:ext cx="7848600" cy="1588"/>
          </a:xfrm>
          <a:prstGeom prst="line">
            <a:avLst/>
          </a:prstGeom>
          <a:ln w="22225" cap="flat" cmpd="sng" algn="ctr">
            <a:gradFill flip="none" rotWithShape="1">
              <a:gsLst>
                <a:gs pos="0">
                  <a:schemeClr val="accent1">
                    <a:alpha val="0"/>
                  </a:schemeClr>
                </a:gs>
                <a:gs pos="100000">
                  <a:schemeClr val="bg2">
                    <a:alpha val="0"/>
                  </a:schemeClr>
                </a:gs>
                <a:gs pos="49000">
                  <a:schemeClr val="accent1"/>
                </a:gs>
              </a:gsLst>
              <a:path path="circle">
                <a:fillToRect l="100000" t="100000"/>
              </a:path>
              <a:tileRect r="-100000" b="-100000"/>
            </a:gra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8" name="Shape 1014"/>
          <p:cNvSpPr txBox="1">
            <a:spLocks/>
          </p:cNvSpPr>
          <p:nvPr/>
        </p:nvSpPr>
        <p:spPr>
          <a:xfrm>
            <a:off x="1820794" y="1336859"/>
            <a:ext cx="5209487" cy="460500"/>
          </a:xfrm>
          <a:prstGeom prst="rect">
            <a:avLst/>
          </a:prstGeom>
          <a:noFill/>
          <a:ln>
            <a:noFill/>
          </a:ln>
        </p:spPr>
        <p:txBody>
          <a:bodyPr lIns="0" tIns="0" rIns="0" bIns="0" anchor="t" anchorCtr="0">
            <a:noAutofit/>
          </a:bodyPr>
          <a:lstStyle/>
          <a:p>
            <a:pPr algn="dist">
              <a:lnSpc>
                <a:spcPct val="90000"/>
              </a:lnSpc>
              <a:buSzPct val="25000"/>
              <a:defRPr/>
            </a:pPr>
            <a:endParaRPr lang="en" sz="4500" b="1" kern="0" cap="all" dirty="0">
              <a:solidFill>
                <a:srgbClr val="008881"/>
              </a:solidFill>
              <a:ea typeface="Arial"/>
              <a:cs typeface="Arial"/>
              <a:sym typeface="Arial"/>
            </a:endParaRPr>
          </a:p>
        </p:txBody>
      </p:sp>
      <p:sp>
        <p:nvSpPr>
          <p:cNvPr id="10" name="Shape 1163"/>
          <p:cNvSpPr txBox="1">
            <a:spLocks/>
          </p:cNvSpPr>
          <p:nvPr/>
        </p:nvSpPr>
        <p:spPr bwMode="gray">
          <a:xfrm>
            <a:off x="205956" y="1396070"/>
            <a:ext cx="8410499" cy="460500"/>
          </a:xfrm>
          <a:prstGeom prst="rect">
            <a:avLst/>
          </a:prstGeom>
          <a:noFill/>
          <a:ln>
            <a:noFill/>
          </a:ln>
        </p:spPr>
        <p:txBody>
          <a:bodyPr lIns="0" tIns="0" rIns="0" bIns="0" anchor="t" anchorCtr="0">
            <a:noAutofit/>
          </a:bodyPr>
          <a:lstStyle>
            <a:defPPr marR="0" algn="l" rtl="0">
              <a:lnSpc>
                <a:spcPct val="100000"/>
              </a:lnSpc>
              <a:spcBef>
                <a:spcPts val="0"/>
              </a:spcBef>
              <a:spcAft>
                <a:spcPts val="0"/>
              </a:spcAft>
            </a:defPPr>
            <a:lvl1pPr marR="0" algn="l" rtl="0">
              <a:lnSpc>
                <a:spcPct val="90000"/>
              </a:lnSpc>
              <a:spcBef>
                <a:spcPts val="0"/>
              </a:spcBef>
              <a:spcAft>
                <a:spcPts val="0"/>
              </a:spcAft>
              <a:buNone/>
              <a:defRPr sz="3200" b="0" i="0" u="none" strike="noStrike" cap="none" baseline="0">
                <a:solidFill>
                  <a:schemeClr val="tx2"/>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stStyle>
          <a:p>
            <a:pPr algn="ctr">
              <a:buSzPct val="25000"/>
            </a:pPr>
            <a:r>
              <a:rPr lang="en-US" b="1" cap="all" dirty="0" smtClean="0">
                <a:solidFill>
                  <a:srgbClr val="74CEC7"/>
                </a:solidFill>
              </a:rPr>
              <a:t>D e m o</a:t>
            </a:r>
            <a:endParaRPr lang="en" sz="2100" b="1" cap="all" dirty="0">
              <a:solidFill>
                <a:srgbClr val="74CEC7"/>
              </a:solidFill>
            </a:endParaRPr>
          </a:p>
        </p:txBody>
      </p:sp>
    </p:spTree>
    <p:extLst>
      <p:ext uri="{BB962C8B-B14F-4D97-AF65-F5344CB8AC3E}">
        <p14:creationId xmlns:p14="http://schemas.microsoft.com/office/powerpoint/2010/main" val="131214720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Shape 405"/>
          <p:cNvSpPr/>
          <p:nvPr/>
        </p:nvSpPr>
        <p:spPr>
          <a:xfrm>
            <a:off x="1724025" y="1200150"/>
            <a:ext cx="3990975" cy="3200398"/>
          </a:xfrm>
          <a:prstGeom prst="roundRect">
            <a:avLst>
              <a:gd name="adj" fmla="val 8224"/>
            </a:avLst>
          </a:prstGeom>
          <a:gradFill>
            <a:gsLst>
              <a:gs pos="0">
                <a:srgbClr val="D8D8D8"/>
              </a:gs>
              <a:gs pos="100000">
                <a:srgbClr val="F2F2F2"/>
              </a:gs>
            </a:gsLst>
            <a:lin ang="5400000" scaled="0"/>
          </a:gradFill>
          <a:ln w="9525" cap="flat" cmpd="sng">
            <a:solidFill>
              <a:srgbClr val="7F7F7F"/>
            </a:solidFill>
            <a:prstDash val="solid"/>
            <a:round/>
            <a:headEnd type="none" w="med" len="med"/>
            <a:tailEnd type="none" w="med" len="med"/>
          </a:ln>
        </p:spPr>
        <p:txBody>
          <a:bodyPr lIns="91425" tIns="0" rIns="91425" bIns="0" anchor="b" anchorCtr="0">
            <a:noAutofit/>
          </a:bodyPr>
          <a:lstStyle/>
          <a:p>
            <a:pPr marL="0" marR="0" lvl="0" indent="0" algn="ctr" rtl="0">
              <a:spcBef>
                <a:spcPts val="0"/>
              </a:spcBef>
              <a:spcAft>
                <a:spcPts val="0"/>
              </a:spcAft>
              <a:buNone/>
            </a:pPr>
            <a:endParaRPr sz="1600" b="0" i="0" u="none" strike="noStrike" cap="none">
              <a:solidFill>
                <a:srgbClr val="008881"/>
              </a:solidFill>
              <a:latin typeface="Arial"/>
              <a:ea typeface="Arial"/>
              <a:cs typeface="Arial"/>
              <a:sym typeface="Arial"/>
            </a:endParaRPr>
          </a:p>
        </p:txBody>
      </p:sp>
      <p:grpSp>
        <p:nvGrpSpPr>
          <p:cNvPr id="406" name="Shape 406"/>
          <p:cNvGrpSpPr/>
          <p:nvPr/>
        </p:nvGrpSpPr>
        <p:grpSpPr>
          <a:xfrm>
            <a:off x="3976503" y="2648851"/>
            <a:ext cx="1533402" cy="443726"/>
            <a:chOff x="4038600" y="2305108"/>
            <a:chExt cx="1533402" cy="443726"/>
          </a:xfrm>
        </p:grpSpPr>
        <p:sp>
          <p:nvSpPr>
            <p:cNvPr id="407" name="Shape 407"/>
            <p:cNvSpPr/>
            <p:nvPr/>
          </p:nvSpPr>
          <p:spPr>
            <a:xfrm>
              <a:off x="4038600" y="2305108"/>
              <a:ext cx="1533402" cy="443726"/>
            </a:xfrm>
            <a:prstGeom prst="roundRect">
              <a:avLst>
                <a:gd name="adj" fmla="val 4579"/>
              </a:avLst>
            </a:prstGeom>
            <a:solidFill>
              <a:srgbClr val="33928A"/>
            </a:solidFill>
            <a:ln>
              <a:noFill/>
            </a:ln>
          </p:spPr>
          <p:txBody>
            <a:bodyPr lIns="320025" tIns="0" rIns="0" bIns="0" anchor="ctr" anchorCtr="0">
              <a:noAutofit/>
            </a:bodyPr>
            <a:lstStyle/>
            <a:p>
              <a:pPr marL="0" marR="0" lvl="0" indent="0" algn="l" rtl="0">
                <a:spcBef>
                  <a:spcPts val="0"/>
                </a:spcBef>
                <a:spcAft>
                  <a:spcPts val="0"/>
                </a:spcAft>
                <a:buSzPct val="25000"/>
                <a:buNone/>
              </a:pPr>
              <a:r>
                <a:rPr lang="en-US" sz="1200" b="1" i="0" u="none" strike="noStrike" cap="none">
                  <a:solidFill>
                    <a:schemeClr val="lt1"/>
                  </a:solidFill>
                  <a:latin typeface="Arial"/>
                  <a:ea typeface="Arial"/>
                  <a:cs typeface="Arial"/>
                  <a:sym typeface="Arial"/>
                </a:rPr>
                <a:t>Message Bus</a:t>
              </a:r>
            </a:p>
          </p:txBody>
        </p:sp>
        <p:sp>
          <p:nvSpPr>
            <p:cNvPr id="408" name="Shape 408"/>
            <p:cNvSpPr/>
            <p:nvPr/>
          </p:nvSpPr>
          <p:spPr>
            <a:xfrm rot="-10345447">
              <a:off x="4094828" y="2426119"/>
              <a:ext cx="239023" cy="210912"/>
            </a:xfrm>
            <a:custGeom>
              <a:avLst/>
              <a:gdLst/>
              <a:ahLst/>
              <a:cxnLst/>
              <a:rect l="0" t="0" r="0" b="0"/>
              <a:pathLst>
                <a:path w="120000" h="120000" extrusionOk="0">
                  <a:moveTo>
                    <a:pt x="31908" y="81758"/>
                  </a:moveTo>
                  <a:cubicBezTo>
                    <a:pt x="37215" y="80959"/>
                    <a:pt x="40945" y="75434"/>
                    <a:pt x="40239" y="69420"/>
                  </a:cubicBezTo>
                  <a:cubicBezTo>
                    <a:pt x="39533" y="63405"/>
                    <a:pt x="34659" y="59178"/>
                    <a:pt x="29351" y="59978"/>
                  </a:cubicBezTo>
                  <a:cubicBezTo>
                    <a:pt x="24044" y="60778"/>
                    <a:pt x="20314" y="66302"/>
                    <a:pt x="21020" y="72317"/>
                  </a:cubicBezTo>
                  <a:cubicBezTo>
                    <a:pt x="21726" y="78331"/>
                    <a:pt x="26600" y="82558"/>
                    <a:pt x="31908" y="81758"/>
                  </a:cubicBezTo>
                  <a:close/>
                  <a:moveTo>
                    <a:pt x="60910" y="77387"/>
                  </a:moveTo>
                  <a:cubicBezTo>
                    <a:pt x="66217" y="76587"/>
                    <a:pt x="69947" y="71063"/>
                    <a:pt x="69241" y="65049"/>
                  </a:cubicBezTo>
                  <a:cubicBezTo>
                    <a:pt x="68535" y="59034"/>
                    <a:pt x="63661" y="54807"/>
                    <a:pt x="58353" y="55607"/>
                  </a:cubicBezTo>
                  <a:cubicBezTo>
                    <a:pt x="53046" y="56407"/>
                    <a:pt x="49316" y="61931"/>
                    <a:pt x="50022" y="67945"/>
                  </a:cubicBezTo>
                  <a:cubicBezTo>
                    <a:pt x="50728" y="73960"/>
                    <a:pt x="55602" y="78187"/>
                    <a:pt x="60910" y="77387"/>
                  </a:cubicBezTo>
                  <a:close/>
                  <a:moveTo>
                    <a:pt x="89912" y="73016"/>
                  </a:moveTo>
                  <a:cubicBezTo>
                    <a:pt x="95219" y="72216"/>
                    <a:pt x="98949" y="66692"/>
                    <a:pt x="98243" y="60677"/>
                  </a:cubicBezTo>
                  <a:cubicBezTo>
                    <a:pt x="97537" y="54663"/>
                    <a:pt x="92663" y="50435"/>
                    <a:pt x="87355" y="51235"/>
                  </a:cubicBezTo>
                  <a:cubicBezTo>
                    <a:pt x="82048" y="52035"/>
                    <a:pt x="78318" y="57560"/>
                    <a:pt x="79024" y="63574"/>
                  </a:cubicBezTo>
                  <a:cubicBezTo>
                    <a:pt x="79730" y="69588"/>
                    <a:pt x="84604" y="73816"/>
                    <a:pt x="89912" y="73016"/>
                  </a:cubicBezTo>
                  <a:close/>
                  <a:moveTo>
                    <a:pt x="66214" y="119233"/>
                  </a:moveTo>
                  <a:cubicBezTo>
                    <a:pt x="33257" y="124200"/>
                    <a:pt x="3759" y="104520"/>
                    <a:pt x="327" y="75276"/>
                  </a:cubicBezTo>
                  <a:cubicBezTo>
                    <a:pt x="-3104" y="46032"/>
                    <a:pt x="20829" y="18299"/>
                    <a:pt x="53785" y="13331"/>
                  </a:cubicBezTo>
                  <a:cubicBezTo>
                    <a:pt x="60361" y="12340"/>
                    <a:pt x="66799" y="12330"/>
                    <a:pt x="72892" y="13435"/>
                  </a:cubicBezTo>
                  <a:cubicBezTo>
                    <a:pt x="87098" y="13167"/>
                    <a:pt x="101300" y="8647"/>
                    <a:pt x="115504" y="0"/>
                  </a:cubicBezTo>
                  <a:cubicBezTo>
                    <a:pt x="111514" y="10106"/>
                    <a:pt x="108615" y="20212"/>
                    <a:pt x="106908" y="30341"/>
                  </a:cubicBezTo>
                  <a:cubicBezTo>
                    <a:pt x="113870" y="37567"/>
                    <a:pt x="118443" y="46814"/>
                    <a:pt x="119672" y="57288"/>
                  </a:cubicBezTo>
                  <a:cubicBezTo>
                    <a:pt x="123104" y="86532"/>
                    <a:pt x="99170" y="114265"/>
                    <a:pt x="66214" y="119233"/>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grpSp>
      <p:sp>
        <p:nvSpPr>
          <p:cNvPr id="410" name="Shape 410"/>
          <p:cNvSpPr/>
          <p:nvPr/>
        </p:nvSpPr>
        <p:spPr>
          <a:xfrm>
            <a:off x="5715000" y="1200150"/>
            <a:ext cx="3085552" cy="3200398"/>
          </a:xfrm>
          <a:prstGeom prst="roundRect">
            <a:avLst>
              <a:gd name="adj" fmla="val 8224"/>
            </a:avLst>
          </a:prstGeom>
          <a:gradFill>
            <a:gsLst>
              <a:gs pos="0">
                <a:srgbClr val="D8D8D8"/>
              </a:gs>
              <a:gs pos="100000">
                <a:srgbClr val="F2F2F2"/>
              </a:gs>
            </a:gsLst>
            <a:lin ang="5400000" scaled="0"/>
          </a:gradFill>
          <a:ln w="9525" cap="flat" cmpd="sng">
            <a:solidFill>
              <a:srgbClr val="7F7F7F"/>
            </a:solidFill>
            <a:prstDash val="solid"/>
            <a:round/>
            <a:headEnd type="none" w="med" len="med"/>
            <a:tailEnd type="none" w="med" len="med"/>
          </a:ln>
        </p:spPr>
        <p:txBody>
          <a:bodyPr lIns="91425" tIns="0" rIns="91425" bIns="0" anchor="b" anchorCtr="0">
            <a:noAutofit/>
          </a:bodyPr>
          <a:lstStyle/>
          <a:p>
            <a:pPr marL="0" marR="0" lvl="0" indent="0" algn="ctr" rtl="0">
              <a:spcBef>
                <a:spcPts val="0"/>
              </a:spcBef>
              <a:spcAft>
                <a:spcPts val="0"/>
              </a:spcAft>
              <a:buNone/>
            </a:pPr>
            <a:endParaRPr sz="1600" b="0" i="0" u="none" strike="noStrike" cap="none">
              <a:solidFill>
                <a:srgbClr val="008881"/>
              </a:solidFill>
              <a:latin typeface="Arial"/>
              <a:ea typeface="Arial"/>
              <a:cs typeface="Arial"/>
              <a:sym typeface="Arial"/>
            </a:endParaRPr>
          </a:p>
        </p:txBody>
      </p:sp>
      <p:sp>
        <p:nvSpPr>
          <p:cNvPr id="411" name="Shape 411"/>
          <p:cNvSpPr/>
          <p:nvPr/>
        </p:nvSpPr>
        <p:spPr>
          <a:xfrm>
            <a:off x="7010400" y="3955017"/>
            <a:ext cx="1696681" cy="369332"/>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800" b="0" i="0" u="none" strike="noStrike" cap="none">
                <a:solidFill>
                  <a:srgbClr val="000000"/>
                </a:solidFill>
                <a:latin typeface="Calibri"/>
                <a:ea typeface="Calibri"/>
                <a:cs typeface="Calibri"/>
                <a:sym typeface="Calibri"/>
              </a:rPr>
              <a:t>IaaS</a:t>
            </a:r>
          </a:p>
        </p:txBody>
      </p:sp>
      <p:sp>
        <p:nvSpPr>
          <p:cNvPr id="412" name="Shape 412"/>
          <p:cNvSpPr/>
          <p:nvPr/>
        </p:nvSpPr>
        <p:spPr>
          <a:xfrm>
            <a:off x="2743200" y="3678019"/>
            <a:ext cx="2878328" cy="646331"/>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800" b="0" i="0" u="none" strike="noStrike" cap="none" dirty="0">
                <a:solidFill>
                  <a:srgbClr val="000000"/>
                </a:solidFill>
                <a:latin typeface="Calibri"/>
                <a:ea typeface="Calibri"/>
                <a:cs typeface="Calibri"/>
                <a:sym typeface="Calibri"/>
              </a:rPr>
              <a:t>Cloud Foundry       Operations Manager/BOSH</a:t>
            </a:r>
          </a:p>
        </p:txBody>
      </p:sp>
      <p:grpSp>
        <p:nvGrpSpPr>
          <p:cNvPr id="413" name="Shape 413"/>
          <p:cNvGrpSpPr/>
          <p:nvPr/>
        </p:nvGrpSpPr>
        <p:grpSpPr>
          <a:xfrm>
            <a:off x="1943954" y="1384374"/>
            <a:ext cx="1533402" cy="443726"/>
            <a:chOff x="810566" y="1384374"/>
            <a:chExt cx="1533402" cy="443726"/>
          </a:xfrm>
        </p:grpSpPr>
        <p:sp>
          <p:nvSpPr>
            <p:cNvPr id="414" name="Shape 414"/>
            <p:cNvSpPr/>
            <p:nvPr/>
          </p:nvSpPr>
          <p:spPr>
            <a:xfrm>
              <a:off x="810566" y="1384374"/>
              <a:ext cx="1533402" cy="443726"/>
            </a:xfrm>
            <a:prstGeom prst="roundRect">
              <a:avLst>
                <a:gd name="adj" fmla="val 4579"/>
              </a:avLst>
            </a:prstGeom>
            <a:solidFill>
              <a:srgbClr val="33928A"/>
            </a:solidFill>
            <a:ln>
              <a:noFill/>
            </a:ln>
          </p:spPr>
          <p:txBody>
            <a:bodyPr lIns="320025" tIns="0" rIns="0" bIns="0" anchor="ctr" anchorCtr="0">
              <a:noAutofit/>
            </a:bodyPr>
            <a:lstStyle/>
            <a:p>
              <a:pPr marL="0" marR="0" lvl="0" indent="0" algn="l" rtl="0">
                <a:spcBef>
                  <a:spcPts val="0"/>
                </a:spcBef>
                <a:spcAft>
                  <a:spcPts val="0"/>
                </a:spcAft>
                <a:buSzPct val="25000"/>
                <a:buNone/>
              </a:pPr>
              <a:r>
                <a:rPr lang="en-US" sz="1200" b="1" i="0" u="none" strike="noStrike" cap="none">
                  <a:solidFill>
                    <a:schemeClr val="lt1"/>
                  </a:solidFill>
                  <a:latin typeface="Arial"/>
                  <a:ea typeface="Arial"/>
                  <a:cs typeface="Arial"/>
                  <a:sym typeface="Arial"/>
                </a:rPr>
                <a:t>DB</a:t>
              </a:r>
            </a:p>
          </p:txBody>
        </p:sp>
        <p:sp>
          <p:nvSpPr>
            <p:cNvPr id="415" name="Shape 415"/>
            <p:cNvSpPr/>
            <p:nvPr/>
          </p:nvSpPr>
          <p:spPr>
            <a:xfrm>
              <a:off x="874073" y="1498378"/>
              <a:ext cx="206829" cy="215718"/>
            </a:xfrm>
            <a:custGeom>
              <a:avLst/>
              <a:gdLst/>
              <a:ahLst/>
              <a:cxnLst/>
              <a:rect l="0" t="0" r="0" b="0"/>
              <a:pathLst>
                <a:path w="120000" h="120000" extrusionOk="0">
                  <a:moveTo>
                    <a:pt x="0" y="67932"/>
                  </a:moveTo>
                  <a:cubicBezTo>
                    <a:pt x="0" y="77010"/>
                    <a:pt x="26863" y="84369"/>
                    <a:pt x="60000" y="84369"/>
                  </a:cubicBezTo>
                  <a:cubicBezTo>
                    <a:pt x="93137" y="84369"/>
                    <a:pt x="120000" y="77010"/>
                    <a:pt x="120000" y="67932"/>
                  </a:cubicBezTo>
                  <a:lnTo>
                    <a:pt x="120000" y="103563"/>
                  </a:lnTo>
                  <a:lnTo>
                    <a:pt x="120000" y="103665"/>
                  </a:lnTo>
                  <a:lnTo>
                    <a:pt x="119962" y="103665"/>
                  </a:lnTo>
                  <a:cubicBezTo>
                    <a:pt x="119797" y="112696"/>
                    <a:pt x="93011" y="120000"/>
                    <a:pt x="60000" y="120000"/>
                  </a:cubicBezTo>
                  <a:cubicBezTo>
                    <a:pt x="26988" y="120000"/>
                    <a:pt x="203" y="112696"/>
                    <a:pt x="37" y="103665"/>
                  </a:cubicBezTo>
                  <a:lnTo>
                    <a:pt x="0" y="103665"/>
                  </a:lnTo>
                  <a:lnTo>
                    <a:pt x="0" y="103563"/>
                  </a:lnTo>
                  <a:close/>
                  <a:moveTo>
                    <a:pt x="0" y="22813"/>
                  </a:moveTo>
                  <a:cubicBezTo>
                    <a:pt x="0" y="31890"/>
                    <a:pt x="26863" y="39249"/>
                    <a:pt x="60000" y="39249"/>
                  </a:cubicBezTo>
                  <a:cubicBezTo>
                    <a:pt x="93137" y="39249"/>
                    <a:pt x="120000" y="31890"/>
                    <a:pt x="120000" y="22813"/>
                  </a:cubicBezTo>
                  <a:lnTo>
                    <a:pt x="120000" y="58444"/>
                  </a:lnTo>
                  <a:lnTo>
                    <a:pt x="120000" y="58546"/>
                  </a:lnTo>
                  <a:lnTo>
                    <a:pt x="119962" y="58546"/>
                  </a:lnTo>
                  <a:cubicBezTo>
                    <a:pt x="119797" y="67577"/>
                    <a:pt x="93011" y="74880"/>
                    <a:pt x="60000" y="74880"/>
                  </a:cubicBezTo>
                  <a:cubicBezTo>
                    <a:pt x="26988" y="74880"/>
                    <a:pt x="203" y="67577"/>
                    <a:pt x="37" y="58546"/>
                  </a:cubicBezTo>
                  <a:lnTo>
                    <a:pt x="0" y="58546"/>
                  </a:lnTo>
                  <a:lnTo>
                    <a:pt x="0" y="58444"/>
                  </a:lnTo>
                  <a:close/>
                  <a:moveTo>
                    <a:pt x="59999" y="0"/>
                  </a:moveTo>
                  <a:cubicBezTo>
                    <a:pt x="91314" y="0"/>
                    <a:pt x="116699" y="6954"/>
                    <a:pt x="116699" y="15532"/>
                  </a:cubicBezTo>
                  <a:cubicBezTo>
                    <a:pt x="116699" y="24110"/>
                    <a:pt x="91314" y="31064"/>
                    <a:pt x="59999" y="31064"/>
                  </a:cubicBezTo>
                  <a:cubicBezTo>
                    <a:pt x="28685" y="31064"/>
                    <a:pt x="3300" y="24110"/>
                    <a:pt x="3300" y="15532"/>
                  </a:cubicBezTo>
                  <a:cubicBezTo>
                    <a:pt x="3300" y="6954"/>
                    <a:pt x="28685" y="0"/>
                    <a:pt x="59999"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grpSp>
      <p:grpSp>
        <p:nvGrpSpPr>
          <p:cNvPr id="416" name="Shape 416"/>
          <p:cNvGrpSpPr/>
          <p:nvPr/>
        </p:nvGrpSpPr>
        <p:grpSpPr>
          <a:xfrm>
            <a:off x="3976503" y="1794381"/>
            <a:ext cx="1533402" cy="443726"/>
            <a:chOff x="5181600" y="2326964"/>
            <a:chExt cx="1533402" cy="443726"/>
          </a:xfrm>
        </p:grpSpPr>
        <p:sp>
          <p:nvSpPr>
            <p:cNvPr id="417" name="Shape 417"/>
            <p:cNvSpPr/>
            <p:nvPr/>
          </p:nvSpPr>
          <p:spPr>
            <a:xfrm>
              <a:off x="5181600" y="2326964"/>
              <a:ext cx="1533402" cy="443726"/>
            </a:xfrm>
            <a:prstGeom prst="roundRect">
              <a:avLst>
                <a:gd name="adj" fmla="val 4579"/>
              </a:avLst>
            </a:prstGeom>
            <a:solidFill>
              <a:srgbClr val="33928A"/>
            </a:solidFill>
            <a:ln>
              <a:noFill/>
            </a:ln>
          </p:spPr>
          <p:txBody>
            <a:bodyPr lIns="320025" tIns="0" rIns="0" bIns="0" anchor="ctr" anchorCtr="0">
              <a:noAutofit/>
            </a:bodyPr>
            <a:lstStyle/>
            <a:p>
              <a:pPr marL="0" marR="0" lvl="0" indent="0" algn="l" rtl="0">
                <a:spcBef>
                  <a:spcPts val="0"/>
                </a:spcBef>
                <a:spcAft>
                  <a:spcPts val="0"/>
                </a:spcAft>
                <a:buSzPct val="25000"/>
                <a:buNone/>
              </a:pPr>
              <a:r>
                <a:rPr lang="en-US" sz="1200" b="1" i="0" u="none" strike="noStrike" cap="none">
                  <a:solidFill>
                    <a:schemeClr val="lt1"/>
                  </a:solidFill>
                  <a:latin typeface="Arial"/>
                  <a:ea typeface="Arial"/>
                  <a:cs typeface="Arial"/>
                  <a:sym typeface="Arial"/>
                </a:rPr>
                <a:t>BOSH Director</a:t>
              </a:r>
            </a:p>
          </p:txBody>
        </p:sp>
        <p:sp>
          <p:nvSpPr>
            <p:cNvPr id="418" name="Shape 418"/>
            <p:cNvSpPr/>
            <p:nvPr/>
          </p:nvSpPr>
          <p:spPr>
            <a:xfrm>
              <a:off x="5257800" y="2430983"/>
              <a:ext cx="199082" cy="265670"/>
            </a:xfrm>
            <a:custGeom>
              <a:avLst/>
              <a:gdLst/>
              <a:ahLst/>
              <a:cxnLst/>
              <a:rect l="0" t="0" r="0" b="0"/>
              <a:pathLst>
                <a:path w="120000" h="120000" extrusionOk="0">
                  <a:moveTo>
                    <a:pt x="60000" y="92324"/>
                  </a:moveTo>
                  <a:lnTo>
                    <a:pt x="38590" y="104580"/>
                  </a:lnTo>
                  <a:cubicBezTo>
                    <a:pt x="44390" y="108214"/>
                    <a:pt x="51904" y="110084"/>
                    <a:pt x="60000" y="110084"/>
                  </a:cubicBezTo>
                  <a:cubicBezTo>
                    <a:pt x="68096" y="110084"/>
                    <a:pt x="75609" y="108214"/>
                    <a:pt x="81409" y="104580"/>
                  </a:cubicBezTo>
                  <a:close/>
                  <a:moveTo>
                    <a:pt x="23779" y="71589"/>
                  </a:moveTo>
                  <a:cubicBezTo>
                    <a:pt x="22207" y="74563"/>
                    <a:pt x="21433" y="77806"/>
                    <a:pt x="21433" y="81184"/>
                  </a:cubicBezTo>
                  <a:cubicBezTo>
                    <a:pt x="21433" y="90786"/>
                    <a:pt x="27683" y="99295"/>
                    <a:pt x="37705" y="104133"/>
                  </a:cubicBezTo>
                  <a:lnTo>
                    <a:pt x="45903" y="84254"/>
                  </a:lnTo>
                  <a:close/>
                  <a:moveTo>
                    <a:pt x="96220" y="71589"/>
                  </a:moveTo>
                  <a:lnTo>
                    <a:pt x="74096" y="84254"/>
                  </a:lnTo>
                  <a:lnTo>
                    <a:pt x="82294" y="104133"/>
                  </a:lnTo>
                  <a:cubicBezTo>
                    <a:pt x="92316" y="99295"/>
                    <a:pt x="98566" y="90786"/>
                    <a:pt x="98566" y="81184"/>
                  </a:cubicBezTo>
                  <a:cubicBezTo>
                    <a:pt x="98566" y="77806"/>
                    <a:pt x="97792" y="74563"/>
                    <a:pt x="96220" y="71589"/>
                  </a:cubicBezTo>
                  <a:close/>
                  <a:moveTo>
                    <a:pt x="60942" y="52356"/>
                  </a:moveTo>
                  <a:lnTo>
                    <a:pt x="68711" y="71197"/>
                  </a:lnTo>
                  <a:lnTo>
                    <a:pt x="96058" y="71197"/>
                  </a:lnTo>
                  <a:cubicBezTo>
                    <a:pt x="90849" y="60351"/>
                    <a:pt x="77132" y="52585"/>
                    <a:pt x="60942" y="52356"/>
                  </a:cubicBezTo>
                  <a:close/>
                  <a:moveTo>
                    <a:pt x="59057" y="52356"/>
                  </a:moveTo>
                  <a:cubicBezTo>
                    <a:pt x="42867" y="52585"/>
                    <a:pt x="29150" y="60351"/>
                    <a:pt x="23941" y="71197"/>
                  </a:cubicBezTo>
                  <a:lnTo>
                    <a:pt x="51287" y="71197"/>
                  </a:lnTo>
                  <a:close/>
                  <a:moveTo>
                    <a:pt x="70359" y="14649"/>
                  </a:moveTo>
                  <a:lnTo>
                    <a:pt x="111798" y="14649"/>
                  </a:lnTo>
                  <a:lnTo>
                    <a:pt x="111798" y="29159"/>
                  </a:lnTo>
                  <a:lnTo>
                    <a:pt x="88172" y="48677"/>
                  </a:lnTo>
                  <a:cubicBezTo>
                    <a:pt x="102412" y="55551"/>
                    <a:pt x="111798" y="67546"/>
                    <a:pt x="111798" y="81184"/>
                  </a:cubicBezTo>
                  <a:cubicBezTo>
                    <a:pt x="111798" y="102621"/>
                    <a:pt x="88607" y="119999"/>
                    <a:pt x="60000" y="119999"/>
                  </a:cubicBezTo>
                  <a:cubicBezTo>
                    <a:pt x="31392" y="119999"/>
                    <a:pt x="8201" y="102621"/>
                    <a:pt x="8201" y="81184"/>
                  </a:cubicBezTo>
                  <a:cubicBezTo>
                    <a:pt x="8201" y="67563"/>
                    <a:pt x="17565" y="55580"/>
                    <a:pt x="31772" y="48700"/>
                  </a:cubicBezTo>
                  <a:lnTo>
                    <a:pt x="8201" y="29226"/>
                  </a:lnTo>
                  <a:lnTo>
                    <a:pt x="8201" y="14717"/>
                  </a:lnTo>
                  <a:lnTo>
                    <a:pt x="49640" y="14717"/>
                  </a:lnTo>
                  <a:lnTo>
                    <a:pt x="49640" y="29226"/>
                  </a:lnTo>
                  <a:lnTo>
                    <a:pt x="49640" y="43151"/>
                  </a:lnTo>
                  <a:cubicBezTo>
                    <a:pt x="52986" y="42636"/>
                    <a:pt x="56451" y="42369"/>
                    <a:pt x="60000" y="42369"/>
                  </a:cubicBezTo>
                  <a:lnTo>
                    <a:pt x="70359" y="43151"/>
                  </a:lnTo>
                  <a:lnTo>
                    <a:pt x="70359" y="29159"/>
                  </a:lnTo>
                  <a:close/>
                  <a:moveTo>
                    <a:pt x="0" y="0"/>
                  </a:moveTo>
                  <a:lnTo>
                    <a:pt x="120000" y="0"/>
                  </a:lnTo>
                  <a:lnTo>
                    <a:pt x="120000" y="9380"/>
                  </a:lnTo>
                  <a:lnTo>
                    <a:pt x="0" y="9380"/>
                  </a:ln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grpSp>
      <p:grpSp>
        <p:nvGrpSpPr>
          <p:cNvPr id="419" name="Shape 419"/>
          <p:cNvGrpSpPr/>
          <p:nvPr/>
        </p:nvGrpSpPr>
        <p:grpSpPr>
          <a:xfrm>
            <a:off x="1943953" y="2221766"/>
            <a:ext cx="1533402" cy="443726"/>
            <a:chOff x="2155868" y="1384375"/>
            <a:chExt cx="1533402" cy="443726"/>
          </a:xfrm>
        </p:grpSpPr>
        <p:sp>
          <p:nvSpPr>
            <p:cNvPr id="420" name="Shape 420"/>
            <p:cNvSpPr/>
            <p:nvPr/>
          </p:nvSpPr>
          <p:spPr>
            <a:xfrm>
              <a:off x="2155868" y="1384375"/>
              <a:ext cx="1533402" cy="443726"/>
            </a:xfrm>
            <a:prstGeom prst="roundRect">
              <a:avLst>
                <a:gd name="adj" fmla="val 4579"/>
              </a:avLst>
            </a:prstGeom>
            <a:solidFill>
              <a:srgbClr val="33928A"/>
            </a:solidFill>
            <a:ln>
              <a:noFill/>
            </a:ln>
          </p:spPr>
          <p:txBody>
            <a:bodyPr lIns="320025" tIns="0" rIns="0" bIns="0" anchor="ctr" anchorCtr="0">
              <a:noAutofit/>
            </a:bodyPr>
            <a:lstStyle/>
            <a:p>
              <a:pPr marL="0" marR="0" lvl="0" indent="0" algn="l" rtl="0">
                <a:spcBef>
                  <a:spcPts val="0"/>
                </a:spcBef>
                <a:spcAft>
                  <a:spcPts val="0"/>
                </a:spcAft>
                <a:buSzPct val="25000"/>
                <a:buNone/>
              </a:pPr>
              <a:r>
                <a:rPr lang="en-US" sz="1200" b="1" i="0" u="none" strike="noStrike" cap="none" dirty="0" err="1" smtClean="0">
                  <a:solidFill>
                    <a:schemeClr val="lt1"/>
                  </a:solidFill>
                  <a:latin typeface="Arial"/>
                  <a:ea typeface="Arial"/>
                  <a:cs typeface="Arial"/>
                  <a:sym typeface="Arial"/>
                </a:rPr>
                <a:t>Blobstore</a:t>
              </a:r>
              <a:endParaRPr lang="en-US" sz="1200" b="1" i="0" u="none" strike="noStrike" cap="none" dirty="0">
                <a:solidFill>
                  <a:schemeClr val="lt1"/>
                </a:solidFill>
                <a:latin typeface="Arial"/>
                <a:ea typeface="Arial"/>
                <a:cs typeface="Arial"/>
                <a:sym typeface="Arial"/>
              </a:endParaRPr>
            </a:p>
          </p:txBody>
        </p:sp>
        <p:sp>
          <p:nvSpPr>
            <p:cNvPr id="421" name="Shape 421"/>
            <p:cNvSpPr/>
            <p:nvPr/>
          </p:nvSpPr>
          <p:spPr>
            <a:xfrm rot="-2700000">
              <a:off x="2241490" y="1547538"/>
              <a:ext cx="153021" cy="153021"/>
            </a:xfrm>
            <a:prstGeom prst="teardrop">
              <a:avLst>
                <a:gd name="adj" fmla="val 149574"/>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grpSp>
      <p:grpSp>
        <p:nvGrpSpPr>
          <p:cNvPr id="422" name="Shape 422"/>
          <p:cNvGrpSpPr/>
          <p:nvPr/>
        </p:nvGrpSpPr>
        <p:grpSpPr>
          <a:xfrm>
            <a:off x="1943954" y="3059158"/>
            <a:ext cx="1533402" cy="443726"/>
            <a:chOff x="3495798" y="1384374"/>
            <a:chExt cx="1533402" cy="443726"/>
          </a:xfrm>
        </p:grpSpPr>
        <p:sp>
          <p:nvSpPr>
            <p:cNvPr id="423" name="Shape 423"/>
            <p:cNvSpPr/>
            <p:nvPr/>
          </p:nvSpPr>
          <p:spPr>
            <a:xfrm>
              <a:off x="3495798" y="1384374"/>
              <a:ext cx="1533402" cy="443726"/>
            </a:xfrm>
            <a:prstGeom prst="roundRect">
              <a:avLst>
                <a:gd name="adj" fmla="val 4579"/>
              </a:avLst>
            </a:prstGeom>
            <a:solidFill>
              <a:srgbClr val="33928A"/>
            </a:solidFill>
            <a:ln>
              <a:noFill/>
            </a:ln>
          </p:spPr>
          <p:txBody>
            <a:bodyPr lIns="320025" tIns="0" rIns="0" bIns="0" anchor="ctr" anchorCtr="0">
              <a:noAutofit/>
            </a:bodyPr>
            <a:lstStyle/>
            <a:p>
              <a:pPr marL="0" marR="0" lvl="0" indent="0" algn="l" rtl="0">
                <a:spcBef>
                  <a:spcPts val="0"/>
                </a:spcBef>
                <a:spcAft>
                  <a:spcPts val="0"/>
                </a:spcAft>
                <a:buSzPct val="25000"/>
                <a:buNone/>
              </a:pPr>
              <a:r>
                <a:rPr lang="en-US" sz="1200" b="1" i="0" u="none" strike="noStrike" cap="none">
                  <a:solidFill>
                    <a:schemeClr val="lt1"/>
                  </a:solidFill>
                  <a:latin typeface="Arial"/>
                  <a:ea typeface="Arial"/>
                  <a:cs typeface="Arial"/>
                  <a:sym typeface="Arial"/>
                </a:rPr>
                <a:t>Health Monitor</a:t>
              </a:r>
            </a:p>
          </p:txBody>
        </p:sp>
        <p:sp>
          <p:nvSpPr>
            <p:cNvPr id="424" name="Shape 424"/>
            <p:cNvSpPr/>
            <p:nvPr/>
          </p:nvSpPr>
          <p:spPr>
            <a:xfrm>
              <a:off x="3549266" y="1516358"/>
              <a:ext cx="221226" cy="195188"/>
            </a:xfrm>
            <a:prstGeom prst="hear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grpSp>
      <p:sp>
        <p:nvSpPr>
          <p:cNvPr id="425" name="Shape 425"/>
          <p:cNvSpPr/>
          <p:nvPr/>
        </p:nvSpPr>
        <p:spPr>
          <a:xfrm>
            <a:off x="181591" y="2886075"/>
            <a:ext cx="1390650" cy="1514473"/>
          </a:xfrm>
          <a:prstGeom prst="roundRect">
            <a:avLst>
              <a:gd name="adj" fmla="val 7448"/>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lIns="91425" tIns="45700" rIns="91425" bIns="45700" anchor="t" anchorCtr="0">
            <a:noAutofit/>
          </a:bodyPr>
          <a:lstStyle/>
          <a:p>
            <a:pPr marL="0" marR="0" lvl="0" indent="0" algn="l" rtl="0">
              <a:spcBef>
                <a:spcPts val="0"/>
              </a:spcBef>
              <a:spcAft>
                <a:spcPts val="600"/>
              </a:spcAft>
              <a:buSzPct val="25000"/>
              <a:buNone/>
            </a:pPr>
            <a:r>
              <a:rPr lang="en-US" sz="1400" b="1" i="0" u="none" strike="noStrike" cap="none" dirty="0">
                <a:solidFill>
                  <a:schemeClr val="dk1"/>
                </a:solidFill>
                <a:latin typeface="Arial"/>
                <a:ea typeface="Arial"/>
                <a:cs typeface="Arial"/>
                <a:sym typeface="Arial"/>
              </a:rPr>
              <a:t>Deployment</a:t>
            </a:r>
          </a:p>
          <a:p>
            <a:pPr marL="119063" marR="0" lvl="0" indent="-119063" algn="l" rtl="0">
              <a:spcBef>
                <a:spcPts val="0"/>
              </a:spcBef>
              <a:buClr>
                <a:schemeClr val="dk1"/>
              </a:buClr>
              <a:buSzPct val="100000"/>
              <a:buFont typeface="Arial"/>
              <a:buChar char="•"/>
            </a:pPr>
            <a:r>
              <a:rPr lang="en-US" sz="1400" b="0" i="0" u="none" strike="noStrike" cap="none" dirty="0">
                <a:solidFill>
                  <a:schemeClr val="dk1"/>
                </a:solidFill>
                <a:latin typeface="Arial"/>
                <a:ea typeface="Arial"/>
                <a:cs typeface="Arial"/>
                <a:sym typeface="Arial"/>
              </a:rPr>
              <a:t>Packages</a:t>
            </a:r>
          </a:p>
          <a:p>
            <a:pPr marL="285750" marR="0" lvl="1" indent="-120650" algn="l" rtl="0">
              <a:spcBef>
                <a:spcPts val="0"/>
              </a:spcBef>
              <a:buClr>
                <a:schemeClr val="dk1"/>
              </a:buClr>
              <a:buSzPct val="100000"/>
              <a:buFont typeface="Arial"/>
              <a:buChar char="•"/>
            </a:pPr>
            <a:r>
              <a:rPr lang="en-US" sz="1400" b="0" i="0" u="none" strike="noStrike" cap="none" dirty="0">
                <a:solidFill>
                  <a:schemeClr val="dk1"/>
                </a:solidFill>
                <a:latin typeface="Arial"/>
                <a:ea typeface="Arial"/>
                <a:cs typeface="Arial"/>
                <a:sym typeface="Arial"/>
              </a:rPr>
              <a:t>Blobs</a:t>
            </a:r>
          </a:p>
          <a:p>
            <a:pPr marL="285750" marR="0" lvl="1" indent="-120650" algn="l" rtl="0">
              <a:spcBef>
                <a:spcPts val="0"/>
              </a:spcBef>
              <a:buClr>
                <a:schemeClr val="dk1"/>
              </a:buClr>
              <a:buSzPct val="100000"/>
              <a:buFont typeface="Arial"/>
              <a:buChar char="•"/>
            </a:pPr>
            <a:r>
              <a:rPr lang="en-US" sz="1400" b="0" i="0" u="none" strike="noStrike" cap="none" dirty="0">
                <a:solidFill>
                  <a:schemeClr val="dk1"/>
                </a:solidFill>
                <a:latin typeface="Arial"/>
                <a:ea typeface="Arial"/>
                <a:cs typeface="Arial"/>
                <a:sym typeface="Arial"/>
              </a:rPr>
              <a:t>Source</a:t>
            </a:r>
          </a:p>
          <a:p>
            <a:pPr marL="119063" marR="0" lvl="0" indent="-119063" algn="l" rtl="0">
              <a:spcBef>
                <a:spcPts val="0"/>
              </a:spcBef>
              <a:buClr>
                <a:schemeClr val="dk1"/>
              </a:buClr>
              <a:buSzPct val="100000"/>
              <a:buFont typeface="Arial"/>
              <a:buChar char="•"/>
            </a:pPr>
            <a:r>
              <a:rPr lang="en-US" sz="1400" b="0" i="0" u="none" strike="noStrike" cap="none" dirty="0">
                <a:solidFill>
                  <a:schemeClr val="dk1"/>
                </a:solidFill>
                <a:latin typeface="Arial"/>
                <a:ea typeface="Arial"/>
                <a:cs typeface="Arial"/>
                <a:sym typeface="Arial"/>
              </a:rPr>
              <a:t>Jobs</a:t>
            </a:r>
          </a:p>
          <a:p>
            <a:pPr marL="119063" marR="0" lvl="0" indent="-119063" algn="l" rtl="0">
              <a:spcBef>
                <a:spcPts val="0"/>
              </a:spcBef>
              <a:buClr>
                <a:schemeClr val="dk1"/>
              </a:buClr>
              <a:buSzPct val="100000"/>
              <a:buFont typeface="Arial"/>
              <a:buChar char="•"/>
            </a:pPr>
            <a:r>
              <a:rPr lang="en-US" sz="1400" b="0" i="0" u="none" strike="noStrike" cap="none" dirty="0">
                <a:solidFill>
                  <a:schemeClr val="dk1"/>
                </a:solidFill>
                <a:latin typeface="Arial"/>
                <a:ea typeface="Arial"/>
                <a:cs typeface="Arial"/>
                <a:sym typeface="Arial"/>
              </a:rPr>
              <a:t>Manifest</a:t>
            </a:r>
          </a:p>
        </p:txBody>
      </p:sp>
      <p:sp>
        <p:nvSpPr>
          <p:cNvPr id="426" name="Shape 426"/>
          <p:cNvSpPr/>
          <p:nvPr/>
        </p:nvSpPr>
        <p:spPr>
          <a:xfrm>
            <a:off x="366713" y="1627749"/>
            <a:ext cx="1542433" cy="776286"/>
          </a:xfrm>
          <a:prstGeom prst="rightArrow">
            <a:avLst>
              <a:gd name="adj1" fmla="val 72086"/>
              <a:gd name="adj2" fmla="val 41820"/>
            </a:avLst>
          </a:prstGeom>
          <a:solidFill>
            <a:srgbClr val="7F7F7F"/>
          </a:solidFill>
          <a:ln>
            <a:noFill/>
          </a:ln>
        </p:spPr>
        <p:txBody>
          <a:bodyPr lIns="91425" tIns="45700" rIns="91425" bIns="45700" anchor="ctr" anchorCtr="0">
            <a:noAutofit/>
          </a:bodyPr>
          <a:lstStyle/>
          <a:p>
            <a:pPr marL="0" marR="0" lvl="0" indent="0" algn="ctr" rtl="0">
              <a:spcBef>
                <a:spcPts val="0"/>
              </a:spcBef>
              <a:buSzPct val="25000"/>
              <a:buNone/>
            </a:pPr>
            <a:r>
              <a:rPr lang="en-US" sz="1400" b="0" i="0" u="none" strike="noStrike" cap="none" dirty="0" smtClean="0">
                <a:solidFill>
                  <a:schemeClr val="lt1"/>
                </a:solidFill>
                <a:latin typeface="Arial"/>
                <a:ea typeface="Arial"/>
                <a:cs typeface="Arial"/>
                <a:sym typeface="Arial"/>
              </a:rPr>
              <a:t>Deploy new</a:t>
            </a:r>
          </a:p>
          <a:p>
            <a:pPr marL="0" marR="0" lvl="0" indent="0" algn="ctr" rtl="0">
              <a:spcBef>
                <a:spcPts val="0"/>
              </a:spcBef>
              <a:buSzPct val="25000"/>
              <a:buNone/>
            </a:pPr>
            <a:r>
              <a:rPr lang="en-US" sz="1400" b="0" i="1" u="none" strike="noStrike" cap="none" dirty="0" smtClean="0">
                <a:solidFill>
                  <a:schemeClr val="lt1"/>
                </a:solidFill>
                <a:latin typeface="Arial"/>
                <a:ea typeface="Arial"/>
                <a:cs typeface="Arial"/>
                <a:sym typeface="Arial"/>
              </a:rPr>
              <a:t>CF Instance</a:t>
            </a:r>
            <a:endParaRPr lang="en-US" sz="1400" b="0" i="1" u="none" strike="noStrike" cap="none" dirty="0">
              <a:solidFill>
                <a:schemeClr val="lt1"/>
              </a:solidFill>
              <a:latin typeface="Arial"/>
              <a:ea typeface="Arial"/>
              <a:cs typeface="Arial"/>
              <a:sym typeface="Arial"/>
            </a:endParaRPr>
          </a:p>
        </p:txBody>
      </p:sp>
      <p:pic>
        <p:nvPicPr>
          <p:cNvPr id="427" name="Shape 427"/>
          <p:cNvPicPr preferRelativeResize="0"/>
          <p:nvPr/>
        </p:nvPicPr>
        <p:blipFill rotWithShape="1">
          <a:blip r:embed="rId3">
            <a:alphaModFix/>
          </a:blip>
          <a:srcRect/>
          <a:stretch/>
        </p:blipFill>
        <p:spPr>
          <a:xfrm>
            <a:off x="181591" y="1627749"/>
            <a:ext cx="438150" cy="776286"/>
          </a:xfrm>
          <a:prstGeom prst="rect">
            <a:avLst/>
          </a:prstGeom>
          <a:noFill/>
          <a:ln>
            <a:noFill/>
          </a:ln>
        </p:spPr>
      </p:pic>
      <p:grpSp>
        <p:nvGrpSpPr>
          <p:cNvPr id="428" name="Shape 428"/>
          <p:cNvGrpSpPr/>
          <p:nvPr/>
        </p:nvGrpSpPr>
        <p:grpSpPr>
          <a:xfrm>
            <a:off x="5958598" y="1409866"/>
            <a:ext cx="2602716" cy="1033761"/>
            <a:chOff x="5958598" y="1409866"/>
            <a:chExt cx="2602716" cy="1033761"/>
          </a:xfrm>
        </p:grpSpPr>
        <p:sp>
          <p:nvSpPr>
            <p:cNvPr id="429" name="Shape 429"/>
            <p:cNvSpPr/>
            <p:nvPr/>
          </p:nvSpPr>
          <p:spPr>
            <a:xfrm>
              <a:off x="5958598" y="1409866"/>
              <a:ext cx="2602716" cy="1033761"/>
            </a:xfrm>
            <a:prstGeom prst="roundRect">
              <a:avLst>
                <a:gd name="adj" fmla="val 4579"/>
              </a:avLst>
            </a:prstGeom>
            <a:solidFill>
              <a:srgbClr val="33928A"/>
            </a:solidFill>
            <a:ln>
              <a:noFill/>
            </a:ln>
          </p:spPr>
          <p:txBody>
            <a:bodyPr lIns="914400" tIns="0" rIns="0" bIns="0" anchor="ctr" anchorCtr="0">
              <a:noAutofit/>
            </a:bodyPr>
            <a:lstStyle/>
            <a:p>
              <a:pPr marL="0" marR="0" lvl="0" indent="0" algn="l" rtl="0">
                <a:spcBef>
                  <a:spcPts val="0"/>
                </a:spcBef>
                <a:spcAft>
                  <a:spcPts val="0"/>
                </a:spcAft>
                <a:buSzPct val="25000"/>
                <a:buNone/>
              </a:pPr>
              <a:r>
                <a:rPr lang="en-US" sz="1200" b="1" i="0" u="none" strike="noStrike" cap="none">
                  <a:solidFill>
                    <a:schemeClr val="lt1"/>
                  </a:solidFill>
                  <a:latin typeface="Arial"/>
                  <a:ea typeface="Arial"/>
                  <a:cs typeface="Arial"/>
                  <a:sym typeface="Arial"/>
                </a:rPr>
                <a:t>Worker VMs</a:t>
              </a:r>
            </a:p>
          </p:txBody>
        </p:sp>
        <p:grpSp>
          <p:nvGrpSpPr>
            <p:cNvPr id="430" name="Shape 430"/>
            <p:cNvGrpSpPr/>
            <p:nvPr/>
          </p:nvGrpSpPr>
          <p:grpSpPr>
            <a:xfrm>
              <a:off x="6034264" y="1504950"/>
              <a:ext cx="751569" cy="871170"/>
              <a:chOff x="6443676" y="1273494"/>
              <a:chExt cx="993333" cy="1151407"/>
            </a:xfrm>
          </p:grpSpPr>
          <p:pic>
            <p:nvPicPr>
              <p:cNvPr id="431" name="Shape 431"/>
              <p:cNvPicPr preferRelativeResize="0"/>
              <p:nvPr/>
            </p:nvPicPr>
            <p:blipFill rotWithShape="1">
              <a:blip r:embed="rId4">
                <a:alphaModFix/>
              </a:blip>
              <a:srcRect/>
              <a:stretch/>
            </p:blipFill>
            <p:spPr>
              <a:xfrm>
                <a:off x="6443676" y="1556884"/>
                <a:ext cx="478470" cy="560812"/>
              </a:xfrm>
              <a:prstGeom prst="rect">
                <a:avLst/>
              </a:prstGeom>
              <a:noFill/>
              <a:ln>
                <a:noFill/>
              </a:ln>
            </p:spPr>
          </p:pic>
          <p:pic>
            <p:nvPicPr>
              <p:cNvPr id="432" name="Shape 432"/>
              <p:cNvPicPr preferRelativeResize="0"/>
              <p:nvPr/>
            </p:nvPicPr>
            <p:blipFill rotWithShape="1">
              <a:blip r:embed="rId4">
                <a:alphaModFix/>
              </a:blip>
              <a:srcRect/>
              <a:stretch/>
            </p:blipFill>
            <p:spPr>
              <a:xfrm>
                <a:off x="6699395" y="1710486"/>
                <a:ext cx="478470" cy="560812"/>
              </a:xfrm>
              <a:prstGeom prst="rect">
                <a:avLst/>
              </a:prstGeom>
              <a:noFill/>
              <a:ln>
                <a:noFill/>
              </a:ln>
            </p:spPr>
          </p:pic>
          <p:pic>
            <p:nvPicPr>
              <p:cNvPr id="433" name="Shape 433"/>
              <p:cNvPicPr preferRelativeResize="0"/>
              <p:nvPr/>
            </p:nvPicPr>
            <p:blipFill rotWithShape="1">
              <a:blip r:embed="rId4">
                <a:alphaModFix/>
              </a:blip>
              <a:srcRect/>
              <a:stretch/>
            </p:blipFill>
            <p:spPr>
              <a:xfrm>
                <a:off x="6955114" y="1864089"/>
                <a:ext cx="478470" cy="560812"/>
              </a:xfrm>
              <a:prstGeom prst="rect">
                <a:avLst/>
              </a:prstGeom>
              <a:noFill/>
              <a:ln>
                <a:noFill/>
              </a:ln>
            </p:spPr>
          </p:pic>
          <p:pic>
            <p:nvPicPr>
              <p:cNvPr id="434" name="Shape 434"/>
              <p:cNvPicPr preferRelativeResize="0"/>
              <p:nvPr/>
            </p:nvPicPr>
            <p:blipFill rotWithShape="1">
              <a:blip r:embed="rId4">
                <a:alphaModFix/>
              </a:blip>
              <a:srcRect/>
              <a:stretch/>
            </p:blipFill>
            <p:spPr>
              <a:xfrm>
                <a:off x="6447100" y="1273494"/>
                <a:ext cx="478470" cy="560812"/>
              </a:xfrm>
              <a:prstGeom prst="rect">
                <a:avLst/>
              </a:prstGeom>
              <a:noFill/>
              <a:ln>
                <a:noFill/>
              </a:ln>
            </p:spPr>
          </p:pic>
          <p:pic>
            <p:nvPicPr>
              <p:cNvPr id="435" name="Shape 435"/>
              <p:cNvPicPr preferRelativeResize="0"/>
              <p:nvPr/>
            </p:nvPicPr>
            <p:blipFill rotWithShape="1">
              <a:blip r:embed="rId4">
                <a:alphaModFix/>
              </a:blip>
              <a:srcRect/>
              <a:stretch/>
            </p:blipFill>
            <p:spPr>
              <a:xfrm>
                <a:off x="6702818" y="1427095"/>
                <a:ext cx="478470" cy="560812"/>
              </a:xfrm>
              <a:prstGeom prst="rect">
                <a:avLst/>
              </a:prstGeom>
              <a:noFill/>
              <a:ln>
                <a:noFill/>
              </a:ln>
            </p:spPr>
          </p:pic>
          <p:pic>
            <p:nvPicPr>
              <p:cNvPr id="436" name="Shape 436"/>
              <p:cNvPicPr preferRelativeResize="0"/>
              <p:nvPr/>
            </p:nvPicPr>
            <p:blipFill rotWithShape="1">
              <a:blip r:embed="rId4">
                <a:alphaModFix/>
              </a:blip>
              <a:srcRect/>
              <a:stretch/>
            </p:blipFill>
            <p:spPr>
              <a:xfrm>
                <a:off x="6958538" y="1580698"/>
                <a:ext cx="478470" cy="560812"/>
              </a:xfrm>
              <a:prstGeom prst="rect">
                <a:avLst/>
              </a:prstGeom>
              <a:noFill/>
              <a:ln>
                <a:noFill/>
              </a:ln>
            </p:spPr>
          </p:pic>
        </p:grpSp>
      </p:grpSp>
      <p:grpSp>
        <p:nvGrpSpPr>
          <p:cNvPr id="437" name="Shape 437"/>
          <p:cNvGrpSpPr/>
          <p:nvPr/>
        </p:nvGrpSpPr>
        <p:grpSpPr>
          <a:xfrm>
            <a:off x="5958598" y="2542365"/>
            <a:ext cx="2602716" cy="807464"/>
            <a:chOff x="5958598" y="2542365"/>
            <a:chExt cx="2602716" cy="807464"/>
          </a:xfrm>
        </p:grpSpPr>
        <p:sp>
          <p:nvSpPr>
            <p:cNvPr id="438" name="Shape 438"/>
            <p:cNvSpPr/>
            <p:nvPr/>
          </p:nvSpPr>
          <p:spPr>
            <a:xfrm>
              <a:off x="5958598" y="2542365"/>
              <a:ext cx="2602716" cy="807464"/>
            </a:xfrm>
            <a:prstGeom prst="roundRect">
              <a:avLst>
                <a:gd name="adj" fmla="val 4579"/>
              </a:avLst>
            </a:prstGeom>
            <a:solidFill>
              <a:srgbClr val="33928A"/>
            </a:solidFill>
            <a:ln>
              <a:noFill/>
            </a:ln>
          </p:spPr>
          <p:txBody>
            <a:bodyPr lIns="320025" tIns="109725" rIns="0" bIns="0" anchor="t" anchorCtr="0">
              <a:noAutofit/>
            </a:bodyPr>
            <a:lstStyle/>
            <a:p>
              <a:pPr marL="0" marR="0" lvl="0" indent="0" algn="l" rtl="0">
                <a:spcBef>
                  <a:spcPts val="0"/>
                </a:spcBef>
                <a:spcAft>
                  <a:spcPts val="0"/>
                </a:spcAft>
                <a:buSzPct val="25000"/>
                <a:buNone/>
              </a:pPr>
              <a:r>
                <a:rPr lang="en-US" sz="1200" b="1" i="0" u="none" strike="noStrike" cap="none">
                  <a:solidFill>
                    <a:schemeClr val="lt1"/>
                  </a:solidFill>
                  <a:latin typeface="Arial"/>
                  <a:ea typeface="Arial"/>
                  <a:cs typeface="Arial"/>
                  <a:sym typeface="Arial"/>
                </a:rPr>
                <a:t>etcd</a:t>
              </a:r>
            </a:p>
          </p:txBody>
        </p:sp>
        <p:pic>
          <p:nvPicPr>
            <p:cNvPr id="439" name="Shape 439"/>
            <p:cNvPicPr preferRelativeResize="0"/>
            <p:nvPr/>
          </p:nvPicPr>
          <p:blipFill rotWithShape="1">
            <a:blip r:embed="rId5">
              <a:alphaModFix/>
            </a:blip>
            <a:srcRect/>
            <a:stretch/>
          </p:blipFill>
          <p:spPr>
            <a:xfrm>
              <a:off x="7961239" y="2744640"/>
              <a:ext cx="478470" cy="560812"/>
            </a:xfrm>
            <a:prstGeom prst="rect">
              <a:avLst/>
            </a:prstGeom>
            <a:noFill/>
            <a:ln>
              <a:noFill/>
            </a:ln>
          </p:spPr>
        </p:pic>
        <p:sp>
          <p:nvSpPr>
            <p:cNvPr id="440" name="Shape 440"/>
            <p:cNvSpPr txBox="1"/>
            <p:nvPr/>
          </p:nvSpPr>
          <p:spPr>
            <a:xfrm>
              <a:off x="7165514" y="2997403"/>
              <a:ext cx="835486" cy="253916"/>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r>
                <a:rPr lang="en-US" sz="1050" b="1" i="0" u="none" strike="noStrike" cap="none">
                  <a:solidFill>
                    <a:schemeClr val="lt1"/>
                  </a:solidFill>
                  <a:latin typeface="Arial"/>
                  <a:ea typeface="Arial"/>
                  <a:cs typeface="Arial"/>
                  <a:sym typeface="Arial"/>
                </a:rPr>
                <a:t>Target VM</a:t>
              </a:r>
            </a:p>
          </p:txBody>
        </p:sp>
        <p:sp>
          <p:nvSpPr>
            <p:cNvPr id="441" name="Shape 441"/>
            <p:cNvSpPr/>
            <p:nvPr/>
          </p:nvSpPr>
          <p:spPr>
            <a:xfrm rot="-10345447">
              <a:off x="6014828" y="2673762"/>
              <a:ext cx="239023" cy="210912"/>
            </a:xfrm>
            <a:custGeom>
              <a:avLst/>
              <a:gdLst/>
              <a:ahLst/>
              <a:cxnLst/>
              <a:rect l="0" t="0" r="0" b="0"/>
              <a:pathLst>
                <a:path w="120000" h="120000" extrusionOk="0">
                  <a:moveTo>
                    <a:pt x="31908" y="81758"/>
                  </a:moveTo>
                  <a:cubicBezTo>
                    <a:pt x="37215" y="80959"/>
                    <a:pt x="40945" y="75434"/>
                    <a:pt x="40239" y="69420"/>
                  </a:cubicBezTo>
                  <a:cubicBezTo>
                    <a:pt x="39533" y="63405"/>
                    <a:pt x="34659" y="59178"/>
                    <a:pt x="29351" y="59978"/>
                  </a:cubicBezTo>
                  <a:cubicBezTo>
                    <a:pt x="24044" y="60778"/>
                    <a:pt x="20314" y="66302"/>
                    <a:pt x="21020" y="72317"/>
                  </a:cubicBezTo>
                  <a:cubicBezTo>
                    <a:pt x="21726" y="78331"/>
                    <a:pt x="26600" y="82558"/>
                    <a:pt x="31908" y="81758"/>
                  </a:cubicBezTo>
                  <a:close/>
                  <a:moveTo>
                    <a:pt x="60910" y="77387"/>
                  </a:moveTo>
                  <a:cubicBezTo>
                    <a:pt x="66217" y="76587"/>
                    <a:pt x="69947" y="71063"/>
                    <a:pt x="69241" y="65049"/>
                  </a:cubicBezTo>
                  <a:cubicBezTo>
                    <a:pt x="68535" y="59034"/>
                    <a:pt x="63661" y="54807"/>
                    <a:pt x="58353" y="55607"/>
                  </a:cubicBezTo>
                  <a:cubicBezTo>
                    <a:pt x="53046" y="56407"/>
                    <a:pt x="49316" y="61931"/>
                    <a:pt x="50022" y="67945"/>
                  </a:cubicBezTo>
                  <a:cubicBezTo>
                    <a:pt x="50728" y="73960"/>
                    <a:pt x="55602" y="78187"/>
                    <a:pt x="60910" y="77387"/>
                  </a:cubicBezTo>
                  <a:close/>
                  <a:moveTo>
                    <a:pt x="89912" y="73016"/>
                  </a:moveTo>
                  <a:cubicBezTo>
                    <a:pt x="95219" y="72216"/>
                    <a:pt x="98949" y="66692"/>
                    <a:pt x="98243" y="60677"/>
                  </a:cubicBezTo>
                  <a:cubicBezTo>
                    <a:pt x="97537" y="54663"/>
                    <a:pt x="92663" y="50435"/>
                    <a:pt x="87355" y="51235"/>
                  </a:cubicBezTo>
                  <a:cubicBezTo>
                    <a:pt x="82048" y="52035"/>
                    <a:pt x="78318" y="57560"/>
                    <a:pt x="79024" y="63574"/>
                  </a:cubicBezTo>
                  <a:cubicBezTo>
                    <a:pt x="79730" y="69588"/>
                    <a:pt x="84604" y="73816"/>
                    <a:pt x="89912" y="73016"/>
                  </a:cubicBezTo>
                  <a:close/>
                  <a:moveTo>
                    <a:pt x="66214" y="119233"/>
                  </a:moveTo>
                  <a:cubicBezTo>
                    <a:pt x="33257" y="124200"/>
                    <a:pt x="3759" y="104520"/>
                    <a:pt x="327" y="75276"/>
                  </a:cubicBezTo>
                  <a:cubicBezTo>
                    <a:pt x="-3104" y="46032"/>
                    <a:pt x="20829" y="18299"/>
                    <a:pt x="53785" y="13331"/>
                  </a:cubicBezTo>
                  <a:cubicBezTo>
                    <a:pt x="60361" y="12340"/>
                    <a:pt x="66799" y="12330"/>
                    <a:pt x="72892" y="13435"/>
                  </a:cubicBezTo>
                  <a:cubicBezTo>
                    <a:pt x="87098" y="13167"/>
                    <a:pt x="101300" y="8647"/>
                    <a:pt x="115504" y="0"/>
                  </a:cubicBezTo>
                  <a:cubicBezTo>
                    <a:pt x="111514" y="10106"/>
                    <a:pt x="108615" y="20212"/>
                    <a:pt x="106908" y="30341"/>
                  </a:cubicBezTo>
                  <a:cubicBezTo>
                    <a:pt x="113870" y="37567"/>
                    <a:pt x="118443" y="46814"/>
                    <a:pt x="119672" y="57288"/>
                  </a:cubicBezTo>
                  <a:cubicBezTo>
                    <a:pt x="123104" y="86532"/>
                    <a:pt x="99170" y="114265"/>
                    <a:pt x="66214" y="119233"/>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grpSp>
      <p:cxnSp>
        <p:nvCxnSpPr>
          <p:cNvPr id="442" name="Shape 442"/>
          <p:cNvCxnSpPr>
            <a:stCxn id="414" idx="3"/>
          </p:cNvCxnSpPr>
          <p:nvPr/>
        </p:nvCxnSpPr>
        <p:spPr>
          <a:xfrm>
            <a:off x="3477356" y="1606237"/>
            <a:ext cx="499200" cy="188100"/>
          </a:xfrm>
          <a:prstGeom prst="straightConnector1">
            <a:avLst/>
          </a:prstGeom>
          <a:noFill/>
          <a:ln w="19050" cap="flat" cmpd="sng">
            <a:solidFill>
              <a:srgbClr val="7F7F7F"/>
            </a:solidFill>
            <a:prstDash val="solid"/>
            <a:round/>
            <a:headEnd type="none" w="med" len="med"/>
            <a:tailEnd type="none" w="med" len="med"/>
          </a:ln>
        </p:spPr>
      </p:cxnSp>
      <p:cxnSp>
        <p:nvCxnSpPr>
          <p:cNvPr id="443" name="Shape 443"/>
          <p:cNvCxnSpPr>
            <a:stCxn id="420" idx="3"/>
          </p:cNvCxnSpPr>
          <p:nvPr/>
        </p:nvCxnSpPr>
        <p:spPr>
          <a:xfrm rot="10800000" flipH="1">
            <a:off x="3477356" y="2221629"/>
            <a:ext cx="499200" cy="222000"/>
          </a:xfrm>
          <a:prstGeom prst="straightConnector1">
            <a:avLst/>
          </a:prstGeom>
          <a:noFill/>
          <a:ln w="19050" cap="flat" cmpd="sng">
            <a:solidFill>
              <a:srgbClr val="7F7F7F"/>
            </a:solidFill>
            <a:prstDash val="solid"/>
            <a:round/>
            <a:headEnd type="none" w="med" len="med"/>
            <a:tailEnd type="none" w="med" len="med"/>
          </a:ln>
        </p:spPr>
      </p:cxnSp>
      <p:cxnSp>
        <p:nvCxnSpPr>
          <p:cNvPr id="444" name="Shape 444"/>
          <p:cNvCxnSpPr>
            <a:stCxn id="426" idx="3"/>
            <a:endCxn id="417" idx="1"/>
          </p:cNvCxnSpPr>
          <p:nvPr/>
        </p:nvCxnSpPr>
        <p:spPr>
          <a:xfrm>
            <a:off x="1909146" y="2015892"/>
            <a:ext cx="2067357" cy="352"/>
          </a:xfrm>
          <a:prstGeom prst="straightConnector1">
            <a:avLst/>
          </a:prstGeom>
          <a:noFill/>
          <a:ln w="19050" cap="flat" cmpd="sng">
            <a:solidFill>
              <a:srgbClr val="7F7F7F"/>
            </a:solidFill>
            <a:prstDash val="solid"/>
            <a:round/>
            <a:headEnd type="none" w="med" len="med"/>
            <a:tailEnd type="triangle" w="lg" len="lg"/>
          </a:ln>
        </p:spPr>
      </p:cxnSp>
      <p:cxnSp>
        <p:nvCxnSpPr>
          <p:cNvPr id="445" name="Shape 445"/>
          <p:cNvCxnSpPr/>
          <p:nvPr/>
        </p:nvCxnSpPr>
        <p:spPr>
          <a:xfrm rot="10800000" flipH="1">
            <a:off x="5509905" y="1930166"/>
            <a:ext cx="448694" cy="352"/>
          </a:xfrm>
          <a:prstGeom prst="straightConnector1">
            <a:avLst/>
          </a:prstGeom>
          <a:noFill/>
          <a:ln w="19050" cap="flat" cmpd="sng">
            <a:solidFill>
              <a:srgbClr val="7F7F7F"/>
            </a:solidFill>
            <a:prstDash val="solid"/>
            <a:round/>
            <a:headEnd type="none" w="med" len="med"/>
            <a:tailEnd type="triangle" w="lg" len="lg"/>
          </a:ln>
        </p:spPr>
      </p:cxnSp>
      <p:cxnSp>
        <p:nvCxnSpPr>
          <p:cNvPr id="446" name="Shape 446"/>
          <p:cNvCxnSpPr/>
          <p:nvPr/>
        </p:nvCxnSpPr>
        <p:spPr>
          <a:xfrm>
            <a:off x="5509905" y="2221766"/>
            <a:ext cx="448694" cy="347876"/>
          </a:xfrm>
          <a:prstGeom prst="straightConnector1">
            <a:avLst/>
          </a:prstGeom>
          <a:noFill/>
          <a:ln w="19050" cap="flat" cmpd="sng">
            <a:solidFill>
              <a:srgbClr val="7F7F7F"/>
            </a:solidFill>
            <a:prstDash val="solid"/>
            <a:round/>
            <a:headEnd type="none" w="med" len="med"/>
            <a:tailEnd type="triangle" w="lg" len="lg"/>
          </a:ln>
        </p:spPr>
      </p:cxnSp>
      <p:cxnSp>
        <p:nvCxnSpPr>
          <p:cNvPr id="447" name="Shape 447"/>
          <p:cNvCxnSpPr>
            <a:endCxn id="407" idx="2"/>
          </p:cNvCxnSpPr>
          <p:nvPr/>
        </p:nvCxnSpPr>
        <p:spPr>
          <a:xfrm rot="10800000">
            <a:off x="4743204" y="3092577"/>
            <a:ext cx="1215300" cy="458700"/>
          </a:xfrm>
          <a:prstGeom prst="curvedConnector2">
            <a:avLst/>
          </a:prstGeom>
          <a:noFill/>
          <a:ln w="19050" cap="flat" cmpd="sng">
            <a:solidFill>
              <a:srgbClr val="7F7F7F"/>
            </a:solidFill>
            <a:prstDash val="solid"/>
            <a:round/>
            <a:headEnd type="none" w="med" len="med"/>
            <a:tailEnd type="triangle" w="lg" len="lg"/>
          </a:ln>
        </p:spPr>
      </p:cxnSp>
      <p:cxnSp>
        <p:nvCxnSpPr>
          <p:cNvPr id="448" name="Shape 448"/>
          <p:cNvCxnSpPr>
            <a:stCxn id="407" idx="0"/>
            <a:endCxn id="417" idx="2"/>
          </p:cNvCxnSpPr>
          <p:nvPr/>
        </p:nvCxnSpPr>
        <p:spPr>
          <a:xfrm rot="10800000">
            <a:off x="4743204" y="2238151"/>
            <a:ext cx="0" cy="410700"/>
          </a:xfrm>
          <a:prstGeom prst="straightConnector1">
            <a:avLst/>
          </a:prstGeom>
          <a:noFill/>
          <a:ln w="19050" cap="flat" cmpd="sng">
            <a:solidFill>
              <a:srgbClr val="7F7F7F"/>
            </a:solidFill>
            <a:prstDash val="solid"/>
            <a:round/>
            <a:headEnd type="none" w="med" len="med"/>
            <a:tailEnd type="triangle" w="lg" len="lg"/>
          </a:ln>
        </p:spPr>
      </p:cxnSp>
      <p:cxnSp>
        <p:nvCxnSpPr>
          <p:cNvPr id="449" name="Shape 449"/>
          <p:cNvCxnSpPr>
            <a:stCxn id="407" idx="1"/>
            <a:endCxn id="423" idx="3"/>
          </p:cNvCxnSpPr>
          <p:nvPr/>
        </p:nvCxnSpPr>
        <p:spPr>
          <a:xfrm flipH="1">
            <a:off x="3477303" y="2870714"/>
            <a:ext cx="499200" cy="410400"/>
          </a:xfrm>
          <a:prstGeom prst="straightConnector1">
            <a:avLst/>
          </a:prstGeom>
          <a:noFill/>
          <a:ln w="19050" cap="flat" cmpd="sng">
            <a:solidFill>
              <a:srgbClr val="7F7F7F"/>
            </a:solidFill>
            <a:prstDash val="solid"/>
            <a:round/>
            <a:headEnd type="none" w="med" len="med"/>
            <a:tailEnd type="triangle" w="lg" len="lg"/>
          </a:ln>
        </p:spPr>
      </p:cxnSp>
      <p:grpSp>
        <p:nvGrpSpPr>
          <p:cNvPr id="451" name="Shape 451"/>
          <p:cNvGrpSpPr/>
          <p:nvPr/>
        </p:nvGrpSpPr>
        <p:grpSpPr>
          <a:xfrm>
            <a:off x="5958598" y="2844958"/>
            <a:ext cx="2602716" cy="807464"/>
            <a:chOff x="5958598" y="2844958"/>
            <a:chExt cx="2602716" cy="807464"/>
          </a:xfrm>
        </p:grpSpPr>
        <p:grpSp>
          <p:nvGrpSpPr>
            <p:cNvPr id="452" name="Shape 452"/>
            <p:cNvGrpSpPr/>
            <p:nvPr/>
          </p:nvGrpSpPr>
          <p:grpSpPr>
            <a:xfrm>
              <a:off x="5958598" y="2844958"/>
              <a:ext cx="2602716" cy="807464"/>
              <a:chOff x="5958598" y="2844958"/>
              <a:chExt cx="2602716" cy="807464"/>
            </a:xfrm>
          </p:grpSpPr>
          <p:sp>
            <p:nvSpPr>
              <p:cNvPr id="453" name="Shape 453"/>
              <p:cNvSpPr/>
              <p:nvPr/>
            </p:nvSpPr>
            <p:spPr>
              <a:xfrm>
                <a:off x="5958598" y="2844958"/>
                <a:ext cx="2602716" cy="807464"/>
              </a:xfrm>
              <a:prstGeom prst="roundRect">
                <a:avLst>
                  <a:gd name="adj" fmla="val 4579"/>
                </a:avLst>
              </a:prstGeom>
              <a:solidFill>
                <a:srgbClr val="33928A"/>
              </a:solidFill>
              <a:ln>
                <a:noFill/>
              </a:ln>
            </p:spPr>
            <p:txBody>
              <a:bodyPr lIns="320025" tIns="109725" rIns="0" bIns="0" anchor="t" anchorCtr="0">
                <a:noAutofit/>
              </a:bodyPr>
              <a:lstStyle/>
              <a:p>
                <a:pPr marL="0" marR="0" lvl="0" indent="0" algn="l" rtl="0">
                  <a:spcBef>
                    <a:spcPts val="0"/>
                  </a:spcBef>
                  <a:spcAft>
                    <a:spcPts val="0"/>
                  </a:spcAft>
                  <a:buSzPct val="25000"/>
                  <a:buNone/>
                </a:pPr>
                <a:r>
                  <a:rPr lang="en-US" sz="1200" b="1" i="0" u="none" strike="noStrike" cap="none">
                    <a:solidFill>
                      <a:schemeClr val="lt1"/>
                    </a:solidFill>
                    <a:latin typeface="Arial"/>
                    <a:ea typeface="Arial"/>
                    <a:cs typeface="Arial"/>
                    <a:sym typeface="Arial"/>
                  </a:rPr>
                  <a:t>CELL</a:t>
                </a:r>
              </a:p>
            </p:txBody>
          </p:sp>
          <p:pic>
            <p:nvPicPr>
              <p:cNvPr id="454" name="Shape 454"/>
              <p:cNvPicPr preferRelativeResize="0"/>
              <p:nvPr/>
            </p:nvPicPr>
            <p:blipFill rotWithShape="1">
              <a:blip r:embed="rId5">
                <a:alphaModFix/>
              </a:blip>
              <a:srcRect/>
              <a:stretch/>
            </p:blipFill>
            <p:spPr>
              <a:xfrm>
                <a:off x="7961239" y="3047233"/>
                <a:ext cx="478470" cy="560812"/>
              </a:xfrm>
              <a:prstGeom prst="rect">
                <a:avLst/>
              </a:prstGeom>
              <a:noFill/>
              <a:ln>
                <a:noFill/>
              </a:ln>
            </p:spPr>
          </p:pic>
          <p:sp>
            <p:nvSpPr>
              <p:cNvPr id="455" name="Shape 455"/>
              <p:cNvSpPr txBox="1"/>
              <p:nvPr/>
            </p:nvSpPr>
            <p:spPr>
              <a:xfrm>
                <a:off x="7165514" y="3299998"/>
                <a:ext cx="835486" cy="253916"/>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r>
                  <a:rPr lang="en-US" sz="1050" b="1" i="0" u="none" strike="noStrike" cap="none">
                    <a:solidFill>
                      <a:schemeClr val="lt1"/>
                    </a:solidFill>
                    <a:latin typeface="Arial"/>
                    <a:ea typeface="Arial"/>
                    <a:cs typeface="Arial"/>
                    <a:sym typeface="Arial"/>
                  </a:rPr>
                  <a:t>Target VM</a:t>
                </a:r>
              </a:p>
            </p:txBody>
          </p:sp>
        </p:grpSp>
        <p:sp>
          <p:nvSpPr>
            <p:cNvPr id="456" name="Shape 456"/>
            <p:cNvSpPr/>
            <p:nvPr/>
          </p:nvSpPr>
          <p:spPr>
            <a:xfrm>
              <a:off x="6002464" y="2936150"/>
              <a:ext cx="225280" cy="222167"/>
            </a:xfrm>
            <a:custGeom>
              <a:avLst/>
              <a:gdLst/>
              <a:ahLst/>
              <a:cxnLst/>
              <a:rect l="0" t="0" r="0" b="0"/>
              <a:pathLst>
                <a:path w="120000" h="120000" extrusionOk="0">
                  <a:moveTo>
                    <a:pt x="60000" y="35630"/>
                  </a:moveTo>
                  <a:cubicBezTo>
                    <a:pt x="46279" y="35630"/>
                    <a:pt x="35156" y="46908"/>
                    <a:pt x="35156" y="60821"/>
                  </a:cubicBezTo>
                  <a:cubicBezTo>
                    <a:pt x="35156" y="74734"/>
                    <a:pt x="46279" y="86012"/>
                    <a:pt x="60000" y="86012"/>
                  </a:cubicBezTo>
                  <a:cubicBezTo>
                    <a:pt x="73720" y="86012"/>
                    <a:pt x="84843" y="74734"/>
                    <a:pt x="84843" y="60821"/>
                  </a:cubicBezTo>
                  <a:cubicBezTo>
                    <a:pt x="84843" y="46908"/>
                    <a:pt x="73720" y="35630"/>
                    <a:pt x="60000" y="35630"/>
                  </a:cubicBezTo>
                  <a:close/>
                  <a:moveTo>
                    <a:pt x="54509" y="0"/>
                  </a:moveTo>
                  <a:lnTo>
                    <a:pt x="59259" y="0"/>
                  </a:lnTo>
                  <a:lnTo>
                    <a:pt x="59987" y="0"/>
                  </a:lnTo>
                  <a:lnTo>
                    <a:pt x="64738" y="0"/>
                  </a:lnTo>
                  <a:cubicBezTo>
                    <a:pt x="66440" y="0"/>
                    <a:pt x="67820" y="1399"/>
                    <a:pt x="67820" y="3125"/>
                  </a:cubicBezTo>
                  <a:cubicBezTo>
                    <a:pt x="67820" y="6825"/>
                    <a:pt x="68365" y="10011"/>
                    <a:pt x="69012" y="13612"/>
                  </a:cubicBezTo>
                  <a:cubicBezTo>
                    <a:pt x="73686" y="14542"/>
                    <a:pt x="78115" y="16166"/>
                    <a:pt x="82122" y="18502"/>
                  </a:cubicBezTo>
                  <a:cubicBezTo>
                    <a:pt x="84996" y="16084"/>
                    <a:pt x="87504" y="13963"/>
                    <a:pt x="89914" y="11050"/>
                  </a:cubicBezTo>
                  <a:cubicBezTo>
                    <a:pt x="91009" y="9728"/>
                    <a:pt x="92953" y="9555"/>
                    <a:pt x="94257" y="10665"/>
                  </a:cubicBezTo>
                  <a:lnTo>
                    <a:pt x="97895" y="13761"/>
                  </a:lnTo>
                  <a:lnTo>
                    <a:pt x="98453" y="14236"/>
                  </a:lnTo>
                  <a:lnTo>
                    <a:pt x="102092" y="17332"/>
                  </a:lnTo>
                  <a:cubicBezTo>
                    <a:pt x="103396" y="18441"/>
                    <a:pt x="103566" y="20412"/>
                    <a:pt x="102472" y="21735"/>
                  </a:cubicBezTo>
                  <a:cubicBezTo>
                    <a:pt x="100120" y="24577"/>
                    <a:pt x="98517" y="27380"/>
                    <a:pt x="96723" y="30571"/>
                  </a:cubicBezTo>
                  <a:cubicBezTo>
                    <a:pt x="99680" y="34226"/>
                    <a:pt x="102110" y="38333"/>
                    <a:pt x="103790" y="42821"/>
                  </a:cubicBezTo>
                  <a:cubicBezTo>
                    <a:pt x="107575" y="42842"/>
                    <a:pt x="110872" y="42859"/>
                    <a:pt x="114606" y="42192"/>
                  </a:cubicBezTo>
                  <a:cubicBezTo>
                    <a:pt x="116282" y="41892"/>
                    <a:pt x="117880" y="43027"/>
                    <a:pt x="118176" y="44727"/>
                  </a:cubicBezTo>
                  <a:lnTo>
                    <a:pt x="119001" y="49470"/>
                  </a:lnTo>
                  <a:lnTo>
                    <a:pt x="119127" y="50198"/>
                  </a:lnTo>
                  <a:lnTo>
                    <a:pt x="119952" y="54941"/>
                  </a:lnTo>
                  <a:cubicBezTo>
                    <a:pt x="120248" y="56641"/>
                    <a:pt x="119128" y="58262"/>
                    <a:pt x="117452" y="58562"/>
                  </a:cubicBezTo>
                  <a:cubicBezTo>
                    <a:pt x="113831" y="59209"/>
                    <a:pt x="110814" y="60319"/>
                    <a:pt x="107397" y="61602"/>
                  </a:cubicBezTo>
                  <a:cubicBezTo>
                    <a:pt x="107350" y="66635"/>
                    <a:pt x="106543" y="71483"/>
                    <a:pt x="105001" y="76006"/>
                  </a:cubicBezTo>
                  <a:cubicBezTo>
                    <a:pt x="107825" y="78436"/>
                    <a:pt x="110309" y="80556"/>
                    <a:pt x="113535" y="82445"/>
                  </a:cubicBezTo>
                  <a:cubicBezTo>
                    <a:pt x="115009" y="83308"/>
                    <a:pt x="115514" y="85219"/>
                    <a:pt x="114663" y="86714"/>
                  </a:cubicBezTo>
                  <a:lnTo>
                    <a:pt x="112288" y="90885"/>
                  </a:lnTo>
                  <a:lnTo>
                    <a:pt x="111923" y="91525"/>
                  </a:lnTo>
                  <a:lnTo>
                    <a:pt x="109548" y="95696"/>
                  </a:lnTo>
                  <a:cubicBezTo>
                    <a:pt x="108697" y="97191"/>
                    <a:pt x="106812" y="97703"/>
                    <a:pt x="105338" y="96840"/>
                  </a:cubicBezTo>
                  <a:cubicBezTo>
                    <a:pt x="102159" y="94979"/>
                    <a:pt x="99148" y="93863"/>
                    <a:pt x="95724" y="92621"/>
                  </a:cubicBezTo>
                  <a:cubicBezTo>
                    <a:pt x="92690" y="96298"/>
                    <a:pt x="89066" y="99441"/>
                    <a:pt x="85035" y="101989"/>
                  </a:cubicBezTo>
                  <a:cubicBezTo>
                    <a:pt x="85642" y="105597"/>
                    <a:pt x="86204" y="108780"/>
                    <a:pt x="87452" y="112257"/>
                  </a:cubicBezTo>
                  <a:cubicBezTo>
                    <a:pt x="88034" y="113879"/>
                    <a:pt x="87209" y="115672"/>
                    <a:pt x="85610" y="116263"/>
                  </a:cubicBezTo>
                  <a:lnTo>
                    <a:pt x="81146" y="117910"/>
                  </a:lnTo>
                  <a:lnTo>
                    <a:pt x="80462" y="118163"/>
                  </a:lnTo>
                  <a:lnTo>
                    <a:pt x="75998" y="119810"/>
                  </a:lnTo>
                  <a:cubicBezTo>
                    <a:pt x="74398" y="120401"/>
                    <a:pt x="72630" y="119564"/>
                    <a:pt x="72047" y="117942"/>
                  </a:cubicBezTo>
                  <a:cubicBezTo>
                    <a:pt x="70827" y="114541"/>
                    <a:pt x="69281" y="111783"/>
                    <a:pt x="67508" y="108707"/>
                  </a:cubicBezTo>
                  <a:cubicBezTo>
                    <a:pt x="64986" y="109185"/>
                    <a:pt x="62388" y="109404"/>
                    <a:pt x="59740" y="109404"/>
                  </a:cubicBezTo>
                  <a:cubicBezTo>
                    <a:pt x="57395" y="109404"/>
                    <a:pt x="55089" y="109233"/>
                    <a:pt x="52843" y="108842"/>
                  </a:cubicBezTo>
                  <a:cubicBezTo>
                    <a:pt x="51110" y="111851"/>
                    <a:pt x="49598" y="114571"/>
                    <a:pt x="48399" y="117911"/>
                  </a:cubicBezTo>
                  <a:cubicBezTo>
                    <a:pt x="47817" y="119533"/>
                    <a:pt x="46048" y="120369"/>
                    <a:pt x="44449" y="119779"/>
                  </a:cubicBezTo>
                  <a:lnTo>
                    <a:pt x="39985" y="118131"/>
                  </a:lnTo>
                  <a:lnTo>
                    <a:pt x="39301" y="117879"/>
                  </a:lnTo>
                  <a:lnTo>
                    <a:pt x="34837" y="116231"/>
                  </a:lnTo>
                  <a:cubicBezTo>
                    <a:pt x="33238" y="115641"/>
                    <a:pt x="32413" y="113848"/>
                    <a:pt x="32995" y="112226"/>
                  </a:cubicBezTo>
                  <a:cubicBezTo>
                    <a:pt x="34177" y="108932"/>
                    <a:pt x="34744" y="105903"/>
                    <a:pt x="35315" y="102525"/>
                  </a:cubicBezTo>
                  <a:cubicBezTo>
                    <a:pt x="31121" y="100000"/>
                    <a:pt x="27346" y="96839"/>
                    <a:pt x="24186" y="93111"/>
                  </a:cubicBezTo>
                  <a:cubicBezTo>
                    <a:pt x="20709" y="94372"/>
                    <a:pt x="17664" y="95492"/>
                    <a:pt x="14446" y="97376"/>
                  </a:cubicBezTo>
                  <a:cubicBezTo>
                    <a:pt x="12971" y="98239"/>
                    <a:pt x="11086" y="97727"/>
                    <a:pt x="10235" y="96232"/>
                  </a:cubicBezTo>
                  <a:lnTo>
                    <a:pt x="7860" y="92060"/>
                  </a:lnTo>
                  <a:lnTo>
                    <a:pt x="7496" y="91421"/>
                  </a:lnTo>
                  <a:lnTo>
                    <a:pt x="5121" y="87250"/>
                  </a:lnTo>
                  <a:cubicBezTo>
                    <a:pt x="4270" y="85755"/>
                    <a:pt x="4775" y="83843"/>
                    <a:pt x="6249" y="82980"/>
                  </a:cubicBezTo>
                  <a:cubicBezTo>
                    <a:pt x="9438" y="81114"/>
                    <a:pt x="11901" y="79021"/>
                    <a:pt x="14684" y="76626"/>
                  </a:cubicBezTo>
                  <a:cubicBezTo>
                    <a:pt x="13059" y="72092"/>
                    <a:pt x="12172" y="67221"/>
                    <a:pt x="12139" y="62154"/>
                  </a:cubicBezTo>
                  <a:cubicBezTo>
                    <a:pt x="8910" y="60944"/>
                    <a:pt x="6003" y="59904"/>
                    <a:pt x="2547" y="59286"/>
                  </a:cubicBezTo>
                  <a:cubicBezTo>
                    <a:pt x="871" y="58987"/>
                    <a:pt x="-248" y="57366"/>
                    <a:pt x="47" y="55666"/>
                  </a:cubicBezTo>
                  <a:lnTo>
                    <a:pt x="872" y="50922"/>
                  </a:lnTo>
                  <a:lnTo>
                    <a:pt x="998" y="50195"/>
                  </a:lnTo>
                  <a:lnTo>
                    <a:pt x="1823" y="45451"/>
                  </a:lnTo>
                  <a:cubicBezTo>
                    <a:pt x="2119" y="43752"/>
                    <a:pt x="3717" y="42617"/>
                    <a:pt x="5393" y="42916"/>
                  </a:cubicBezTo>
                  <a:cubicBezTo>
                    <a:pt x="8830" y="43531"/>
                    <a:pt x="11896" y="43565"/>
                    <a:pt x="15314" y="43548"/>
                  </a:cubicBezTo>
                  <a:cubicBezTo>
                    <a:pt x="17069" y="38935"/>
                    <a:pt x="19504" y="34665"/>
                    <a:pt x="22511" y="30877"/>
                  </a:cubicBezTo>
                  <a:cubicBezTo>
                    <a:pt x="20727" y="27704"/>
                    <a:pt x="19127" y="24912"/>
                    <a:pt x="16786" y="22083"/>
                  </a:cubicBezTo>
                  <a:cubicBezTo>
                    <a:pt x="15692" y="20761"/>
                    <a:pt x="15862" y="18789"/>
                    <a:pt x="17166" y="17680"/>
                  </a:cubicBezTo>
                  <a:lnTo>
                    <a:pt x="20804" y="14584"/>
                  </a:lnTo>
                  <a:lnTo>
                    <a:pt x="21362" y="14109"/>
                  </a:lnTo>
                  <a:lnTo>
                    <a:pt x="25001" y="11013"/>
                  </a:lnTo>
                  <a:cubicBezTo>
                    <a:pt x="25653" y="10458"/>
                    <a:pt x="26465" y="10224"/>
                    <a:pt x="27251" y="10294"/>
                  </a:cubicBezTo>
                  <a:cubicBezTo>
                    <a:pt x="28037" y="10363"/>
                    <a:pt x="28796" y="10737"/>
                    <a:pt x="29343" y="11398"/>
                  </a:cubicBezTo>
                  <a:cubicBezTo>
                    <a:pt x="31698" y="14243"/>
                    <a:pt x="34145" y="16333"/>
                    <a:pt x="36936" y="18681"/>
                  </a:cubicBezTo>
                  <a:cubicBezTo>
                    <a:pt x="41010" y="16346"/>
                    <a:pt x="45470" y="14641"/>
                    <a:pt x="50210" y="13751"/>
                  </a:cubicBezTo>
                  <a:cubicBezTo>
                    <a:pt x="50867" y="10092"/>
                    <a:pt x="51427" y="6872"/>
                    <a:pt x="51427" y="3125"/>
                  </a:cubicBezTo>
                  <a:cubicBezTo>
                    <a:pt x="51427" y="1399"/>
                    <a:pt x="52807" y="0"/>
                    <a:pt x="54509"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grpSp>
      <p:grpSp>
        <p:nvGrpSpPr>
          <p:cNvPr id="457" name="Shape 457"/>
          <p:cNvGrpSpPr/>
          <p:nvPr/>
        </p:nvGrpSpPr>
        <p:grpSpPr>
          <a:xfrm>
            <a:off x="5958598" y="3147553"/>
            <a:ext cx="2602716" cy="807464"/>
            <a:chOff x="5958598" y="2631060"/>
            <a:chExt cx="2602716" cy="807464"/>
          </a:xfrm>
        </p:grpSpPr>
        <p:sp>
          <p:nvSpPr>
            <p:cNvPr id="458" name="Shape 458"/>
            <p:cNvSpPr/>
            <p:nvPr/>
          </p:nvSpPr>
          <p:spPr>
            <a:xfrm>
              <a:off x="5958598" y="2631060"/>
              <a:ext cx="2602716" cy="807464"/>
            </a:xfrm>
            <a:prstGeom prst="roundRect">
              <a:avLst>
                <a:gd name="adj" fmla="val 4579"/>
              </a:avLst>
            </a:prstGeom>
            <a:solidFill>
              <a:srgbClr val="33928A"/>
            </a:solidFill>
            <a:ln>
              <a:noFill/>
            </a:ln>
          </p:spPr>
          <p:txBody>
            <a:bodyPr lIns="320025" tIns="109725" rIns="0" bIns="0" anchor="t" anchorCtr="0">
              <a:noAutofit/>
            </a:bodyPr>
            <a:lstStyle/>
            <a:p>
              <a:pPr marL="0" marR="0" lvl="0" indent="0" algn="l" rtl="0">
                <a:spcBef>
                  <a:spcPts val="0"/>
                </a:spcBef>
                <a:spcAft>
                  <a:spcPts val="0"/>
                </a:spcAft>
                <a:buSzPct val="25000"/>
                <a:buNone/>
              </a:pPr>
              <a:r>
                <a:rPr lang="en-US" sz="1200" b="1" i="0" u="none" strike="noStrike" cap="none">
                  <a:solidFill>
                    <a:schemeClr val="lt1"/>
                  </a:solidFill>
                  <a:latin typeface="Arial"/>
                  <a:ea typeface="Arial"/>
                  <a:cs typeface="Arial"/>
                  <a:sym typeface="Arial"/>
                </a:rPr>
                <a:t>Cloud Controller</a:t>
              </a:r>
            </a:p>
          </p:txBody>
        </p:sp>
        <p:sp>
          <p:nvSpPr>
            <p:cNvPr id="459" name="Shape 459"/>
            <p:cNvSpPr/>
            <p:nvPr/>
          </p:nvSpPr>
          <p:spPr>
            <a:xfrm>
              <a:off x="6034800" y="2735081"/>
              <a:ext cx="199082" cy="265670"/>
            </a:xfrm>
            <a:custGeom>
              <a:avLst/>
              <a:gdLst/>
              <a:ahLst/>
              <a:cxnLst/>
              <a:rect l="0" t="0" r="0" b="0"/>
              <a:pathLst>
                <a:path w="120000" h="120000" extrusionOk="0">
                  <a:moveTo>
                    <a:pt x="60000" y="92324"/>
                  </a:moveTo>
                  <a:lnTo>
                    <a:pt x="38590" y="104580"/>
                  </a:lnTo>
                  <a:cubicBezTo>
                    <a:pt x="44390" y="108214"/>
                    <a:pt x="51904" y="110084"/>
                    <a:pt x="60000" y="110084"/>
                  </a:cubicBezTo>
                  <a:cubicBezTo>
                    <a:pt x="68096" y="110084"/>
                    <a:pt x="75609" y="108214"/>
                    <a:pt x="81409" y="104580"/>
                  </a:cubicBezTo>
                  <a:close/>
                  <a:moveTo>
                    <a:pt x="23779" y="71589"/>
                  </a:moveTo>
                  <a:cubicBezTo>
                    <a:pt x="22207" y="74563"/>
                    <a:pt x="21433" y="77806"/>
                    <a:pt x="21433" y="81184"/>
                  </a:cubicBezTo>
                  <a:cubicBezTo>
                    <a:pt x="21433" y="90786"/>
                    <a:pt x="27683" y="99295"/>
                    <a:pt x="37705" y="104133"/>
                  </a:cubicBezTo>
                  <a:lnTo>
                    <a:pt x="45903" y="84254"/>
                  </a:lnTo>
                  <a:close/>
                  <a:moveTo>
                    <a:pt x="96220" y="71589"/>
                  </a:moveTo>
                  <a:lnTo>
                    <a:pt x="74096" y="84254"/>
                  </a:lnTo>
                  <a:lnTo>
                    <a:pt x="82294" y="104133"/>
                  </a:lnTo>
                  <a:cubicBezTo>
                    <a:pt x="92316" y="99295"/>
                    <a:pt x="98566" y="90786"/>
                    <a:pt x="98566" y="81184"/>
                  </a:cubicBezTo>
                  <a:cubicBezTo>
                    <a:pt x="98566" y="77806"/>
                    <a:pt x="97792" y="74563"/>
                    <a:pt x="96220" y="71589"/>
                  </a:cubicBezTo>
                  <a:close/>
                  <a:moveTo>
                    <a:pt x="60942" y="52356"/>
                  </a:moveTo>
                  <a:lnTo>
                    <a:pt x="68711" y="71197"/>
                  </a:lnTo>
                  <a:lnTo>
                    <a:pt x="96058" y="71197"/>
                  </a:lnTo>
                  <a:cubicBezTo>
                    <a:pt x="90849" y="60351"/>
                    <a:pt x="77132" y="52585"/>
                    <a:pt x="60942" y="52356"/>
                  </a:cubicBezTo>
                  <a:close/>
                  <a:moveTo>
                    <a:pt x="59057" y="52356"/>
                  </a:moveTo>
                  <a:cubicBezTo>
                    <a:pt x="42867" y="52585"/>
                    <a:pt x="29150" y="60351"/>
                    <a:pt x="23941" y="71197"/>
                  </a:cubicBezTo>
                  <a:lnTo>
                    <a:pt x="51287" y="71197"/>
                  </a:lnTo>
                  <a:close/>
                  <a:moveTo>
                    <a:pt x="70359" y="14649"/>
                  </a:moveTo>
                  <a:lnTo>
                    <a:pt x="111798" y="14649"/>
                  </a:lnTo>
                  <a:lnTo>
                    <a:pt x="111798" y="29159"/>
                  </a:lnTo>
                  <a:lnTo>
                    <a:pt x="88172" y="48677"/>
                  </a:lnTo>
                  <a:cubicBezTo>
                    <a:pt x="102412" y="55551"/>
                    <a:pt x="111798" y="67546"/>
                    <a:pt x="111798" y="81184"/>
                  </a:cubicBezTo>
                  <a:cubicBezTo>
                    <a:pt x="111798" y="102621"/>
                    <a:pt x="88607" y="119999"/>
                    <a:pt x="60000" y="119999"/>
                  </a:cubicBezTo>
                  <a:cubicBezTo>
                    <a:pt x="31392" y="119999"/>
                    <a:pt x="8201" y="102621"/>
                    <a:pt x="8201" y="81184"/>
                  </a:cubicBezTo>
                  <a:cubicBezTo>
                    <a:pt x="8201" y="67563"/>
                    <a:pt x="17565" y="55580"/>
                    <a:pt x="31772" y="48700"/>
                  </a:cubicBezTo>
                  <a:lnTo>
                    <a:pt x="8201" y="29226"/>
                  </a:lnTo>
                  <a:lnTo>
                    <a:pt x="8201" y="14717"/>
                  </a:lnTo>
                  <a:lnTo>
                    <a:pt x="49640" y="14717"/>
                  </a:lnTo>
                  <a:lnTo>
                    <a:pt x="49640" y="29226"/>
                  </a:lnTo>
                  <a:lnTo>
                    <a:pt x="49640" y="43151"/>
                  </a:lnTo>
                  <a:cubicBezTo>
                    <a:pt x="52986" y="42636"/>
                    <a:pt x="56451" y="42369"/>
                    <a:pt x="60000" y="42369"/>
                  </a:cubicBezTo>
                  <a:lnTo>
                    <a:pt x="70359" y="43151"/>
                  </a:lnTo>
                  <a:lnTo>
                    <a:pt x="70359" y="29159"/>
                  </a:lnTo>
                  <a:close/>
                  <a:moveTo>
                    <a:pt x="0" y="0"/>
                  </a:moveTo>
                  <a:lnTo>
                    <a:pt x="120000" y="0"/>
                  </a:lnTo>
                  <a:lnTo>
                    <a:pt x="120000" y="9380"/>
                  </a:lnTo>
                  <a:lnTo>
                    <a:pt x="0" y="9380"/>
                  </a:ln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pic>
          <p:nvPicPr>
            <p:cNvPr id="460" name="Shape 460"/>
            <p:cNvPicPr preferRelativeResize="0"/>
            <p:nvPr/>
          </p:nvPicPr>
          <p:blipFill rotWithShape="1">
            <a:blip r:embed="rId5">
              <a:alphaModFix/>
            </a:blip>
            <a:srcRect/>
            <a:stretch/>
          </p:blipFill>
          <p:spPr>
            <a:xfrm>
              <a:off x="7961239" y="2833335"/>
              <a:ext cx="478470" cy="560812"/>
            </a:xfrm>
            <a:prstGeom prst="rect">
              <a:avLst/>
            </a:prstGeom>
            <a:noFill/>
            <a:ln>
              <a:noFill/>
            </a:ln>
          </p:spPr>
        </p:pic>
        <p:sp>
          <p:nvSpPr>
            <p:cNvPr id="461" name="Shape 461"/>
            <p:cNvSpPr txBox="1"/>
            <p:nvPr/>
          </p:nvSpPr>
          <p:spPr>
            <a:xfrm>
              <a:off x="7165514" y="3086100"/>
              <a:ext cx="835486" cy="253916"/>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r>
                <a:rPr lang="en-US" sz="1050" b="1" i="0" u="none" strike="noStrike" cap="none">
                  <a:solidFill>
                    <a:schemeClr val="lt1"/>
                  </a:solidFill>
                  <a:latin typeface="Arial"/>
                  <a:ea typeface="Arial"/>
                  <a:cs typeface="Arial"/>
                  <a:sym typeface="Arial"/>
                </a:rPr>
                <a:t>Target VM</a:t>
              </a:r>
            </a:p>
          </p:txBody>
        </p:sp>
      </p:grpSp>
      <p:sp>
        <p:nvSpPr>
          <p:cNvPr id="60" name="Title 1"/>
          <p:cNvSpPr>
            <a:spLocks noGrp="1"/>
          </p:cNvSpPr>
          <p:nvPr>
            <p:ph type="title"/>
          </p:nvPr>
        </p:nvSpPr>
        <p:spPr>
          <a:xfrm>
            <a:off x="150739" y="95250"/>
            <a:ext cx="8410575" cy="460375"/>
          </a:xfrm>
        </p:spPr>
        <p:txBody>
          <a:bodyPr/>
          <a:lstStyle/>
          <a:p>
            <a:r>
              <a:rPr lang="en-US" sz="2800" dirty="0" smtClean="0">
                <a:solidFill>
                  <a:srgbClr val="2C95DD"/>
                </a:solidFill>
              </a:rPr>
              <a:t>Deploying the CF Runtime </a:t>
            </a:r>
            <a:br>
              <a:rPr lang="en-US" sz="2800" dirty="0" smtClean="0">
                <a:solidFill>
                  <a:srgbClr val="2C95DD"/>
                </a:solidFill>
              </a:rPr>
            </a:br>
            <a:r>
              <a:rPr lang="en-US" sz="2800" dirty="0" smtClean="0">
                <a:solidFill>
                  <a:srgbClr val="2C95DD"/>
                </a:solidFill>
              </a:rPr>
              <a:t>with Cloud Foundry BOSH</a:t>
            </a:r>
            <a:endParaRPr lang="en-US" sz="2800" i="1" dirty="0">
              <a:solidFill>
                <a:srgbClr val="2C95DD"/>
              </a:solidFill>
            </a:endParaRPr>
          </a:p>
        </p:txBody>
      </p:sp>
      <p:pic>
        <p:nvPicPr>
          <p:cNvPr id="61" name="droppedImage.png"/>
          <p:cNvPicPr/>
          <p:nvPr/>
        </p:nvPicPr>
        <p:blipFill>
          <a:blip r:embed="rId6">
            <a:extLst/>
          </a:blip>
          <a:srcRect l="3267" t="13725" r="13071" b="40958"/>
          <a:stretch>
            <a:fillRect/>
          </a:stretch>
        </p:blipFill>
        <p:spPr>
          <a:xfrm>
            <a:off x="6955662" y="241284"/>
            <a:ext cx="1023765" cy="554540"/>
          </a:xfrm>
          <a:prstGeom prst="rect">
            <a:avLst/>
          </a:prstGeom>
          <a:ln w="3175">
            <a:miter lim="400000"/>
          </a:ln>
          <a:effectLst>
            <a:outerShdw blurRad="127000" dist="76200" dir="2700000" rotWithShape="0">
              <a:srgbClr val="000000">
                <a:alpha val="75000"/>
              </a:srgbClr>
            </a:outerShdw>
          </a:effectLst>
        </p:spPr>
      </p:pic>
      <p:sp>
        <p:nvSpPr>
          <p:cNvPr id="62" name="Shape 971"/>
          <p:cNvSpPr/>
          <p:nvPr/>
        </p:nvSpPr>
        <p:spPr>
          <a:xfrm>
            <a:off x="7198520" y="733830"/>
            <a:ext cx="567942" cy="24622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1600">
                <a:solidFill>
                  <a:srgbClr val="535353"/>
                </a:solidFill>
                <a:latin typeface="Avenir Next"/>
                <a:ea typeface="Avenir Next"/>
                <a:cs typeface="Avenir Next"/>
                <a:sym typeface="Avenir Next"/>
              </a:defRPr>
            </a:lvl1pPr>
          </a:lstStyle>
          <a:p>
            <a:pPr lvl="0">
              <a:defRPr sz="1800">
                <a:solidFill>
                  <a:srgbClr val="000000"/>
                </a:solidFill>
                <a:uFillTx/>
              </a:defRPr>
            </a:pPr>
            <a:r>
              <a:rPr sz="1600" dirty="0">
                <a:solidFill>
                  <a:srgbClr val="FFFFFF"/>
                </a:solidFill>
                <a:uFill>
                  <a:solidFill>
                    <a:srgbClr val="4D4D4D"/>
                  </a:solidFill>
                </a:uFill>
              </a:rPr>
              <a:t>BOSH</a:t>
            </a:r>
          </a:p>
        </p:txBody>
      </p:sp>
    </p:spTree>
    <p:extLst>
      <p:ext uri="{BB962C8B-B14F-4D97-AF65-F5344CB8AC3E}">
        <p14:creationId xmlns:p14="http://schemas.microsoft.com/office/powerpoint/2010/main" val="1500524993"/>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6"/>
                                        </p:tgtEl>
                                        <p:attrNameLst>
                                          <p:attrName>style.visibility</p:attrName>
                                        </p:attrNameLst>
                                      </p:cBhvr>
                                      <p:to>
                                        <p:strVal val="visible"/>
                                      </p:to>
                                    </p:set>
                                    <p:animEffect transition="in" filter="fade">
                                      <p:cBhvr>
                                        <p:cTn id="7" dur="500"/>
                                        <p:tgtEl>
                                          <p:spTgt spid="42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44"/>
                                        </p:tgtEl>
                                        <p:attrNameLst>
                                          <p:attrName>style.visibility</p:attrName>
                                        </p:attrNameLst>
                                      </p:cBhvr>
                                      <p:to>
                                        <p:strVal val="visible"/>
                                      </p:to>
                                    </p:set>
                                    <p:animEffect transition="in" filter="fade">
                                      <p:cBhvr>
                                        <p:cTn id="11" dur="500"/>
                                        <p:tgtEl>
                                          <p:spTgt spid="44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45"/>
                                        </p:tgtEl>
                                        <p:attrNameLst>
                                          <p:attrName>style.visibility</p:attrName>
                                        </p:attrNameLst>
                                      </p:cBhvr>
                                      <p:to>
                                        <p:strVal val="visible"/>
                                      </p:to>
                                    </p:set>
                                    <p:animEffect transition="in" filter="fade">
                                      <p:cBhvr>
                                        <p:cTn id="16" dur="500"/>
                                        <p:tgtEl>
                                          <p:spTgt spid="445"/>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428"/>
                                        </p:tgtEl>
                                        <p:attrNameLst>
                                          <p:attrName>style.visibility</p:attrName>
                                        </p:attrNameLst>
                                      </p:cBhvr>
                                      <p:to>
                                        <p:strVal val="visible"/>
                                      </p:to>
                                    </p:set>
                                    <p:animEffect transition="in" filter="fade">
                                      <p:cBhvr>
                                        <p:cTn id="20" dur="500"/>
                                        <p:tgtEl>
                                          <p:spTgt spid="428"/>
                                        </p:tgtEl>
                                      </p:cBhvr>
                                    </p:animEffect>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446"/>
                                        </p:tgtEl>
                                        <p:attrNameLst>
                                          <p:attrName>style.visibility</p:attrName>
                                        </p:attrNameLst>
                                      </p:cBhvr>
                                      <p:to>
                                        <p:strVal val="visible"/>
                                      </p:to>
                                    </p:set>
                                    <p:animEffect transition="in" filter="fade">
                                      <p:cBhvr>
                                        <p:cTn id="24" dur="500"/>
                                        <p:tgtEl>
                                          <p:spTgt spid="446"/>
                                        </p:tgtEl>
                                      </p:cBhvr>
                                    </p:animEffect>
                                  </p:childTnLst>
                                </p:cTn>
                              </p:par>
                            </p:childTnLst>
                          </p:cTn>
                        </p:par>
                        <p:par>
                          <p:cTn id="25" fill="hold">
                            <p:stCondLst>
                              <p:cond delay="1500"/>
                            </p:stCondLst>
                            <p:childTnLst>
                              <p:par>
                                <p:cTn id="26" presetID="10" presetClass="entr" presetSubtype="0" fill="hold" nodeType="afterEffect">
                                  <p:stCondLst>
                                    <p:cond delay="0"/>
                                  </p:stCondLst>
                                  <p:childTnLst>
                                    <p:set>
                                      <p:cBhvr>
                                        <p:cTn id="27" dur="1" fill="hold">
                                          <p:stCondLst>
                                            <p:cond delay="0"/>
                                          </p:stCondLst>
                                        </p:cTn>
                                        <p:tgtEl>
                                          <p:spTgt spid="437"/>
                                        </p:tgtEl>
                                        <p:attrNameLst>
                                          <p:attrName>style.visibility</p:attrName>
                                        </p:attrNameLst>
                                      </p:cBhvr>
                                      <p:to>
                                        <p:strVal val="visible"/>
                                      </p:to>
                                    </p:set>
                                    <p:animEffect transition="in" filter="fade">
                                      <p:cBhvr>
                                        <p:cTn id="28" dur="500"/>
                                        <p:tgtEl>
                                          <p:spTgt spid="437"/>
                                        </p:tgtEl>
                                      </p:cBhvr>
                                    </p:animEffect>
                                  </p:childTnLst>
                                </p:cTn>
                              </p:par>
                            </p:childTnLst>
                          </p:cTn>
                        </p:par>
                        <p:par>
                          <p:cTn id="29" fill="hold">
                            <p:stCondLst>
                              <p:cond delay="2000"/>
                            </p:stCondLst>
                            <p:childTnLst>
                              <p:par>
                                <p:cTn id="30" presetID="10" presetClass="entr" presetSubtype="0" fill="hold" nodeType="afterEffect">
                                  <p:stCondLst>
                                    <p:cond delay="0"/>
                                  </p:stCondLst>
                                  <p:childTnLst>
                                    <p:set>
                                      <p:cBhvr>
                                        <p:cTn id="31" dur="1" fill="hold">
                                          <p:stCondLst>
                                            <p:cond delay="0"/>
                                          </p:stCondLst>
                                        </p:cTn>
                                        <p:tgtEl>
                                          <p:spTgt spid="451"/>
                                        </p:tgtEl>
                                        <p:attrNameLst>
                                          <p:attrName>style.visibility</p:attrName>
                                        </p:attrNameLst>
                                      </p:cBhvr>
                                      <p:to>
                                        <p:strVal val="visible"/>
                                      </p:to>
                                    </p:set>
                                    <p:animEffect transition="in" filter="fade">
                                      <p:cBhvr>
                                        <p:cTn id="32" dur="500"/>
                                        <p:tgtEl>
                                          <p:spTgt spid="451"/>
                                        </p:tgtEl>
                                      </p:cBhvr>
                                    </p:animEffect>
                                  </p:childTnLst>
                                </p:cTn>
                              </p:par>
                            </p:childTnLst>
                          </p:cTn>
                        </p:par>
                        <p:par>
                          <p:cTn id="33" fill="hold">
                            <p:stCondLst>
                              <p:cond delay="2500"/>
                            </p:stCondLst>
                            <p:childTnLst>
                              <p:par>
                                <p:cTn id="34" presetID="10" presetClass="entr" presetSubtype="0" fill="hold" nodeType="afterEffect">
                                  <p:stCondLst>
                                    <p:cond delay="0"/>
                                  </p:stCondLst>
                                  <p:childTnLst>
                                    <p:set>
                                      <p:cBhvr>
                                        <p:cTn id="35" dur="1" fill="hold">
                                          <p:stCondLst>
                                            <p:cond delay="0"/>
                                          </p:stCondLst>
                                        </p:cTn>
                                        <p:tgtEl>
                                          <p:spTgt spid="457"/>
                                        </p:tgtEl>
                                        <p:attrNameLst>
                                          <p:attrName>style.visibility</p:attrName>
                                        </p:attrNameLst>
                                      </p:cBhvr>
                                      <p:to>
                                        <p:strVal val="visible"/>
                                      </p:to>
                                    </p:set>
                                    <p:animEffect transition="in" filter="fade">
                                      <p:cBhvr>
                                        <p:cTn id="36" dur="500"/>
                                        <p:tgtEl>
                                          <p:spTgt spid="45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nodeType="clickEffect">
                                  <p:stCondLst>
                                    <p:cond delay="0"/>
                                  </p:stCondLst>
                                  <p:childTnLst>
                                    <p:animEffect transition="out" filter="fade">
                                      <p:cBhvr>
                                        <p:cTn id="40" dur="500"/>
                                        <p:tgtEl>
                                          <p:spTgt spid="428"/>
                                        </p:tgtEl>
                                      </p:cBhvr>
                                    </p:animEffect>
                                    <p:set>
                                      <p:cBhvr>
                                        <p:cTn id="41" dur="1" fill="hold">
                                          <p:stCondLst>
                                            <p:cond delay="500"/>
                                          </p:stCondLst>
                                        </p:cTn>
                                        <p:tgtEl>
                                          <p:spTgt spid="428"/>
                                        </p:tgtEl>
                                        <p:attrNameLst>
                                          <p:attrName>style.visibility</p:attrName>
                                        </p:attrNameLst>
                                      </p:cBhvr>
                                      <p:to>
                                        <p:strVal val="hidden"/>
                                      </p:to>
                                    </p:set>
                                  </p:childTnLst>
                                </p:cTn>
                              </p:par>
                              <p:par>
                                <p:cTn id="42" presetID="10" presetClass="exit" presetSubtype="0" fill="hold" nodeType="withEffect">
                                  <p:stCondLst>
                                    <p:cond delay="0"/>
                                  </p:stCondLst>
                                  <p:childTnLst>
                                    <p:animEffect transition="out" filter="fade">
                                      <p:cBhvr>
                                        <p:cTn id="43" dur="500"/>
                                        <p:tgtEl>
                                          <p:spTgt spid="445"/>
                                        </p:tgtEl>
                                      </p:cBhvr>
                                    </p:animEffect>
                                    <p:set>
                                      <p:cBhvr>
                                        <p:cTn id="44" dur="1" fill="hold">
                                          <p:stCondLst>
                                            <p:cond delay="500"/>
                                          </p:stCondLst>
                                        </p:cTn>
                                        <p:tgtEl>
                                          <p:spTgt spid="445"/>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447"/>
                                        </p:tgtEl>
                                        <p:attrNameLst>
                                          <p:attrName>style.visibility</p:attrName>
                                        </p:attrNameLst>
                                      </p:cBhvr>
                                      <p:to>
                                        <p:strVal val="visible"/>
                                      </p:to>
                                    </p:set>
                                    <p:animEffect transition="in" filter="fade">
                                      <p:cBhvr>
                                        <p:cTn id="49" dur="500"/>
                                        <p:tgtEl>
                                          <p:spTgt spid="447"/>
                                        </p:tgtEl>
                                      </p:cBhvr>
                                    </p:animEffect>
                                  </p:childTnLst>
                                </p:cTn>
                              </p:par>
                            </p:childTnLst>
                          </p:cTn>
                        </p:par>
                        <p:par>
                          <p:cTn id="50" fill="hold">
                            <p:stCondLst>
                              <p:cond delay="500"/>
                            </p:stCondLst>
                            <p:childTnLst>
                              <p:par>
                                <p:cTn id="51" presetID="10" presetClass="entr" presetSubtype="0" fill="hold" nodeType="afterEffect">
                                  <p:stCondLst>
                                    <p:cond delay="0"/>
                                  </p:stCondLst>
                                  <p:childTnLst>
                                    <p:set>
                                      <p:cBhvr>
                                        <p:cTn id="52" dur="1" fill="hold">
                                          <p:stCondLst>
                                            <p:cond delay="0"/>
                                          </p:stCondLst>
                                        </p:cTn>
                                        <p:tgtEl>
                                          <p:spTgt spid="448"/>
                                        </p:tgtEl>
                                        <p:attrNameLst>
                                          <p:attrName>style.visibility</p:attrName>
                                        </p:attrNameLst>
                                      </p:cBhvr>
                                      <p:to>
                                        <p:strVal val="visible"/>
                                      </p:to>
                                    </p:set>
                                    <p:animEffect transition="in" filter="fade">
                                      <p:cBhvr>
                                        <p:cTn id="53" dur="500"/>
                                        <p:tgtEl>
                                          <p:spTgt spid="448"/>
                                        </p:tgtEl>
                                      </p:cBhvr>
                                    </p:animEffect>
                                  </p:childTnLst>
                                </p:cTn>
                              </p:par>
                              <p:par>
                                <p:cTn id="54" presetID="10" presetClass="entr" presetSubtype="0" fill="hold" nodeType="withEffect">
                                  <p:stCondLst>
                                    <p:cond delay="0"/>
                                  </p:stCondLst>
                                  <p:childTnLst>
                                    <p:set>
                                      <p:cBhvr>
                                        <p:cTn id="55" dur="1" fill="hold">
                                          <p:stCondLst>
                                            <p:cond delay="0"/>
                                          </p:stCondLst>
                                        </p:cTn>
                                        <p:tgtEl>
                                          <p:spTgt spid="449"/>
                                        </p:tgtEl>
                                        <p:attrNameLst>
                                          <p:attrName>style.visibility</p:attrName>
                                        </p:attrNameLst>
                                      </p:cBhvr>
                                      <p:to>
                                        <p:strVal val="visible"/>
                                      </p:to>
                                    </p:set>
                                    <p:animEffect transition="in" filter="fade">
                                      <p:cBhvr>
                                        <p:cTn id="56" dur="500"/>
                                        <p:tgtEl>
                                          <p:spTgt spid="4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a:xfrm>
            <a:off x="5191759" y="894080"/>
            <a:ext cx="1879600" cy="1806788"/>
          </a:xfrm>
          <a:prstGeom prst="rect">
            <a:avLst/>
          </a:prstGeom>
          <a:solidFill>
            <a:srgbClr val="FFFF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b="1" dirty="0" smtClean="0">
                <a:solidFill>
                  <a:srgbClr val="000000"/>
                </a:solidFill>
              </a:rPr>
              <a:t>CI/CD</a:t>
            </a:r>
          </a:p>
          <a:p>
            <a:pPr algn="ctr"/>
            <a:endParaRPr lang="en-US" dirty="0"/>
          </a:p>
        </p:txBody>
      </p:sp>
      <p:sp>
        <p:nvSpPr>
          <p:cNvPr id="34" name="Rectangle 33"/>
          <p:cNvSpPr/>
          <p:nvPr/>
        </p:nvSpPr>
        <p:spPr>
          <a:xfrm>
            <a:off x="2052320" y="894080"/>
            <a:ext cx="3098800" cy="3657600"/>
          </a:xfrm>
          <a:prstGeom prst="rect">
            <a:avLst/>
          </a:prstGeom>
          <a:solidFill>
            <a:srgbClr val="FFFF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b="1" dirty="0" smtClean="0">
                <a:solidFill>
                  <a:srgbClr val="000000"/>
                </a:solidFill>
              </a:rPr>
              <a:t>Data</a:t>
            </a:r>
            <a:endParaRPr lang="en-US" dirty="0" smtClean="0">
              <a:solidFill>
                <a:srgbClr val="000000"/>
              </a:solidFill>
            </a:endParaRPr>
          </a:p>
        </p:txBody>
      </p:sp>
      <p:sp>
        <p:nvSpPr>
          <p:cNvPr id="2" name="Title 1"/>
          <p:cNvSpPr>
            <a:spLocks noGrp="1"/>
          </p:cNvSpPr>
          <p:nvPr>
            <p:ph type="title"/>
          </p:nvPr>
        </p:nvSpPr>
        <p:spPr>
          <a:xfrm>
            <a:off x="142240" y="185516"/>
            <a:ext cx="8410576" cy="457201"/>
          </a:xfrm>
        </p:spPr>
        <p:txBody>
          <a:bodyPr/>
          <a:lstStyle/>
          <a:p>
            <a:r>
              <a:rPr lang="en-US" sz="2800" dirty="0">
                <a:solidFill>
                  <a:srgbClr val="2C95DD"/>
                </a:solidFill>
              </a:rPr>
              <a:t>Pivotal Cloud Foundry Services</a:t>
            </a:r>
          </a:p>
        </p:txBody>
      </p:sp>
      <p:sp>
        <p:nvSpPr>
          <p:cNvPr id="3" name="Rectangle 2"/>
          <p:cNvSpPr/>
          <p:nvPr/>
        </p:nvSpPr>
        <p:spPr>
          <a:xfrm>
            <a:off x="142240" y="894080"/>
            <a:ext cx="1869440" cy="2191083"/>
          </a:xfrm>
          <a:prstGeom prst="rect">
            <a:avLst/>
          </a:prstGeom>
          <a:solidFill>
            <a:srgbClr val="FFFF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b="1" dirty="0" smtClean="0">
                <a:solidFill>
                  <a:schemeClr val="tx2"/>
                </a:solidFill>
              </a:rPr>
              <a:t>Mobile</a:t>
            </a:r>
            <a:endParaRPr lang="en-US" dirty="0" smtClean="0">
              <a:solidFill>
                <a:schemeClr val="tx2"/>
              </a:solidFill>
            </a:endParaRPr>
          </a:p>
        </p:txBody>
      </p:sp>
      <p:sp>
        <p:nvSpPr>
          <p:cNvPr id="6" name="Rectangle 5"/>
          <p:cNvSpPr/>
          <p:nvPr/>
        </p:nvSpPr>
        <p:spPr>
          <a:xfrm>
            <a:off x="7122160" y="894080"/>
            <a:ext cx="1889760" cy="3669482"/>
          </a:xfrm>
          <a:prstGeom prst="rect">
            <a:avLst/>
          </a:prstGeom>
          <a:solidFill>
            <a:srgbClr val="FFFF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b="1" dirty="0" smtClean="0">
                <a:solidFill>
                  <a:srgbClr val="000000"/>
                </a:solidFill>
              </a:rPr>
              <a:t>Cloud Native</a:t>
            </a:r>
          </a:p>
          <a:p>
            <a:pPr algn="ctr"/>
            <a:endParaRPr lang="en-US" dirty="0"/>
          </a:p>
        </p:txBody>
      </p:sp>
      <p:pic>
        <p:nvPicPr>
          <p:cNvPr id="18" name="Picture 17" descr="icon_apigateway_cf@2x.png"/>
          <p:cNvPicPr>
            <a:picLocks noChangeAspect="1"/>
          </p:cNvPicPr>
          <p:nvPr/>
        </p:nvPicPr>
        <p:blipFill>
          <a:blip r:embed="rId3" cstate="screen">
            <a:alphaModFix/>
            <a:extLst>
              <a:ext uri="{28A0092B-C50C-407E-A947-70E740481C1C}">
                <a14:useLocalDpi xmlns:a14="http://schemas.microsoft.com/office/drawing/2010/main"/>
              </a:ext>
            </a:extLst>
          </a:blip>
          <a:stretch>
            <a:fillRect/>
          </a:stretch>
        </p:blipFill>
        <p:spPr>
          <a:xfrm>
            <a:off x="234406" y="1501513"/>
            <a:ext cx="640080" cy="640080"/>
          </a:xfrm>
          <a:prstGeom prst="rect">
            <a:avLst/>
          </a:prstGeom>
        </p:spPr>
      </p:pic>
      <p:pic>
        <p:nvPicPr>
          <p:cNvPr id="19" name="Picture 18" descr="icon_cloudbees_cf@2x.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273810" y="1935481"/>
            <a:ext cx="640080" cy="640080"/>
          </a:xfrm>
          <a:prstGeom prst="rect">
            <a:avLst/>
          </a:prstGeom>
        </p:spPr>
      </p:pic>
      <p:pic>
        <p:nvPicPr>
          <p:cNvPr id="20" name="Picture 19" descr="icon_datastaxenterprise_cf@2x.png"/>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622809" y="1295401"/>
            <a:ext cx="640080" cy="640080"/>
          </a:xfrm>
          <a:prstGeom prst="rect">
            <a:avLst/>
          </a:prstGeom>
        </p:spPr>
      </p:pic>
      <p:pic>
        <p:nvPicPr>
          <p:cNvPr id="22" name="Picture 21" descr="icon_gemfire_cf@2x.png"/>
          <p:cNvPicPr>
            <a:picLocks noChangeAspect="1"/>
          </p:cNvPicPr>
          <p:nvPr/>
        </p:nvPicPr>
        <p:blipFill>
          <a:blip r:embed="rId6" cstate="screen">
            <a:alphaModFix/>
            <a:extLst>
              <a:ext uri="{28A0092B-C50C-407E-A947-70E740481C1C}">
                <a14:useLocalDpi xmlns:a14="http://schemas.microsoft.com/office/drawing/2010/main"/>
              </a:ext>
            </a:extLst>
          </a:blip>
          <a:stretch>
            <a:fillRect/>
          </a:stretch>
        </p:blipFill>
        <p:spPr>
          <a:xfrm>
            <a:off x="3615403" y="3754844"/>
            <a:ext cx="640080" cy="640080"/>
          </a:xfrm>
          <a:prstGeom prst="rect">
            <a:avLst/>
          </a:prstGeom>
        </p:spPr>
      </p:pic>
      <p:pic>
        <p:nvPicPr>
          <p:cNvPr id="23" name="Picture 22" descr="icon_pushnotification_cf@2x.png"/>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239486" y="2357121"/>
            <a:ext cx="640079" cy="640079"/>
          </a:xfrm>
          <a:prstGeom prst="rect">
            <a:avLst/>
          </a:prstGeom>
        </p:spPr>
      </p:pic>
      <p:pic>
        <p:nvPicPr>
          <p:cNvPr id="24" name="Picture 23" descr="icon_rabbitmq_cf@2x.png"/>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3630429" y="2139053"/>
            <a:ext cx="637540" cy="637540"/>
          </a:xfrm>
          <a:prstGeom prst="rect">
            <a:avLst/>
          </a:prstGeom>
        </p:spPr>
      </p:pic>
      <p:pic>
        <p:nvPicPr>
          <p:cNvPr id="25" name="Picture 24" descr="icon_redis_cf@2x.png"/>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2135674" y="1308722"/>
            <a:ext cx="638006" cy="638006"/>
          </a:xfrm>
          <a:prstGeom prst="rect">
            <a:avLst/>
          </a:prstGeom>
        </p:spPr>
      </p:pic>
      <p:pic>
        <p:nvPicPr>
          <p:cNvPr id="26" name="Picture 25" descr="icon_springxd_cf@2x.png"/>
          <p:cNvPicPr>
            <a:picLocks noChangeAspect="1"/>
          </p:cNvPicPr>
          <p:nvPr/>
        </p:nvPicPr>
        <p:blipFill>
          <a:blip r:embed="rId10" cstate="screen">
            <a:alphaModFix/>
            <a:extLst>
              <a:ext uri="{28A0092B-C50C-407E-A947-70E740481C1C}">
                <a14:useLocalDpi xmlns:a14="http://schemas.microsoft.com/office/drawing/2010/main"/>
              </a:ext>
            </a:extLst>
          </a:blip>
          <a:stretch>
            <a:fillRect/>
          </a:stretch>
        </p:blipFill>
        <p:spPr>
          <a:xfrm>
            <a:off x="2135674" y="2933989"/>
            <a:ext cx="640080" cy="640080"/>
          </a:xfrm>
          <a:prstGeom prst="rect">
            <a:avLst/>
          </a:prstGeom>
        </p:spPr>
      </p:pic>
      <p:pic>
        <p:nvPicPr>
          <p:cNvPr id="28" name="Picture 27"/>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2133898" y="2141593"/>
            <a:ext cx="639782" cy="639782"/>
          </a:xfrm>
          <a:prstGeom prst="rect">
            <a:avLst/>
          </a:prstGeom>
        </p:spPr>
      </p:pic>
      <p:pic>
        <p:nvPicPr>
          <p:cNvPr id="31" name="Picture 30"/>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2128268" y="3779753"/>
            <a:ext cx="640080" cy="640080"/>
          </a:xfrm>
          <a:prstGeom prst="rect">
            <a:avLst/>
          </a:prstGeom>
        </p:spPr>
      </p:pic>
      <p:pic>
        <p:nvPicPr>
          <p:cNvPr id="35" name="pasted-image.png"/>
          <p:cNvPicPr/>
          <p:nvPr/>
        </p:nvPicPr>
        <p:blipFill>
          <a:blip r:embed="rId13" cstate="screen">
            <a:extLst>
              <a:ext uri="{28A0092B-C50C-407E-A947-70E740481C1C}">
                <a14:useLocalDpi xmlns:a14="http://schemas.microsoft.com/office/drawing/2010/main"/>
              </a:ext>
            </a:extLst>
          </a:blip>
          <a:stretch>
            <a:fillRect/>
          </a:stretch>
        </p:blipFill>
        <p:spPr>
          <a:xfrm>
            <a:off x="7327059" y="1277834"/>
            <a:ext cx="640689" cy="640690"/>
          </a:xfrm>
          <a:prstGeom prst="rect">
            <a:avLst/>
          </a:prstGeom>
          <a:ln w="12700" cap="flat">
            <a:noFill/>
            <a:miter lim="400000"/>
          </a:ln>
          <a:effectLst/>
        </p:spPr>
      </p:pic>
      <p:pic>
        <p:nvPicPr>
          <p:cNvPr id="36" name="pasted-image.png"/>
          <p:cNvPicPr/>
          <p:nvPr/>
        </p:nvPicPr>
        <p:blipFill>
          <a:blip r:embed="rId14" cstate="screen">
            <a:extLst>
              <a:ext uri="{28A0092B-C50C-407E-A947-70E740481C1C}">
                <a14:useLocalDpi xmlns:a14="http://schemas.microsoft.com/office/drawing/2010/main"/>
              </a:ext>
            </a:extLst>
          </a:blip>
          <a:stretch>
            <a:fillRect/>
          </a:stretch>
        </p:blipFill>
        <p:spPr>
          <a:xfrm>
            <a:off x="7331951" y="2006470"/>
            <a:ext cx="633413" cy="633413"/>
          </a:xfrm>
          <a:prstGeom prst="rect">
            <a:avLst/>
          </a:prstGeom>
          <a:ln w="12700" cap="flat">
            <a:noFill/>
            <a:miter lim="400000"/>
          </a:ln>
          <a:effectLst/>
        </p:spPr>
      </p:pic>
      <p:pic>
        <p:nvPicPr>
          <p:cNvPr id="37" name="pasted-image.png"/>
          <p:cNvPicPr/>
          <p:nvPr/>
        </p:nvPicPr>
        <p:blipFill>
          <a:blip r:embed="rId15" cstate="screen">
            <a:extLst>
              <a:ext uri="{28A0092B-C50C-407E-A947-70E740481C1C}">
                <a14:useLocalDpi xmlns:a14="http://schemas.microsoft.com/office/drawing/2010/main"/>
              </a:ext>
            </a:extLst>
          </a:blip>
          <a:stretch>
            <a:fillRect/>
          </a:stretch>
        </p:blipFill>
        <p:spPr>
          <a:xfrm>
            <a:off x="7334131" y="2748166"/>
            <a:ext cx="633398" cy="633397"/>
          </a:xfrm>
          <a:prstGeom prst="rect">
            <a:avLst/>
          </a:prstGeom>
          <a:ln w="12700" cap="flat">
            <a:noFill/>
            <a:miter lim="400000"/>
          </a:ln>
          <a:effectLst/>
        </p:spPr>
      </p:pic>
      <p:pic>
        <p:nvPicPr>
          <p:cNvPr id="10" name="Picture 9" descr="icon_pivotalhd_cf@2x.png"/>
          <p:cNvPicPr>
            <a:picLocks noChangeAspect="1"/>
          </p:cNvPicPr>
          <p:nvPr/>
        </p:nvPicPr>
        <p:blipFill>
          <a:blip r:embed="rId16" cstate="screen">
            <a:extLst>
              <a:ext uri="{28A0092B-C50C-407E-A947-70E740481C1C}">
                <a14:useLocalDpi xmlns:a14="http://schemas.microsoft.com/office/drawing/2010/main"/>
              </a:ext>
            </a:extLst>
          </a:blip>
          <a:stretch>
            <a:fillRect/>
          </a:stretch>
        </p:blipFill>
        <p:spPr>
          <a:xfrm>
            <a:off x="3630429" y="2941609"/>
            <a:ext cx="632460" cy="632460"/>
          </a:xfrm>
          <a:prstGeom prst="rect">
            <a:avLst/>
          </a:prstGeom>
        </p:spPr>
      </p:pic>
      <p:sp>
        <p:nvSpPr>
          <p:cNvPr id="11" name="TextBox 10"/>
          <p:cNvSpPr txBox="1"/>
          <p:nvPr/>
        </p:nvSpPr>
        <p:spPr>
          <a:xfrm>
            <a:off x="985519" y="1501513"/>
            <a:ext cx="1005841" cy="461665"/>
          </a:xfrm>
          <a:prstGeom prst="rect">
            <a:avLst/>
          </a:prstGeom>
          <a:noFill/>
        </p:spPr>
        <p:txBody>
          <a:bodyPr wrap="square" rtlCol="0">
            <a:spAutoFit/>
          </a:bodyPr>
          <a:lstStyle/>
          <a:p>
            <a:r>
              <a:rPr lang="en-US" sz="1200" dirty="0" smtClean="0">
                <a:solidFill>
                  <a:schemeClr val="accent1"/>
                </a:solidFill>
                <a:latin typeface="FreightSans Pro Medium"/>
                <a:cs typeface="FreightSans Pro Medium"/>
              </a:rPr>
              <a:t>App Distribution</a:t>
            </a:r>
          </a:p>
        </p:txBody>
      </p:sp>
      <p:sp>
        <p:nvSpPr>
          <p:cNvPr id="38" name="TextBox 37"/>
          <p:cNvSpPr txBox="1"/>
          <p:nvPr/>
        </p:nvSpPr>
        <p:spPr>
          <a:xfrm>
            <a:off x="975359" y="2336800"/>
            <a:ext cx="1036321" cy="461665"/>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Push Notifications</a:t>
            </a:r>
          </a:p>
        </p:txBody>
      </p:sp>
      <p:sp>
        <p:nvSpPr>
          <p:cNvPr id="41" name="TextBox 40"/>
          <p:cNvSpPr txBox="1"/>
          <p:nvPr/>
        </p:nvSpPr>
        <p:spPr>
          <a:xfrm>
            <a:off x="4281291" y="2280357"/>
            <a:ext cx="910469" cy="276999"/>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RabbitMQ</a:t>
            </a:r>
            <a:endParaRPr lang="en-US" sz="1200" dirty="0" smtClean="0">
              <a:solidFill>
                <a:schemeClr val="bg2"/>
              </a:solidFill>
              <a:latin typeface="FreightSans Pro Medium"/>
              <a:cs typeface="FreightSans Pro Medium"/>
            </a:endParaRPr>
          </a:p>
        </p:txBody>
      </p:sp>
      <p:sp>
        <p:nvSpPr>
          <p:cNvPr id="42" name="TextBox 41"/>
          <p:cNvSpPr txBox="1"/>
          <p:nvPr/>
        </p:nvSpPr>
        <p:spPr>
          <a:xfrm>
            <a:off x="5901405" y="1975131"/>
            <a:ext cx="1005841" cy="461665"/>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Jenkins Enterprise</a:t>
            </a:r>
          </a:p>
        </p:txBody>
      </p:sp>
      <p:sp>
        <p:nvSpPr>
          <p:cNvPr id="43" name="TextBox 42"/>
          <p:cNvSpPr txBox="1"/>
          <p:nvPr/>
        </p:nvSpPr>
        <p:spPr>
          <a:xfrm>
            <a:off x="2733039" y="3108908"/>
            <a:ext cx="1005841" cy="276999"/>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Data Flow</a:t>
            </a:r>
          </a:p>
        </p:txBody>
      </p:sp>
      <p:sp>
        <p:nvSpPr>
          <p:cNvPr id="45" name="TextBox 44"/>
          <p:cNvSpPr txBox="1"/>
          <p:nvPr/>
        </p:nvSpPr>
        <p:spPr>
          <a:xfrm>
            <a:off x="8006079" y="1375230"/>
            <a:ext cx="1005841" cy="461665"/>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Config</a:t>
            </a:r>
            <a:r>
              <a:rPr lang="en-US" sz="1200" dirty="0" smtClean="0">
                <a:solidFill>
                  <a:schemeClr val="bg2"/>
                </a:solidFill>
                <a:latin typeface="FreightSans Pro Medium"/>
                <a:cs typeface="FreightSans Pro Medium"/>
              </a:rPr>
              <a:t> Server</a:t>
            </a:r>
          </a:p>
        </p:txBody>
      </p:sp>
      <p:sp>
        <p:nvSpPr>
          <p:cNvPr id="46" name="TextBox 45"/>
          <p:cNvSpPr txBox="1"/>
          <p:nvPr/>
        </p:nvSpPr>
        <p:spPr>
          <a:xfrm>
            <a:off x="8009287" y="2099799"/>
            <a:ext cx="1005841" cy="461665"/>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Service Directory</a:t>
            </a:r>
          </a:p>
        </p:txBody>
      </p:sp>
      <p:sp>
        <p:nvSpPr>
          <p:cNvPr id="47" name="TextBox 46"/>
          <p:cNvSpPr txBox="1"/>
          <p:nvPr/>
        </p:nvSpPr>
        <p:spPr>
          <a:xfrm>
            <a:off x="8006079" y="2818486"/>
            <a:ext cx="1005841" cy="461665"/>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Circuit Breaker</a:t>
            </a:r>
          </a:p>
        </p:txBody>
      </p:sp>
      <p:sp>
        <p:nvSpPr>
          <p:cNvPr id="49" name="TextBox 48"/>
          <p:cNvSpPr txBox="1"/>
          <p:nvPr/>
        </p:nvSpPr>
        <p:spPr>
          <a:xfrm>
            <a:off x="4255483" y="1305560"/>
            <a:ext cx="1005841" cy="461665"/>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DataStax</a:t>
            </a:r>
            <a:r>
              <a:rPr lang="en-US" sz="1200" dirty="0" smtClean="0">
                <a:solidFill>
                  <a:schemeClr val="bg2"/>
                </a:solidFill>
                <a:latin typeface="FreightSans Pro Medium"/>
                <a:cs typeface="FreightSans Pro Medium"/>
              </a:rPr>
              <a:t> Cassandra</a:t>
            </a:r>
          </a:p>
        </p:txBody>
      </p:sp>
      <p:sp>
        <p:nvSpPr>
          <p:cNvPr id="50" name="TextBox 49"/>
          <p:cNvSpPr txBox="1"/>
          <p:nvPr/>
        </p:nvSpPr>
        <p:spPr>
          <a:xfrm>
            <a:off x="4261400" y="3989767"/>
            <a:ext cx="882314" cy="276999"/>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GemFire</a:t>
            </a:r>
            <a:endParaRPr lang="en-US" sz="1200" dirty="0" smtClean="0">
              <a:solidFill>
                <a:schemeClr val="bg2"/>
              </a:solidFill>
              <a:latin typeface="FreightSans Pro Medium"/>
              <a:cs typeface="FreightSans Pro Medium"/>
            </a:endParaRPr>
          </a:p>
        </p:txBody>
      </p:sp>
      <p:sp>
        <p:nvSpPr>
          <p:cNvPr id="52" name="TextBox 51"/>
          <p:cNvSpPr txBox="1"/>
          <p:nvPr/>
        </p:nvSpPr>
        <p:spPr>
          <a:xfrm>
            <a:off x="4267969" y="3108908"/>
            <a:ext cx="1005841" cy="276999"/>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PivotalHD</a:t>
            </a:r>
            <a:endParaRPr lang="en-US" sz="1200" dirty="0" smtClean="0">
              <a:solidFill>
                <a:schemeClr val="bg2"/>
              </a:solidFill>
              <a:latin typeface="FreightSans Pro Medium"/>
              <a:cs typeface="FreightSans Pro Medium"/>
            </a:endParaRPr>
          </a:p>
        </p:txBody>
      </p:sp>
      <p:sp>
        <p:nvSpPr>
          <p:cNvPr id="53" name="TextBox 52"/>
          <p:cNvSpPr txBox="1"/>
          <p:nvPr/>
        </p:nvSpPr>
        <p:spPr>
          <a:xfrm>
            <a:off x="2722879" y="1432833"/>
            <a:ext cx="1005841" cy="276999"/>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Redis</a:t>
            </a:r>
            <a:endParaRPr lang="en-US" sz="1200" dirty="0" smtClean="0">
              <a:solidFill>
                <a:schemeClr val="bg2"/>
              </a:solidFill>
              <a:latin typeface="FreightSans Pro Medium"/>
              <a:cs typeface="FreightSans Pro Medium"/>
            </a:endParaRPr>
          </a:p>
        </p:txBody>
      </p:sp>
      <p:sp>
        <p:nvSpPr>
          <p:cNvPr id="54" name="TextBox 53"/>
          <p:cNvSpPr txBox="1"/>
          <p:nvPr/>
        </p:nvSpPr>
        <p:spPr>
          <a:xfrm>
            <a:off x="2722879" y="2304048"/>
            <a:ext cx="1005841" cy="276999"/>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MySQL</a:t>
            </a:r>
          </a:p>
        </p:txBody>
      </p:sp>
      <p:sp>
        <p:nvSpPr>
          <p:cNvPr id="56" name="TextBox 55"/>
          <p:cNvSpPr txBox="1"/>
          <p:nvPr/>
        </p:nvSpPr>
        <p:spPr>
          <a:xfrm>
            <a:off x="2725633" y="3779753"/>
            <a:ext cx="934721" cy="646331"/>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Session state caching</a:t>
            </a:r>
            <a:endParaRPr lang="en-US" sz="1000" dirty="0" smtClean="0">
              <a:solidFill>
                <a:schemeClr val="bg2"/>
              </a:solidFill>
              <a:latin typeface="FreightSans Pro Medium"/>
              <a:cs typeface="FreightSans Pro Medium"/>
            </a:endParaRPr>
          </a:p>
        </p:txBody>
      </p:sp>
      <p:sp>
        <p:nvSpPr>
          <p:cNvPr id="48" name="Rectangle 47"/>
          <p:cNvSpPr/>
          <p:nvPr/>
        </p:nvSpPr>
        <p:spPr>
          <a:xfrm>
            <a:off x="142240" y="3129727"/>
            <a:ext cx="1869440" cy="1421954"/>
          </a:xfrm>
          <a:prstGeom prst="rect">
            <a:avLst/>
          </a:prstGeom>
          <a:solidFill>
            <a:srgbClr val="FFFF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b="1" dirty="0" smtClean="0">
                <a:solidFill>
                  <a:schemeClr val="tx2"/>
                </a:solidFill>
              </a:rPr>
              <a:t>Security</a:t>
            </a:r>
            <a:endParaRPr lang="en-US" dirty="0" smtClean="0">
              <a:solidFill>
                <a:schemeClr val="tx2"/>
              </a:solidFill>
            </a:endParaRPr>
          </a:p>
        </p:txBody>
      </p:sp>
      <p:pic>
        <p:nvPicPr>
          <p:cNvPr id="57" name="Picture 56"/>
          <p:cNvPicPr>
            <a:picLocks noChangeAspect="1"/>
          </p:cNvPicPr>
          <p:nvPr/>
        </p:nvPicPr>
        <p:blipFill>
          <a:blip r:embed="rId17" cstate="screen">
            <a:alphaModFix/>
            <a:extLst>
              <a:ext uri="{28A0092B-C50C-407E-A947-70E740481C1C}">
                <a14:useLocalDpi xmlns:a14="http://schemas.microsoft.com/office/drawing/2010/main"/>
              </a:ext>
            </a:extLst>
          </a:blip>
          <a:stretch>
            <a:fillRect/>
          </a:stretch>
        </p:blipFill>
        <p:spPr>
          <a:xfrm>
            <a:off x="239486" y="3675380"/>
            <a:ext cx="635000" cy="635000"/>
          </a:xfrm>
          <a:prstGeom prst="rect">
            <a:avLst/>
          </a:prstGeom>
        </p:spPr>
      </p:pic>
      <p:sp>
        <p:nvSpPr>
          <p:cNvPr id="58" name="TextBox 57"/>
          <p:cNvSpPr txBox="1"/>
          <p:nvPr/>
        </p:nvSpPr>
        <p:spPr>
          <a:xfrm>
            <a:off x="807357" y="3799840"/>
            <a:ext cx="1173843" cy="276999"/>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Single Sign-on</a:t>
            </a:r>
          </a:p>
        </p:txBody>
      </p:sp>
      <p:sp>
        <p:nvSpPr>
          <p:cNvPr id="59" name="Rectangle 58"/>
          <p:cNvSpPr/>
          <p:nvPr/>
        </p:nvSpPr>
        <p:spPr>
          <a:xfrm>
            <a:off x="5189572" y="2739867"/>
            <a:ext cx="1879600" cy="1823695"/>
          </a:xfrm>
          <a:prstGeom prst="rect">
            <a:avLst/>
          </a:prstGeom>
          <a:solidFill>
            <a:schemeClr val="bg1"/>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b="1" dirty="0" smtClean="0">
                <a:solidFill>
                  <a:srgbClr val="000000"/>
                </a:solidFill>
              </a:rPr>
              <a:t>Monitoring</a:t>
            </a:r>
            <a:endParaRPr lang="en-US" sz="2000" b="1" dirty="0" smtClean="0">
              <a:solidFill>
                <a:srgbClr val="000000"/>
              </a:solidFill>
            </a:endParaRPr>
          </a:p>
          <a:p>
            <a:pPr algn="ctr"/>
            <a:endParaRPr lang="en-US" dirty="0"/>
          </a:p>
        </p:txBody>
      </p:sp>
      <p:sp>
        <p:nvSpPr>
          <p:cNvPr id="60" name="TextBox 59"/>
          <p:cNvSpPr txBox="1"/>
          <p:nvPr/>
        </p:nvSpPr>
        <p:spPr>
          <a:xfrm>
            <a:off x="5913891" y="1415780"/>
            <a:ext cx="944110" cy="276999"/>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Git</a:t>
            </a:r>
            <a:r>
              <a:rPr lang="en-US" sz="1200" dirty="0" smtClean="0">
                <a:solidFill>
                  <a:schemeClr val="bg2"/>
                </a:solidFill>
                <a:latin typeface="FreightSans Pro Medium"/>
                <a:cs typeface="FreightSans Pro Medium"/>
              </a:rPr>
              <a:t> Lab</a:t>
            </a:r>
          </a:p>
        </p:txBody>
      </p:sp>
      <p:sp>
        <p:nvSpPr>
          <p:cNvPr id="62" name="TextBox 61"/>
          <p:cNvSpPr txBox="1"/>
          <p:nvPr/>
        </p:nvSpPr>
        <p:spPr>
          <a:xfrm>
            <a:off x="5972803" y="4117925"/>
            <a:ext cx="1005841" cy="276999"/>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New Relic</a:t>
            </a:r>
          </a:p>
        </p:txBody>
      </p:sp>
      <p:sp>
        <p:nvSpPr>
          <p:cNvPr id="63" name="TextBox 62"/>
          <p:cNvSpPr txBox="1"/>
          <p:nvPr/>
        </p:nvSpPr>
        <p:spPr>
          <a:xfrm>
            <a:off x="5972803" y="3226168"/>
            <a:ext cx="1005841" cy="461665"/>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App Dynamics</a:t>
            </a:r>
          </a:p>
        </p:txBody>
      </p:sp>
      <p:pic>
        <p:nvPicPr>
          <p:cNvPr id="30" name="Picture 29" descr="gitlab.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5261324" y="1215207"/>
            <a:ext cx="640081" cy="640081"/>
          </a:xfrm>
          <a:prstGeom prst="rect">
            <a:avLst/>
          </a:prstGeom>
        </p:spPr>
      </p:pic>
      <p:pic>
        <p:nvPicPr>
          <p:cNvPr id="32" name="Picture 31"/>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276105" y="3129726"/>
            <a:ext cx="636325" cy="636325"/>
          </a:xfrm>
          <a:prstGeom prst="rect">
            <a:avLst/>
          </a:prstGeom>
        </p:spPr>
      </p:pic>
      <p:pic>
        <p:nvPicPr>
          <p:cNvPr id="70" name="Picture 69" descr="newrelic.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5287132" y="3858465"/>
            <a:ext cx="626759" cy="626759"/>
          </a:xfrm>
          <a:prstGeom prst="rect">
            <a:avLst/>
          </a:prstGeom>
        </p:spPr>
      </p:pic>
      <p:pic>
        <p:nvPicPr>
          <p:cNvPr id="72" name="Picture 2" descr="http://photos4.meetupstatic.com/photos/event/7/8/f/c/global_249990972.jpeg"/>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8260969" y="3836140"/>
            <a:ext cx="583693" cy="583693"/>
          </a:xfrm>
          <a:prstGeom prst="roundRect">
            <a:avLst>
              <a:gd name="adj" fmla="val 22615"/>
            </a:avLst>
          </a:prstGeom>
          <a:solidFill>
            <a:srgbClr val="FFFFFF">
              <a:shade val="85000"/>
            </a:srgbClr>
          </a:solidFill>
          <a:ln>
            <a:noFill/>
          </a:ln>
          <a:effectLst/>
          <a:extLst/>
        </p:spPr>
      </p:pic>
      <p:sp>
        <p:nvSpPr>
          <p:cNvPr id="73" name="TextBox 72"/>
          <p:cNvSpPr txBox="1"/>
          <p:nvPr/>
        </p:nvSpPr>
        <p:spPr>
          <a:xfrm>
            <a:off x="7276738" y="3993535"/>
            <a:ext cx="1127883" cy="276999"/>
          </a:xfrm>
          <a:prstGeom prst="rect">
            <a:avLst/>
          </a:prstGeom>
          <a:noFill/>
        </p:spPr>
        <p:txBody>
          <a:bodyPr wrap="square" rtlCol="0">
            <a:spAutoFit/>
          </a:bodyPr>
          <a:lstStyle/>
          <a:p>
            <a:r>
              <a:rPr lang="en-US" sz="1200" i="1" dirty="0" smtClean="0">
                <a:solidFill>
                  <a:schemeClr val="bg2"/>
                </a:solidFill>
                <a:latin typeface="FreightSans Pro Medium"/>
                <a:cs typeface="FreightSans Pro Medium"/>
              </a:rPr>
              <a:t>Powered by</a:t>
            </a:r>
          </a:p>
        </p:txBody>
      </p:sp>
    </p:spTree>
    <p:extLst>
      <p:ext uri="{BB962C8B-B14F-4D97-AF65-F5344CB8AC3E}">
        <p14:creationId xmlns:p14="http://schemas.microsoft.com/office/powerpoint/2010/main" val="3890374412"/>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1017588" y="1739930"/>
            <a:ext cx="6048376" cy="620683"/>
          </a:xfrm>
        </p:spPr>
        <p:txBody>
          <a:bodyPr/>
          <a:lstStyle/>
          <a:p>
            <a:r>
              <a:rPr lang="en-US" sz="4000" dirty="0" smtClean="0">
                <a:solidFill>
                  <a:schemeClr val="accent3"/>
                </a:solidFill>
              </a:rPr>
              <a:t>The Whole Stack</a:t>
            </a:r>
            <a:endParaRPr lang="en-US" sz="4000" dirty="0">
              <a:solidFill>
                <a:schemeClr val="accent3"/>
              </a:solidFill>
            </a:endParaRPr>
          </a:p>
        </p:txBody>
      </p:sp>
    </p:spTree>
    <p:extLst>
      <p:ext uri="{BB962C8B-B14F-4D97-AF65-F5344CB8AC3E}">
        <p14:creationId xmlns:p14="http://schemas.microsoft.com/office/powerpoint/2010/main" val="37246752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idx="1"/>
          </p:nvPr>
        </p:nvSpPr>
        <p:spPr/>
        <p:txBody>
          <a:bodyPr/>
          <a:lstStyle/>
          <a:p>
            <a:r>
              <a:rPr lang="en-US" dirty="0">
                <a:solidFill>
                  <a:srgbClr val="FFFFFF"/>
                </a:solidFill>
              </a:rPr>
              <a:t>Relational </a:t>
            </a:r>
            <a:r>
              <a:rPr lang="en-US" dirty="0" smtClean="0">
                <a:solidFill>
                  <a:srgbClr val="FFFFFF"/>
                </a:solidFill>
              </a:rPr>
              <a:t>Database as a Service for Your Applications</a:t>
            </a:r>
            <a:endParaRPr lang="en-US" dirty="0">
              <a:solidFill>
                <a:srgbClr val="FFFFFF"/>
              </a:solidFill>
            </a:endParaRPr>
          </a:p>
          <a:p>
            <a:endParaRPr lang="en-US" dirty="0"/>
          </a:p>
        </p:txBody>
      </p:sp>
      <p:sp>
        <p:nvSpPr>
          <p:cNvPr id="2" name="Title 1"/>
          <p:cNvSpPr>
            <a:spLocks noGrp="1"/>
          </p:cNvSpPr>
          <p:nvPr>
            <p:ph type="title"/>
          </p:nvPr>
        </p:nvSpPr>
        <p:spPr/>
        <p:txBody>
          <a:bodyPr/>
          <a:lstStyle/>
          <a:p>
            <a:r>
              <a:rPr lang="en-US" sz="2800" dirty="0">
                <a:solidFill>
                  <a:srgbClr val="2C95DD"/>
                </a:solidFill>
              </a:rPr>
              <a:t>MySQL</a:t>
            </a:r>
            <a:r>
              <a:rPr lang="en-US" sz="2800" dirty="0"/>
              <a:t> </a:t>
            </a:r>
            <a:r>
              <a:rPr lang="en-US" sz="2800" dirty="0">
                <a:solidFill>
                  <a:srgbClr val="2C95DD"/>
                </a:solidFill>
              </a:rPr>
              <a:t>for Pivotal Cloud Foundry</a:t>
            </a:r>
          </a:p>
        </p:txBody>
      </p:sp>
      <p:sp>
        <p:nvSpPr>
          <p:cNvPr id="4" name="Content Placeholder 3"/>
          <p:cNvSpPr>
            <a:spLocks noGrp="1"/>
          </p:cNvSpPr>
          <p:nvPr>
            <p:ph sz="quarter" idx="4294967295"/>
          </p:nvPr>
        </p:nvSpPr>
        <p:spPr>
          <a:xfrm>
            <a:off x="176802" y="1419224"/>
            <a:ext cx="4257391" cy="3038475"/>
          </a:xfrm>
          <a:prstGeom prst="rect">
            <a:avLst/>
          </a:prstGeom>
        </p:spPr>
        <p:txBody>
          <a:bodyPr anchor="t"/>
          <a:lstStyle/>
          <a:p>
            <a:pPr marL="342900" indent="-342900">
              <a:spcBef>
                <a:spcPts val="0"/>
              </a:spcBef>
              <a:spcAft>
                <a:spcPts val="600"/>
              </a:spcAft>
              <a:buFont typeface="Arial"/>
              <a:buChar char="•"/>
            </a:pPr>
            <a:r>
              <a:rPr lang="en-US" sz="2000" dirty="0" smtClean="0">
                <a:solidFill>
                  <a:srgbClr val="FFFFFF"/>
                </a:solidFill>
              </a:rPr>
              <a:t>Minimized effort </a:t>
            </a:r>
            <a:r>
              <a:rPr lang="en-US" sz="2000" dirty="0">
                <a:solidFill>
                  <a:srgbClr val="FFFFFF"/>
                </a:solidFill>
              </a:rPr>
              <a:t>to create, configure</a:t>
            </a:r>
            <a:r>
              <a:rPr lang="en-US" sz="2000" dirty="0" smtClean="0">
                <a:solidFill>
                  <a:srgbClr val="FFFFFF"/>
                </a:solidFill>
              </a:rPr>
              <a:t>, and </a:t>
            </a:r>
            <a:r>
              <a:rPr lang="en-US" sz="2000" dirty="0">
                <a:solidFill>
                  <a:srgbClr val="FFFFFF"/>
                </a:solidFill>
              </a:rPr>
              <a:t>manage a MySQL </a:t>
            </a:r>
            <a:r>
              <a:rPr lang="en-US" sz="2000" dirty="0" smtClean="0">
                <a:solidFill>
                  <a:srgbClr val="FFFFFF"/>
                </a:solidFill>
              </a:rPr>
              <a:t>cluster</a:t>
            </a:r>
          </a:p>
          <a:p>
            <a:pPr marL="342900" indent="-342900">
              <a:spcBef>
                <a:spcPts val="0"/>
              </a:spcBef>
              <a:spcAft>
                <a:spcPts val="600"/>
              </a:spcAft>
              <a:buFont typeface="Arial"/>
              <a:buChar char="•"/>
            </a:pPr>
            <a:r>
              <a:rPr lang="en-US" sz="2000" dirty="0" smtClean="0">
                <a:solidFill>
                  <a:srgbClr val="FFFFFF"/>
                </a:solidFill>
              </a:rPr>
              <a:t>Multi</a:t>
            </a:r>
            <a:r>
              <a:rPr lang="en-US" sz="2000" dirty="0">
                <a:solidFill>
                  <a:srgbClr val="FFFFFF"/>
                </a:solidFill>
              </a:rPr>
              <a:t>-node </a:t>
            </a:r>
            <a:r>
              <a:rPr lang="en-US" sz="2000" dirty="0" smtClean="0">
                <a:solidFill>
                  <a:srgbClr val="FFFFFF"/>
                </a:solidFill>
              </a:rPr>
              <a:t>cluster</a:t>
            </a:r>
          </a:p>
          <a:p>
            <a:pPr marL="342900" indent="-342900">
              <a:spcBef>
                <a:spcPts val="0"/>
              </a:spcBef>
              <a:spcAft>
                <a:spcPts val="600"/>
              </a:spcAft>
              <a:buFont typeface="Arial"/>
              <a:buChar char="•"/>
            </a:pPr>
            <a:r>
              <a:rPr lang="en-US" sz="2000" dirty="0" smtClean="0">
                <a:solidFill>
                  <a:srgbClr val="FFFFFF"/>
                </a:solidFill>
              </a:rPr>
              <a:t>Data replication across nodes</a:t>
            </a:r>
          </a:p>
          <a:p>
            <a:pPr marL="342900" indent="-342900">
              <a:spcBef>
                <a:spcPts val="0"/>
              </a:spcBef>
              <a:spcAft>
                <a:spcPts val="600"/>
              </a:spcAft>
              <a:buFont typeface="Arial"/>
              <a:buChar char="•"/>
            </a:pPr>
            <a:r>
              <a:rPr lang="en-US" sz="2000" dirty="0" smtClean="0">
                <a:solidFill>
                  <a:srgbClr val="FFFFFF"/>
                </a:solidFill>
              </a:rPr>
              <a:t>Failover </a:t>
            </a:r>
            <a:r>
              <a:rPr lang="en-US" sz="2000" dirty="0">
                <a:solidFill>
                  <a:srgbClr val="FFFFFF"/>
                </a:solidFill>
              </a:rPr>
              <a:t>functionality ensures </a:t>
            </a:r>
            <a:r>
              <a:rPr lang="en-US" sz="2000" dirty="0" smtClean="0">
                <a:solidFill>
                  <a:srgbClr val="FFFFFF"/>
                </a:solidFill>
              </a:rPr>
              <a:t>app traffic only routed </a:t>
            </a:r>
            <a:r>
              <a:rPr lang="en-US" sz="2000" dirty="0">
                <a:solidFill>
                  <a:srgbClr val="FFFFFF"/>
                </a:solidFill>
              </a:rPr>
              <a:t>to healthy </a:t>
            </a:r>
            <a:r>
              <a:rPr lang="en-US" sz="2000" dirty="0" smtClean="0">
                <a:solidFill>
                  <a:srgbClr val="FFFFFF"/>
                </a:solidFill>
              </a:rPr>
              <a:t>nodes</a:t>
            </a:r>
            <a:endParaRPr lang="en-US" sz="2000" dirty="0">
              <a:solidFill>
                <a:srgbClr val="FFFFFF"/>
              </a:solidFill>
            </a:endParaRPr>
          </a:p>
        </p:txBody>
      </p:sp>
      <p:pic>
        <p:nvPicPr>
          <p:cNvPr id="18" name="Picture 17"/>
          <p:cNvPicPr>
            <a:picLocks noChangeAspect="1"/>
          </p:cNvPicPr>
          <p:nvPr/>
        </p:nvPicPr>
        <p:blipFill>
          <a:blip r:embed="rId3"/>
          <a:stretch>
            <a:fillRect/>
          </a:stretch>
        </p:blipFill>
        <p:spPr>
          <a:xfrm>
            <a:off x="4434193" y="1681129"/>
            <a:ext cx="4709807" cy="2615259"/>
          </a:xfrm>
          <a:prstGeom prst="rect">
            <a:avLst/>
          </a:prstGeom>
        </p:spPr>
      </p:pic>
      <p:pic>
        <p:nvPicPr>
          <p:cNvPr id="8" name="Picture 7"/>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791229" y="146030"/>
            <a:ext cx="985982" cy="985982"/>
          </a:xfrm>
          <a:prstGeom prst="rect">
            <a:avLst/>
          </a:prstGeom>
        </p:spPr>
      </p:pic>
    </p:spTree>
    <p:extLst>
      <p:ext uri="{BB962C8B-B14F-4D97-AF65-F5344CB8AC3E}">
        <p14:creationId xmlns:p14="http://schemas.microsoft.com/office/powerpoint/2010/main" val="1612640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ctrTitle"/>
          </p:nvPr>
        </p:nvSpPr>
        <p:spPr>
          <a:xfrm>
            <a:off x="1017587" y="1739930"/>
            <a:ext cx="6048299" cy="620700"/>
          </a:xfrm>
        </p:spPr>
        <p:txBody>
          <a:bodyPr/>
          <a:lstStyle/>
          <a:p>
            <a:r>
              <a:rPr lang="en-US" sz="4000" dirty="0" smtClean="0">
                <a:solidFill>
                  <a:srgbClr val="F27C3A"/>
                </a:solidFill>
              </a:rPr>
              <a:t>Four Levels of HA</a:t>
            </a:r>
            <a:endParaRPr lang="en-US" sz="4000" dirty="0">
              <a:solidFill>
                <a:srgbClr val="F27C3A"/>
              </a:solidFill>
            </a:endParaRPr>
          </a:p>
        </p:txBody>
      </p:sp>
      <p:sp>
        <p:nvSpPr>
          <p:cNvPr id="7" name="Content Placeholder 3"/>
          <p:cNvSpPr txBox="1">
            <a:spLocks/>
          </p:cNvSpPr>
          <p:nvPr/>
        </p:nvSpPr>
        <p:spPr>
          <a:xfrm>
            <a:off x="1026053" y="2447128"/>
            <a:ext cx="6048375" cy="562768"/>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r>
              <a:rPr lang="en-US" sz="2400" dirty="0" smtClean="0">
                <a:solidFill>
                  <a:srgbClr val="FFFFFF"/>
                </a:solidFill>
              </a:rPr>
              <a:t>Built In!</a:t>
            </a:r>
            <a:endParaRPr lang="en-US" sz="2400" dirty="0">
              <a:solidFill>
                <a:srgbClr val="FFFFFF"/>
              </a:solidFill>
            </a:endParaRPr>
          </a:p>
        </p:txBody>
      </p:sp>
    </p:spTree>
    <p:extLst>
      <p:ext uri="{BB962C8B-B14F-4D97-AF65-F5344CB8AC3E}">
        <p14:creationId xmlns:p14="http://schemas.microsoft.com/office/powerpoint/2010/main" val="29182823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descr="Stocksy_txp157cab05rEJ000_Medium_423382.jpg"/>
          <p:cNvPicPr>
            <a:picLocks noChangeAspect="1"/>
          </p:cNvPicPr>
          <p:nvPr/>
        </p:nvPicPr>
        <p:blipFill>
          <a:blip r:embed="rId3"/>
          <a:srcRect t="15584"/>
          <a:stretch>
            <a:fillRect/>
          </a:stretch>
        </p:blipFill>
        <p:spPr>
          <a:xfrm>
            <a:off x="0" y="0"/>
            <a:ext cx="9144000" cy="5143500"/>
          </a:xfrm>
          <a:prstGeom prst="rect">
            <a:avLst/>
          </a:prstGeom>
        </p:spPr>
      </p:pic>
      <p:sp>
        <p:nvSpPr>
          <p:cNvPr id="20" name="Rectangle 19"/>
          <p:cNvSpPr/>
          <p:nvPr/>
        </p:nvSpPr>
        <p:spPr>
          <a:xfrm>
            <a:off x="0" y="0"/>
            <a:ext cx="9144000" cy="5143500"/>
          </a:xfrm>
          <a:prstGeom prst="rect">
            <a:avLst/>
          </a:prstGeom>
          <a:gradFill flip="none" rotWithShape="1">
            <a:gsLst>
              <a:gs pos="8000">
                <a:srgbClr val="000000">
                  <a:alpha val="0"/>
                </a:srgbClr>
              </a:gs>
              <a:gs pos="54000">
                <a:srgbClr val="000000">
                  <a:alpha val="86000"/>
                </a:srgbClr>
              </a:gs>
              <a:gs pos="83000">
                <a:srgbClr val="000000">
                  <a:alpha val="89000"/>
                </a:srgbClr>
              </a:gs>
            </a:gsLst>
            <a:lin ang="16500000" scaled="0"/>
            <a:tileRect/>
          </a:gradFill>
          <a:ln w="44450" cap="flat" cmpd="sng" algn="ctr">
            <a:noFill/>
            <a:prstDash val="solid"/>
            <a:round/>
            <a:headEnd type="none" w="med" len="med"/>
            <a:tailEnd type="none" w="med" len="med"/>
          </a:ln>
          <a:effectLst/>
        </p:spPr>
        <p:txBody>
          <a:bodyPr lIns="68579" tIns="34289" rIns="68579" bIns="34289" rtlCol="0" anchor="ctr"/>
          <a:lstStyle/>
          <a:p>
            <a:pPr algn="ctr">
              <a:defRPr/>
            </a:pPr>
            <a:endParaRPr lang="en-US" kern="0">
              <a:solidFill>
                <a:srgbClr val="FFFFFF"/>
              </a:solidFill>
            </a:endParaRPr>
          </a:p>
        </p:txBody>
      </p:sp>
      <p:grpSp>
        <p:nvGrpSpPr>
          <p:cNvPr id="2" name="Group 24"/>
          <p:cNvGrpSpPr/>
          <p:nvPr/>
        </p:nvGrpSpPr>
        <p:grpSpPr>
          <a:xfrm>
            <a:off x="3754006" y="2328641"/>
            <a:ext cx="1187450" cy="800195"/>
            <a:chOff x="1314450" y="2381250"/>
            <a:chExt cx="1847850" cy="1245223"/>
          </a:xfrm>
        </p:grpSpPr>
        <p:sp>
          <p:nvSpPr>
            <p:cNvPr id="24" name="Rounded Rectangle 23"/>
            <p:cNvSpPr/>
            <p:nvPr/>
          </p:nvSpPr>
          <p:spPr>
            <a:xfrm>
              <a:off x="1752600" y="2806700"/>
              <a:ext cx="1028700" cy="635000"/>
            </a:xfrm>
            <a:prstGeom prst="round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22" name="Picture 21" descr="cf-green.png"/>
            <p:cNvPicPr>
              <a:picLocks noChangeAspect="1"/>
            </p:cNvPicPr>
            <p:nvPr/>
          </p:nvPicPr>
          <p:blipFill>
            <a:blip r:embed="rId4"/>
            <a:stretch>
              <a:fillRect/>
            </a:stretch>
          </p:blipFill>
          <p:spPr>
            <a:xfrm>
              <a:off x="1314450" y="2381250"/>
              <a:ext cx="1847850" cy="1245223"/>
            </a:xfrm>
            <a:prstGeom prst="rect">
              <a:avLst/>
            </a:prstGeom>
          </p:spPr>
        </p:pic>
      </p:grpSp>
      <p:cxnSp>
        <p:nvCxnSpPr>
          <p:cNvPr id="40" name="Straight Connector 39"/>
          <p:cNvCxnSpPr/>
          <p:nvPr/>
        </p:nvCxnSpPr>
        <p:spPr>
          <a:xfrm>
            <a:off x="596900" y="2111130"/>
            <a:ext cx="7848600" cy="1588"/>
          </a:xfrm>
          <a:prstGeom prst="line">
            <a:avLst/>
          </a:prstGeom>
          <a:ln w="22225" cap="flat" cmpd="sng" algn="ctr">
            <a:gradFill flip="none" rotWithShape="1">
              <a:gsLst>
                <a:gs pos="0">
                  <a:schemeClr val="accent1">
                    <a:alpha val="0"/>
                  </a:schemeClr>
                </a:gs>
                <a:gs pos="100000">
                  <a:schemeClr val="bg2">
                    <a:alpha val="0"/>
                  </a:schemeClr>
                </a:gs>
                <a:gs pos="49000">
                  <a:schemeClr val="accent1"/>
                </a:gs>
              </a:gsLst>
              <a:path path="circle">
                <a:fillToRect l="100000" t="100000"/>
              </a:path>
              <a:tileRect r="-100000" b="-100000"/>
            </a:gra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96900" y="3428754"/>
            <a:ext cx="7848600" cy="1588"/>
          </a:xfrm>
          <a:prstGeom prst="line">
            <a:avLst/>
          </a:prstGeom>
          <a:ln w="22225" cap="flat" cmpd="sng" algn="ctr">
            <a:gradFill flip="none" rotWithShape="1">
              <a:gsLst>
                <a:gs pos="0">
                  <a:schemeClr val="accent1">
                    <a:alpha val="0"/>
                  </a:schemeClr>
                </a:gs>
                <a:gs pos="100000">
                  <a:schemeClr val="bg2">
                    <a:alpha val="0"/>
                  </a:schemeClr>
                </a:gs>
                <a:gs pos="49000">
                  <a:schemeClr val="accent1"/>
                </a:gs>
              </a:gsLst>
              <a:path path="circle">
                <a:fillToRect l="100000" t="100000"/>
              </a:path>
              <a:tileRect r="-100000" b="-100000"/>
            </a:gra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8" name="Shape 1014"/>
          <p:cNvSpPr txBox="1">
            <a:spLocks/>
          </p:cNvSpPr>
          <p:nvPr/>
        </p:nvSpPr>
        <p:spPr>
          <a:xfrm>
            <a:off x="1820794" y="1336859"/>
            <a:ext cx="5209487" cy="460500"/>
          </a:xfrm>
          <a:prstGeom prst="rect">
            <a:avLst/>
          </a:prstGeom>
          <a:noFill/>
          <a:ln>
            <a:noFill/>
          </a:ln>
        </p:spPr>
        <p:txBody>
          <a:bodyPr lIns="0" tIns="0" rIns="0" bIns="0" anchor="t" anchorCtr="0">
            <a:noAutofit/>
          </a:bodyPr>
          <a:lstStyle/>
          <a:p>
            <a:pPr algn="dist">
              <a:lnSpc>
                <a:spcPct val="90000"/>
              </a:lnSpc>
              <a:buSzPct val="25000"/>
              <a:defRPr/>
            </a:pPr>
            <a:endParaRPr lang="en" sz="4500" b="1" kern="0" cap="all" dirty="0">
              <a:solidFill>
                <a:srgbClr val="008881"/>
              </a:solidFill>
              <a:ea typeface="Arial"/>
              <a:cs typeface="Arial"/>
              <a:sym typeface="Arial"/>
            </a:endParaRPr>
          </a:p>
        </p:txBody>
      </p:sp>
      <p:sp>
        <p:nvSpPr>
          <p:cNvPr id="10" name="Shape 1163"/>
          <p:cNvSpPr txBox="1">
            <a:spLocks/>
          </p:cNvSpPr>
          <p:nvPr/>
        </p:nvSpPr>
        <p:spPr bwMode="gray">
          <a:xfrm>
            <a:off x="205956" y="1396070"/>
            <a:ext cx="8410499" cy="460500"/>
          </a:xfrm>
          <a:prstGeom prst="rect">
            <a:avLst/>
          </a:prstGeom>
          <a:noFill/>
          <a:ln>
            <a:noFill/>
          </a:ln>
        </p:spPr>
        <p:txBody>
          <a:bodyPr lIns="0" tIns="0" rIns="0" bIns="0" anchor="t" anchorCtr="0">
            <a:noAutofit/>
          </a:bodyPr>
          <a:lstStyle>
            <a:defPPr marR="0" algn="l" rtl="0">
              <a:lnSpc>
                <a:spcPct val="100000"/>
              </a:lnSpc>
              <a:spcBef>
                <a:spcPts val="0"/>
              </a:spcBef>
              <a:spcAft>
                <a:spcPts val="0"/>
              </a:spcAft>
            </a:defPPr>
            <a:lvl1pPr marR="0" algn="l" rtl="0">
              <a:lnSpc>
                <a:spcPct val="90000"/>
              </a:lnSpc>
              <a:spcBef>
                <a:spcPts val="0"/>
              </a:spcBef>
              <a:spcAft>
                <a:spcPts val="0"/>
              </a:spcAft>
              <a:buNone/>
              <a:defRPr sz="3200" b="0" i="0" u="none" strike="noStrike" cap="none" baseline="0">
                <a:solidFill>
                  <a:schemeClr val="tx2"/>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stStyle>
          <a:p>
            <a:pPr algn="ctr">
              <a:buSzPct val="25000"/>
            </a:pPr>
            <a:r>
              <a:rPr lang="en-US" b="1" cap="all" dirty="0" smtClean="0">
                <a:solidFill>
                  <a:srgbClr val="74CEC7"/>
                </a:solidFill>
              </a:rPr>
              <a:t>D e m o</a:t>
            </a:r>
            <a:endParaRPr lang="en" sz="2100" b="1" cap="all" dirty="0">
              <a:solidFill>
                <a:srgbClr val="74CEC7"/>
              </a:solidFill>
            </a:endParaRPr>
          </a:p>
        </p:txBody>
      </p:sp>
    </p:spTree>
    <p:extLst>
      <p:ext uri="{BB962C8B-B14F-4D97-AF65-F5344CB8AC3E}">
        <p14:creationId xmlns:p14="http://schemas.microsoft.com/office/powerpoint/2010/main" val="314209122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Shape 521"/>
          <p:cNvSpPr txBox="1">
            <a:spLocks noGrp="1"/>
          </p:cNvSpPr>
          <p:nvPr>
            <p:ph type="title"/>
          </p:nvPr>
        </p:nvSpPr>
        <p:spPr>
          <a:xfrm>
            <a:off x="183813" y="123976"/>
            <a:ext cx="8410574" cy="460374"/>
          </a:xfrm>
          <a:prstGeom prst="rect">
            <a:avLst/>
          </a:prstGeom>
          <a:noFill/>
          <a:ln>
            <a:noFill/>
          </a:ln>
        </p:spPr>
        <p:txBody>
          <a:bodyPr lIns="0" tIns="0" rIns="0" bIns="0" anchor="t" anchorCtr="0">
            <a:noAutofit/>
          </a:bodyPr>
          <a:lstStyle/>
          <a:p>
            <a:pPr lvl="0">
              <a:buClr>
                <a:srgbClr val="00685D"/>
              </a:buClr>
              <a:buSzPct val="25000"/>
            </a:pPr>
            <a:r>
              <a:rPr lang="en-US" sz="2800" dirty="0" smtClean="0">
                <a:solidFill>
                  <a:srgbClr val="2C95DD"/>
                </a:solidFill>
              </a:rPr>
              <a:t>Application Instance HA</a:t>
            </a:r>
            <a:endParaRPr lang="en-US" sz="2800" b="0" i="0" u="none" strike="noStrike" cap="none" dirty="0">
              <a:solidFill>
                <a:srgbClr val="00685D"/>
              </a:solidFill>
              <a:latin typeface="Arial"/>
              <a:ea typeface="Arial"/>
              <a:cs typeface="Arial"/>
              <a:sym typeface="Arial"/>
            </a:endParaRPr>
          </a:p>
        </p:txBody>
      </p:sp>
      <p:sp>
        <p:nvSpPr>
          <p:cNvPr id="522" name="Shape 522"/>
          <p:cNvSpPr/>
          <p:nvPr/>
        </p:nvSpPr>
        <p:spPr>
          <a:xfrm>
            <a:off x="990400" y="762000"/>
            <a:ext cx="7269846" cy="3790135"/>
          </a:xfrm>
          <a:prstGeom prst="roundRect">
            <a:avLst>
              <a:gd name="adj" fmla="val 8224"/>
            </a:avLst>
          </a:prstGeom>
          <a:gradFill>
            <a:gsLst>
              <a:gs pos="0">
                <a:srgbClr val="D8D8D8"/>
              </a:gs>
              <a:gs pos="100000">
                <a:srgbClr val="F2F2F2"/>
              </a:gs>
            </a:gsLst>
            <a:lin ang="5400000" scaled="0"/>
          </a:gradFill>
          <a:ln w="9525" cap="flat" cmpd="sng">
            <a:solidFill>
              <a:srgbClr val="7F7F7F"/>
            </a:solidFill>
            <a:prstDash val="solid"/>
            <a:round/>
            <a:headEnd type="none" w="med" len="med"/>
            <a:tailEnd type="none" w="med" len="med"/>
          </a:ln>
        </p:spPr>
        <p:txBody>
          <a:bodyPr lIns="91425" tIns="0" rIns="91425" bIns="0" anchor="b" anchorCtr="0">
            <a:noAutofit/>
          </a:bodyPr>
          <a:lstStyle/>
          <a:p>
            <a:pPr marL="0" marR="0" lvl="0" indent="0" algn="ctr" rtl="0">
              <a:spcBef>
                <a:spcPts val="0"/>
              </a:spcBef>
              <a:buNone/>
            </a:pPr>
            <a:endParaRPr sz="1600" b="0" i="0" u="none" strike="noStrike" cap="none">
              <a:solidFill>
                <a:srgbClr val="008881"/>
              </a:solidFill>
              <a:latin typeface="Arial"/>
              <a:ea typeface="Arial"/>
              <a:cs typeface="Arial"/>
              <a:sym typeface="Arial"/>
            </a:endParaRPr>
          </a:p>
        </p:txBody>
      </p:sp>
      <p:sp>
        <p:nvSpPr>
          <p:cNvPr id="524" name="Shape 524"/>
          <p:cNvSpPr/>
          <p:nvPr/>
        </p:nvSpPr>
        <p:spPr>
          <a:xfrm rot="-5400000">
            <a:off x="-302943" y="2499035"/>
            <a:ext cx="3581398" cy="374030"/>
          </a:xfrm>
          <a:prstGeom prst="roundRect">
            <a:avLst>
              <a:gd name="adj" fmla="val 8685"/>
            </a:avLst>
          </a:prstGeom>
          <a:solidFill>
            <a:srgbClr val="369188"/>
          </a:solidFill>
          <a:ln>
            <a:noFill/>
          </a:ln>
        </p:spPr>
        <p:txBody>
          <a:bodyPr lIns="182875" tIns="0" rIns="0" bIns="0" anchor="ctr" anchorCtr="0">
            <a:noAutofit/>
          </a:bodyPr>
          <a:lstStyle/>
          <a:p>
            <a:pPr marL="0" marR="0" lvl="0" indent="0" algn="l" rtl="0">
              <a:spcBef>
                <a:spcPts val="0"/>
              </a:spcBef>
              <a:buSzPct val="25000"/>
              <a:buNone/>
            </a:pPr>
            <a:r>
              <a:rPr lang="en-US" sz="1600" b="0" i="0" u="none" strike="noStrike" cap="none">
                <a:solidFill>
                  <a:srgbClr val="F2F2F2"/>
                </a:solidFill>
                <a:latin typeface="Calibri"/>
                <a:ea typeface="Calibri"/>
                <a:cs typeface="Calibri"/>
                <a:sym typeface="Calibri"/>
              </a:rPr>
              <a:t>Router</a:t>
            </a:r>
          </a:p>
        </p:txBody>
      </p:sp>
      <p:sp>
        <p:nvSpPr>
          <p:cNvPr id="525" name="Shape 525"/>
          <p:cNvSpPr/>
          <p:nvPr/>
        </p:nvSpPr>
        <p:spPr>
          <a:xfrm>
            <a:off x="1768960" y="1200150"/>
            <a:ext cx="1533402" cy="443726"/>
          </a:xfrm>
          <a:prstGeom prst="roundRect">
            <a:avLst>
              <a:gd name="adj" fmla="val 4579"/>
            </a:avLst>
          </a:prstGeom>
          <a:solidFill>
            <a:srgbClr val="33928A"/>
          </a:solidFill>
          <a:ln>
            <a:noFill/>
          </a:ln>
        </p:spPr>
        <p:txBody>
          <a:bodyPr lIns="320025" tIns="0" rIns="0" bIns="0" anchor="ctr" anchorCtr="0">
            <a:noAutofit/>
          </a:bodyPr>
          <a:lstStyle/>
          <a:p>
            <a:pPr marL="0" marR="0" lvl="0" indent="0" algn="l" rtl="0">
              <a:spcBef>
                <a:spcPts val="0"/>
              </a:spcBef>
              <a:buSzPct val="25000"/>
              <a:buNone/>
            </a:pPr>
            <a:r>
              <a:rPr lang="en-US" sz="1200" b="1" i="0" u="none" strike="noStrike" cap="none">
                <a:solidFill>
                  <a:srgbClr val="FFFFFF"/>
                </a:solidFill>
                <a:latin typeface="Arial"/>
                <a:ea typeface="Arial"/>
                <a:cs typeface="Arial"/>
                <a:sym typeface="Arial"/>
              </a:rPr>
              <a:t>Blobstore</a:t>
            </a:r>
          </a:p>
        </p:txBody>
      </p:sp>
      <p:sp>
        <p:nvSpPr>
          <p:cNvPr id="526" name="Shape 526"/>
          <p:cNvSpPr/>
          <p:nvPr/>
        </p:nvSpPr>
        <p:spPr>
          <a:xfrm>
            <a:off x="1832465" y="1314154"/>
            <a:ext cx="206829" cy="215718"/>
          </a:xfrm>
          <a:custGeom>
            <a:avLst/>
            <a:gdLst/>
            <a:ahLst/>
            <a:cxnLst/>
            <a:rect l="0" t="0" r="0" b="0"/>
            <a:pathLst>
              <a:path w="120000" h="120000" extrusionOk="0">
                <a:moveTo>
                  <a:pt x="0" y="67932"/>
                </a:moveTo>
                <a:cubicBezTo>
                  <a:pt x="0" y="77010"/>
                  <a:pt x="26863" y="84369"/>
                  <a:pt x="60000" y="84369"/>
                </a:cubicBezTo>
                <a:cubicBezTo>
                  <a:pt x="93137" y="84369"/>
                  <a:pt x="120000" y="77010"/>
                  <a:pt x="120000" y="67932"/>
                </a:cubicBezTo>
                <a:lnTo>
                  <a:pt x="120000" y="103563"/>
                </a:lnTo>
                <a:lnTo>
                  <a:pt x="120000" y="103665"/>
                </a:lnTo>
                <a:lnTo>
                  <a:pt x="119962" y="103665"/>
                </a:lnTo>
                <a:cubicBezTo>
                  <a:pt x="119797" y="112696"/>
                  <a:pt x="93011" y="120000"/>
                  <a:pt x="60000" y="120000"/>
                </a:cubicBezTo>
                <a:cubicBezTo>
                  <a:pt x="26988" y="120000"/>
                  <a:pt x="203" y="112696"/>
                  <a:pt x="37" y="103665"/>
                </a:cubicBezTo>
                <a:lnTo>
                  <a:pt x="0" y="103665"/>
                </a:lnTo>
                <a:lnTo>
                  <a:pt x="0" y="103563"/>
                </a:lnTo>
                <a:close/>
                <a:moveTo>
                  <a:pt x="0" y="22813"/>
                </a:moveTo>
                <a:cubicBezTo>
                  <a:pt x="0" y="31890"/>
                  <a:pt x="26863" y="39249"/>
                  <a:pt x="60000" y="39249"/>
                </a:cubicBezTo>
                <a:cubicBezTo>
                  <a:pt x="93137" y="39249"/>
                  <a:pt x="120000" y="31890"/>
                  <a:pt x="120000" y="22813"/>
                </a:cubicBezTo>
                <a:lnTo>
                  <a:pt x="120000" y="58444"/>
                </a:lnTo>
                <a:lnTo>
                  <a:pt x="120000" y="58546"/>
                </a:lnTo>
                <a:lnTo>
                  <a:pt x="119962" y="58546"/>
                </a:lnTo>
                <a:cubicBezTo>
                  <a:pt x="119797" y="67577"/>
                  <a:pt x="93011" y="74880"/>
                  <a:pt x="60000" y="74880"/>
                </a:cubicBezTo>
                <a:cubicBezTo>
                  <a:pt x="26988" y="74880"/>
                  <a:pt x="203" y="67577"/>
                  <a:pt x="37" y="58546"/>
                </a:cubicBezTo>
                <a:lnTo>
                  <a:pt x="0" y="58546"/>
                </a:lnTo>
                <a:lnTo>
                  <a:pt x="0" y="58444"/>
                </a:lnTo>
                <a:close/>
                <a:moveTo>
                  <a:pt x="59999" y="0"/>
                </a:moveTo>
                <a:cubicBezTo>
                  <a:pt x="91314" y="0"/>
                  <a:pt x="116699" y="6954"/>
                  <a:pt x="116699" y="15532"/>
                </a:cubicBezTo>
                <a:cubicBezTo>
                  <a:pt x="116699" y="24110"/>
                  <a:pt x="91314" y="31064"/>
                  <a:pt x="59999" y="31064"/>
                </a:cubicBezTo>
                <a:cubicBezTo>
                  <a:pt x="28685" y="31064"/>
                  <a:pt x="3300" y="24110"/>
                  <a:pt x="3300" y="15532"/>
                </a:cubicBezTo>
                <a:cubicBezTo>
                  <a:pt x="3300" y="6954"/>
                  <a:pt x="28685" y="0"/>
                  <a:pt x="59999"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Arial"/>
              <a:ea typeface="Arial"/>
              <a:cs typeface="Arial"/>
              <a:sym typeface="Arial"/>
            </a:endParaRPr>
          </a:p>
        </p:txBody>
      </p:sp>
      <p:grpSp>
        <p:nvGrpSpPr>
          <p:cNvPr id="527" name="Shape 527"/>
          <p:cNvGrpSpPr/>
          <p:nvPr/>
        </p:nvGrpSpPr>
        <p:grpSpPr>
          <a:xfrm>
            <a:off x="3484928" y="1189969"/>
            <a:ext cx="1533402" cy="443726"/>
            <a:chOff x="5181600" y="2326964"/>
            <a:chExt cx="1533402" cy="443726"/>
          </a:xfrm>
        </p:grpSpPr>
        <p:sp>
          <p:nvSpPr>
            <p:cNvPr id="528" name="Shape 528"/>
            <p:cNvSpPr/>
            <p:nvPr/>
          </p:nvSpPr>
          <p:spPr>
            <a:xfrm>
              <a:off x="5181600" y="2326964"/>
              <a:ext cx="1533402" cy="443726"/>
            </a:xfrm>
            <a:prstGeom prst="roundRect">
              <a:avLst>
                <a:gd name="adj" fmla="val 4579"/>
              </a:avLst>
            </a:prstGeom>
            <a:solidFill>
              <a:srgbClr val="33928A"/>
            </a:solidFill>
            <a:ln>
              <a:noFill/>
            </a:ln>
          </p:spPr>
          <p:txBody>
            <a:bodyPr lIns="320025" tIns="0" rIns="0" bIns="0" anchor="ctr" anchorCtr="0">
              <a:noAutofit/>
            </a:bodyPr>
            <a:lstStyle/>
            <a:p>
              <a:pPr marL="0" marR="0" lvl="0" indent="0" algn="l" rtl="0">
                <a:spcBef>
                  <a:spcPts val="0"/>
                </a:spcBef>
                <a:buSzPct val="25000"/>
                <a:buNone/>
              </a:pPr>
              <a:r>
                <a:rPr lang="en-US" sz="1200" b="1" i="0" u="none" strike="noStrike" cap="none">
                  <a:solidFill>
                    <a:srgbClr val="FFFFFF"/>
                  </a:solidFill>
                  <a:latin typeface="Arial"/>
                  <a:ea typeface="Arial"/>
                  <a:cs typeface="Arial"/>
                  <a:sym typeface="Arial"/>
                </a:rPr>
                <a:t>Cloud Controller</a:t>
              </a:r>
            </a:p>
          </p:txBody>
        </p:sp>
        <p:sp>
          <p:nvSpPr>
            <p:cNvPr id="529" name="Shape 529"/>
            <p:cNvSpPr/>
            <p:nvPr/>
          </p:nvSpPr>
          <p:spPr>
            <a:xfrm>
              <a:off x="5257800" y="2430983"/>
              <a:ext cx="199082" cy="265670"/>
            </a:xfrm>
            <a:custGeom>
              <a:avLst/>
              <a:gdLst/>
              <a:ahLst/>
              <a:cxnLst/>
              <a:rect l="0" t="0" r="0" b="0"/>
              <a:pathLst>
                <a:path w="120000" h="120000" extrusionOk="0">
                  <a:moveTo>
                    <a:pt x="60000" y="92324"/>
                  </a:moveTo>
                  <a:lnTo>
                    <a:pt x="38590" y="104580"/>
                  </a:lnTo>
                  <a:cubicBezTo>
                    <a:pt x="44390" y="108214"/>
                    <a:pt x="51904" y="110084"/>
                    <a:pt x="60000" y="110084"/>
                  </a:cubicBezTo>
                  <a:cubicBezTo>
                    <a:pt x="68096" y="110084"/>
                    <a:pt x="75609" y="108214"/>
                    <a:pt x="81409" y="104580"/>
                  </a:cubicBezTo>
                  <a:close/>
                  <a:moveTo>
                    <a:pt x="23779" y="71589"/>
                  </a:moveTo>
                  <a:cubicBezTo>
                    <a:pt x="22207" y="74563"/>
                    <a:pt x="21433" y="77806"/>
                    <a:pt x="21433" y="81184"/>
                  </a:cubicBezTo>
                  <a:cubicBezTo>
                    <a:pt x="21433" y="90786"/>
                    <a:pt x="27683" y="99295"/>
                    <a:pt x="37705" y="104133"/>
                  </a:cubicBezTo>
                  <a:lnTo>
                    <a:pt x="45903" y="84254"/>
                  </a:lnTo>
                  <a:close/>
                  <a:moveTo>
                    <a:pt x="96220" y="71589"/>
                  </a:moveTo>
                  <a:lnTo>
                    <a:pt x="74096" y="84254"/>
                  </a:lnTo>
                  <a:lnTo>
                    <a:pt x="82294" y="104133"/>
                  </a:lnTo>
                  <a:cubicBezTo>
                    <a:pt x="92316" y="99295"/>
                    <a:pt x="98566" y="90786"/>
                    <a:pt x="98566" y="81184"/>
                  </a:cubicBezTo>
                  <a:cubicBezTo>
                    <a:pt x="98566" y="77806"/>
                    <a:pt x="97792" y="74563"/>
                    <a:pt x="96220" y="71589"/>
                  </a:cubicBezTo>
                  <a:close/>
                  <a:moveTo>
                    <a:pt x="60942" y="52356"/>
                  </a:moveTo>
                  <a:lnTo>
                    <a:pt x="68711" y="71197"/>
                  </a:lnTo>
                  <a:lnTo>
                    <a:pt x="96058" y="71197"/>
                  </a:lnTo>
                  <a:cubicBezTo>
                    <a:pt x="90849" y="60351"/>
                    <a:pt x="77132" y="52585"/>
                    <a:pt x="60942" y="52356"/>
                  </a:cubicBezTo>
                  <a:close/>
                  <a:moveTo>
                    <a:pt x="59057" y="52356"/>
                  </a:moveTo>
                  <a:cubicBezTo>
                    <a:pt x="42867" y="52585"/>
                    <a:pt x="29150" y="60351"/>
                    <a:pt x="23941" y="71197"/>
                  </a:cubicBezTo>
                  <a:lnTo>
                    <a:pt x="51287" y="71197"/>
                  </a:lnTo>
                  <a:close/>
                  <a:moveTo>
                    <a:pt x="70359" y="14649"/>
                  </a:moveTo>
                  <a:lnTo>
                    <a:pt x="111798" y="14649"/>
                  </a:lnTo>
                  <a:lnTo>
                    <a:pt x="111798" y="29159"/>
                  </a:lnTo>
                  <a:lnTo>
                    <a:pt x="88172" y="48677"/>
                  </a:lnTo>
                  <a:cubicBezTo>
                    <a:pt x="102412" y="55551"/>
                    <a:pt x="111798" y="67546"/>
                    <a:pt x="111798" y="81184"/>
                  </a:cubicBezTo>
                  <a:cubicBezTo>
                    <a:pt x="111798" y="102621"/>
                    <a:pt x="88607" y="119999"/>
                    <a:pt x="60000" y="119999"/>
                  </a:cubicBezTo>
                  <a:cubicBezTo>
                    <a:pt x="31392" y="119999"/>
                    <a:pt x="8201" y="102621"/>
                    <a:pt x="8201" y="81184"/>
                  </a:cubicBezTo>
                  <a:cubicBezTo>
                    <a:pt x="8201" y="67563"/>
                    <a:pt x="17565" y="55580"/>
                    <a:pt x="31772" y="48700"/>
                  </a:cubicBezTo>
                  <a:lnTo>
                    <a:pt x="8201" y="29226"/>
                  </a:lnTo>
                  <a:lnTo>
                    <a:pt x="8201" y="14717"/>
                  </a:lnTo>
                  <a:lnTo>
                    <a:pt x="49640" y="14717"/>
                  </a:lnTo>
                  <a:lnTo>
                    <a:pt x="49640" y="29226"/>
                  </a:lnTo>
                  <a:lnTo>
                    <a:pt x="49640" y="43151"/>
                  </a:lnTo>
                  <a:cubicBezTo>
                    <a:pt x="52986" y="42636"/>
                    <a:pt x="56451" y="42369"/>
                    <a:pt x="60000" y="42369"/>
                  </a:cubicBezTo>
                  <a:lnTo>
                    <a:pt x="70359" y="43151"/>
                  </a:lnTo>
                  <a:lnTo>
                    <a:pt x="70359" y="29159"/>
                  </a:lnTo>
                  <a:close/>
                  <a:moveTo>
                    <a:pt x="0" y="0"/>
                  </a:moveTo>
                  <a:lnTo>
                    <a:pt x="120000" y="0"/>
                  </a:lnTo>
                  <a:lnTo>
                    <a:pt x="120000" y="9380"/>
                  </a:lnTo>
                  <a:lnTo>
                    <a:pt x="0" y="9380"/>
                  </a:ln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Arial"/>
                <a:ea typeface="Arial"/>
                <a:cs typeface="Arial"/>
                <a:sym typeface="Arial"/>
              </a:endParaRPr>
            </a:p>
          </p:txBody>
        </p:sp>
      </p:grpSp>
      <p:sp>
        <p:nvSpPr>
          <p:cNvPr id="530" name="Shape 530"/>
          <p:cNvSpPr/>
          <p:nvPr/>
        </p:nvSpPr>
        <p:spPr>
          <a:xfrm>
            <a:off x="3536200" y="2448554"/>
            <a:ext cx="1482130" cy="443726"/>
          </a:xfrm>
          <a:prstGeom prst="roundRect">
            <a:avLst>
              <a:gd name="adj" fmla="val 4579"/>
            </a:avLst>
          </a:prstGeom>
          <a:solidFill>
            <a:srgbClr val="33928A"/>
          </a:solidFill>
          <a:ln>
            <a:noFill/>
          </a:ln>
        </p:spPr>
        <p:txBody>
          <a:bodyPr lIns="320025" tIns="0" rIns="0" bIns="0" anchor="ctr" anchorCtr="0">
            <a:noAutofit/>
          </a:bodyPr>
          <a:lstStyle/>
          <a:p>
            <a:pPr marL="0" marR="0" lvl="0" indent="0" algn="l" rtl="0">
              <a:spcBef>
                <a:spcPts val="0"/>
              </a:spcBef>
              <a:buSzPct val="25000"/>
              <a:buNone/>
            </a:pPr>
            <a:r>
              <a:rPr lang="en-US" sz="1200" b="1" i="0" u="none" strike="noStrike" cap="none">
                <a:solidFill>
                  <a:srgbClr val="FFFFFF"/>
                </a:solidFill>
                <a:latin typeface="Arial"/>
                <a:ea typeface="Arial"/>
                <a:cs typeface="Arial"/>
                <a:sym typeface="Arial"/>
              </a:rPr>
              <a:t> BBS</a:t>
            </a:r>
          </a:p>
        </p:txBody>
      </p:sp>
      <p:cxnSp>
        <p:nvCxnSpPr>
          <p:cNvPr id="541" name="Shape 541"/>
          <p:cNvCxnSpPr>
            <a:stCxn id="525" idx="3"/>
            <a:endCxn id="528" idx="1"/>
          </p:cNvCxnSpPr>
          <p:nvPr/>
        </p:nvCxnSpPr>
        <p:spPr>
          <a:xfrm flipV="1">
            <a:off x="3302362" y="1411832"/>
            <a:ext cx="182566" cy="10181"/>
          </a:xfrm>
          <a:prstGeom prst="straightConnector1">
            <a:avLst/>
          </a:prstGeom>
          <a:noFill/>
          <a:ln w="19050" cap="flat" cmpd="sng">
            <a:solidFill>
              <a:schemeClr val="lt2"/>
            </a:solidFill>
            <a:prstDash val="solid"/>
            <a:round/>
            <a:headEnd type="none" w="med" len="med"/>
            <a:tailEnd type="none" w="med" len="med"/>
          </a:ln>
        </p:spPr>
      </p:cxnSp>
      <p:sp>
        <p:nvSpPr>
          <p:cNvPr id="542" name="Shape 542"/>
          <p:cNvSpPr/>
          <p:nvPr/>
        </p:nvSpPr>
        <p:spPr>
          <a:xfrm rot="-2700000">
            <a:off x="3016584" y="1385126"/>
            <a:ext cx="153021" cy="153021"/>
          </a:xfrm>
          <a:prstGeom prst="teardrop">
            <a:avLst>
              <a:gd name="adj" fmla="val 149574"/>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Arial"/>
              <a:ea typeface="Arial"/>
              <a:cs typeface="Arial"/>
              <a:sym typeface="Arial"/>
            </a:endParaRPr>
          </a:p>
        </p:txBody>
      </p:sp>
      <p:sp>
        <p:nvSpPr>
          <p:cNvPr id="544" name="Shape 544"/>
          <p:cNvSpPr/>
          <p:nvPr/>
        </p:nvSpPr>
        <p:spPr>
          <a:xfrm rot="-2700000">
            <a:off x="3016584" y="1385126"/>
            <a:ext cx="153021" cy="153021"/>
          </a:xfrm>
          <a:prstGeom prst="teardrop">
            <a:avLst>
              <a:gd name="adj" fmla="val 149574"/>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Arial"/>
              <a:ea typeface="Arial"/>
              <a:cs typeface="Arial"/>
              <a:sym typeface="Arial"/>
            </a:endParaRPr>
          </a:p>
        </p:txBody>
      </p:sp>
      <p:sp>
        <p:nvSpPr>
          <p:cNvPr id="546" name="Shape 546"/>
          <p:cNvSpPr/>
          <p:nvPr/>
        </p:nvSpPr>
        <p:spPr>
          <a:xfrm>
            <a:off x="1372465" y="3621800"/>
            <a:ext cx="230584" cy="230584"/>
          </a:xfrm>
          <a:custGeom>
            <a:avLst/>
            <a:gdLst/>
            <a:ahLst/>
            <a:cxnLst/>
            <a:rect l="0" t="0" r="0" b="0"/>
            <a:pathLst>
              <a:path w="120000" h="120000" extrusionOk="0">
                <a:moveTo>
                  <a:pt x="52669" y="69893"/>
                </a:moveTo>
                <a:lnTo>
                  <a:pt x="52669" y="92828"/>
                </a:lnTo>
                <a:lnTo>
                  <a:pt x="41041" y="92828"/>
                </a:lnTo>
                <a:lnTo>
                  <a:pt x="60000" y="117431"/>
                </a:lnTo>
                <a:lnTo>
                  <a:pt x="78958" y="92828"/>
                </a:lnTo>
                <a:lnTo>
                  <a:pt x="67330" y="92828"/>
                </a:lnTo>
                <a:lnTo>
                  <a:pt x="67330" y="69893"/>
                </a:lnTo>
                <a:close/>
                <a:moveTo>
                  <a:pt x="90877" y="41041"/>
                </a:moveTo>
                <a:lnTo>
                  <a:pt x="66274" y="60000"/>
                </a:lnTo>
                <a:lnTo>
                  <a:pt x="90877" y="78958"/>
                </a:lnTo>
                <a:lnTo>
                  <a:pt x="90877" y="67330"/>
                </a:lnTo>
                <a:lnTo>
                  <a:pt x="113812" y="67330"/>
                </a:lnTo>
                <a:lnTo>
                  <a:pt x="113812" y="52669"/>
                </a:lnTo>
                <a:lnTo>
                  <a:pt x="90877" y="52669"/>
                </a:lnTo>
                <a:close/>
                <a:moveTo>
                  <a:pt x="29122" y="41041"/>
                </a:moveTo>
                <a:lnTo>
                  <a:pt x="29122" y="52669"/>
                </a:lnTo>
                <a:lnTo>
                  <a:pt x="6187" y="52669"/>
                </a:lnTo>
                <a:lnTo>
                  <a:pt x="6187" y="67330"/>
                </a:lnTo>
                <a:lnTo>
                  <a:pt x="29122" y="67330"/>
                </a:lnTo>
                <a:lnTo>
                  <a:pt x="29122" y="78958"/>
                </a:lnTo>
                <a:lnTo>
                  <a:pt x="53724" y="60000"/>
                </a:lnTo>
                <a:close/>
                <a:moveTo>
                  <a:pt x="60000" y="2569"/>
                </a:moveTo>
                <a:lnTo>
                  <a:pt x="41041" y="27171"/>
                </a:lnTo>
                <a:lnTo>
                  <a:pt x="52669" y="27171"/>
                </a:lnTo>
                <a:lnTo>
                  <a:pt x="52669" y="50106"/>
                </a:lnTo>
                <a:lnTo>
                  <a:pt x="67330" y="50106"/>
                </a:lnTo>
                <a:lnTo>
                  <a:pt x="67330" y="27171"/>
                </a:lnTo>
                <a:lnTo>
                  <a:pt x="78958" y="27171"/>
                </a:lnTo>
                <a:close/>
                <a:moveTo>
                  <a:pt x="60000" y="0"/>
                </a:moveTo>
                <a:cubicBezTo>
                  <a:pt x="93137" y="0"/>
                  <a:pt x="120000" y="26862"/>
                  <a:pt x="120000" y="60000"/>
                </a:cubicBezTo>
                <a:cubicBezTo>
                  <a:pt x="120000" y="93137"/>
                  <a:pt x="93137" y="120000"/>
                  <a:pt x="60000" y="120000"/>
                </a:cubicBezTo>
                <a:cubicBezTo>
                  <a:pt x="26862" y="120000"/>
                  <a:pt x="0" y="93137"/>
                  <a:pt x="0" y="60000"/>
                </a:cubicBezTo>
                <a:cubicBezTo>
                  <a:pt x="0" y="26862"/>
                  <a:pt x="26862" y="0"/>
                  <a:pt x="60000"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Arial"/>
              <a:ea typeface="Arial"/>
              <a:cs typeface="Arial"/>
              <a:sym typeface="Arial"/>
            </a:endParaRPr>
          </a:p>
        </p:txBody>
      </p:sp>
      <p:grpSp>
        <p:nvGrpSpPr>
          <p:cNvPr id="556" name="Shape 556"/>
          <p:cNvGrpSpPr/>
          <p:nvPr/>
        </p:nvGrpSpPr>
        <p:grpSpPr>
          <a:xfrm>
            <a:off x="5502760" y="1200150"/>
            <a:ext cx="1904999" cy="443726"/>
            <a:chOff x="3448048" y="1498378"/>
            <a:chExt cx="2590798" cy="443726"/>
          </a:xfrm>
        </p:grpSpPr>
        <p:sp>
          <p:nvSpPr>
            <p:cNvPr id="557" name="Shape 557"/>
            <p:cNvSpPr/>
            <p:nvPr/>
          </p:nvSpPr>
          <p:spPr>
            <a:xfrm>
              <a:off x="3448048" y="1498378"/>
              <a:ext cx="2590798" cy="443726"/>
            </a:xfrm>
            <a:prstGeom prst="roundRect">
              <a:avLst>
                <a:gd name="adj" fmla="val 4579"/>
              </a:avLst>
            </a:prstGeom>
            <a:solidFill>
              <a:srgbClr val="33928A"/>
            </a:solidFill>
            <a:ln>
              <a:noFill/>
            </a:ln>
          </p:spPr>
          <p:txBody>
            <a:bodyPr lIns="320025" tIns="0" rIns="0" bIns="0" anchor="ctr" anchorCtr="0">
              <a:noAutofit/>
            </a:bodyPr>
            <a:lstStyle/>
            <a:p>
              <a:pPr marL="0" marR="0" lvl="0" indent="0" algn="l" rtl="0">
                <a:spcBef>
                  <a:spcPts val="0"/>
                </a:spcBef>
                <a:buSzPct val="25000"/>
                <a:buNone/>
              </a:pPr>
              <a:r>
                <a:rPr lang="en-US" sz="1200" b="1" i="0" u="none" strike="noStrike" cap="none">
                  <a:solidFill>
                    <a:srgbClr val="FFFFFF"/>
                  </a:solidFill>
                  <a:latin typeface="Arial"/>
                  <a:ea typeface="Arial"/>
                  <a:cs typeface="Arial"/>
                  <a:sym typeface="Arial"/>
                </a:rPr>
                <a:t>DB</a:t>
              </a:r>
            </a:p>
          </p:txBody>
        </p:sp>
        <p:sp>
          <p:nvSpPr>
            <p:cNvPr id="558" name="Shape 558"/>
            <p:cNvSpPr/>
            <p:nvPr/>
          </p:nvSpPr>
          <p:spPr>
            <a:xfrm>
              <a:off x="3511555" y="1612382"/>
              <a:ext cx="206829" cy="215718"/>
            </a:xfrm>
            <a:custGeom>
              <a:avLst/>
              <a:gdLst/>
              <a:ahLst/>
              <a:cxnLst/>
              <a:rect l="0" t="0" r="0" b="0"/>
              <a:pathLst>
                <a:path w="120000" h="120000" extrusionOk="0">
                  <a:moveTo>
                    <a:pt x="0" y="67932"/>
                  </a:moveTo>
                  <a:cubicBezTo>
                    <a:pt x="0" y="77010"/>
                    <a:pt x="26863" y="84369"/>
                    <a:pt x="60000" y="84369"/>
                  </a:cubicBezTo>
                  <a:cubicBezTo>
                    <a:pt x="93137" y="84369"/>
                    <a:pt x="120000" y="77010"/>
                    <a:pt x="120000" y="67932"/>
                  </a:cubicBezTo>
                  <a:lnTo>
                    <a:pt x="120000" y="103563"/>
                  </a:lnTo>
                  <a:lnTo>
                    <a:pt x="120000" y="103665"/>
                  </a:lnTo>
                  <a:lnTo>
                    <a:pt x="119962" y="103665"/>
                  </a:lnTo>
                  <a:cubicBezTo>
                    <a:pt x="119797" y="112696"/>
                    <a:pt x="93011" y="120000"/>
                    <a:pt x="60000" y="120000"/>
                  </a:cubicBezTo>
                  <a:cubicBezTo>
                    <a:pt x="26988" y="120000"/>
                    <a:pt x="203" y="112696"/>
                    <a:pt x="37" y="103665"/>
                  </a:cubicBezTo>
                  <a:lnTo>
                    <a:pt x="0" y="103665"/>
                  </a:lnTo>
                  <a:lnTo>
                    <a:pt x="0" y="103563"/>
                  </a:lnTo>
                  <a:close/>
                  <a:moveTo>
                    <a:pt x="0" y="22813"/>
                  </a:moveTo>
                  <a:cubicBezTo>
                    <a:pt x="0" y="31890"/>
                    <a:pt x="26863" y="39249"/>
                    <a:pt x="60000" y="39249"/>
                  </a:cubicBezTo>
                  <a:cubicBezTo>
                    <a:pt x="93137" y="39249"/>
                    <a:pt x="120000" y="31890"/>
                    <a:pt x="120000" y="22813"/>
                  </a:cubicBezTo>
                  <a:lnTo>
                    <a:pt x="120000" y="58444"/>
                  </a:lnTo>
                  <a:lnTo>
                    <a:pt x="120000" y="58546"/>
                  </a:lnTo>
                  <a:lnTo>
                    <a:pt x="119962" y="58546"/>
                  </a:lnTo>
                  <a:cubicBezTo>
                    <a:pt x="119797" y="67577"/>
                    <a:pt x="93011" y="74880"/>
                    <a:pt x="60000" y="74880"/>
                  </a:cubicBezTo>
                  <a:cubicBezTo>
                    <a:pt x="26988" y="74880"/>
                    <a:pt x="203" y="67577"/>
                    <a:pt x="37" y="58546"/>
                  </a:cubicBezTo>
                  <a:lnTo>
                    <a:pt x="0" y="58546"/>
                  </a:lnTo>
                  <a:lnTo>
                    <a:pt x="0" y="58444"/>
                  </a:lnTo>
                  <a:close/>
                  <a:moveTo>
                    <a:pt x="59999" y="0"/>
                  </a:moveTo>
                  <a:cubicBezTo>
                    <a:pt x="91314" y="0"/>
                    <a:pt x="116699" y="6954"/>
                    <a:pt x="116699" y="15532"/>
                  </a:cubicBezTo>
                  <a:cubicBezTo>
                    <a:pt x="116699" y="24110"/>
                    <a:pt x="91314" y="31064"/>
                    <a:pt x="59999" y="31064"/>
                  </a:cubicBezTo>
                  <a:cubicBezTo>
                    <a:pt x="28685" y="31064"/>
                    <a:pt x="3300" y="24110"/>
                    <a:pt x="3300" y="15532"/>
                  </a:cubicBezTo>
                  <a:cubicBezTo>
                    <a:pt x="3300" y="6954"/>
                    <a:pt x="28685" y="0"/>
                    <a:pt x="59999"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Arial"/>
                <a:ea typeface="Arial"/>
                <a:cs typeface="Arial"/>
                <a:sym typeface="Arial"/>
              </a:endParaRPr>
            </a:p>
          </p:txBody>
        </p:sp>
      </p:grpSp>
      <p:sp>
        <p:nvSpPr>
          <p:cNvPr id="559" name="Shape 559"/>
          <p:cNvSpPr txBox="1"/>
          <p:nvPr/>
        </p:nvSpPr>
        <p:spPr>
          <a:xfrm>
            <a:off x="6340960" y="1200150"/>
            <a:ext cx="925253"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rgbClr val="FFFFFF"/>
                </a:solidFill>
                <a:latin typeface="Arial"/>
                <a:ea typeface="Arial"/>
                <a:cs typeface="Arial"/>
                <a:sym typeface="Arial"/>
              </a:rPr>
              <a:t>Service</a:t>
            </a:r>
          </a:p>
          <a:p>
            <a:pPr marL="0" marR="0" lvl="0" indent="0" algn="l" rtl="0">
              <a:spcBef>
                <a:spcPts val="0"/>
              </a:spcBef>
              <a:buSzPct val="25000"/>
              <a:buNone/>
            </a:pPr>
            <a:r>
              <a:rPr lang="en-US" sz="1200" b="0" i="0" u="none" strike="noStrike" cap="none">
                <a:solidFill>
                  <a:srgbClr val="FFFFFF"/>
                </a:solidFill>
                <a:latin typeface="Arial"/>
                <a:ea typeface="Arial"/>
                <a:cs typeface="Arial"/>
                <a:sym typeface="Arial"/>
              </a:rPr>
              <a:t>credentials</a:t>
            </a:r>
          </a:p>
        </p:txBody>
      </p:sp>
      <p:sp>
        <p:nvSpPr>
          <p:cNvPr id="560" name="Shape 560"/>
          <p:cNvSpPr txBox="1"/>
          <p:nvPr/>
        </p:nvSpPr>
        <p:spPr>
          <a:xfrm>
            <a:off x="6340960" y="1374087"/>
            <a:ext cx="560971"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rgbClr val="FFFFFF"/>
                </a:solidFill>
                <a:latin typeface="Arial"/>
                <a:ea typeface="Arial"/>
                <a:cs typeface="Arial"/>
                <a:sym typeface="Arial"/>
              </a:rPr>
              <a:t>creds</a:t>
            </a:r>
          </a:p>
        </p:txBody>
      </p:sp>
      <p:cxnSp>
        <p:nvCxnSpPr>
          <p:cNvPr id="561" name="Shape 561"/>
          <p:cNvCxnSpPr>
            <a:stCxn id="528" idx="3"/>
            <a:endCxn id="557" idx="1"/>
          </p:cNvCxnSpPr>
          <p:nvPr/>
        </p:nvCxnSpPr>
        <p:spPr>
          <a:xfrm>
            <a:off x="5018330" y="1411832"/>
            <a:ext cx="484430" cy="10181"/>
          </a:xfrm>
          <a:prstGeom prst="straightConnector1">
            <a:avLst/>
          </a:prstGeom>
          <a:noFill/>
          <a:ln w="19050" cap="flat" cmpd="sng">
            <a:solidFill>
              <a:schemeClr val="lt2"/>
            </a:solidFill>
            <a:prstDash val="solid"/>
            <a:round/>
            <a:headEnd type="none" w="med" len="med"/>
            <a:tailEnd type="none" w="med" len="med"/>
          </a:ln>
        </p:spPr>
      </p:cxnSp>
      <p:sp>
        <p:nvSpPr>
          <p:cNvPr id="562" name="Shape 562"/>
          <p:cNvSpPr/>
          <p:nvPr/>
        </p:nvSpPr>
        <p:spPr>
          <a:xfrm>
            <a:off x="5681923" y="2445189"/>
            <a:ext cx="2328333" cy="443726"/>
          </a:xfrm>
          <a:prstGeom prst="roundRect">
            <a:avLst>
              <a:gd name="adj" fmla="val 4579"/>
            </a:avLst>
          </a:prstGeom>
          <a:solidFill>
            <a:srgbClr val="33928A"/>
          </a:solidFill>
          <a:ln>
            <a:noFill/>
          </a:ln>
        </p:spPr>
        <p:txBody>
          <a:bodyPr lIns="320025" tIns="0" rIns="0" bIns="0" anchor="ctr" anchorCtr="0">
            <a:noAutofit/>
          </a:bodyPr>
          <a:lstStyle/>
          <a:p>
            <a:pPr marL="0" marR="0" lvl="0" indent="0" algn="l" rtl="0">
              <a:spcBef>
                <a:spcPts val="0"/>
              </a:spcBef>
              <a:buSzPct val="25000"/>
              <a:buNone/>
            </a:pPr>
            <a:r>
              <a:rPr lang="en-US" sz="1200" b="1" i="0" u="none" strike="noStrike" cap="none">
                <a:solidFill>
                  <a:srgbClr val="FFFFFF"/>
                </a:solidFill>
                <a:latin typeface="Arial"/>
                <a:ea typeface="Arial"/>
                <a:cs typeface="Arial"/>
                <a:sym typeface="Arial"/>
              </a:rPr>
              <a:t>Converger &amp; Auctioneer</a:t>
            </a:r>
          </a:p>
        </p:txBody>
      </p:sp>
      <p:grpSp>
        <p:nvGrpSpPr>
          <p:cNvPr id="568" name="Shape 568"/>
          <p:cNvGrpSpPr/>
          <p:nvPr/>
        </p:nvGrpSpPr>
        <p:grpSpPr>
          <a:xfrm>
            <a:off x="5648689" y="1986081"/>
            <a:ext cx="1047082" cy="416991"/>
            <a:chOff x="5638800" y="1121740"/>
            <a:chExt cx="1047082" cy="416991"/>
          </a:xfrm>
        </p:grpSpPr>
        <p:sp>
          <p:nvSpPr>
            <p:cNvPr id="569" name="Shape 569"/>
            <p:cNvSpPr/>
            <p:nvPr/>
          </p:nvSpPr>
          <p:spPr>
            <a:xfrm>
              <a:off x="5966682" y="1121740"/>
              <a:ext cx="408499" cy="219563"/>
            </a:xfrm>
            <a:custGeom>
              <a:avLst/>
              <a:gdLst/>
              <a:ahLst/>
              <a:cxnLst/>
              <a:rect l="0" t="0" r="0" b="0"/>
              <a:pathLst>
                <a:path w="120000" h="120000" extrusionOk="0">
                  <a:moveTo>
                    <a:pt x="40936" y="107531"/>
                  </a:moveTo>
                  <a:cubicBezTo>
                    <a:pt x="40088" y="107531"/>
                    <a:pt x="39401" y="108810"/>
                    <a:pt x="39401" y="110387"/>
                  </a:cubicBezTo>
                  <a:cubicBezTo>
                    <a:pt x="39401" y="111964"/>
                    <a:pt x="40088" y="113243"/>
                    <a:pt x="40936" y="113243"/>
                  </a:cubicBezTo>
                  <a:lnTo>
                    <a:pt x="51571" y="113243"/>
                  </a:lnTo>
                  <a:cubicBezTo>
                    <a:pt x="52418" y="113243"/>
                    <a:pt x="53106" y="111964"/>
                    <a:pt x="53106" y="110387"/>
                  </a:cubicBezTo>
                  <a:lnTo>
                    <a:pt x="53106" y="110387"/>
                  </a:lnTo>
                  <a:cubicBezTo>
                    <a:pt x="53106" y="108810"/>
                    <a:pt x="52418" y="107531"/>
                    <a:pt x="51571" y="107531"/>
                  </a:cubicBezTo>
                  <a:close/>
                  <a:moveTo>
                    <a:pt x="40936" y="95003"/>
                  </a:moveTo>
                  <a:cubicBezTo>
                    <a:pt x="40088" y="95003"/>
                    <a:pt x="39401" y="96282"/>
                    <a:pt x="39401" y="97859"/>
                  </a:cubicBezTo>
                  <a:cubicBezTo>
                    <a:pt x="39401" y="99436"/>
                    <a:pt x="40088" y="100715"/>
                    <a:pt x="40936" y="100715"/>
                  </a:cubicBezTo>
                  <a:lnTo>
                    <a:pt x="79063" y="100715"/>
                  </a:lnTo>
                  <a:cubicBezTo>
                    <a:pt x="79911" y="100715"/>
                    <a:pt x="80598" y="99436"/>
                    <a:pt x="80598" y="97859"/>
                  </a:cubicBezTo>
                  <a:lnTo>
                    <a:pt x="80598" y="97859"/>
                  </a:lnTo>
                  <a:cubicBezTo>
                    <a:pt x="80598" y="96282"/>
                    <a:pt x="79911" y="95003"/>
                    <a:pt x="79063" y="95003"/>
                  </a:cubicBezTo>
                  <a:close/>
                  <a:moveTo>
                    <a:pt x="40936" y="82476"/>
                  </a:moveTo>
                  <a:cubicBezTo>
                    <a:pt x="40088" y="82476"/>
                    <a:pt x="39401" y="83754"/>
                    <a:pt x="39401" y="85332"/>
                  </a:cubicBezTo>
                  <a:cubicBezTo>
                    <a:pt x="39401" y="86909"/>
                    <a:pt x="40088" y="88187"/>
                    <a:pt x="40936" y="88187"/>
                  </a:cubicBezTo>
                  <a:lnTo>
                    <a:pt x="79063" y="88187"/>
                  </a:lnTo>
                  <a:cubicBezTo>
                    <a:pt x="79911" y="88187"/>
                    <a:pt x="80598" y="86909"/>
                    <a:pt x="80598" y="85332"/>
                  </a:cubicBezTo>
                  <a:lnTo>
                    <a:pt x="80598" y="85332"/>
                  </a:lnTo>
                  <a:cubicBezTo>
                    <a:pt x="80598" y="83754"/>
                    <a:pt x="79911" y="82476"/>
                    <a:pt x="79063" y="82476"/>
                  </a:cubicBezTo>
                  <a:close/>
                  <a:moveTo>
                    <a:pt x="3966" y="0"/>
                  </a:moveTo>
                  <a:lnTo>
                    <a:pt x="48174" y="0"/>
                  </a:lnTo>
                  <a:cubicBezTo>
                    <a:pt x="50365" y="0"/>
                    <a:pt x="52141" y="3304"/>
                    <a:pt x="52141" y="7380"/>
                  </a:cubicBezTo>
                  <a:lnTo>
                    <a:pt x="52141" y="36900"/>
                  </a:lnTo>
                  <a:cubicBezTo>
                    <a:pt x="52141" y="40976"/>
                    <a:pt x="50365" y="44280"/>
                    <a:pt x="48174" y="44280"/>
                  </a:cubicBezTo>
                  <a:lnTo>
                    <a:pt x="37800" y="44280"/>
                  </a:lnTo>
                  <a:cubicBezTo>
                    <a:pt x="39967" y="53658"/>
                    <a:pt x="54495" y="56211"/>
                    <a:pt x="60002" y="67201"/>
                  </a:cubicBezTo>
                  <a:cubicBezTo>
                    <a:pt x="65494" y="56212"/>
                    <a:pt x="80031" y="53661"/>
                    <a:pt x="82199" y="44280"/>
                  </a:cubicBezTo>
                  <a:lnTo>
                    <a:pt x="71825" y="44280"/>
                  </a:lnTo>
                  <a:cubicBezTo>
                    <a:pt x="69634" y="44280"/>
                    <a:pt x="67858" y="40976"/>
                    <a:pt x="67858" y="36900"/>
                  </a:cubicBezTo>
                  <a:lnTo>
                    <a:pt x="67858" y="7380"/>
                  </a:lnTo>
                  <a:cubicBezTo>
                    <a:pt x="67858" y="3304"/>
                    <a:pt x="69634" y="0"/>
                    <a:pt x="71825" y="0"/>
                  </a:cubicBezTo>
                  <a:lnTo>
                    <a:pt x="116033" y="0"/>
                  </a:lnTo>
                  <a:cubicBezTo>
                    <a:pt x="118224" y="0"/>
                    <a:pt x="120000" y="3304"/>
                    <a:pt x="120000" y="7380"/>
                  </a:cubicBezTo>
                  <a:lnTo>
                    <a:pt x="120000" y="36900"/>
                  </a:lnTo>
                  <a:cubicBezTo>
                    <a:pt x="120000" y="40976"/>
                    <a:pt x="118224" y="44280"/>
                    <a:pt x="116033" y="44280"/>
                  </a:cubicBezTo>
                  <a:lnTo>
                    <a:pt x="93636" y="44280"/>
                  </a:lnTo>
                  <a:cubicBezTo>
                    <a:pt x="91919" y="60171"/>
                    <a:pt x="69215" y="64236"/>
                    <a:pt x="68927" y="75719"/>
                  </a:cubicBezTo>
                  <a:lnTo>
                    <a:pt x="92810" y="75719"/>
                  </a:lnTo>
                  <a:cubicBezTo>
                    <a:pt x="95001" y="75719"/>
                    <a:pt x="96777" y="79023"/>
                    <a:pt x="96777" y="83099"/>
                  </a:cubicBezTo>
                  <a:lnTo>
                    <a:pt x="96777" y="112619"/>
                  </a:lnTo>
                  <a:cubicBezTo>
                    <a:pt x="96777" y="116695"/>
                    <a:pt x="95001" y="120000"/>
                    <a:pt x="92810" y="120000"/>
                  </a:cubicBezTo>
                  <a:lnTo>
                    <a:pt x="27189" y="120000"/>
                  </a:lnTo>
                  <a:cubicBezTo>
                    <a:pt x="24998" y="120000"/>
                    <a:pt x="23222" y="116695"/>
                    <a:pt x="23222" y="112619"/>
                  </a:cubicBezTo>
                  <a:lnTo>
                    <a:pt x="23222" y="83099"/>
                  </a:lnTo>
                  <a:cubicBezTo>
                    <a:pt x="23222" y="79023"/>
                    <a:pt x="24998" y="75719"/>
                    <a:pt x="27189" y="75719"/>
                  </a:cubicBezTo>
                  <a:lnTo>
                    <a:pt x="51072" y="75719"/>
                  </a:lnTo>
                  <a:cubicBezTo>
                    <a:pt x="50784" y="64236"/>
                    <a:pt x="28080" y="60171"/>
                    <a:pt x="26363" y="44280"/>
                  </a:cubicBezTo>
                  <a:lnTo>
                    <a:pt x="3966" y="44280"/>
                  </a:lnTo>
                  <a:cubicBezTo>
                    <a:pt x="1775" y="44280"/>
                    <a:pt x="0" y="40976"/>
                    <a:pt x="0" y="36900"/>
                  </a:cubicBezTo>
                  <a:lnTo>
                    <a:pt x="0" y="7380"/>
                  </a:lnTo>
                  <a:cubicBezTo>
                    <a:pt x="0" y="3304"/>
                    <a:pt x="1775" y="0"/>
                    <a:pt x="3966" y="0"/>
                  </a:cubicBezTo>
                  <a:close/>
                </a:path>
              </a:pathLst>
            </a:custGeom>
            <a:solidFill>
              <a:schemeClr val="lt2"/>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7F7F7F"/>
                </a:solidFill>
                <a:latin typeface="Arial"/>
                <a:ea typeface="Arial"/>
                <a:cs typeface="Arial"/>
                <a:sym typeface="Arial"/>
              </a:endParaRPr>
            </a:p>
          </p:txBody>
        </p:sp>
        <p:sp>
          <p:nvSpPr>
            <p:cNvPr id="570" name="Shape 570"/>
            <p:cNvSpPr txBox="1"/>
            <p:nvPr/>
          </p:nvSpPr>
          <p:spPr>
            <a:xfrm>
              <a:off x="5638800" y="1284816"/>
              <a:ext cx="1047082" cy="253916"/>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050" b="1" i="0" u="none" strike="noStrike" cap="none">
                  <a:solidFill>
                    <a:srgbClr val="4D4D4D"/>
                  </a:solidFill>
                  <a:latin typeface="Arial"/>
                  <a:ea typeface="Arial"/>
                  <a:cs typeface="Arial"/>
                  <a:sym typeface="Arial"/>
                </a:rPr>
                <a:t>Desired State</a:t>
              </a:r>
            </a:p>
          </p:txBody>
        </p:sp>
      </p:grpSp>
      <p:grpSp>
        <p:nvGrpSpPr>
          <p:cNvPr id="517" name="Group 516"/>
          <p:cNvGrpSpPr/>
          <p:nvPr/>
        </p:nvGrpSpPr>
        <p:grpSpPr>
          <a:xfrm>
            <a:off x="6695771" y="1940868"/>
            <a:ext cx="963725" cy="451269"/>
            <a:chOff x="7212811" y="1788728"/>
            <a:chExt cx="963725" cy="451269"/>
          </a:xfrm>
        </p:grpSpPr>
        <p:sp>
          <p:nvSpPr>
            <p:cNvPr id="581" name="Shape 581"/>
            <p:cNvSpPr txBox="1"/>
            <p:nvPr/>
          </p:nvSpPr>
          <p:spPr>
            <a:xfrm>
              <a:off x="7212811" y="1986081"/>
              <a:ext cx="963725" cy="253916"/>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050" b="1" i="0" u="none" strike="noStrike" cap="none" dirty="0">
                  <a:solidFill>
                    <a:srgbClr val="4D4D4D"/>
                  </a:solidFill>
                  <a:latin typeface="Arial"/>
                  <a:ea typeface="Arial"/>
                  <a:cs typeface="Arial"/>
                  <a:sym typeface="Arial"/>
                </a:rPr>
                <a:t>Actual State</a:t>
              </a:r>
            </a:p>
          </p:txBody>
        </p:sp>
        <p:sp>
          <p:nvSpPr>
            <p:cNvPr id="582" name="Shape 582"/>
            <p:cNvSpPr/>
            <p:nvPr/>
          </p:nvSpPr>
          <p:spPr>
            <a:xfrm>
              <a:off x="7512033" y="1788728"/>
              <a:ext cx="408499" cy="219563"/>
            </a:xfrm>
            <a:custGeom>
              <a:avLst/>
              <a:gdLst/>
              <a:ahLst/>
              <a:cxnLst/>
              <a:rect l="0" t="0" r="0" b="0"/>
              <a:pathLst>
                <a:path w="120000" h="120000" extrusionOk="0">
                  <a:moveTo>
                    <a:pt x="40936" y="107531"/>
                  </a:moveTo>
                  <a:cubicBezTo>
                    <a:pt x="40088" y="107531"/>
                    <a:pt x="39401" y="108810"/>
                    <a:pt x="39401" y="110387"/>
                  </a:cubicBezTo>
                  <a:cubicBezTo>
                    <a:pt x="39401" y="111964"/>
                    <a:pt x="40088" y="113243"/>
                    <a:pt x="40936" y="113243"/>
                  </a:cubicBezTo>
                  <a:lnTo>
                    <a:pt x="51571" y="113243"/>
                  </a:lnTo>
                  <a:cubicBezTo>
                    <a:pt x="52418" y="113243"/>
                    <a:pt x="53106" y="111964"/>
                    <a:pt x="53106" y="110387"/>
                  </a:cubicBezTo>
                  <a:lnTo>
                    <a:pt x="53106" y="110387"/>
                  </a:lnTo>
                  <a:cubicBezTo>
                    <a:pt x="53106" y="108810"/>
                    <a:pt x="52418" y="107531"/>
                    <a:pt x="51571" y="107531"/>
                  </a:cubicBezTo>
                  <a:close/>
                  <a:moveTo>
                    <a:pt x="40936" y="95003"/>
                  </a:moveTo>
                  <a:cubicBezTo>
                    <a:pt x="40088" y="95003"/>
                    <a:pt x="39401" y="96282"/>
                    <a:pt x="39401" y="97859"/>
                  </a:cubicBezTo>
                  <a:cubicBezTo>
                    <a:pt x="39401" y="99436"/>
                    <a:pt x="40088" y="100715"/>
                    <a:pt x="40936" y="100715"/>
                  </a:cubicBezTo>
                  <a:lnTo>
                    <a:pt x="79063" y="100715"/>
                  </a:lnTo>
                  <a:cubicBezTo>
                    <a:pt x="79911" y="100715"/>
                    <a:pt x="80598" y="99436"/>
                    <a:pt x="80598" y="97859"/>
                  </a:cubicBezTo>
                  <a:lnTo>
                    <a:pt x="80598" y="97859"/>
                  </a:lnTo>
                  <a:cubicBezTo>
                    <a:pt x="80598" y="96282"/>
                    <a:pt x="79911" y="95003"/>
                    <a:pt x="79063" y="95003"/>
                  </a:cubicBezTo>
                  <a:close/>
                  <a:moveTo>
                    <a:pt x="40936" y="82476"/>
                  </a:moveTo>
                  <a:cubicBezTo>
                    <a:pt x="40088" y="82476"/>
                    <a:pt x="39401" y="83754"/>
                    <a:pt x="39401" y="85332"/>
                  </a:cubicBezTo>
                  <a:cubicBezTo>
                    <a:pt x="39401" y="86909"/>
                    <a:pt x="40088" y="88187"/>
                    <a:pt x="40936" y="88187"/>
                  </a:cubicBezTo>
                  <a:lnTo>
                    <a:pt x="79063" y="88187"/>
                  </a:lnTo>
                  <a:cubicBezTo>
                    <a:pt x="79911" y="88187"/>
                    <a:pt x="80598" y="86909"/>
                    <a:pt x="80598" y="85332"/>
                  </a:cubicBezTo>
                  <a:lnTo>
                    <a:pt x="80598" y="85332"/>
                  </a:lnTo>
                  <a:cubicBezTo>
                    <a:pt x="80598" y="83754"/>
                    <a:pt x="79911" y="82476"/>
                    <a:pt x="79063" y="82476"/>
                  </a:cubicBezTo>
                  <a:close/>
                  <a:moveTo>
                    <a:pt x="3966" y="0"/>
                  </a:moveTo>
                  <a:lnTo>
                    <a:pt x="48174" y="0"/>
                  </a:lnTo>
                  <a:cubicBezTo>
                    <a:pt x="50365" y="0"/>
                    <a:pt x="52141" y="3304"/>
                    <a:pt x="52141" y="7380"/>
                  </a:cubicBezTo>
                  <a:lnTo>
                    <a:pt x="52141" y="36900"/>
                  </a:lnTo>
                  <a:cubicBezTo>
                    <a:pt x="52141" y="40976"/>
                    <a:pt x="50365" y="44280"/>
                    <a:pt x="48174" y="44280"/>
                  </a:cubicBezTo>
                  <a:lnTo>
                    <a:pt x="37800" y="44280"/>
                  </a:lnTo>
                  <a:cubicBezTo>
                    <a:pt x="39967" y="53658"/>
                    <a:pt x="54495" y="56211"/>
                    <a:pt x="60002" y="67201"/>
                  </a:cubicBezTo>
                  <a:cubicBezTo>
                    <a:pt x="65494" y="56212"/>
                    <a:pt x="80031" y="53661"/>
                    <a:pt x="82199" y="44280"/>
                  </a:cubicBezTo>
                  <a:lnTo>
                    <a:pt x="71825" y="44280"/>
                  </a:lnTo>
                  <a:cubicBezTo>
                    <a:pt x="69634" y="44280"/>
                    <a:pt x="67858" y="40976"/>
                    <a:pt x="67858" y="36900"/>
                  </a:cubicBezTo>
                  <a:lnTo>
                    <a:pt x="67858" y="7380"/>
                  </a:lnTo>
                  <a:cubicBezTo>
                    <a:pt x="67858" y="3304"/>
                    <a:pt x="69634" y="0"/>
                    <a:pt x="71825" y="0"/>
                  </a:cubicBezTo>
                  <a:lnTo>
                    <a:pt x="116033" y="0"/>
                  </a:lnTo>
                  <a:cubicBezTo>
                    <a:pt x="118224" y="0"/>
                    <a:pt x="120000" y="3304"/>
                    <a:pt x="120000" y="7380"/>
                  </a:cubicBezTo>
                  <a:lnTo>
                    <a:pt x="120000" y="36900"/>
                  </a:lnTo>
                  <a:cubicBezTo>
                    <a:pt x="120000" y="40976"/>
                    <a:pt x="118224" y="44280"/>
                    <a:pt x="116033" y="44280"/>
                  </a:cubicBezTo>
                  <a:lnTo>
                    <a:pt x="93636" y="44280"/>
                  </a:lnTo>
                  <a:cubicBezTo>
                    <a:pt x="91919" y="60171"/>
                    <a:pt x="69215" y="64236"/>
                    <a:pt x="68927" y="75719"/>
                  </a:cubicBezTo>
                  <a:lnTo>
                    <a:pt x="92810" y="75719"/>
                  </a:lnTo>
                  <a:cubicBezTo>
                    <a:pt x="95001" y="75719"/>
                    <a:pt x="96777" y="79023"/>
                    <a:pt x="96777" y="83099"/>
                  </a:cubicBezTo>
                  <a:lnTo>
                    <a:pt x="96777" y="112619"/>
                  </a:lnTo>
                  <a:cubicBezTo>
                    <a:pt x="96777" y="116695"/>
                    <a:pt x="95001" y="120000"/>
                    <a:pt x="92810" y="120000"/>
                  </a:cubicBezTo>
                  <a:lnTo>
                    <a:pt x="27189" y="120000"/>
                  </a:lnTo>
                  <a:cubicBezTo>
                    <a:pt x="24998" y="120000"/>
                    <a:pt x="23222" y="116695"/>
                    <a:pt x="23222" y="112619"/>
                  </a:cubicBezTo>
                  <a:lnTo>
                    <a:pt x="23222" y="83099"/>
                  </a:lnTo>
                  <a:cubicBezTo>
                    <a:pt x="23222" y="79023"/>
                    <a:pt x="24998" y="75719"/>
                    <a:pt x="27189" y="75719"/>
                  </a:cubicBezTo>
                  <a:lnTo>
                    <a:pt x="51072" y="75719"/>
                  </a:lnTo>
                  <a:cubicBezTo>
                    <a:pt x="50784" y="64236"/>
                    <a:pt x="28080" y="60171"/>
                    <a:pt x="26363" y="44280"/>
                  </a:cubicBezTo>
                  <a:lnTo>
                    <a:pt x="3966" y="44280"/>
                  </a:lnTo>
                  <a:cubicBezTo>
                    <a:pt x="1775" y="44280"/>
                    <a:pt x="0" y="40976"/>
                    <a:pt x="0" y="36900"/>
                  </a:cubicBezTo>
                  <a:lnTo>
                    <a:pt x="0" y="7380"/>
                  </a:lnTo>
                  <a:cubicBezTo>
                    <a:pt x="0" y="3304"/>
                    <a:pt x="1775" y="0"/>
                    <a:pt x="3966" y="0"/>
                  </a:cubicBezTo>
                  <a:close/>
                </a:path>
              </a:pathLst>
            </a:custGeom>
            <a:solidFill>
              <a:schemeClr val="lt2"/>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7F7F7F"/>
                </a:solidFill>
                <a:latin typeface="Arial"/>
                <a:ea typeface="Arial"/>
                <a:cs typeface="Arial"/>
                <a:sym typeface="Arial"/>
              </a:endParaRPr>
            </a:p>
          </p:txBody>
        </p:sp>
      </p:grpSp>
      <p:grpSp>
        <p:nvGrpSpPr>
          <p:cNvPr id="585" name="Shape 585"/>
          <p:cNvGrpSpPr/>
          <p:nvPr/>
        </p:nvGrpSpPr>
        <p:grpSpPr>
          <a:xfrm>
            <a:off x="3484928" y="1833380"/>
            <a:ext cx="1565494" cy="443726"/>
            <a:chOff x="4156726" y="1255954"/>
            <a:chExt cx="1565494" cy="443726"/>
          </a:xfrm>
        </p:grpSpPr>
        <p:sp>
          <p:nvSpPr>
            <p:cNvPr id="586" name="Shape 586"/>
            <p:cNvSpPr/>
            <p:nvPr/>
          </p:nvSpPr>
          <p:spPr>
            <a:xfrm>
              <a:off x="4156726" y="1255954"/>
              <a:ext cx="1565494" cy="443726"/>
            </a:xfrm>
            <a:prstGeom prst="roundRect">
              <a:avLst>
                <a:gd name="adj" fmla="val 4579"/>
              </a:avLst>
            </a:prstGeom>
            <a:solidFill>
              <a:srgbClr val="33928A"/>
            </a:solidFill>
            <a:ln>
              <a:noFill/>
            </a:ln>
          </p:spPr>
          <p:txBody>
            <a:bodyPr lIns="320025" tIns="0" rIns="0" bIns="0" anchor="ctr" anchorCtr="0">
              <a:noAutofit/>
            </a:bodyPr>
            <a:lstStyle/>
            <a:p>
              <a:pPr marL="0" marR="0" lvl="0" indent="0" algn="l" rtl="0">
                <a:spcBef>
                  <a:spcPts val="0"/>
                </a:spcBef>
                <a:spcAft>
                  <a:spcPts val="0"/>
                </a:spcAft>
                <a:buSzPct val="25000"/>
                <a:buNone/>
              </a:pPr>
              <a:r>
                <a:rPr lang="en-US" sz="1200" b="1" i="0" u="none" strike="noStrike" cap="none" dirty="0">
                  <a:solidFill>
                    <a:schemeClr val="lt1"/>
                  </a:solidFill>
                  <a:latin typeface="Arial"/>
                  <a:ea typeface="Arial"/>
                  <a:cs typeface="Arial"/>
                  <a:sym typeface="Arial"/>
                </a:rPr>
                <a:t>Cloud Controller Bridge</a:t>
              </a:r>
            </a:p>
          </p:txBody>
        </p:sp>
        <p:sp>
          <p:nvSpPr>
            <p:cNvPr id="587" name="Shape 587"/>
            <p:cNvSpPr/>
            <p:nvPr/>
          </p:nvSpPr>
          <p:spPr>
            <a:xfrm>
              <a:off x="4203930" y="1408655"/>
              <a:ext cx="218351" cy="216988"/>
            </a:xfrm>
            <a:prstGeom prst="blockArc">
              <a:avLst>
                <a:gd name="adj1" fmla="val 10800000"/>
                <a:gd name="adj2" fmla="val 0"/>
                <a:gd name="adj3" fmla="val 25000"/>
              </a:avLst>
            </a:prstGeom>
            <a:solidFill>
              <a:schemeClr val="lt1"/>
            </a:solidFill>
            <a:ln>
              <a:noFill/>
            </a:ln>
          </p:spPr>
          <p:txBody>
            <a:bodyPr lIns="91425" tIns="45700" rIns="91425" bIns="45700" anchor="t" anchorCtr="0">
              <a:noAutofit/>
            </a:bodyPr>
            <a:lstStyle/>
            <a:p>
              <a:pPr marL="0" marR="0" lvl="0" indent="0" algn="l" rtl="0">
                <a:spcBef>
                  <a:spcPts val="0"/>
                </a:spcBef>
                <a:buNone/>
              </a:pPr>
              <a:endParaRPr sz="1800" b="0" i="0" u="none" strike="noStrike" cap="none">
                <a:solidFill>
                  <a:schemeClr val="lt1"/>
                </a:solidFill>
                <a:latin typeface="Arial"/>
                <a:ea typeface="Arial"/>
                <a:cs typeface="Arial"/>
                <a:sym typeface="Arial"/>
              </a:endParaRPr>
            </a:p>
          </p:txBody>
        </p:sp>
      </p:grpSp>
      <p:sp>
        <p:nvSpPr>
          <p:cNvPr id="589" name="Shape 589"/>
          <p:cNvSpPr/>
          <p:nvPr/>
        </p:nvSpPr>
        <p:spPr>
          <a:xfrm>
            <a:off x="3555548" y="2568052"/>
            <a:ext cx="206829" cy="215718"/>
          </a:xfrm>
          <a:custGeom>
            <a:avLst/>
            <a:gdLst/>
            <a:ahLst/>
            <a:cxnLst/>
            <a:rect l="0" t="0" r="0" b="0"/>
            <a:pathLst>
              <a:path w="120000" h="120000" extrusionOk="0">
                <a:moveTo>
                  <a:pt x="0" y="67932"/>
                </a:moveTo>
                <a:cubicBezTo>
                  <a:pt x="0" y="77010"/>
                  <a:pt x="26863" y="84369"/>
                  <a:pt x="60000" y="84369"/>
                </a:cubicBezTo>
                <a:cubicBezTo>
                  <a:pt x="93137" y="84369"/>
                  <a:pt x="120000" y="77010"/>
                  <a:pt x="120000" y="67932"/>
                </a:cubicBezTo>
                <a:lnTo>
                  <a:pt x="120000" y="103563"/>
                </a:lnTo>
                <a:lnTo>
                  <a:pt x="120000" y="103665"/>
                </a:lnTo>
                <a:lnTo>
                  <a:pt x="119962" y="103665"/>
                </a:lnTo>
                <a:cubicBezTo>
                  <a:pt x="119797" y="112696"/>
                  <a:pt x="93011" y="120000"/>
                  <a:pt x="60000" y="120000"/>
                </a:cubicBezTo>
                <a:cubicBezTo>
                  <a:pt x="26988" y="120000"/>
                  <a:pt x="203" y="112696"/>
                  <a:pt x="37" y="103665"/>
                </a:cubicBezTo>
                <a:lnTo>
                  <a:pt x="0" y="103665"/>
                </a:lnTo>
                <a:lnTo>
                  <a:pt x="0" y="103563"/>
                </a:lnTo>
                <a:close/>
                <a:moveTo>
                  <a:pt x="0" y="22813"/>
                </a:moveTo>
                <a:cubicBezTo>
                  <a:pt x="0" y="31890"/>
                  <a:pt x="26863" y="39249"/>
                  <a:pt x="60000" y="39249"/>
                </a:cubicBezTo>
                <a:cubicBezTo>
                  <a:pt x="93137" y="39249"/>
                  <a:pt x="120000" y="31890"/>
                  <a:pt x="120000" y="22813"/>
                </a:cubicBezTo>
                <a:lnTo>
                  <a:pt x="120000" y="58444"/>
                </a:lnTo>
                <a:lnTo>
                  <a:pt x="120000" y="58546"/>
                </a:lnTo>
                <a:lnTo>
                  <a:pt x="119962" y="58546"/>
                </a:lnTo>
                <a:cubicBezTo>
                  <a:pt x="119797" y="67577"/>
                  <a:pt x="93011" y="74880"/>
                  <a:pt x="60000" y="74880"/>
                </a:cubicBezTo>
                <a:cubicBezTo>
                  <a:pt x="26988" y="74880"/>
                  <a:pt x="203" y="67577"/>
                  <a:pt x="37" y="58546"/>
                </a:cubicBezTo>
                <a:lnTo>
                  <a:pt x="0" y="58546"/>
                </a:lnTo>
                <a:lnTo>
                  <a:pt x="0" y="58444"/>
                </a:lnTo>
                <a:close/>
                <a:moveTo>
                  <a:pt x="59999" y="0"/>
                </a:moveTo>
                <a:cubicBezTo>
                  <a:pt x="91314" y="0"/>
                  <a:pt x="116699" y="6954"/>
                  <a:pt x="116699" y="15532"/>
                </a:cubicBezTo>
                <a:cubicBezTo>
                  <a:pt x="116699" y="24110"/>
                  <a:pt x="91314" y="31064"/>
                  <a:pt x="59999" y="31064"/>
                </a:cubicBezTo>
                <a:cubicBezTo>
                  <a:pt x="28685" y="31064"/>
                  <a:pt x="3300" y="24110"/>
                  <a:pt x="3300" y="15532"/>
                </a:cubicBezTo>
                <a:cubicBezTo>
                  <a:pt x="3300" y="6954"/>
                  <a:pt x="28685" y="0"/>
                  <a:pt x="59999"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72" name="Rounded Rectangle 71"/>
          <p:cNvSpPr>
            <a:spLocks noChangeArrowheads="1"/>
          </p:cNvSpPr>
          <p:nvPr/>
        </p:nvSpPr>
        <p:spPr bwMode="auto">
          <a:xfrm>
            <a:off x="2015158" y="3242319"/>
            <a:ext cx="1452177" cy="1191784"/>
          </a:xfrm>
          <a:prstGeom prst="roundRect">
            <a:avLst>
              <a:gd name="adj" fmla="val 2124"/>
            </a:avLst>
          </a:prstGeom>
          <a:solidFill>
            <a:srgbClr val="33928A"/>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320040" tIns="118872" rIns="0" bIns="0" anchor="t"/>
          <a:lstStyle/>
          <a:p>
            <a:pPr fontAlgn="auto">
              <a:spcBef>
                <a:spcPts val="0"/>
              </a:spcBef>
              <a:spcAft>
                <a:spcPts val="0"/>
              </a:spcAft>
              <a:defRPr/>
            </a:pPr>
            <a:r>
              <a:rPr lang="en-US" sz="1200" b="1" dirty="0" smtClean="0">
                <a:solidFill>
                  <a:schemeClr val="bg1"/>
                </a:solidFill>
                <a:latin typeface="+mn-lt"/>
                <a:ea typeface="+mn-ea"/>
              </a:rPr>
              <a:t>CELL</a:t>
            </a:r>
            <a:endParaRPr lang="en-US" sz="1200" b="1" dirty="0">
              <a:solidFill>
                <a:schemeClr val="bg1"/>
              </a:solidFill>
              <a:latin typeface="+mn-lt"/>
              <a:ea typeface="+mn-ea"/>
            </a:endParaRPr>
          </a:p>
        </p:txBody>
      </p:sp>
      <p:sp>
        <p:nvSpPr>
          <p:cNvPr id="73" name="AutoShape 10"/>
          <p:cNvSpPr>
            <a:spLocks noChangeArrowheads="1"/>
          </p:cNvSpPr>
          <p:nvPr/>
        </p:nvSpPr>
        <p:spPr bwMode="auto">
          <a:xfrm>
            <a:off x="2758463" y="3623769"/>
            <a:ext cx="570417" cy="214291"/>
          </a:xfrm>
          <a:prstGeom prst="roundRect">
            <a:avLst>
              <a:gd name="adj" fmla="val 236"/>
            </a:avLst>
          </a:prstGeom>
          <a:solidFill>
            <a:srgbClr val="004A4A"/>
          </a:solidFill>
          <a:ln w="9525" cap="flat">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FFFFFF"/>
                </a:solidFill>
              </a:rPr>
              <a:t>Rep</a:t>
            </a:r>
            <a:endParaRPr lang="en-US" sz="1200" dirty="0">
              <a:solidFill>
                <a:srgbClr val="FFFFFF"/>
              </a:solidFill>
            </a:endParaRPr>
          </a:p>
        </p:txBody>
      </p:sp>
      <p:sp>
        <p:nvSpPr>
          <p:cNvPr id="74" name="Oval 170"/>
          <p:cNvSpPr/>
          <p:nvPr/>
        </p:nvSpPr>
        <p:spPr>
          <a:xfrm>
            <a:off x="2051099" y="3292448"/>
            <a:ext cx="160847" cy="16352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AutoShape 10"/>
          <p:cNvSpPr>
            <a:spLocks noChangeArrowheads="1"/>
          </p:cNvSpPr>
          <p:nvPr/>
        </p:nvSpPr>
        <p:spPr bwMode="auto">
          <a:xfrm>
            <a:off x="2076361" y="3623769"/>
            <a:ext cx="570417" cy="214291"/>
          </a:xfrm>
          <a:prstGeom prst="roundRect">
            <a:avLst>
              <a:gd name="adj" fmla="val 236"/>
            </a:avLst>
          </a:prstGeom>
          <a:solidFill>
            <a:srgbClr val="004A4A"/>
          </a:solidFill>
          <a:ln w="9525" cap="flat">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FFFFFF"/>
                </a:solidFill>
              </a:rPr>
              <a:t>Exec.</a:t>
            </a:r>
            <a:endParaRPr lang="en-US" sz="1200" dirty="0">
              <a:solidFill>
                <a:srgbClr val="FFFFFF"/>
              </a:solidFill>
            </a:endParaRPr>
          </a:p>
        </p:txBody>
      </p:sp>
      <p:grpSp>
        <p:nvGrpSpPr>
          <p:cNvPr id="93" name="Group 92"/>
          <p:cNvGrpSpPr/>
          <p:nvPr/>
        </p:nvGrpSpPr>
        <p:grpSpPr>
          <a:xfrm>
            <a:off x="2068091" y="3986102"/>
            <a:ext cx="1332201" cy="352558"/>
            <a:chOff x="2585131" y="3986102"/>
            <a:chExt cx="1332201" cy="352558"/>
          </a:xfrm>
        </p:grpSpPr>
        <p:sp>
          <p:nvSpPr>
            <p:cNvPr id="76" name="Shape 368"/>
            <p:cNvSpPr/>
            <p:nvPr/>
          </p:nvSpPr>
          <p:spPr>
            <a:xfrm rot="5400000">
              <a:off x="3074953" y="3496280"/>
              <a:ext cx="352558" cy="1332201"/>
            </a:xfrm>
            <a:custGeom>
              <a:avLst/>
              <a:gdLst/>
              <a:ahLst/>
              <a:cxnLst/>
              <a:rect l="0" t="0" r="0" b="0"/>
              <a:pathLst>
                <a:path w="120000" h="120000" extrusionOk="0">
                  <a:moveTo>
                    <a:pt x="7664" y="12890"/>
                  </a:moveTo>
                  <a:lnTo>
                    <a:pt x="112335" y="12890"/>
                  </a:lnTo>
                  <a:lnTo>
                    <a:pt x="112335" y="3984"/>
                  </a:lnTo>
                  <a:lnTo>
                    <a:pt x="7664" y="3984"/>
                  </a:lnTo>
                  <a:close/>
                  <a:moveTo>
                    <a:pt x="7664" y="25781"/>
                  </a:moveTo>
                  <a:lnTo>
                    <a:pt x="112335" y="25781"/>
                  </a:lnTo>
                  <a:lnTo>
                    <a:pt x="112335" y="16874"/>
                  </a:lnTo>
                  <a:lnTo>
                    <a:pt x="7664" y="16874"/>
                  </a:lnTo>
                  <a:close/>
                  <a:moveTo>
                    <a:pt x="7664" y="38671"/>
                  </a:moveTo>
                  <a:lnTo>
                    <a:pt x="112335" y="38671"/>
                  </a:lnTo>
                  <a:lnTo>
                    <a:pt x="112335" y="29765"/>
                  </a:lnTo>
                  <a:lnTo>
                    <a:pt x="7664" y="29765"/>
                  </a:lnTo>
                  <a:close/>
                  <a:moveTo>
                    <a:pt x="7664" y="51562"/>
                  </a:moveTo>
                  <a:lnTo>
                    <a:pt x="112335" y="51562"/>
                  </a:lnTo>
                  <a:lnTo>
                    <a:pt x="112335" y="42656"/>
                  </a:lnTo>
                  <a:lnTo>
                    <a:pt x="7664" y="42656"/>
                  </a:lnTo>
                  <a:close/>
                  <a:moveTo>
                    <a:pt x="7664" y="64452"/>
                  </a:moveTo>
                  <a:lnTo>
                    <a:pt x="112335" y="64452"/>
                  </a:lnTo>
                  <a:lnTo>
                    <a:pt x="112335" y="55546"/>
                  </a:lnTo>
                  <a:lnTo>
                    <a:pt x="7664" y="55546"/>
                  </a:lnTo>
                  <a:close/>
                  <a:moveTo>
                    <a:pt x="7664" y="77343"/>
                  </a:moveTo>
                  <a:lnTo>
                    <a:pt x="112335" y="77343"/>
                  </a:lnTo>
                  <a:lnTo>
                    <a:pt x="112335" y="68437"/>
                  </a:lnTo>
                  <a:lnTo>
                    <a:pt x="7664" y="68437"/>
                  </a:lnTo>
                  <a:close/>
                  <a:moveTo>
                    <a:pt x="7664" y="90234"/>
                  </a:moveTo>
                  <a:lnTo>
                    <a:pt x="112335" y="90234"/>
                  </a:lnTo>
                  <a:lnTo>
                    <a:pt x="112335" y="81328"/>
                  </a:lnTo>
                  <a:lnTo>
                    <a:pt x="7664" y="81328"/>
                  </a:lnTo>
                  <a:close/>
                  <a:moveTo>
                    <a:pt x="7664" y="103124"/>
                  </a:moveTo>
                  <a:lnTo>
                    <a:pt x="112335" y="103124"/>
                  </a:lnTo>
                  <a:lnTo>
                    <a:pt x="112335" y="94218"/>
                  </a:lnTo>
                  <a:lnTo>
                    <a:pt x="7664" y="94218"/>
                  </a:lnTo>
                  <a:close/>
                  <a:moveTo>
                    <a:pt x="7664" y="116015"/>
                  </a:moveTo>
                  <a:lnTo>
                    <a:pt x="112335" y="116015"/>
                  </a:lnTo>
                  <a:lnTo>
                    <a:pt x="112335" y="107109"/>
                  </a:lnTo>
                  <a:lnTo>
                    <a:pt x="7664" y="107109"/>
                  </a:lnTo>
                  <a:close/>
                  <a:moveTo>
                    <a:pt x="0" y="119999"/>
                  </a:moveTo>
                  <a:lnTo>
                    <a:pt x="0" y="0"/>
                  </a:lnTo>
                  <a:lnTo>
                    <a:pt x="1916" y="0"/>
                  </a:lnTo>
                  <a:lnTo>
                    <a:pt x="7664" y="0"/>
                  </a:lnTo>
                  <a:lnTo>
                    <a:pt x="112335" y="0"/>
                  </a:lnTo>
                  <a:lnTo>
                    <a:pt x="114251" y="0"/>
                  </a:lnTo>
                  <a:lnTo>
                    <a:pt x="120000" y="0"/>
                  </a:lnTo>
                  <a:lnTo>
                    <a:pt x="120000" y="119999"/>
                  </a:lnTo>
                  <a:lnTo>
                    <a:pt x="114251" y="119999"/>
                  </a:lnTo>
                  <a:lnTo>
                    <a:pt x="114251" y="120000"/>
                  </a:lnTo>
                  <a:lnTo>
                    <a:pt x="1916" y="120000"/>
                  </a:lnTo>
                  <a:lnTo>
                    <a:pt x="1916" y="119999"/>
                  </a:lnTo>
                  <a:close/>
                </a:path>
              </a:pathLst>
            </a:custGeom>
            <a:solidFill>
              <a:schemeClr val="bg1">
                <a:lumMod val="95000"/>
                <a:alpha val="40000"/>
              </a:scheme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77" name="Freeform 21"/>
            <p:cNvSpPr>
              <a:spLocks noChangeArrowheads="1"/>
            </p:cNvSpPr>
            <p:nvPr/>
          </p:nvSpPr>
          <p:spPr bwMode="auto">
            <a:xfrm>
              <a:off x="3663610" y="4026403"/>
              <a:ext cx="182310" cy="176577"/>
            </a:xfrm>
            <a:custGeom>
              <a:avLst/>
              <a:gdLst>
                <a:gd name="G0" fmla="+- 1 0 0"/>
                <a:gd name="G1" fmla="+- 1 0 0"/>
                <a:gd name="G2" fmla="+- 1 0 0"/>
                <a:gd name="G3" fmla="+- 1 0 0"/>
                <a:gd name="G4" fmla="+- 1 0 0"/>
                <a:gd name="G5" fmla="+- 1 0 0"/>
                <a:gd name="G6" fmla="+- 1 0 0"/>
                <a:gd name="G7" fmla="+- 1 0 0"/>
                <a:gd name="G8" fmla="+- 1 0 0"/>
                <a:gd name="G9" fmla="+- 1 0 0"/>
                <a:gd name="G10" fmla="+- 1 0 0"/>
                <a:gd name="G11" fmla="+- 1 0 0"/>
                <a:gd name="G12" fmla="+- 1 0 0"/>
                <a:gd name="G13" fmla="+- 1 0 0"/>
                <a:gd name="G14" fmla="+- 1 0 0"/>
                <a:gd name="G15" fmla="+- 1 0 0"/>
                <a:gd name="G16" fmla="+- 1 0 0"/>
                <a:gd name="G17" fmla="+- 1 0 0"/>
                <a:gd name="G18" fmla="+- 1 0 0"/>
                <a:gd name="G19" fmla="+- 1 0 0"/>
                <a:gd name="G20" fmla="+- 1 0 0"/>
                <a:gd name="G21" fmla="+- 1 0 0"/>
                <a:gd name="G22" fmla="+- 1 0 0"/>
                <a:gd name="G23" fmla="+- 1 0 0"/>
                <a:gd name="G24" fmla="+- 1 0 0"/>
                <a:gd name="G25" fmla="+- 1 0 0"/>
                <a:gd name="G26" fmla="+- 1 0 0"/>
                <a:gd name="G27" fmla="+- 1 0 0"/>
                <a:gd name="G28" fmla="+- 1 0 0"/>
                <a:gd name="G29" fmla="+- 1 0 0"/>
                <a:gd name="G30" fmla="+- 1 0 0"/>
                <a:gd name="G31" fmla="+- 1 0 0"/>
                <a:gd name="G32" fmla="+- 1 0 0"/>
                <a:gd name="G33" fmla="+- 1 0 0"/>
                <a:gd name="G34" fmla="+- 1 0 0"/>
                <a:gd name="G35" fmla="+- 1 0 0"/>
                <a:gd name="G36" fmla="+- 1 0 0"/>
                <a:gd name="G37" fmla="+- 1 0 0"/>
                <a:gd name="G38" fmla="+- 1 0 0"/>
                <a:gd name="G39" fmla="+- 1 0 0"/>
                <a:gd name="G40" fmla="+- 1 0 0"/>
                <a:gd name="G41" fmla="+- 1 0 0"/>
                <a:gd name="G42" fmla="+- 1 0 0"/>
                <a:gd name="G43" fmla="+- 1 0 0"/>
                <a:gd name="G44" fmla="+- 1 0 0"/>
                <a:gd name="G45" fmla="+- 1 0 0"/>
                <a:gd name="G46" fmla="+- 1 0 0"/>
                <a:gd name="G47" fmla="+- 1 0 0"/>
                <a:gd name="G48" fmla="+- 1 0 0"/>
                <a:gd name="G49" fmla="+- 1 0 0"/>
                <a:gd name="G50" fmla="+- 1 0 0"/>
                <a:gd name="G51" fmla="+- 1 0 0"/>
                <a:gd name="G52" fmla="+- 1 0 0"/>
                <a:gd name="G53" fmla="+- 31355 0 0"/>
                <a:gd name="G54" fmla="+- 29966 0 0"/>
                <a:gd name="G55" fmla="+- 4021 0 0"/>
                <a:gd name="G56" fmla="+- 2632 0 0"/>
                <a:gd name="G57" fmla="+- 1 0 0"/>
                <a:gd name="G58" fmla="+- 1 0 0"/>
                <a:gd name="G59" fmla="+- 1 0 0"/>
                <a:gd name="G60" fmla="+- 1 0 0"/>
                <a:gd name="G61" fmla="+- 1 0 0"/>
                <a:gd name="G62" fmla="+- 1 0 0"/>
                <a:gd name="G63" fmla="+- 1 0 0"/>
                <a:gd name="T0" fmla="*/ 495299 w 990600"/>
                <a:gd name="T1" fmla="*/ 621778 h 1265275"/>
                <a:gd name="T2" fmla="*/ 371473 w 990600"/>
                <a:gd name="T3" fmla="*/ 745604 h 1265275"/>
                <a:gd name="T4" fmla="*/ 457199 w 990600"/>
                <a:gd name="T5" fmla="*/ 861738 h 1265275"/>
                <a:gd name="T6" fmla="*/ 457199 w 990600"/>
                <a:gd name="T7" fmla="*/ 1103911 h 1265275"/>
                <a:gd name="T8" fmla="*/ 495299 w 990600"/>
                <a:gd name="T9" fmla="*/ 1142011 h 1265275"/>
                <a:gd name="T10" fmla="*/ 533399 w 990600"/>
                <a:gd name="T11" fmla="*/ 1103911 h 1265275"/>
                <a:gd name="T12" fmla="*/ 533399 w 990600"/>
                <a:gd name="T13" fmla="*/ 861738 h 1265275"/>
                <a:gd name="T14" fmla="*/ 619125 w 990600"/>
                <a:gd name="T15" fmla="*/ 745604 h 1265275"/>
                <a:gd name="T16" fmla="*/ 495299 w 990600"/>
                <a:gd name="T17" fmla="*/ 621778 h 1265275"/>
                <a:gd name="T18" fmla="*/ 495297 w 990600"/>
                <a:gd name="T19" fmla="*/ 170493 h 1265275"/>
                <a:gd name="T20" fmla="*/ 307802 w 990600"/>
                <a:gd name="T21" fmla="*/ 357987 h 1265275"/>
                <a:gd name="T22" fmla="*/ 307804 w 990600"/>
                <a:gd name="T23" fmla="*/ 357991 h 1265275"/>
                <a:gd name="T24" fmla="*/ 307544 w 990600"/>
                <a:gd name="T25" fmla="*/ 357991 h 1265275"/>
                <a:gd name="T26" fmla="*/ 307544 w 990600"/>
                <a:gd name="T27" fmla="*/ 538211 h 1265275"/>
                <a:gd name="T28" fmla="*/ 683058 w 990600"/>
                <a:gd name="T29" fmla="*/ 538211 h 1265275"/>
                <a:gd name="T30" fmla="*/ 683058 w 990600"/>
                <a:gd name="T31" fmla="*/ 357991 h 1265275"/>
                <a:gd name="T32" fmla="*/ 682792 w 990600"/>
                <a:gd name="T33" fmla="*/ 357991 h 1265275"/>
                <a:gd name="T34" fmla="*/ 682792 w 990600"/>
                <a:gd name="T35" fmla="*/ 357987 h 1265275"/>
                <a:gd name="T36" fmla="*/ 495297 w 990600"/>
                <a:gd name="T37" fmla="*/ 170493 h 1265275"/>
                <a:gd name="T38" fmla="*/ 495300 w 990600"/>
                <a:gd name="T39" fmla="*/ 0 h 1265275"/>
                <a:gd name="T40" fmla="*/ 841781 w 990600"/>
                <a:gd name="T41" fmla="*/ 346479 h 1265275"/>
                <a:gd name="T42" fmla="*/ 841781 w 990600"/>
                <a:gd name="T43" fmla="*/ 346481 h 1265275"/>
                <a:gd name="T44" fmla="*/ 841781 w 990600"/>
                <a:gd name="T45" fmla="*/ 538211 h 1265275"/>
                <a:gd name="T46" fmla="*/ 869420 w 990600"/>
                <a:gd name="T47" fmla="*/ 538211 h 1265275"/>
                <a:gd name="T48" fmla="*/ 990600 w 990600"/>
                <a:gd name="T49" fmla="*/ 659391 h 1265275"/>
                <a:gd name="T50" fmla="*/ 990600 w 990600"/>
                <a:gd name="T51" fmla="*/ 1144095 h 1265275"/>
                <a:gd name="T52" fmla="*/ 869420 w 990600"/>
                <a:gd name="T53" fmla="*/ 1265275 h 1265275"/>
                <a:gd name="T54" fmla="*/ 121180 w 990600"/>
                <a:gd name="T55" fmla="*/ 1265275 h 1265275"/>
                <a:gd name="T56" fmla="*/ 0 w 990600"/>
                <a:gd name="T57" fmla="*/ 1144095 h 1265275"/>
                <a:gd name="T58" fmla="*/ 0 w 990600"/>
                <a:gd name="T59" fmla="*/ 659391 h 1265275"/>
                <a:gd name="T60" fmla="*/ 121180 w 990600"/>
                <a:gd name="T61" fmla="*/ 538211 h 1265275"/>
                <a:gd name="T62" fmla="*/ 148819 w 990600"/>
                <a:gd name="T63" fmla="*/ 538211 h 1265275"/>
                <a:gd name="T64" fmla="*/ 148819 w 990600"/>
                <a:gd name="T65" fmla="*/ 346481 h 1265275"/>
                <a:gd name="T66" fmla="*/ 495300 w 990600"/>
                <a:gd name="T67" fmla="*/ 0 h 1265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0600" h="1265275">
                  <a:moveTo>
                    <a:pt x="495299" y="621778"/>
                  </a:moveTo>
                  <a:cubicBezTo>
                    <a:pt x="426912" y="621778"/>
                    <a:pt x="371473" y="677217"/>
                    <a:pt x="371473" y="745604"/>
                  </a:cubicBezTo>
                  <a:cubicBezTo>
                    <a:pt x="371473" y="800510"/>
                    <a:pt x="407209" y="847069"/>
                    <a:pt x="457199" y="861738"/>
                  </a:cubicBezTo>
                  <a:lnTo>
                    <a:pt x="457199" y="1103911"/>
                  </a:lnTo>
                  <a:cubicBezTo>
                    <a:pt x="457199" y="1124953"/>
                    <a:pt x="474257" y="1142011"/>
                    <a:pt x="495299" y="1142011"/>
                  </a:cubicBezTo>
                  <a:cubicBezTo>
                    <a:pt x="516341" y="1142011"/>
                    <a:pt x="533399" y="1124953"/>
                    <a:pt x="533399" y="1103911"/>
                  </a:cubicBezTo>
                  <a:lnTo>
                    <a:pt x="533399" y="861738"/>
                  </a:lnTo>
                  <a:cubicBezTo>
                    <a:pt x="583390" y="847069"/>
                    <a:pt x="619125" y="800510"/>
                    <a:pt x="619125" y="745604"/>
                  </a:cubicBezTo>
                  <a:cubicBezTo>
                    <a:pt x="619125" y="677217"/>
                    <a:pt x="563686" y="621778"/>
                    <a:pt x="495299" y="621778"/>
                  </a:cubicBezTo>
                  <a:close/>
                  <a:moveTo>
                    <a:pt x="495297" y="170493"/>
                  </a:moveTo>
                  <a:cubicBezTo>
                    <a:pt x="391746" y="170493"/>
                    <a:pt x="307802" y="254436"/>
                    <a:pt x="307802" y="357987"/>
                  </a:cubicBezTo>
                  <a:lnTo>
                    <a:pt x="307804" y="357991"/>
                  </a:lnTo>
                  <a:lnTo>
                    <a:pt x="307544" y="357991"/>
                  </a:lnTo>
                  <a:lnTo>
                    <a:pt x="307544" y="538211"/>
                  </a:lnTo>
                  <a:lnTo>
                    <a:pt x="683058" y="538211"/>
                  </a:lnTo>
                  <a:lnTo>
                    <a:pt x="683058" y="357991"/>
                  </a:lnTo>
                  <a:lnTo>
                    <a:pt x="682792" y="357991"/>
                  </a:lnTo>
                  <a:cubicBezTo>
                    <a:pt x="682792" y="357988"/>
                    <a:pt x="682792" y="357988"/>
                    <a:pt x="682792" y="357987"/>
                  </a:cubicBezTo>
                  <a:cubicBezTo>
                    <a:pt x="682792" y="254436"/>
                    <a:pt x="598848" y="170493"/>
                    <a:pt x="495297" y="170493"/>
                  </a:cubicBezTo>
                  <a:close/>
                  <a:moveTo>
                    <a:pt x="495300" y="0"/>
                  </a:moveTo>
                  <a:cubicBezTo>
                    <a:pt x="686657" y="0"/>
                    <a:pt x="841781" y="155124"/>
                    <a:pt x="841781" y="346479"/>
                  </a:cubicBezTo>
                  <a:lnTo>
                    <a:pt x="841781" y="346481"/>
                  </a:lnTo>
                  <a:lnTo>
                    <a:pt x="841781" y="538211"/>
                  </a:lnTo>
                  <a:lnTo>
                    <a:pt x="869420" y="538211"/>
                  </a:lnTo>
                  <a:cubicBezTo>
                    <a:pt x="936346" y="538211"/>
                    <a:pt x="990600" y="592465"/>
                    <a:pt x="990600" y="659391"/>
                  </a:cubicBezTo>
                  <a:lnTo>
                    <a:pt x="990600" y="1144095"/>
                  </a:lnTo>
                  <a:cubicBezTo>
                    <a:pt x="990600" y="1211021"/>
                    <a:pt x="936346" y="1265275"/>
                    <a:pt x="869420" y="1265275"/>
                  </a:cubicBezTo>
                  <a:lnTo>
                    <a:pt x="121180" y="1265275"/>
                  </a:lnTo>
                  <a:cubicBezTo>
                    <a:pt x="54254" y="1265275"/>
                    <a:pt x="0" y="1211021"/>
                    <a:pt x="0" y="1144095"/>
                  </a:cubicBezTo>
                  <a:lnTo>
                    <a:pt x="0" y="659391"/>
                  </a:lnTo>
                  <a:cubicBezTo>
                    <a:pt x="0" y="592465"/>
                    <a:pt x="54254" y="538211"/>
                    <a:pt x="121180" y="538211"/>
                  </a:cubicBezTo>
                  <a:lnTo>
                    <a:pt x="148819" y="538211"/>
                  </a:lnTo>
                  <a:lnTo>
                    <a:pt x="148819" y="346481"/>
                  </a:lnTo>
                  <a:cubicBezTo>
                    <a:pt x="148819" y="155124"/>
                    <a:pt x="303944" y="0"/>
                    <a:pt x="495300" y="0"/>
                  </a:cubicBezTo>
                  <a:close/>
                </a:path>
              </a:pathLst>
            </a:custGeom>
            <a:solidFill>
              <a:srgbClr val="FFFFF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80" name="Rounded Rectangle 79"/>
          <p:cNvSpPr>
            <a:spLocks noChangeArrowheads="1"/>
          </p:cNvSpPr>
          <p:nvPr/>
        </p:nvSpPr>
        <p:spPr bwMode="auto">
          <a:xfrm>
            <a:off x="3561128" y="3242470"/>
            <a:ext cx="1452177" cy="1191784"/>
          </a:xfrm>
          <a:prstGeom prst="roundRect">
            <a:avLst>
              <a:gd name="adj" fmla="val 2124"/>
            </a:avLst>
          </a:prstGeom>
          <a:solidFill>
            <a:srgbClr val="33928A"/>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320040" tIns="118872" rIns="0" bIns="0" anchor="t"/>
          <a:lstStyle/>
          <a:p>
            <a:pPr fontAlgn="auto">
              <a:spcBef>
                <a:spcPts val="0"/>
              </a:spcBef>
              <a:spcAft>
                <a:spcPts val="0"/>
              </a:spcAft>
              <a:defRPr/>
            </a:pPr>
            <a:r>
              <a:rPr lang="en-US" sz="1200" b="1" dirty="0" smtClean="0">
                <a:solidFill>
                  <a:schemeClr val="bg1"/>
                </a:solidFill>
                <a:latin typeface="+mn-lt"/>
                <a:ea typeface="+mn-ea"/>
              </a:rPr>
              <a:t>CELL</a:t>
            </a:r>
            <a:endParaRPr lang="en-US" sz="1200" b="1" dirty="0">
              <a:solidFill>
                <a:schemeClr val="bg1"/>
              </a:solidFill>
              <a:latin typeface="+mn-lt"/>
              <a:ea typeface="+mn-ea"/>
            </a:endParaRPr>
          </a:p>
        </p:txBody>
      </p:sp>
      <p:sp>
        <p:nvSpPr>
          <p:cNvPr id="81" name="AutoShape 10"/>
          <p:cNvSpPr>
            <a:spLocks noChangeArrowheads="1"/>
          </p:cNvSpPr>
          <p:nvPr/>
        </p:nvSpPr>
        <p:spPr bwMode="auto">
          <a:xfrm>
            <a:off x="4304433" y="3623920"/>
            <a:ext cx="570417" cy="214291"/>
          </a:xfrm>
          <a:prstGeom prst="roundRect">
            <a:avLst>
              <a:gd name="adj" fmla="val 236"/>
            </a:avLst>
          </a:prstGeom>
          <a:solidFill>
            <a:srgbClr val="004A4A"/>
          </a:solidFill>
          <a:ln w="9525" cap="flat">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FFFFFF"/>
                </a:solidFill>
              </a:rPr>
              <a:t>Rep</a:t>
            </a:r>
            <a:endParaRPr lang="en-US" sz="1200" dirty="0">
              <a:solidFill>
                <a:srgbClr val="FFFFFF"/>
              </a:solidFill>
            </a:endParaRPr>
          </a:p>
        </p:txBody>
      </p:sp>
      <p:sp>
        <p:nvSpPr>
          <p:cNvPr id="82" name="Oval 170"/>
          <p:cNvSpPr/>
          <p:nvPr/>
        </p:nvSpPr>
        <p:spPr>
          <a:xfrm>
            <a:off x="3597069" y="3292599"/>
            <a:ext cx="160847" cy="16352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AutoShape 10"/>
          <p:cNvSpPr>
            <a:spLocks noChangeArrowheads="1"/>
          </p:cNvSpPr>
          <p:nvPr/>
        </p:nvSpPr>
        <p:spPr bwMode="auto">
          <a:xfrm>
            <a:off x="3622331" y="3623920"/>
            <a:ext cx="570417" cy="214291"/>
          </a:xfrm>
          <a:prstGeom prst="roundRect">
            <a:avLst>
              <a:gd name="adj" fmla="val 236"/>
            </a:avLst>
          </a:prstGeom>
          <a:solidFill>
            <a:srgbClr val="004A4A"/>
          </a:solidFill>
          <a:ln w="9525" cap="flat">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FFFFFF"/>
                </a:solidFill>
              </a:rPr>
              <a:t>Exec.</a:t>
            </a:r>
            <a:endParaRPr lang="en-US" sz="1200" dirty="0">
              <a:solidFill>
                <a:srgbClr val="FFFFFF"/>
              </a:solidFill>
            </a:endParaRPr>
          </a:p>
        </p:txBody>
      </p:sp>
      <p:grpSp>
        <p:nvGrpSpPr>
          <p:cNvPr id="86" name="Group 85"/>
          <p:cNvGrpSpPr/>
          <p:nvPr/>
        </p:nvGrpSpPr>
        <p:grpSpPr>
          <a:xfrm>
            <a:off x="5091046" y="3242470"/>
            <a:ext cx="1452177" cy="1191784"/>
            <a:chOff x="3695085" y="2883276"/>
            <a:chExt cx="2033899" cy="1619150"/>
          </a:xfrm>
        </p:grpSpPr>
        <p:sp>
          <p:nvSpPr>
            <p:cNvPr id="87" name="Rounded Rectangle 86"/>
            <p:cNvSpPr>
              <a:spLocks noChangeArrowheads="1"/>
            </p:cNvSpPr>
            <p:nvPr/>
          </p:nvSpPr>
          <p:spPr bwMode="auto">
            <a:xfrm>
              <a:off x="3695085" y="2883276"/>
              <a:ext cx="2033899" cy="1619150"/>
            </a:xfrm>
            <a:prstGeom prst="roundRect">
              <a:avLst>
                <a:gd name="adj" fmla="val 2124"/>
              </a:avLst>
            </a:prstGeom>
            <a:solidFill>
              <a:srgbClr val="33928A"/>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320040" tIns="118872" rIns="0" bIns="0" anchor="t"/>
            <a:lstStyle/>
            <a:p>
              <a:pPr fontAlgn="auto">
                <a:spcBef>
                  <a:spcPts val="0"/>
                </a:spcBef>
                <a:spcAft>
                  <a:spcPts val="0"/>
                </a:spcAft>
                <a:defRPr/>
              </a:pPr>
              <a:r>
                <a:rPr lang="en-US" sz="1200" b="1" dirty="0" smtClean="0">
                  <a:solidFill>
                    <a:schemeClr val="bg1"/>
                  </a:solidFill>
                  <a:latin typeface="+mn-lt"/>
                  <a:ea typeface="+mn-ea"/>
                </a:rPr>
                <a:t>CELL</a:t>
              </a:r>
              <a:endParaRPr lang="en-US" sz="1200" b="1" dirty="0">
                <a:solidFill>
                  <a:schemeClr val="bg1"/>
                </a:solidFill>
                <a:latin typeface="+mn-lt"/>
                <a:ea typeface="+mn-ea"/>
              </a:endParaRPr>
            </a:p>
          </p:txBody>
        </p:sp>
        <p:sp>
          <p:nvSpPr>
            <p:cNvPr id="88" name="AutoShape 10"/>
            <p:cNvSpPr>
              <a:spLocks noChangeArrowheads="1"/>
            </p:cNvSpPr>
            <p:nvPr/>
          </p:nvSpPr>
          <p:spPr bwMode="auto">
            <a:xfrm>
              <a:off x="4736148" y="3401511"/>
              <a:ext cx="798918" cy="291134"/>
            </a:xfrm>
            <a:prstGeom prst="roundRect">
              <a:avLst>
                <a:gd name="adj" fmla="val 236"/>
              </a:avLst>
            </a:prstGeom>
            <a:solidFill>
              <a:srgbClr val="004A4A"/>
            </a:solidFill>
            <a:ln w="9525" cap="flat">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FFFFFF"/>
                  </a:solidFill>
                </a:rPr>
                <a:t>Rep</a:t>
              </a:r>
              <a:endParaRPr lang="en-US" sz="1200" dirty="0">
                <a:solidFill>
                  <a:srgbClr val="FFFFFF"/>
                </a:solidFill>
              </a:endParaRPr>
            </a:p>
          </p:txBody>
        </p:sp>
        <p:sp>
          <p:nvSpPr>
            <p:cNvPr id="89" name="Oval 170"/>
            <p:cNvSpPr/>
            <p:nvPr/>
          </p:nvSpPr>
          <p:spPr>
            <a:xfrm>
              <a:off x="3745424" y="2951381"/>
              <a:ext cx="225280" cy="22216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AutoShape 10"/>
            <p:cNvSpPr>
              <a:spLocks noChangeArrowheads="1"/>
            </p:cNvSpPr>
            <p:nvPr/>
          </p:nvSpPr>
          <p:spPr bwMode="auto">
            <a:xfrm>
              <a:off x="3780805" y="3401511"/>
              <a:ext cx="798918" cy="291134"/>
            </a:xfrm>
            <a:prstGeom prst="roundRect">
              <a:avLst>
                <a:gd name="adj" fmla="val 236"/>
              </a:avLst>
            </a:prstGeom>
            <a:solidFill>
              <a:srgbClr val="004A4A"/>
            </a:solidFill>
            <a:ln w="9525" cap="flat">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FFFFFF"/>
                  </a:solidFill>
                </a:rPr>
                <a:t>Exec.</a:t>
              </a:r>
              <a:endParaRPr lang="en-US" sz="1200" dirty="0">
                <a:solidFill>
                  <a:srgbClr val="FFFFFF"/>
                </a:solidFill>
              </a:endParaRPr>
            </a:p>
          </p:txBody>
        </p:sp>
        <p:sp>
          <p:nvSpPr>
            <p:cNvPr id="91" name="Shape 368"/>
            <p:cNvSpPr/>
            <p:nvPr/>
          </p:nvSpPr>
          <p:spPr>
            <a:xfrm rot="5400000">
              <a:off x="4462663" y="3200334"/>
              <a:ext cx="478983" cy="1865862"/>
            </a:xfrm>
            <a:custGeom>
              <a:avLst/>
              <a:gdLst/>
              <a:ahLst/>
              <a:cxnLst/>
              <a:rect l="0" t="0" r="0" b="0"/>
              <a:pathLst>
                <a:path w="120000" h="120000" extrusionOk="0">
                  <a:moveTo>
                    <a:pt x="7664" y="12890"/>
                  </a:moveTo>
                  <a:lnTo>
                    <a:pt x="112335" y="12890"/>
                  </a:lnTo>
                  <a:lnTo>
                    <a:pt x="112335" y="3984"/>
                  </a:lnTo>
                  <a:lnTo>
                    <a:pt x="7664" y="3984"/>
                  </a:lnTo>
                  <a:close/>
                  <a:moveTo>
                    <a:pt x="7664" y="25781"/>
                  </a:moveTo>
                  <a:lnTo>
                    <a:pt x="112335" y="25781"/>
                  </a:lnTo>
                  <a:lnTo>
                    <a:pt x="112335" y="16874"/>
                  </a:lnTo>
                  <a:lnTo>
                    <a:pt x="7664" y="16874"/>
                  </a:lnTo>
                  <a:close/>
                  <a:moveTo>
                    <a:pt x="7664" y="38671"/>
                  </a:moveTo>
                  <a:lnTo>
                    <a:pt x="112335" y="38671"/>
                  </a:lnTo>
                  <a:lnTo>
                    <a:pt x="112335" y="29765"/>
                  </a:lnTo>
                  <a:lnTo>
                    <a:pt x="7664" y="29765"/>
                  </a:lnTo>
                  <a:close/>
                  <a:moveTo>
                    <a:pt x="7664" y="51562"/>
                  </a:moveTo>
                  <a:lnTo>
                    <a:pt x="112335" y="51562"/>
                  </a:lnTo>
                  <a:lnTo>
                    <a:pt x="112335" y="42656"/>
                  </a:lnTo>
                  <a:lnTo>
                    <a:pt x="7664" y="42656"/>
                  </a:lnTo>
                  <a:close/>
                  <a:moveTo>
                    <a:pt x="7664" y="64452"/>
                  </a:moveTo>
                  <a:lnTo>
                    <a:pt x="112335" y="64452"/>
                  </a:lnTo>
                  <a:lnTo>
                    <a:pt x="112335" y="55546"/>
                  </a:lnTo>
                  <a:lnTo>
                    <a:pt x="7664" y="55546"/>
                  </a:lnTo>
                  <a:close/>
                  <a:moveTo>
                    <a:pt x="7664" y="77343"/>
                  </a:moveTo>
                  <a:lnTo>
                    <a:pt x="112335" y="77343"/>
                  </a:lnTo>
                  <a:lnTo>
                    <a:pt x="112335" y="68437"/>
                  </a:lnTo>
                  <a:lnTo>
                    <a:pt x="7664" y="68437"/>
                  </a:lnTo>
                  <a:close/>
                  <a:moveTo>
                    <a:pt x="7664" y="90234"/>
                  </a:moveTo>
                  <a:lnTo>
                    <a:pt x="112335" y="90234"/>
                  </a:lnTo>
                  <a:lnTo>
                    <a:pt x="112335" y="81328"/>
                  </a:lnTo>
                  <a:lnTo>
                    <a:pt x="7664" y="81328"/>
                  </a:lnTo>
                  <a:close/>
                  <a:moveTo>
                    <a:pt x="7664" y="103124"/>
                  </a:moveTo>
                  <a:lnTo>
                    <a:pt x="112335" y="103124"/>
                  </a:lnTo>
                  <a:lnTo>
                    <a:pt x="112335" y="94218"/>
                  </a:lnTo>
                  <a:lnTo>
                    <a:pt x="7664" y="94218"/>
                  </a:lnTo>
                  <a:close/>
                  <a:moveTo>
                    <a:pt x="7664" y="116015"/>
                  </a:moveTo>
                  <a:lnTo>
                    <a:pt x="112335" y="116015"/>
                  </a:lnTo>
                  <a:lnTo>
                    <a:pt x="112335" y="107109"/>
                  </a:lnTo>
                  <a:lnTo>
                    <a:pt x="7664" y="107109"/>
                  </a:lnTo>
                  <a:close/>
                  <a:moveTo>
                    <a:pt x="0" y="119999"/>
                  </a:moveTo>
                  <a:lnTo>
                    <a:pt x="0" y="0"/>
                  </a:lnTo>
                  <a:lnTo>
                    <a:pt x="1916" y="0"/>
                  </a:lnTo>
                  <a:lnTo>
                    <a:pt x="7664" y="0"/>
                  </a:lnTo>
                  <a:lnTo>
                    <a:pt x="112335" y="0"/>
                  </a:lnTo>
                  <a:lnTo>
                    <a:pt x="114251" y="0"/>
                  </a:lnTo>
                  <a:lnTo>
                    <a:pt x="120000" y="0"/>
                  </a:lnTo>
                  <a:lnTo>
                    <a:pt x="120000" y="119999"/>
                  </a:lnTo>
                  <a:lnTo>
                    <a:pt x="114251" y="119999"/>
                  </a:lnTo>
                  <a:lnTo>
                    <a:pt x="114251" y="120000"/>
                  </a:lnTo>
                  <a:lnTo>
                    <a:pt x="1916" y="120000"/>
                  </a:lnTo>
                  <a:lnTo>
                    <a:pt x="1916" y="119999"/>
                  </a:lnTo>
                  <a:close/>
                </a:path>
              </a:pathLst>
            </a:custGeom>
            <a:solidFill>
              <a:schemeClr val="bg1">
                <a:lumMod val="95000"/>
                <a:alpha val="40000"/>
              </a:scheme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92" name="Freeform 21"/>
            <p:cNvSpPr>
              <a:spLocks noChangeArrowheads="1"/>
            </p:cNvSpPr>
            <p:nvPr/>
          </p:nvSpPr>
          <p:spPr bwMode="auto">
            <a:xfrm>
              <a:off x="5279725" y="3948527"/>
              <a:ext cx="255341" cy="239897"/>
            </a:xfrm>
            <a:custGeom>
              <a:avLst/>
              <a:gdLst>
                <a:gd name="G0" fmla="+- 1 0 0"/>
                <a:gd name="G1" fmla="+- 1 0 0"/>
                <a:gd name="G2" fmla="+- 1 0 0"/>
                <a:gd name="G3" fmla="+- 1 0 0"/>
                <a:gd name="G4" fmla="+- 1 0 0"/>
                <a:gd name="G5" fmla="+- 1 0 0"/>
                <a:gd name="G6" fmla="+- 1 0 0"/>
                <a:gd name="G7" fmla="+- 1 0 0"/>
                <a:gd name="G8" fmla="+- 1 0 0"/>
                <a:gd name="G9" fmla="+- 1 0 0"/>
                <a:gd name="G10" fmla="+- 1 0 0"/>
                <a:gd name="G11" fmla="+- 1 0 0"/>
                <a:gd name="G12" fmla="+- 1 0 0"/>
                <a:gd name="G13" fmla="+- 1 0 0"/>
                <a:gd name="G14" fmla="+- 1 0 0"/>
                <a:gd name="G15" fmla="+- 1 0 0"/>
                <a:gd name="G16" fmla="+- 1 0 0"/>
                <a:gd name="G17" fmla="+- 1 0 0"/>
                <a:gd name="G18" fmla="+- 1 0 0"/>
                <a:gd name="G19" fmla="+- 1 0 0"/>
                <a:gd name="G20" fmla="+- 1 0 0"/>
                <a:gd name="G21" fmla="+- 1 0 0"/>
                <a:gd name="G22" fmla="+- 1 0 0"/>
                <a:gd name="G23" fmla="+- 1 0 0"/>
                <a:gd name="G24" fmla="+- 1 0 0"/>
                <a:gd name="G25" fmla="+- 1 0 0"/>
                <a:gd name="G26" fmla="+- 1 0 0"/>
                <a:gd name="G27" fmla="+- 1 0 0"/>
                <a:gd name="G28" fmla="+- 1 0 0"/>
                <a:gd name="G29" fmla="+- 1 0 0"/>
                <a:gd name="G30" fmla="+- 1 0 0"/>
                <a:gd name="G31" fmla="+- 1 0 0"/>
                <a:gd name="G32" fmla="+- 1 0 0"/>
                <a:gd name="G33" fmla="+- 1 0 0"/>
                <a:gd name="G34" fmla="+- 1 0 0"/>
                <a:gd name="G35" fmla="+- 1 0 0"/>
                <a:gd name="G36" fmla="+- 1 0 0"/>
                <a:gd name="G37" fmla="+- 1 0 0"/>
                <a:gd name="G38" fmla="+- 1 0 0"/>
                <a:gd name="G39" fmla="+- 1 0 0"/>
                <a:gd name="G40" fmla="+- 1 0 0"/>
                <a:gd name="G41" fmla="+- 1 0 0"/>
                <a:gd name="G42" fmla="+- 1 0 0"/>
                <a:gd name="G43" fmla="+- 1 0 0"/>
                <a:gd name="G44" fmla="+- 1 0 0"/>
                <a:gd name="G45" fmla="+- 1 0 0"/>
                <a:gd name="G46" fmla="+- 1 0 0"/>
                <a:gd name="G47" fmla="+- 1 0 0"/>
                <a:gd name="G48" fmla="+- 1 0 0"/>
                <a:gd name="G49" fmla="+- 1 0 0"/>
                <a:gd name="G50" fmla="+- 1 0 0"/>
                <a:gd name="G51" fmla="+- 1 0 0"/>
                <a:gd name="G52" fmla="+- 1 0 0"/>
                <a:gd name="G53" fmla="+- 31355 0 0"/>
                <a:gd name="G54" fmla="+- 29966 0 0"/>
                <a:gd name="G55" fmla="+- 4021 0 0"/>
                <a:gd name="G56" fmla="+- 2632 0 0"/>
                <a:gd name="G57" fmla="+- 1 0 0"/>
                <a:gd name="G58" fmla="+- 1 0 0"/>
                <a:gd name="G59" fmla="+- 1 0 0"/>
                <a:gd name="G60" fmla="+- 1 0 0"/>
                <a:gd name="G61" fmla="+- 1 0 0"/>
                <a:gd name="G62" fmla="+- 1 0 0"/>
                <a:gd name="G63" fmla="+- 1 0 0"/>
                <a:gd name="T0" fmla="*/ 495299 w 990600"/>
                <a:gd name="T1" fmla="*/ 621778 h 1265275"/>
                <a:gd name="T2" fmla="*/ 371473 w 990600"/>
                <a:gd name="T3" fmla="*/ 745604 h 1265275"/>
                <a:gd name="T4" fmla="*/ 457199 w 990600"/>
                <a:gd name="T5" fmla="*/ 861738 h 1265275"/>
                <a:gd name="T6" fmla="*/ 457199 w 990600"/>
                <a:gd name="T7" fmla="*/ 1103911 h 1265275"/>
                <a:gd name="T8" fmla="*/ 495299 w 990600"/>
                <a:gd name="T9" fmla="*/ 1142011 h 1265275"/>
                <a:gd name="T10" fmla="*/ 533399 w 990600"/>
                <a:gd name="T11" fmla="*/ 1103911 h 1265275"/>
                <a:gd name="T12" fmla="*/ 533399 w 990600"/>
                <a:gd name="T13" fmla="*/ 861738 h 1265275"/>
                <a:gd name="T14" fmla="*/ 619125 w 990600"/>
                <a:gd name="T15" fmla="*/ 745604 h 1265275"/>
                <a:gd name="T16" fmla="*/ 495299 w 990600"/>
                <a:gd name="T17" fmla="*/ 621778 h 1265275"/>
                <a:gd name="T18" fmla="*/ 495297 w 990600"/>
                <a:gd name="T19" fmla="*/ 170493 h 1265275"/>
                <a:gd name="T20" fmla="*/ 307802 w 990600"/>
                <a:gd name="T21" fmla="*/ 357987 h 1265275"/>
                <a:gd name="T22" fmla="*/ 307804 w 990600"/>
                <a:gd name="T23" fmla="*/ 357991 h 1265275"/>
                <a:gd name="T24" fmla="*/ 307544 w 990600"/>
                <a:gd name="T25" fmla="*/ 357991 h 1265275"/>
                <a:gd name="T26" fmla="*/ 307544 w 990600"/>
                <a:gd name="T27" fmla="*/ 538211 h 1265275"/>
                <a:gd name="T28" fmla="*/ 683058 w 990600"/>
                <a:gd name="T29" fmla="*/ 538211 h 1265275"/>
                <a:gd name="T30" fmla="*/ 683058 w 990600"/>
                <a:gd name="T31" fmla="*/ 357991 h 1265275"/>
                <a:gd name="T32" fmla="*/ 682792 w 990600"/>
                <a:gd name="T33" fmla="*/ 357991 h 1265275"/>
                <a:gd name="T34" fmla="*/ 682792 w 990600"/>
                <a:gd name="T35" fmla="*/ 357987 h 1265275"/>
                <a:gd name="T36" fmla="*/ 495297 w 990600"/>
                <a:gd name="T37" fmla="*/ 170493 h 1265275"/>
                <a:gd name="T38" fmla="*/ 495300 w 990600"/>
                <a:gd name="T39" fmla="*/ 0 h 1265275"/>
                <a:gd name="T40" fmla="*/ 841781 w 990600"/>
                <a:gd name="T41" fmla="*/ 346479 h 1265275"/>
                <a:gd name="T42" fmla="*/ 841781 w 990600"/>
                <a:gd name="T43" fmla="*/ 346481 h 1265275"/>
                <a:gd name="T44" fmla="*/ 841781 w 990600"/>
                <a:gd name="T45" fmla="*/ 538211 h 1265275"/>
                <a:gd name="T46" fmla="*/ 869420 w 990600"/>
                <a:gd name="T47" fmla="*/ 538211 h 1265275"/>
                <a:gd name="T48" fmla="*/ 990600 w 990600"/>
                <a:gd name="T49" fmla="*/ 659391 h 1265275"/>
                <a:gd name="T50" fmla="*/ 990600 w 990600"/>
                <a:gd name="T51" fmla="*/ 1144095 h 1265275"/>
                <a:gd name="T52" fmla="*/ 869420 w 990600"/>
                <a:gd name="T53" fmla="*/ 1265275 h 1265275"/>
                <a:gd name="T54" fmla="*/ 121180 w 990600"/>
                <a:gd name="T55" fmla="*/ 1265275 h 1265275"/>
                <a:gd name="T56" fmla="*/ 0 w 990600"/>
                <a:gd name="T57" fmla="*/ 1144095 h 1265275"/>
                <a:gd name="T58" fmla="*/ 0 w 990600"/>
                <a:gd name="T59" fmla="*/ 659391 h 1265275"/>
                <a:gd name="T60" fmla="*/ 121180 w 990600"/>
                <a:gd name="T61" fmla="*/ 538211 h 1265275"/>
                <a:gd name="T62" fmla="*/ 148819 w 990600"/>
                <a:gd name="T63" fmla="*/ 538211 h 1265275"/>
                <a:gd name="T64" fmla="*/ 148819 w 990600"/>
                <a:gd name="T65" fmla="*/ 346481 h 1265275"/>
                <a:gd name="T66" fmla="*/ 495300 w 990600"/>
                <a:gd name="T67" fmla="*/ 0 h 1265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0600" h="1265275">
                  <a:moveTo>
                    <a:pt x="495299" y="621778"/>
                  </a:moveTo>
                  <a:cubicBezTo>
                    <a:pt x="426912" y="621778"/>
                    <a:pt x="371473" y="677217"/>
                    <a:pt x="371473" y="745604"/>
                  </a:cubicBezTo>
                  <a:cubicBezTo>
                    <a:pt x="371473" y="800510"/>
                    <a:pt x="407209" y="847069"/>
                    <a:pt x="457199" y="861738"/>
                  </a:cubicBezTo>
                  <a:lnTo>
                    <a:pt x="457199" y="1103911"/>
                  </a:lnTo>
                  <a:cubicBezTo>
                    <a:pt x="457199" y="1124953"/>
                    <a:pt x="474257" y="1142011"/>
                    <a:pt x="495299" y="1142011"/>
                  </a:cubicBezTo>
                  <a:cubicBezTo>
                    <a:pt x="516341" y="1142011"/>
                    <a:pt x="533399" y="1124953"/>
                    <a:pt x="533399" y="1103911"/>
                  </a:cubicBezTo>
                  <a:lnTo>
                    <a:pt x="533399" y="861738"/>
                  </a:lnTo>
                  <a:cubicBezTo>
                    <a:pt x="583390" y="847069"/>
                    <a:pt x="619125" y="800510"/>
                    <a:pt x="619125" y="745604"/>
                  </a:cubicBezTo>
                  <a:cubicBezTo>
                    <a:pt x="619125" y="677217"/>
                    <a:pt x="563686" y="621778"/>
                    <a:pt x="495299" y="621778"/>
                  </a:cubicBezTo>
                  <a:close/>
                  <a:moveTo>
                    <a:pt x="495297" y="170493"/>
                  </a:moveTo>
                  <a:cubicBezTo>
                    <a:pt x="391746" y="170493"/>
                    <a:pt x="307802" y="254436"/>
                    <a:pt x="307802" y="357987"/>
                  </a:cubicBezTo>
                  <a:lnTo>
                    <a:pt x="307804" y="357991"/>
                  </a:lnTo>
                  <a:lnTo>
                    <a:pt x="307544" y="357991"/>
                  </a:lnTo>
                  <a:lnTo>
                    <a:pt x="307544" y="538211"/>
                  </a:lnTo>
                  <a:lnTo>
                    <a:pt x="683058" y="538211"/>
                  </a:lnTo>
                  <a:lnTo>
                    <a:pt x="683058" y="357991"/>
                  </a:lnTo>
                  <a:lnTo>
                    <a:pt x="682792" y="357991"/>
                  </a:lnTo>
                  <a:cubicBezTo>
                    <a:pt x="682792" y="357988"/>
                    <a:pt x="682792" y="357988"/>
                    <a:pt x="682792" y="357987"/>
                  </a:cubicBezTo>
                  <a:cubicBezTo>
                    <a:pt x="682792" y="254436"/>
                    <a:pt x="598848" y="170493"/>
                    <a:pt x="495297" y="170493"/>
                  </a:cubicBezTo>
                  <a:close/>
                  <a:moveTo>
                    <a:pt x="495300" y="0"/>
                  </a:moveTo>
                  <a:cubicBezTo>
                    <a:pt x="686657" y="0"/>
                    <a:pt x="841781" y="155124"/>
                    <a:pt x="841781" y="346479"/>
                  </a:cubicBezTo>
                  <a:lnTo>
                    <a:pt x="841781" y="346481"/>
                  </a:lnTo>
                  <a:lnTo>
                    <a:pt x="841781" y="538211"/>
                  </a:lnTo>
                  <a:lnTo>
                    <a:pt x="869420" y="538211"/>
                  </a:lnTo>
                  <a:cubicBezTo>
                    <a:pt x="936346" y="538211"/>
                    <a:pt x="990600" y="592465"/>
                    <a:pt x="990600" y="659391"/>
                  </a:cubicBezTo>
                  <a:lnTo>
                    <a:pt x="990600" y="1144095"/>
                  </a:lnTo>
                  <a:cubicBezTo>
                    <a:pt x="990600" y="1211021"/>
                    <a:pt x="936346" y="1265275"/>
                    <a:pt x="869420" y="1265275"/>
                  </a:cubicBezTo>
                  <a:lnTo>
                    <a:pt x="121180" y="1265275"/>
                  </a:lnTo>
                  <a:cubicBezTo>
                    <a:pt x="54254" y="1265275"/>
                    <a:pt x="0" y="1211021"/>
                    <a:pt x="0" y="1144095"/>
                  </a:cubicBezTo>
                  <a:lnTo>
                    <a:pt x="0" y="659391"/>
                  </a:lnTo>
                  <a:cubicBezTo>
                    <a:pt x="0" y="592465"/>
                    <a:pt x="54254" y="538211"/>
                    <a:pt x="121180" y="538211"/>
                  </a:cubicBezTo>
                  <a:lnTo>
                    <a:pt x="148819" y="538211"/>
                  </a:lnTo>
                  <a:lnTo>
                    <a:pt x="148819" y="346481"/>
                  </a:lnTo>
                  <a:cubicBezTo>
                    <a:pt x="148819" y="155124"/>
                    <a:pt x="303944" y="0"/>
                    <a:pt x="495300" y="0"/>
                  </a:cubicBezTo>
                  <a:close/>
                </a:path>
              </a:pathLst>
            </a:custGeom>
            <a:solidFill>
              <a:srgbClr val="FFFFF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cxnSp>
        <p:nvCxnSpPr>
          <p:cNvPr id="4" name="Straight Arrow Connector 3"/>
          <p:cNvCxnSpPr>
            <a:stCxn id="72" idx="0"/>
          </p:cNvCxnSpPr>
          <p:nvPr/>
        </p:nvCxnSpPr>
        <p:spPr>
          <a:xfrm flipV="1">
            <a:off x="2741247" y="2877956"/>
            <a:ext cx="1053301" cy="364363"/>
          </a:xfrm>
          <a:prstGeom prst="straightConnector1">
            <a:avLst/>
          </a:prstGeom>
          <a:ln>
            <a:solidFill>
              <a:srgbClr val="262626"/>
            </a:solidFill>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a:stCxn id="80" idx="0"/>
            <a:endCxn id="530" idx="2"/>
          </p:cNvCxnSpPr>
          <p:nvPr/>
        </p:nvCxnSpPr>
        <p:spPr>
          <a:xfrm flipH="1" flipV="1">
            <a:off x="4277265" y="2892280"/>
            <a:ext cx="9952" cy="350190"/>
          </a:xfrm>
          <a:prstGeom prst="straightConnector1">
            <a:avLst/>
          </a:prstGeom>
          <a:ln>
            <a:solidFill>
              <a:srgbClr val="262626"/>
            </a:solidFill>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98" name="Straight Arrow Connector 97"/>
          <p:cNvCxnSpPr>
            <a:stCxn id="87" idx="0"/>
          </p:cNvCxnSpPr>
          <p:nvPr/>
        </p:nvCxnSpPr>
        <p:spPr>
          <a:xfrm flipH="1" flipV="1">
            <a:off x="4662130" y="2905856"/>
            <a:ext cx="1155005" cy="336614"/>
          </a:xfrm>
          <a:prstGeom prst="straightConnector1">
            <a:avLst/>
          </a:prstGeom>
          <a:ln>
            <a:solidFill>
              <a:srgbClr val="262626"/>
            </a:solidFill>
            <a:tailEnd type="stealth" w="lg" len="lg"/>
          </a:ln>
          <a:effectLst/>
        </p:spPr>
        <p:style>
          <a:lnRef idx="2">
            <a:schemeClr val="accent1"/>
          </a:lnRef>
          <a:fillRef idx="0">
            <a:schemeClr val="accent1"/>
          </a:fillRef>
          <a:effectRef idx="1">
            <a:schemeClr val="accent1"/>
          </a:effectRef>
          <a:fontRef idx="minor">
            <a:schemeClr val="tx1"/>
          </a:fontRef>
        </p:style>
      </p:cxnSp>
      <p:grpSp>
        <p:nvGrpSpPr>
          <p:cNvPr id="518" name="Group 517"/>
          <p:cNvGrpSpPr/>
          <p:nvPr/>
        </p:nvGrpSpPr>
        <p:grpSpPr>
          <a:xfrm>
            <a:off x="3614061" y="3986253"/>
            <a:ext cx="1332201" cy="352558"/>
            <a:chOff x="4131101" y="3986253"/>
            <a:chExt cx="1332201" cy="352558"/>
          </a:xfrm>
        </p:grpSpPr>
        <p:sp>
          <p:nvSpPr>
            <p:cNvPr id="84" name="Shape 368"/>
            <p:cNvSpPr/>
            <p:nvPr/>
          </p:nvSpPr>
          <p:spPr>
            <a:xfrm rot="5400000">
              <a:off x="4620923" y="3496431"/>
              <a:ext cx="352558" cy="1332201"/>
            </a:xfrm>
            <a:custGeom>
              <a:avLst/>
              <a:gdLst/>
              <a:ahLst/>
              <a:cxnLst/>
              <a:rect l="0" t="0" r="0" b="0"/>
              <a:pathLst>
                <a:path w="120000" h="120000" extrusionOk="0">
                  <a:moveTo>
                    <a:pt x="7664" y="12890"/>
                  </a:moveTo>
                  <a:lnTo>
                    <a:pt x="112335" y="12890"/>
                  </a:lnTo>
                  <a:lnTo>
                    <a:pt x="112335" y="3984"/>
                  </a:lnTo>
                  <a:lnTo>
                    <a:pt x="7664" y="3984"/>
                  </a:lnTo>
                  <a:close/>
                  <a:moveTo>
                    <a:pt x="7664" y="25781"/>
                  </a:moveTo>
                  <a:lnTo>
                    <a:pt x="112335" y="25781"/>
                  </a:lnTo>
                  <a:lnTo>
                    <a:pt x="112335" y="16874"/>
                  </a:lnTo>
                  <a:lnTo>
                    <a:pt x="7664" y="16874"/>
                  </a:lnTo>
                  <a:close/>
                  <a:moveTo>
                    <a:pt x="7664" y="38671"/>
                  </a:moveTo>
                  <a:lnTo>
                    <a:pt x="112335" y="38671"/>
                  </a:lnTo>
                  <a:lnTo>
                    <a:pt x="112335" y="29765"/>
                  </a:lnTo>
                  <a:lnTo>
                    <a:pt x="7664" y="29765"/>
                  </a:lnTo>
                  <a:close/>
                  <a:moveTo>
                    <a:pt x="7664" y="51562"/>
                  </a:moveTo>
                  <a:lnTo>
                    <a:pt x="112335" y="51562"/>
                  </a:lnTo>
                  <a:lnTo>
                    <a:pt x="112335" y="42656"/>
                  </a:lnTo>
                  <a:lnTo>
                    <a:pt x="7664" y="42656"/>
                  </a:lnTo>
                  <a:close/>
                  <a:moveTo>
                    <a:pt x="7664" y="64452"/>
                  </a:moveTo>
                  <a:lnTo>
                    <a:pt x="112335" y="64452"/>
                  </a:lnTo>
                  <a:lnTo>
                    <a:pt x="112335" y="55546"/>
                  </a:lnTo>
                  <a:lnTo>
                    <a:pt x="7664" y="55546"/>
                  </a:lnTo>
                  <a:close/>
                  <a:moveTo>
                    <a:pt x="7664" y="77343"/>
                  </a:moveTo>
                  <a:lnTo>
                    <a:pt x="112335" y="77343"/>
                  </a:lnTo>
                  <a:lnTo>
                    <a:pt x="112335" y="68437"/>
                  </a:lnTo>
                  <a:lnTo>
                    <a:pt x="7664" y="68437"/>
                  </a:lnTo>
                  <a:close/>
                  <a:moveTo>
                    <a:pt x="7664" y="90234"/>
                  </a:moveTo>
                  <a:lnTo>
                    <a:pt x="112335" y="90234"/>
                  </a:lnTo>
                  <a:lnTo>
                    <a:pt x="112335" y="81328"/>
                  </a:lnTo>
                  <a:lnTo>
                    <a:pt x="7664" y="81328"/>
                  </a:lnTo>
                  <a:close/>
                  <a:moveTo>
                    <a:pt x="7664" y="103124"/>
                  </a:moveTo>
                  <a:lnTo>
                    <a:pt x="112335" y="103124"/>
                  </a:lnTo>
                  <a:lnTo>
                    <a:pt x="112335" y="94218"/>
                  </a:lnTo>
                  <a:lnTo>
                    <a:pt x="7664" y="94218"/>
                  </a:lnTo>
                  <a:close/>
                  <a:moveTo>
                    <a:pt x="7664" y="116015"/>
                  </a:moveTo>
                  <a:lnTo>
                    <a:pt x="112335" y="116015"/>
                  </a:lnTo>
                  <a:lnTo>
                    <a:pt x="112335" y="107109"/>
                  </a:lnTo>
                  <a:lnTo>
                    <a:pt x="7664" y="107109"/>
                  </a:lnTo>
                  <a:close/>
                  <a:moveTo>
                    <a:pt x="0" y="119999"/>
                  </a:moveTo>
                  <a:lnTo>
                    <a:pt x="0" y="0"/>
                  </a:lnTo>
                  <a:lnTo>
                    <a:pt x="1916" y="0"/>
                  </a:lnTo>
                  <a:lnTo>
                    <a:pt x="7664" y="0"/>
                  </a:lnTo>
                  <a:lnTo>
                    <a:pt x="112335" y="0"/>
                  </a:lnTo>
                  <a:lnTo>
                    <a:pt x="114251" y="0"/>
                  </a:lnTo>
                  <a:lnTo>
                    <a:pt x="120000" y="0"/>
                  </a:lnTo>
                  <a:lnTo>
                    <a:pt x="120000" y="119999"/>
                  </a:lnTo>
                  <a:lnTo>
                    <a:pt x="114251" y="119999"/>
                  </a:lnTo>
                  <a:lnTo>
                    <a:pt x="114251" y="120000"/>
                  </a:lnTo>
                  <a:lnTo>
                    <a:pt x="1916" y="120000"/>
                  </a:lnTo>
                  <a:lnTo>
                    <a:pt x="1916" y="119999"/>
                  </a:lnTo>
                  <a:close/>
                </a:path>
              </a:pathLst>
            </a:custGeom>
            <a:solidFill>
              <a:schemeClr val="bg1">
                <a:lumMod val="95000"/>
                <a:alpha val="40000"/>
              </a:scheme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85" name="Freeform 21"/>
            <p:cNvSpPr>
              <a:spLocks noChangeArrowheads="1"/>
            </p:cNvSpPr>
            <p:nvPr/>
          </p:nvSpPr>
          <p:spPr bwMode="auto">
            <a:xfrm>
              <a:off x="5209580" y="4026554"/>
              <a:ext cx="182310" cy="176577"/>
            </a:xfrm>
            <a:custGeom>
              <a:avLst/>
              <a:gdLst>
                <a:gd name="G0" fmla="+- 1 0 0"/>
                <a:gd name="G1" fmla="+- 1 0 0"/>
                <a:gd name="G2" fmla="+- 1 0 0"/>
                <a:gd name="G3" fmla="+- 1 0 0"/>
                <a:gd name="G4" fmla="+- 1 0 0"/>
                <a:gd name="G5" fmla="+- 1 0 0"/>
                <a:gd name="G6" fmla="+- 1 0 0"/>
                <a:gd name="G7" fmla="+- 1 0 0"/>
                <a:gd name="G8" fmla="+- 1 0 0"/>
                <a:gd name="G9" fmla="+- 1 0 0"/>
                <a:gd name="G10" fmla="+- 1 0 0"/>
                <a:gd name="G11" fmla="+- 1 0 0"/>
                <a:gd name="G12" fmla="+- 1 0 0"/>
                <a:gd name="G13" fmla="+- 1 0 0"/>
                <a:gd name="G14" fmla="+- 1 0 0"/>
                <a:gd name="G15" fmla="+- 1 0 0"/>
                <a:gd name="G16" fmla="+- 1 0 0"/>
                <a:gd name="G17" fmla="+- 1 0 0"/>
                <a:gd name="G18" fmla="+- 1 0 0"/>
                <a:gd name="G19" fmla="+- 1 0 0"/>
                <a:gd name="G20" fmla="+- 1 0 0"/>
                <a:gd name="G21" fmla="+- 1 0 0"/>
                <a:gd name="G22" fmla="+- 1 0 0"/>
                <a:gd name="G23" fmla="+- 1 0 0"/>
                <a:gd name="G24" fmla="+- 1 0 0"/>
                <a:gd name="G25" fmla="+- 1 0 0"/>
                <a:gd name="G26" fmla="+- 1 0 0"/>
                <a:gd name="G27" fmla="+- 1 0 0"/>
                <a:gd name="G28" fmla="+- 1 0 0"/>
                <a:gd name="G29" fmla="+- 1 0 0"/>
                <a:gd name="G30" fmla="+- 1 0 0"/>
                <a:gd name="G31" fmla="+- 1 0 0"/>
                <a:gd name="G32" fmla="+- 1 0 0"/>
                <a:gd name="G33" fmla="+- 1 0 0"/>
                <a:gd name="G34" fmla="+- 1 0 0"/>
                <a:gd name="G35" fmla="+- 1 0 0"/>
                <a:gd name="G36" fmla="+- 1 0 0"/>
                <a:gd name="G37" fmla="+- 1 0 0"/>
                <a:gd name="G38" fmla="+- 1 0 0"/>
                <a:gd name="G39" fmla="+- 1 0 0"/>
                <a:gd name="G40" fmla="+- 1 0 0"/>
                <a:gd name="G41" fmla="+- 1 0 0"/>
                <a:gd name="G42" fmla="+- 1 0 0"/>
                <a:gd name="G43" fmla="+- 1 0 0"/>
                <a:gd name="G44" fmla="+- 1 0 0"/>
                <a:gd name="G45" fmla="+- 1 0 0"/>
                <a:gd name="G46" fmla="+- 1 0 0"/>
                <a:gd name="G47" fmla="+- 1 0 0"/>
                <a:gd name="G48" fmla="+- 1 0 0"/>
                <a:gd name="G49" fmla="+- 1 0 0"/>
                <a:gd name="G50" fmla="+- 1 0 0"/>
                <a:gd name="G51" fmla="+- 1 0 0"/>
                <a:gd name="G52" fmla="+- 1 0 0"/>
                <a:gd name="G53" fmla="+- 31355 0 0"/>
                <a:gd name="G54" fmla="+- 29966 0 0"/>
                <a:gd name="G55" fmla="+- 4021 0 0"/>
                <a:gd name="G56" fmla="+- 2632 0 0"/>
                <a:gd name="G57" fmla="+- 1 0 0"/>
                <a:gd name="G58" fmla="+- 1 0 0"/>
                <a:gd name="G59" fmla="+- 1 0 0"/>
                <a:gd name="G60" fmla="+- 1 0 0"/>
                <a:gd name="G61" fmla="+- 1 0 0"/>
                <a:gd name="G62" fmla="+- 1 0 0"/>
                <a:gd name="G63" fmla="+- 1 0 0"/>
                <a:gd name="T0" fmla="*/ 495299 w 990600"/>
                <a:gd name="T1" fmla="*/ 621778 h 1265275"/>
                <a:gd name="T2" fmla="*/ 371473 w 990600"/>
                <a:gd name="T3" fmla="*/ 745604 h 1265275"/>
                <a:gd name="T4" fmla="*/ 457199 w 990600"/>
                <a:gd name="T5" fmla="*/ 861738 h 1265275"/>
                <a:gd name="T6" fmla="*/ 457199 w 990600"/>
                <a:gd name="T7" fmla="*/ 1103911 h 1265275"/>
                <a:gd name="T8" fmla="*/ 495299 w 990600"/>
                <a:gd name="T9" fmla="*/ 1142011 h 1265275"/>
                <a:gd name="T10" fmla="*/ 533399 w 990600"/>
                <a:gd name="T11" fmla="*/ 1103911 h 1265275"/>
                <a:gd name="T12" fmla="*/ 533399 w 990600"/>
                <a:gd name="T13" fmla="*/ 861738 h 1265275"/>
                <a:gd name="T14" fmla="*/ 619125 w 990600"/>
                <a:gd name="T15" fmla="*/ 745604 h 1265275"/>
                <a:gd name="T16" fmla="*/ 495299 w 990600"/>
                <a:gd name="T17" fmla="*/ 621778 h 1265275"/>
                <a:gd name="T18" fmla="*/ 495297 w 990600"/>
                <a:gd name="T19" fmla="*/ 170493 h 1265275"/>
                <a:gd name="T20" fmla="*/ 307802 w 990600"/>
                <a:gd name="T21" fmla="*/ 357987 h 1265275"/>
                <a:gd name="T22" fmla="*/ 307804 w 990600"/>
                <a:gd name="T23" fmla="*/ 357991 h 1265275"/>
                <a:gd name="T24" fmla="*/ 307544 w 990600"/>
                <a:gd name="T25" fmla="*/ 357991 h 1265275"/>
                <a:gd name="T26" fmla="*/ 307544 w 990600"/>
                <a:gd name="T27" fmla="*/ 538211 h 1265275"/>
                <a:gd name="T28" fmla="*/ 683058 w 990600"/>
                <a:gd name="T29" fmla="*/ 538211 h 1265275"/>
                <a:gd name="T30" fmla="*/ 683058 w 990600"/>
                <a:gd name="T31" fmla="*/ 357991 h 1265275"/>
                <a:gd name="T32" fmla="*/ 682792 w 990600"/>
                <a:gd name="T33" fmla="*/ 357991 h 1265275"/>
                <a:gd name="T34" fmla="*/ 682792 w 990600"/>
                <a:gd name="T35" fmla="*/ 357987 h 1265275"/>
                <a:gd name="T36" fmla="*/ 495297 w 990600"/>
                <a:gd name="T37" fmla="*/ 170493 h 1265275"/>
                <a:gd name="T38" fmla="*/ 495300 w 990600"/>
                <a:gd name="T39" fmla="*/ 0 h 1265275"/>
                <a:gd name="T40" fmla="*/ 841781 w 990600"/>
                <a:gd name="T41" fmla="*/ 346479 h 1265275"/>
                <a:gd name="T42" fmla="*/ 841781 w 990600"/>
                <a:gd name="T43" fmla="*/ 346481 h 1265275"/>
                <a:gd name="T44" fmla="*/ 841781 w 990600"/>
                <a:gd name="T45" fmla="*/ 538211 h 1265275"/>
                <a:gd name="T46" fmla="*/ 869420 w 990600"/>
                <a:gd name="T47" fmla="*/ 538211 h 1265275"/>
                <a:gd name="T48" fmla="*/ 990600 w 990600"/>
                <a:gd name="T49" fmla="*/ 659391 h 1265275"/>
                <a:gd name="T50" fmla="*/ 990600 w 990600"/>
                <a:gd name="T51" fmla="*/ 1144095 h 1265275"/>
                <a:gd name="T52" fmla="*/ 869420 w 990600"/>
                <a:gd name="T53" fmla="*/ 1265275 h 1265275"/>
                <a:gd name="T54" fmla="*/ 121180 w 990600"/>
                <a:gd name="T55" fmla="*/ 1265275 h 1265275"/>
                <a:gd name="T56" fmla="*/ 0 w 990600"/>
                <a:gd name="T57" fmla="*/ 1144095 h 1265275"/>
                <a:gd name="T58" fmla="*/ 0 w 990600"/>
                <a:gd name="T59" fmla="*/ 659391 h 1265275"/>
                <a:gd name="T60" fmla="*/ 121180 w 990600"/>
                <a:gd name="T61" fmla="*/ 538211 h 1265275"/>
                <a:gd name="T62" fmla="*/ 148819 w 990600"/>
                <a:gd name="T63" fmla="*/ 538211 h 1265275"/>
                <a:gd name="T64" fmla="*/ 148819 w 990600"/>
                <a:gd name="T65" fmla="*/ 346481 h 1265275"/>
                <a:gd name="T66" fmla="*/ 495300 w 990600"/>
                <a:gd name="T67" fmla="*/ 0 h 1265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0600" h="1265275">
                  <a:moveTo>
                    <a:pt x="495299" y="621778"/>
                  </a:moveTo>
                  <a:cubicBezTo>
                    <a:pt x="426912" y="621778"/>
                    <a:pt x="371473" y="677217"/>
                    <a:pt x="371473" y="745604"/>
                  </a:cubicBezTo>
                  <a:cubicBezTo>
                    <a:pt x="371473" y="800510"/>
                    <a:pt x="407209" y="847069"/>
                    <a:pt x="457199" y="861738"/>
                  </a:cubicBezTo>
                  <a:lnTo>
                    <a:pt x="457199" y="1103911"/>
                  </a:lnTo>
                  <a:cubicBezTo>
                    <a:pt x="457199" y="1124953"/>
                    <a:pt x="474257" y="1142011"/>
                    <a:pt x="495299" y="1142011"/>
                  </a:cubicBezTo>
                  <a:cubicBezTo>
                    <a:pt x="516341" y="1142011"/>
                    <a:pt x="533399" y="1124953"/>
                    <a:pt x="533399" y="1103911"/>
                  </a:cubicBezTo>
                  <a:lnTo>
                    <a:pt x="533399" y="861738"/>
                  </a:lnTo>
                  <a:cubicBezTo>
                    <a:pt x="583390" y="847069"/>
                    <a:pt x="619125" y="800510"/>
                    <a:pt x="619125" y="745604"/>
                  </a:cubicBezTo>
                  <a:cubicBezTo>
                    <a:pt x="619125" y="677217"/>
                    <a:pt x="563686" y="621778"/>
                    <a:pt x="495299" y="621778"/>
                  </a:cubicBezTo>
                  <a:close/>
                  <a:moveTo>
                    <a:pt x="495297" y="170493"/>
                  </a:moveTo>
                  <a:cubicBezTo>
                    <a:pt x="391746" y="170493"/>
                    <a:pt x="307802" y="254436"/>
                    <a:pt x="307802" y="357987"/>
                  </a:cubicBezTo>
                  <a:lnTo>
                    <a:pt x="307804" y="357991"/>
                  </a:lnTo>
                  <a:lnTo>
                    <a:pt x="307544" y="357991"/>
                  </a:lnTo>
                  <a:lnTo>
                    <a:pt x="307544" y="538211"/>
                  </a:lnTo>
                  <a:lnTo>
                    <a:pt x="683058" y="538211"/>
                  </a:lnTo>
                  <a:lnTo>
                    <a:pt x="683058" y="357991"/>
                  </a:lnTo>
                  <a:lnTo>
                    <a:pt x="682792" y="357991"/>
                  </a:lnTo>
                  <a:cubicBezTo>
                    <a:pt x="682792" y="357988"/>
                    <a:pt x="682792" y="357988"/>
                    <a:pt x="682792" y="357987"/>
                  </a:cubicBezTo>
                  <a:cubicBezTo>
                    <a:pt x="682792" y="254436"/>
                    <a:pt x="598848" y="170493"/>
                    <a:pt x="495297" y="170493"/>
                  </a:cubicBezTo>
                  <a:close/>
                  <a:moveTo>
                    <a:pt x="495300" y="0"/>
                  </a:moveTo>
                  <a:cubicBezTo>
                    <a:pt x="686657" y="0"/>
                    <a:pt x="841781" y="155124"/>
                    <a:pt x="841781" y="346479"/>
                  </a:cubicBezTo>
                  <a:lnTo>
                    <a:pt x="841781" y="346481"/>
                  </a:lnTo>
                  <a:lnTo>
                    <a:pt x="841781" y="538211"/>
                  </a:lnTo>
                  <a:lnTo>
                    <a:pt x="869420" y="538211"/>
                  </a:lnTo>
                  <a:cubicBezTo>
                    <a:pt x="936346" y="538211"/>
                    <a:pt x="990600" y="592465"/>
                    <a:pt x="990600" y="659391"/>
                  </a:cubicBezTo>
                  <a:lnTo>
                    <a:pt x="990600" y="1144095"/>
                  </a:lnTo>
                  <a:cubicBezTo>
                    <a:pt x="990600" y="1211021"/>
                    <a:pt x="936346" y="1265275"/>
                    <a:pt x="869420" y="1265275"/>
                  </a:cubicBezTo>
                  <a:lnTo>
                    <a:pt x="121180" y="1265275"/>
                  </a:lnTo>
                  <a:cubicBezTo>
                    <a:pt x="54254" y="1265275"/>
                    <a:pt x="0" y="1211021"/>
                    <a:pt x="0" y="1144095"/>
                  </a:cubicBezTo>
                  <a:lnTo>
                    <a:pt x="0" y="659391"/>
                  </a:lnTo>
                  <a:cubicBezTo>
                    <a:pt x="0" y="592465"/>
                    <a:pt x="54254" y="538211"/>
                    <a:pt x="121180" y="538211"/>
                  </a:cubicBezTo>
                  <a:lnTo>
                    <a:pt x="148819" y="538211"/>
                  </a:lnTo>
                  <a:lnTo>
                    <a:pt x="148819" y="346481"/>
                  </a:lnTo>
                  <a:cubicBezTo>
                    <a:pt x="148819" y="155124"/>
                    <a:pt x="303944" y="0"/>
                    <a:pt x="495300" y="0"/>
                  </a:cubicBezTo>
                  <a:close/>
                </a:path>
              </a:pathLst>
            </a:custGeom>
            <a:solidFill>
              <a:srgbClr val="FFFFF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8" name="Shape 553"/>
            <p:cNvSpPr/>
            <p:nvPr/>
          </p:nvSpPr>
          <p:spPr>
            <a:xfrm rot="18900000">
              <a:off x="4636759" y="4072418"/>
              <a:ext cx="153021" cy="153021"/>
            </a:xfrm>
            <a:prstGeom prst="teardrop">
              <a:avLst>
                <a:gd name="adj" fmla="val 149574"/>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Arial"/>
                <a:ea typeface="Arial"/>
                <a:cs typeface="Arial"/>
                <a:sym typeface="Arial"/>
              </a:endParaRPr>
            </a:p>
          </p:txBody>
        </p:sp>
      </p:grpSp>
      <p:sp>
        <p:nvSpPr>
          <p:cNvPr id="119" name="Shape 553"/>
          <p:cNvSpPr/>
          <p:nvPr/>
        </p:nvSpPr>
        <p:spPr>
          <a:xfrm rot="18900000">
            <a:off x="5574205" y="4126620"/>
            <a:ext cx="153021" cy="153021"/>
          </a:xfrm>
          <a:prstGeom prst="teardrop">
            <a:avLst>
              <a:gd name="adj" fmla="val 149574"/>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Arial"/>
              <a:ea typeface="Arial"/>
              <a:cs typeface="Arial"/>
              <a:sym typeface="Arial"/>
            </a:endParaRPr>
          </a:p>
        </p:txBody>
      </p:sp>
      <p:cxnSp>
        <p:nvCxnSpPr>
          <p:cNvPr id="28" name="Straight Arrow Connector 27"/>
          <p:cNvCxnSpPr/>
          <p:nvPr/>
        </p:nvCxnSpPr>
        <p:spPr>
          <a:xfrm flipV="1">
            <a:off x="5013305" y="2780405"/>
            <a:ext cx="663593" cy="3365"/>
          </a:xfrm>
          <a:prstGeom prst="straightConnector1">
            <a:avLst/>
          </a:prstGeom>
          <a:ln>
            <a:solidFill>
              <a:schemeClr val="tx1">
                <a:lumMod val="50000"/>
              </a:schemeClr>
            </a:solidFill>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130" name="Straight Arrow Connector 129"/>
          <p:cNvCxnSpPr/>
          <p:nvPr/>
        </p:nvCxnSpPr>
        <p:spPr>
          <a:xfrm flipH="1">
            <a:off x="4990121" y="2561780"/>
            <a:ext cx="658568" cy="0"/>
          </a:xfrm>
          <a:prstGeom prst="straightConnector1">
            <a:avLst/>
          </a:prstGeom>
          <a:ln>
            <a:solidFill>
              <a:schemeClr val="tx1">
                <a:lumMod val="50000"/>
              </a:schemeClr>
            </a:solidFill>
            <a:tailEnd type="stealth" w="lg" len="lg"/>
          </a:ln>
          <a:effectLst/>
        </p:spPr>
        <p:style>
          <a:lnRef idx="2">
            <a:schemeClr val="accent1"/>
          </a:lnRef>
          <a:fillRef idx="0">
            <a:schemeClr val="accent1"/>
          </a:fillRef>
          <a:effectRef idx="1">
            <a:schemeClr val="accent1"/>
          </a:effectRef>
          <a:fontRef idx="minor">
            <a:schemeClr val="tx1"/>
          </a:fontRef>
        </p:style>
      </p:cxnSp>
      <p:grpSp>
        <p:nvGrpSpPr>
          <p:cNvPr id="135" name="Shape 988"/>
          <p:cNvGrpSpPr/>
          <p:nvPr/>
        </p:nvGrpSpPr>
        <p:grpSpPr>
          <a:xfrm>
            <a:off x="7659496" y="1940868"/>
            <a:ext cx="416578" cy="416578"/>
            <a:chOff x="3169175" y="1107626"/>
            <a:chExt cx="416578" cy="416578"/>
          </a:xfrm>
        </p:grpSpPr>
        <p:sp>
          <p:nvSpPr>
            <p:cNvPr id="136" name="Shape 989"/>
            <p:cNvSpPr/>
            <p:nvPr/>
          </p:nvSpPr>
          <p:spPr>
            <a:xfrm>
              <a:off x="3169175" y="1107626"/>
              <a:ext cx="416578" cy="416578"/>
            </a:xfrm>
            <a:prstGeom prst="ellipse">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grpSp>
          <p:nvGrpSpPr>
            <p:cNvPr id="137" name="Shape 990"/>
            <p:cNvGrpSpPr/>
            <p:nvPr/>
          </p:nvGrpSpPr>
          <p:grpSpPr>
            <a:xfrm>
              <a:off x="3196489" y="1134940"/>
              <a:ext cx="361950" cy="361950"/>
              <a:chOff x="4876800" y="325437"/>
              <a:chExt cx="483965" cy="483965"/>
            </a:xfrm>
          </p:grpSpPr>
          <p:sp>
            <p:nvSpPr>
              <p:cNvPr id="138" name="Shape 991"/>
              <p:cNvSpPr/>
              <p:nvPr/>
            </p:nvSpPr>
            <p:spPr>
              <a:xfrm rot="5400000">
                <a:off x="4995305" y="444248"/>
                <a:ext cx="246950" cy="269056"/>
              </a:xfrm>
              <a:custGeom>
                <a:avLst/>
                <a:gdLst/>
                <a:ahLst/>
                <a:cxnLst/>
                <a:rect l="0" t="0" r="0" b="0"/>
                <a:pathLst>
                  <a:path w="120000" h="120000" extrusionOk="0">
                    <a:moveTo>
                      <a:pt x="0" y="20047"/>
                    </a:moveTo>
                    <a:lnTo>
                      <a:pt x="19842" y="0"/>
                    </a:lnTo>
                    <a:lnTo>
                      <a:pt x="120000" y="81533"/>
                    </a:lnTo>
                    <a:lnTo>
                      <a:pt x="70808" y="120000"/>
                    </a:lnTo>
                    <a:lnTo>
                      <a:pt x="50157" y="102921"/>
                    </a:lnTo>
                    <a:lnTo>
                      <a:pt x="75077" y="81533"/>
                    </a:lnTo>
                    <a:lnTo>
                      <a:pt x="0" y="20047"/>
                    </a:lnTo>
                    <a:close/>
                  </a:path>
                </a:pathLst>
              </a:custGeom>
              <a:solidFill>
                <a:srgbClr val="92D05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dk1"/>
                  </a:solidFill>
                  <a:latin typeface="Arial"/>
                  <a:ea typeface="Arial"/>
                  <a:cs typeface="Arial"/>
                  <a:sym typeface="Arial"/>
                </a:endParaRPr>
              </a:p>
            </p:txBody>
          </p:sp>
          <p:sp>
            <p:nvSpPr>
              <p:cNvPr id="139" name="Shape 992"/>
              <p:cNvSpPr/>
              <p:nvPr/>
            </p:nvSpPr>
            <p:spPr>
              <a:xfrm>
                <a:off x="4876800" y="325437"/>
                <a:ext cx="483965" cy="483965"/>
              </a:xfrm>
              <a:custGeom>
                <a:avLst/>
                <a:gdLst/>
                <a:ahLst/>
                <a:cxnLst/>
                <a:rect l="0" t="0" r="0" b="0"/>
                <a:pathLst>
                  <a:path w="120000" h="120000" extrusionOk="0">
                    <a:moveTo>
                      <a:pt x="60000" y="16243"/>
                    </a:moveTo>
                    <a:cubicBezTo>
                      <a:pt x="35833" y="16243"/>
                      <a:pt x="16243" y="35833"/>
                      <a:pt x="16243" y="60000"/>
                    </a:cubicBezTo>
                    <a:cubicBezTo>
                      <a:pt x="16243" y="84166"/>
                      <a:pt x="35833" y="103757"/>
                      <a:pt x="60000" y="103757"/>
                    </a:cubicBezTo>
                    <a:cubicBezTo>
                      <a:pt x="84166" y="103757"/>
                      <a:pt x="103757" y="84166"/>
                      <a:pt x="103757" y="60000"/>
                    </a:cubicBezTo>
                    <a:cubicBezTo>
                      <a:pt x="103757" y="35833"/>
                      <a:pt x="84166" y="16243"/>
                      <a:pt x="60000" y="16243"/>
                    </a:cubicBezTo>
                    <a:close/>
                    <a:moveTo>
                      <a:pt x="60000" y="0"/>
                    </a:moveTo>
                    <a:cubicBezTo>
                      <a:pt x="93137" y="0"/>
                      <a:pt x="120000" y="26862"/>
                      <a:pt x="120000" y="60000"/>
                    </a:cubicBezTo>
                    <a:cubicBezTo>
                      <a:pt x="120000" y="93137"/>
                      <a:pt x="93137" y="120000"/>
                      <a:pt x="60000" y="120000"/>
                    </a:cubicBezTo>
                    <a:cubicBezTo>
                      <a:pt x="26862" y="120000"/>
                      <a:pt x="0" y="93137"/>
                      <a:pt x="0" y="60000"/>
                    </a:cubicBezTo>
                    <a:cubicBezTo>
                      <a:pt x="0" y="26862"/>
                      <a:pt x="26862" y="0"/>
                      <a:pt x="60000" y="0"/>
                    </a:cubicBezTo>
                    <a:close/>
                  </a:path>
                </a:pathLst>
              </a:custGeom>
              <a:solidFill>
                <a:srgbClr val="92D05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grpSp>
      </p:grpSp>
      <p:grpSp>
        <p:nvGrpSpPr>
          <p:cNvPr id="64" name="Group 63"/>
          <p:cNvGrpSpPr/>
          <p:nvPr/>
        </p:nvGrpSpPr>
        <p:grpSpPr>
          <a:xfrm>
            <a:off x="6693912" y="1940577"/>
            <a:ext cx="963725" cy="448281"/>
            <a:chOff x="7240125" y="3189812"/>
            <a:chExt cx="963725" cy="448281"/>
          </a:xfrm>
        </p:grpSpPr>
        <p:sp>
          <p:nvSpPr>
            <p:cNvPr id="143" name="Shape 581"/>
            <p:cNvSpPr txBox="1"/>
            <p:nvPr/>
          </p:nvSpPr>
          <p:spPr>
            <a:xfrm>
              <a:off x="7240125" y="3384177"/>
              <a:ext cx="963725" cy="253916"/>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050" b="1" i="0" u="none" strike="noStrike" cap="none" dirty="0">
                  <a:solidFill>
                    <a:srgbClr val="4D4D4D"/>
                  </a:solidFill>
                  <a:latin typeface="Arial"/>
                  <a:ea typeface="Arial"/>
                  <a:cs typeface="Arial"/>
                  <a:sym typeface="Arial"/>
                </a:rPr>
                <a:t>Actual State</a:t>
              </a:r>
            </a:p>
          </p:txBody>
        </p:sp>
        <p:sp>
          <p:nvSpPr>
            <p:cNvPr id="148" name="Shape 567"/>
            <p:cNvSpPr/>
            <p:nvPr/>
          </p:nvSpPr>
          <p:spPr>
            <a:xfrm>
              <a:off x="7591086" y="3189812"/>
              <a:ext cx="329446" cy="219563"/>
            </a:xfrm>
            <a:custGeom>
              <a:avLst/>
              <a:gdLst/>
              <a:ahLst/>
              <a:cxnLst/>
              <a:rect l="0" t="0" r="0" b="0"/>
              <a:pathLst>
                <a:path w="120000" h="120000" extrusionOk="0">
                  <a:moveTo>
                    <a:pt x="21964" y="107531"/>
                  </a:moveTo>
                  <a:cubicBezTo>
                    <a:pt x="20913" y="107531"/>
                    <a:pt x="20061" y="108810"/>
                    <a:pt x="20060" y="110387"/>
                  </a:cubicBezTo>
                  <a:cubicBezTo>
                    <a:pt x="20061" y="111964"/>
                    <a:pt x="20913" y="113243"/>
                    <a:pt x="21964" y="113243"/>
                  </a:cubicBezTo>
                  <a:lnTo>
                    <a:pt x="35151" y="113243"/>
                  </a:lnTo>
                  <a:cubicBezTo>
                    <a:pt x="36202" y="113243"/>
                    <a:pt x="37054" y="111964"/>
                    <a:pt x="37054" y="110387"/>
                  </a:cubicBezTo>
                  <a:lnTo>
                    <a:pt x="37054" y="110387"/>
                  </a:lnTo>
                  <a:cubicBezTo>
                    <a:pt x="37054" y="108810"/>
                    <a:pt x="36202" y="107531"/>
                    <a:pt x="35151" y="107531"/>
                  </a:cubicBezTo>
                  <a:close/>
                  <a:moveTo>
                    <a:pt x="21964" y="95003"/>
                  </a:moveTo>
                  <a:cubicBezTo>
                    <a:pt x="20913" y="95003"/>
                    <a:pt x="20061" y="96282"/>
                    <a:pt x="20060" y="97859"/>
                  </a:cubicBezTo>
                  <a:cubicBezTo>
                    <a:pt x="20061" y="99436"/>
                    <a:pt x="20913" y="100715"/>
                    <a:pt x="21964" y="100715"/>
                  </a:cubicBezTo>
                  <a:lnTo>
                    <a:pt x="69240" y="100715"/>
                  </a:lnTo>
                  <a:cubicBezTo>
                    <a:pt x="70292" y="100715"/>
                    <a:pt x="71144" y="99436"/>
                    <a:pt x="71144" y="97859"/>
                  </a:cubicBezTo>
                  <a:lnTo>
                    <a:pt x="71144" y="97859"/>
                  </a:lnTo>
                  <a:cubicBezTo>
                    <a:pt x="71144" y="96282"/>
                    <a:pt x="70292" y="95003"/>
                    <a:pt x="69240" y="95003"/>
                  </a:cubicBezTo>
                  <a:close/>
                  <a:moveTo>
                    <a:pt x="21964" y="82476"/>
                  </a:moveTo>
                  <a:cubicBezTo>
                    <a:pt x="20913" y="82476"/>
                    <a:pt x="20061" y="83754"/>
                    <a:pt x="20060" y="85332"/>
                  </a:cubicBezTo>
                  <a:cubicBezTo>
                    <a:pt x="20061" y="86909"/>
                    <a:pt x="20913" y="88187"/>
                    <a:pt x="21964" y="88187"/>
                  </a:cubicBezTo>
                  <a:lnTo>
                    <a:pt x="69240" y="88187"/>
                  </a:lnTo>
                  <a:cubicBezTo>
                    <a:pt x="70292" y="88187"/>
                    <a:pt x="71144" y="86909"/>
                    <a:pt x="71144" y="85332"/>
                  </a:cubicBezTo>
                  <a:lnTo>
                    <a:pt x="71144" y="85332"/>
                  </a:lnTo>
                  <a:cubicBezTo>
                    <a:pt x="71144" y="83754"/>
                    <a:pt x="70292" y="82476"/>
                    <a:pt x="69240" y="82476"/>
                  </a:cubicBezTo>
                  <a:close/>
                  <a:moveTo>
                    <a:pt x="60265" y="0"/>
                  </a:moveTo>
                  <a:lnTo>
                    <a:pt x="115081" y="0"/>
                  </a:lnTo>
                  <a:cubicBezTo>
                    <a:pt x="117797" y="0"/>
                    <a:pt x="120000" y="3304"/>
                    <a:pt x="120000" y="7380"/>
                  </a:cubicBezTo>
                  <a:lnTo>
                    <a:pt x="120000" y="36900"/>
                  </a:lnTo>
                  <a:cubicBezTo>
                    <a:pt x="120000" y="40976"/>
                    <a:pt x="117797" y="44280"/>
                    <a:pt x="115081" y="44280"/>
                  </a:cubicBezTo>
                  <a:lnTo>
                    <a:pt x="87308" y="44280"/>
                  </a:lnTo>
                  <a:cubicBezTo>
                    <a:pt x="85180" y="60171"/>
                    <a:pt x="57027" y="64236"/>
                    <a:pt x="56672" y="75719"/>
                  </a:cubicBezTo>
                  <a:lnTo>
                    <a:pt x="86286" y="75719"/>
                  </a:lnTo>
                  <a:cubicBezTo>
                    <a:pt x="89003" y="75719"/>
                    <a:pt x="91205" y="79023"/>
                    <a:pt x="91205" y="83099"/>
                  </a:cubicBezTo>
                  <a:lnTo>
                    <a:pt x="91205" y="112619"/>
                  </a:lnTo>
                  <a:cubicBezTo>
                    <a:pt x="91205" y="116695"/>
                    <a:pt x="89003" y="120000"/>
                    <a:pt x="86286" y="120000"/>
                  </a:cubicBezTo>
                  <a:lnTo>
                    <a:pt x="4918" y="120000"/>
                  </a:lnTo>
                  <a:cubicBezTo>
                    <a:pt x="2202" y="120000"/>
                    <a:pt x="0" y="116695"/>
                    <a:pt x="0" y="112619"/>
                  </a:cubicBezTo>
                  <a:lnTo>
                    <a:pt x="0" y="83099"/>
                  </a:lnTo>
                  <a:cubicBezTo>
                    <a:pt x="0" y="79023"/>
                    <a:pt x="2202" y="75719"/>
                    <a:pt x="4918" y="75719"/>
                  </a:cubicBezTo>
                  <a:lnTo>
                    <a:pt x="42736" y="75719"/>
                  </a:lnTo>
                  <a:cubicBezTo>
                    <a:pt x="43486" y="56974"/>
                    <a:pt x="69893" y="55751"/>
                    <a:pt x="73235" y="44280"/>
                  </a:cubicBezTo>
                  <a:lnTo>
                    <a:pt x="60265" y="44280"/>
                  </a:lnTo>
                  <a:cubicBezTo>
                    <a:pt x="57549" y="44280"/>
                    <a:pt x="55346" y="40976"/>
                    <a:pt x="55346" y="36900"/>
                  </a:cubicBezTo>
                  <a:lnTo>
                    <a:pt x="55346" y="7380"/>
                  </a:lnTo>
                  <a:cubicBezTo>
                    <a:pt x="55346" y="3304"/>
                    <a:pt x="57549" y="0"/>
                    <a:pt x="60265" y="0"/>
                  </a:cubicBezTo>
                  <a:close/>
                </a:path>
              </a:pathLst>
            </a:custGeom>
            <a:solidFill>
              <a:schemeClr val="lt2"/>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Arial"/>
                <a:ea typeface="Arial"/>
                <a:cs typeface="Arial"/>
                <a:sym typeface="Arial"/>
              </a:endParaRPr>
            </a:p>
          </p:txBody>
        </p:sp>
      </p:grpSp>
      <p:grpSp>
        <p:nvGrpSpPr>
          <p:cNvPr id="150" name="Shape 918"/>
          <p:cNvGrpSpPr/>
          <p:nvPr/>
        </p:nvGrpSpPr>
        <p:grpSpPr>
          <a:xfrm>
            <a:off x="7659709" y="1923773"/>
            <a:ext cx="416578" cy="416578"/>
            <a:chOff x="3169175" y="1107626"/>
            <a:chExt cx="416578" cy="416578"/>
          </a:xfrm>
        </p:grpSpPr>
        <p:sp>
          <p:nvSpPr>
            <p:cNvPr id="151" name="Shape 919"/>
            <p:cNvSpPr/>
            <p:nvPr/>
          </p:nvSpPr>
          <p:spPr>
            <a:xfrm>
              <a:off x="3169175" y="1107626"/>
              <a:ext cx="416578" cy="416578"/>
            </a:xfrm>
            <a:prstGeom prst="ellipse">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52" name="Shape 920"/>
            <p:cNvSpPr/>
            <p:nvPr/>
          </p:nvSpPr>
          <p:spPr>
            <a:xfrm>
              <a:off x="3196489" y="1134941"/>
              <a:ext cx="361950" cy="361950"/>
            </a:xfrm>
            <a:custGeom>
              <a:avLst/>
              <a:gdLst/>
              <a:ahLst/>
              <a:cxnLst/>
              <a:rect l="0" t="0" r="0" b="0"/>
              <a:pathLst>
                <a:path w="120000" h="120000" extrusionOk="0">
                  <a:moveTo>
                    <a:pt x="60000" y="16243"/>
                  </a:moveTo>
                  <a:cubicBezTo>
                    <a:pt x="35833" y="16243"/>
                    <a:pt x="16243" y="35833"/>
                    <a:pt x="16243" y="60000"/>
                  </a:cubicBezTo>
                  <a:cubicBezTo>
                    <a:pt x="16243" y="84166"/>
                    <a:pt x="35833" y="103757"/>
                    <a:pt x="60000" y="103757"/>
                  </a:cubicBezTo>
                  <a:cubicBezTo>
                    <a:pt x="84166" y="103757"/>
                    <a:pt x="103757" y="84166"/>
                    <a:pt x="103757" y="60000"/>
                  </a:cubicBezTo>
                  <a:cubicBezTo>
                    <a:pt x="103757" y="35833"/>
                    <a:pt x="84166" y="16243"/>
                    <a:pt x="60000" y="16243"/>
                  </a:cubicBezTo>
                  <a:close/>
                  <a:moveTo>
                    <a:pt x="60000" y="0"/>
                  </a:moveTo>
                  <a:cubicBezTo>
                    <a:pt x="93137" y="0"/>
                    <a:pt x="120000" y="26862"/>
                    <a:pt x="120000" y="60000"/>
                  </a:cubicBezTo>
                  <a:cubicBezTo>
                    <a:pt x="120000" y="93137"/>
                    <a:pt x="93137" y="120000"/>
                    <a:pt x="60000" y="120000"/>
                  </a:cubicBezTo>
                  <a:cubicBezTo>
                    <a:pt x="26862" y="120000"/>
                    <a:pt x="0" y="93137"/>
                    <a:pt x="0" y="60000"/>
                  </a:cubicBezTo>
                  <a:cubicBezTo>
                    <a:pt x="0" y="26862"/>
                    <a:pt x="26862" y="0"/>
                    <a:pt x="60000" y="0"/>
                  </a:cubicBezTo>
                  <a:close/>
                </a:path>
              </a:pathLst>
            </a:custGeom>
            <a:solidFill>
              <a:srgbClr val="C0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53" name="Shape 921"/>
            <p:cNvSpPr/>
            <p:nvPr/>
          </p:nvSpPr>
          <p:spPr>
            <a:xfrm rot="2700000">
              <a:off x="3284593" y="1223046"/>
              <a:ext cx="185737" cy="185737"/>
            </a:xfrm>
            <a:custGeom>
              <a:avLst/>
              <a:gdLst/>
              <a:ahLst/>
              <a:cxnLst/>
              <a:rect l="0" t="0" r="0" b="0"/>
              <a:pathLst>
                <a:path w="120000" h="120000" extrusionOk="0">
                  <a:moveTo>
                    <a:pt x="120000" y="45231"/>
                  </a:moveTo>
                  <a:lnTo>
                    <a:pt x="120000" y="74769"/>
                  </a:lnTo>
                  <a:lnTo>
                    <a:pt x="74768" y="74769"/>
                  </a:lnTo>
                  <a:lnTo>
                    <a:pt x="74768" y="120000"/>
                  </a:lnTo>
                  <a:lnTo>
                    <a:pt x="45231" y="120000"/>
                  </a:lnTo>
                  <a:lnTo>
                    <a:pt x="45231" y="74769"/>
                  </a:lnTo>
                  <a:lnTo>
                    <a:pt x="0" y="74769"/>
                  </a:lnTo>
                  <a:lnTo>
                    <a:pt x="0" y="45231"/>
                  </a:lnTo>
                  <a:lnTo>
                    <a:pt x="45231" y="45231"/>
                  </a:lnTo>
                  <a:lnTo>
                    <a:pt x="45231" y="0"/>
                  </a:lnTo>
                  <a:lnTo>
                    <a:pt x="74768" y="0"/>
                  </a:lnTo>
                  <a:lnTo>
                    <a:pt x="74768" y="45231"/>
                  </a:lnTo>
                  <a:close/>
                </a:path>
              </a:pathLst>
            </a:custGeom>
            <a:solidFill>
              <a:srgbClr val="C0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grpSp>
      <p:sp>
        <p:nvSpPr>
          <p:cNvPr id="68" name="TextBox 67"/>
          <p:cNvSpPr txBox="1"/>
          <p:nvPr/>
        </p:nvSpPr>
        <p:spPr>
          <a:xfrm>
            <a:off x="1753074" y="2476497"/>
            <a:ext cx="1393496" cy="307777"/>
          </a:xfrm>
          <a:prstGeom prst="rect">
            <a:avLst/>
          </a:prstGeom>
          <a:noFill/>
        </p:spPr>
        <p:txBody>
          <a:bodyPr wrap="square" rtlCol="0">
            <a:spAutoFit/>
          </a:bodyPr>
          <a:lstStyle/>
          <a:p>
            <a:r>
              <a:rPr lang="en-US" dirty="0" smtClean="0"/>
              <a:t>Re-deploy App</a:t>
            </a:r>
            <a:endParaRPr lang="en-US" dirty="0"/>
          </a:p>
        </p:txBody>
      </p:sp>
      <p:cxnSp>
        <p:nvCxnSpPr>
          <p:cNvPr id="161" name="Straight Arrow Connector 160"/>
          <p:cNvCxnSpPr/>
          <p:nvPr/>
        </p:nvCxnSpPr>
        <p:spPr>
          <a:xfrm flipV="1">
            <a:off x="4270546" y="1633695"/>
            <a:ext cx="0" cy="185825"/>
          </a:xfrm>
          <a:prstGeom prst="straightConnector1">
            <a:avLst/>
          </a:prstGeom>
          <a:ln>
            <a:solidFill>
              <a:srgbClr val="262626"/>
            </a:solidFill>
            <a:headEnd type="none" w="lg" len="lg"/>
            <a:tailEnd type="none" w="lg" len="lg"/>
          </a:ln>
          <a:effectLst/>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flipV="1">
            <a:off x="4270546" y="2277106"/>
            <a:ext cx="0" cy="185825"/>
          </a:xfrm>
          <a:prstGeom prst="straightConnector1">
            <a:avLst/>
          </a:prstGeom>
          <a:ln>
            <a:solidFill>
              <a:srgbClr val="262626"/>
            </a:solidFill>
            <a:headEnd type="none" w="lg" len="lg"/>
            <a:tailEnd type="none" w="lg" len="lg"/>
          </a:ln>
          <a:effectLst/>
        </p:spPr>
        <p:style>
          <a:lnRef idx="2">
            <a:schemeClr val="accent1"/>
          </a:lnRef>
          <a:fillRef idx="0">
            <a:schemeClr val="accent1"/>
          </a:fillRef>
          <a:effectRef idx="1">
            <a:schemeClr val="accent1"/>
          </a:effectRef>
          <a:fontRef idx="minor">
            <a:schemeClr val="tx1"/>
          </a:fontRef>
        </p:style>
      </p:cxnSp>
      <p:cxnSp>
        <p:nvCxnSpPr>
          <p:cNvPr id="70" name="Straight Arrow Connector 69"/>
          <p:cNvCxnSpPr>
            <a:stCxn id="75" idx="2"/>
          </p:cNvCxnSpPr>
          <p:nvPr/>
        </p:nvCxnSpPr>
        <p:spPr>
          <a:xfrm>
            <a:off x="2361570" y="3838060"/>
            <a:ext cx="0" cy="188342"/>
          </a:xfrm>
          <a:prstGeom prst="straightConnector1">
            <a:avLst/>
          </a:prstGeom>
          <a:ln>
            <a:solidFill>
              <a:srgbClr val="FFFFFF"/>
            </a:solidFill>
            <a:tailEnd type="triangle" w="lg" len="med"/>
          </a:ln>
        </p:spPr>
        <p:style>
          <a:lnRef idx="2">
            <a:schemeClr val="accent1"/>
          </a:lnRef>
          <a:fillRef idx="0">
            <a:schemeClr val="accent1"/>
          </a:fillRef>
          <a:effectRef idx="1">
            <a:schemeClr val="accent1"/>
          </a:effectRef>
          <a:fontRef idx="minor">
            <a:schemeClr val="tx1"/>
          </a:fontRef>
        </p:style>
      </p:cxnSp>
      <p:sp>
        <p:nvSpPr>
          <p:cNvPr id="553" name="Shape 553"/>
          <p:cNvSpPr/>
          <p:nvPr/>
        </p:nvSpPr>
        <p:spPr>
          <a:xfrm rot="-2700000">
            <a:off x="3016584" y="1385126"/>
            <a:ext cx="153021" cy="153021"/>
          </a:xfrm>
          <a:prstGeom prst="teardrop">
            <a:avLst>
              <a:gd name="adj" fmla="val 149574"/>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Arial"/>
              <a:ea typeface="Arial"/>
              <a:cs typeface="Arial"/>
              <a:sym typeface="Arial"/>
            </a:endParaRPr>
          </a:p>
        </p:txBody>
      </p:sp>
      <p:pic>
        <p:nvPicPr>
          <p:cNvPr id="167" name="droppedImage.png"/>
          <p:cNvPicPr/>
          <p:nvPr/>
        </p:nvPicPr>
        <p:blipFill>
          <a:blip r:embed="rId3">
            <a:extLst/>
          </a:blip>
          <a:srcRect l="3267" t="13725" r="13071" b="40958"/>
          <a:stretch>
            <a:fillRect/>
          </a:stretch>
        </p:blipFill>
        <p:spPr>
          <a:xfrm>
            <a:off x="6945609" y="3507251"/>
            <a:ext cx="1094173" cy="592677"/>
          </a:xfrm>
          <a:prstGeom prst="rect">
            <a:avLst/>
          </a:prstGeom>
          <a:ln w="3175">
            <a:miter lim="400000"/>
          </a:ln>
          <a:effectLst>
            <a:outerShdw blurRad="127000" dist="76200" dir="2700000" rotWithShape="0">
              <a:srgbClr val="000000">
                <a:alpha val="75000"/>
              </a:srgbClr>
            </a:outerShdw>
          </a:effectLst>
        </p:spPr>
      </p:pic>
      <p:sp>
        <p:nvSpPr>
          <p:cNvPr id="168" name="Shape 356"/>
          <p:cNvSpPr/>
          <p:nvPr/>
        </p:nvSpPr>
        <p:spPr>
          <a:xfrm>
            <a:off x="7222808" y="4081292"/>
            <a:ext cx="679179" cy="21544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a:solidFill>
                  <a:srgbClr val="33928A"/>
                </a:solidFill>
                <a:latin typeface="Avenir Next"/>
                <a:ea typeface="Avenir Next"/>
                <a:cs typeface="Avenir Next"/>
                <a:sym typeface="Avenir Next"/>
              </a:defRPr>
            </a:lvl1pPr>
          </a:lstStyle>
          <a:p>
            <a:pPr lvl="0" algn="ctr">
              <a:defRPr>
                <a:solidFill>
                  <a:srgbClr val="000000"/>
                </a:solidFill>
                <a:uFillTx/>
              </a:defRPr>
            </a:pPr>
            <a:r>
              <a:rPr dirty="0" smtClean="0">
                <a:solidFill>
                  <a:srgbClr val="33928A"/>
                </a:solidFill>
                <a:uFill>
                  <a:solidFill>
                    <a:srgbClr val="4D4D4D"/>
                  </a:solidFill>
                </a:uFill>
              </a:rPr>
              <a:t>Runtime</a:t>
            </a:r>
            <a:endParaRPr dirty="0">
              <a:solidFill>
                <a:srgbClr val="33928A"/>
              </a:solidFill>
              <a:uFill>
                <a:solidFill>
                  <a:srgbClr val="4D4D4D"/>
                </a:solidFill>
              </a:uFill>
            </a:endParaRPr>
          </a:p>
        </p:txBody>
      </p:sp>
    </p:spTree>
    <p:extLst>
      <p:ext uri="{BB962C8B-B14F-4D97-AF65-F5344CB8AC3E}">
        <p14:creationId xmlns:p14="http://schemas.microsoft.com/office/powerpoint/2010/main" val="391932461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fade">
                                      <p:cBhvr>
                                        <p:cTn id="7" dur="500"/>
                                        <p:tgtEl>
                                          <p:spTgt spid="95"/>
                                        </p:tgtEl>
                                      </p:cBhvr>
                                    </p:animEffect>
                                  </p:childTnLst>
                                </p:cTn>
                              </p:par>
                              <p:par>
                                <p:cTn id="8" presetID="10" presetClass="entr" presetSubtype="0" fill="hold" nodeType="withEffect">
                                  <p:stCondLst>
                                    <p:cond delay="0"/>
                                  </p:stCondLst>
                                  <p:childTnLst>
                                    <p:set>
                                      <p:cBhvr>
                                        <p:cTn id="9" dur="1" fill="hold">
                                          <p:stCondLst>
                                            <p:cond delay="0"/>
                                          </p:stCondLst>
                                        </p:cTn>
                                        <p:tgtEl>
                                          <p:spTgt spid="98"/>
                                        </p:tgtEl>
                                        <p:attrNameLst>
                                          <p:attrName>style.visibility</p:attrName>
                                        </p:attrNameLst>
                                      </p:cBhvr>
                                      <p:to>
                                        <p:strVal val="visible"/>
                                      </p:to>
                                    </p:set>
                                    <p:animEffect transition="in" filter="fade">
                                      <p:cBhvr>
                                        <p:cTn id="10" dur="500"/>
                                        <p:tgtEl>
                                          <p:spTgt spid="98"/>
                                        </p:tgtEl>
                                      </p:cBhvr>
                                    </p:animEffect>
                                  </p:childTnLst>
                                </p:cTn>
                              </p:par>
                              <p:par>
                                <p:cTn id="11" presetID="10" presetClass="entr" presetSubtype="0" fill="hold" nodeType="withEffect">
                                  <p:stCondLst>
                                    <p:cond delay="0"/>
                                  </p:stCondLst>
                                  <p:childTnLst>
                                    <p:set>
                                      <p:cBhvr>
                                        <p:cTn id="12" dur="1" fill="hold">
                                          <p:stCondLst>
                                            <p:cond delay="0"/>
                                          </p:stCondLst>
                                        </p:cTn>
                                        <p:tgtEl>
                                          <p:spTgt spid="98"/>
                                        </p:tgtEl>
                                        <p:attrNameLst>
                                          <p:attrName>style.visibility</p:attrName>
                                        </p:attrNameLst>
                                      </p:cBhvr>
                                      <p:to>
                                        <p:strVal val="visible"/>
                                      </p:to>
                                    </p:set>
                                    <p:animEffect transition="in" filter="fade">
                                      <p:cBhvr>
                                        <p:cTn id="13" dur="500"/>
                                        <p:tgtEl>
                                          <p:spTgt spid="98"/>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500"/>
                                        <p:tgtEl>
                                          <p:spTgt spid="28"/>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568"/>
                                        </p:tgtEl>
                                        <p:attrNameLst>
                                          <p:attrName>style.visibility</p:attrName>
                                        </p:attrNameLst>
                                      </p:cBhvr>
                                      <p:to>
                                        <p:strVal val="visible"/>
                                      </p:to>
                                    </p:set>
                                    <p:animEffect transition="in" filter="fade">
                                      <p:cBhvr>
                                        <p:cTn id="21" dur="500"/>
                                        <p:tgtEl>
                                          <p:spTgt spid="568"/>
                                        </p:tgtEl>
                                      </p:cBhvr>
                                    </p:animEffect>
                                  </p:childTnLst>
                                </p:cTn>
                              </p:par>
                            </p:childTnLst>
                          </p:cTn>
                        </p:par>
                        <p:par>
                          <p:cTn id="22" fill="hold">
                            <p:stCondLst>
                              <p:cond delay="1500"/>
                            </p:stCondLst>
                            <p:childTnLst>
                              <p:par>
                                <p:cTn id="23" presetID="10" presetClass="entr" presetSubtype="0" fill="hold" nodeType="afterEffect">
                                  <p:stCondLst>
                                    <p:cond delay="0"/>
                                  </p:stCondLst>
                                  <p:childTnLst>
                                    <p:set>
                                      <p:cBhvr>
                                        <p:cTn id="24" dur="1" fill="hold">
                                          <p:stCondLst>
                                            <p:cond delay="0"/>
                                          </p:stCondLst>
                                        </p:cTn>
                                        <p:tgtEl>
                                          <p:spTgt spid="517"/>
                                        </p:tgtEl>
                                        <p:attrNameLst>
                                          <p:attrName>style.visibility</p:attrName>
                                        </p:attrNameLst>
                                      </p:cBhvr>
                                      <p:to>
                                        <p:strVal val="visible"/>
                                      </p:to>
                                    </p:set>
                                    <p:animEffect transition="in" filter="fade">
                                      <p:cBhvr>
                                        <p:cTn id="25" dur="500"/>
                                        <p:tgtEl>
                                          <p:spTgt spid="517"/>
                                        </p:tgtEl>
                                      </p:cBhvr>
                                    </p:animEffect>
                                  </p:childTnLst>
                                </p:cTn>
                              </p:par>
                            </p:childTnLst>
                          </p:cTn>
                        </p:par>
                        <p:par>
                          <p:cTn id="26" fill="hold">
                            <p:stCondLst>
                              <p:cond delay="2000"/>
                            </p:stCondLst>
                            <p:childTnLst>
                              <p:par>
                                <p:cTn id="27" presetID="10" presetClass="entr" presetSubtype="0" fill="hold" nodeType="afterEffect">
                                  <p:stCondLst>
                                    <p:cond delay="0"/>
                                  </p:stCondLst>
                                  <p:childTnLst>
                                    <p:set>
                                      <p:cBhvr>
                                        <p:cTn id="28" dur="1" fill="hold">
                                          <p:stCondLst>
                                            <p:cond delay="0"/>
                                          </p:stCondLst>
                                        </p:cTn>
                                        <p:tgtEl>
                                          <p:spTgt spid="130"/>
                                        </p:tgtEl>
                                        <p:attrNameLst>
                                          <p:attrName>style.visibility</p:attrName>
                                        </p:attrNameLst>
                                      </p:cBhvr>
                                      <p:to>
                                        <p:strVal val="visible"/>
                                      </p:to>
                                    </p:set>
                                    <p:animEffect transition="in" filter="fade">
                                      <p:cBhvr>
                                        <p:cTn id="29" dur="500"/>
                                        <p:tgtEl>
                                          <p:spTgt spid="130"/>
                                        </p:tgtEl>
                                      </p:cBhvr>
                                    </p:animEffect>
                                  </p:childTnLst>
                                </p:cTn>
                              </p:par>
                            </p:childTnLst>
                          </p:cTn>
                        </p:par>
                        <p:par>
                          <p:cTn id="30" fill="hold">
                            <p:stCondLst>
                              <p:cond delay="2500"/>
                            </p:stCondLst>
                            <p:childTnLst>
                              <p:par>
                                <p:cTn id="31" presetID="10" presetClass="entr" presetSubtype="0" fill="hold" nodeType="afterEffect">
                                  <p:stCondLst>
                                    <p:cond delay="0"/>
                                  </p:stCondLst>
                                  <p:childTnLst>
                                    <p:set>
                                      <p:cBhvr>
                                        <p:cTn id="32" dur="1" fill="hold">
                                          <p:stCondLst>
                                            <p:cond delay="0"/>
                                          </p:stCondLst>
                                        </p:cTn>
                                        <p:tgtEl>
                                          <p:spTgt spid="135"/>
                                        </p:tgtEl>
                                        <p:attrNameLst>
                                          <p:attrName>style.visibility</p:attrName>
                                        </p:attrNameLst>
                                      </p:cBhvr>
                                      <p:to>
                                        <p:strVal val="visible"/>
                                      </p:to>
                                    </p:set>
                                    <p:animEffect transition="in" filter="fade">
                                      <p:cBhvr>
                                        <p:cTn id="33" dur="500"/>
                                        <p:tgtEl>
                                          <p:spTgt spid="135"/>
                                        </p:tgtEl>
                                      </p:cBhvr>
                                    </p:animEffect>
                                  </p:childTnLst>
                                </p:cTn>
                              </p:par>
                              <p:par>
                                <p:cTn id="34" presetID="10" presetClass="entr" presetSubtype="0" fill="hold" nodeType="withEffect">
                                  <p:stCondLst>
                                    <p:cond delay="0"/>
                                  </p:stCondLst>
                                  <p:childTnLst>
                                    <p:set>
                                      <p:cBhvr>
                                        <p:cTn id="35" dur="1" fill="hold">
                                          <p:stCondLst>
                                            <p:cond delay="0"/>
                                          </p:stCondLst>
                                        </p:cTn>
                                        <p:tgtEl>
                                          <p:spTgt spid="135"/>
                                        </p:tgtEl>
                                        <p:attrNameLst>
                                          <p:attrName>style.visibility</p:attrName>
                                        </p:attrNameLst>
                                      </p:cBhvr>
                                      <p:to>
                                        <p:strVal val="visible"/>
                                      </p:to>
                                    </p:set>
                                    <p:animEffect transition="in" filter="fade">
                                      <p:cBhvr>
                                        <p:cTn id="36" dur="500"/>
                                        <p:tgtEl>
                                          <p:spTgt spid="135"/>
                                        </p:tgtEl>
                                      </p:cBhvr>
                                    </p:animEffect>
                                  </p:childTnLst>
                                </p:cTn>
                              </p:par>
                            </p:childTnLst>
                          </p:cTn>
                        </p:par>
                      </p:childTnLst>
                    </p:cTn>
                  </p:par>
                  <p:par>
                    <p:cTn id="37" fill="hold">
                      <p:stCondLst>
                        <p:cond delay="indefinite"/>
                      </p:stCondLst>
                      <p:childTnLst>
                        <p:par>
                          <p:cTn id="38" fill="hold">
                            <p:stCondLst>
                              <p:cond delay="0"/>
                            </p:stCondLst>
                            <p:childTnLst>
                              <p:par>
                                <p:cTn id="39" presetID="31" presetClass="exit" presetSubtype="0" fill="hold" nodeType="clickEffect">
                                  <p:stCondLst>
                                    <p:cond delay="0"/>
                                  </p:stCondLst>
                                  <p:childTnLst>
                                    <p:anim calcmode="lin" valueType="num">
                                      <p:cBhvr>
                                        <p:cTn id="40" dur="1000"/>
                                        <p:tgtEl>
                                          <p:spTgt spid="518"/>
                                        </p:tgtEl>
                                        <p:attrNameLst>
                                          <p:attrName>ppt_w</p:attrName>
                                        </p:attrNameLst>
                                      </p:cBhvr>
                                      <p:tavLst>
                                        <p:tav tm="0">
                                          <p:val>
                                            <p:strVal val="ppt_w"/>
                                          </p:val>
                                        </p:tav>
                                        <p:tav tm="100000">
                                          <p:val>
                                            <p:fltVal val="0"/>
                                          </p:val>
                                        </p:tav>
                                      </p:tavLst>
                                    </p:anim>
                                    <p:anim calcmode="lin" valueType="num">
                                      <p:cBhvr>
                                        <p:cTn id="41" dur="1000"/>
                                        <p:tgtEl>
                                          <p:spTgt spid="518"/>
                                        </p:tgtEl>
                                        <p:attrNameLst>
                                          <p:attrName>ppt_h</p:attrName>
                                        </p:attrNameLst>
                                      </p:cBhvr>
                                      <p:tavLst>
                                        <p:tav tm="0">
                                          <p:val>
                                            <p:strVal val="ppt_h"/>
                                          </p:val>
                                        </p:tav>
                                        <p:tav tm="100000">
                                          <p:val>
                                            <p:fltVal val="0"/>
                                          </p:val>
                                        </p:tav>
                                      </p:tavLst>
                                    </p:anim>
                                    <p:anim calcmode="lin" valueType="num">
                                      <p:cBhvr>
                                        <p:cTn id="42" dur="1000"/>
                                        <p:tgtEl>
                                          <p:spTgt spid="518"/>
                                        </p:tgtEl>
                                        <p:attrNameLst>
                                          <p:attrName>style.rotation</p:attrName>
                                        </p:attrNameLst>
                                      </p:cBhvr>
                                      <p:tavLst>
                                        <p:tav tm="0">
                                          <p:val>
                                            <p:fltVal val="0"/>
                                          </p:val>
                                        </p:tav>
                                        <p:tav tm="100000">
                                          <p:val>
                                            <p:fltVal val="90"/>
                                          </p:val>
                                        </p:tav>
                                      </p:tavLst>
                                    </p:anim>
                                    <p:animEffect transition="out" filter="fade">
                                      <p:cBhvr>
                                        <p:cTn id="43" dur="1000"/>
                                        <p:tgtEl>
                                          <p:spTgt spid="518"/>
                                        </p:tgtEl>
                                      </p:cBhvr>
                                    </p:animEffect>
                                    <p:set>
                                      <p:cBhvr>
                                        <p:cTn id="44" dur="1" fill="hold">
                                          <p:stCondLst>
                                            <p:cond delay="999"/>
                                          </p:stCondLst>
                                        </p:cTn>
                                        <p:tgtEl>
                                          <p:spTgt spid="518"/>
                                        </p:tgtEl>
                                        <p:attrNameLst>
                                          <p:attrName>style.visibility</p:attrName>
                                        </p:attrNameLst>
                                      </p:cBhvr>
                                      <p:to>
                                        <p:strVal val="hidden"/>
                                      </p:to>
                                    </p:set>
                                  </p:childTnLst>
                                </p:cTn>
                              </p:par>
                            </p:childTnLst>
                          </p:cTn>
                        </p:par>
                        <p:par>
                          <p:cTn id="45" fill="hold">
                            <p:stCondLst>
                              <p:cond delay="1000"/>
                            </p:stCondLst>
                            <p:childTnLst>
                              <p:par>
                                <p:cTn id="46" presetID="10" presetClass="exit" presetSubtype="0" fill="hold" nodeType="afterEffect">
                                  <p:stCondLst>
                                    <p:cond delay="0"/>
                                  </p:stCondLst>
                                  <p:childTnLst>
                                    <p:animEffect transition="out" filter="fade">
                                      <p:cBhvr>
                                        <p:cTn id="47" dur="500"/>
                                        <p:tgtEl>
                                          <p:spTgt spid="517"/>
                                        </p:tgtEl>
                                      </p:cBhvr>
                                    </p:animEffect>
                                    <p:set>
                                      <p:cBhvr>
                                        <p:cTn id="48" dur="1" fill="hold">
                                          <p:stCondLst>
                                            <p:cond delay="499"/>
                                          </p:stCondLst>
                                        </p:cTn>
                                        <p:tgtEl>
                                          <p:spTgt spid="517"/>
                                        </p:tgtEl>
                                        <p:attrNameLst>
                                          <p:attrName>style.visibility</p:attrName>
                                        </p:attrNameLst>
                                      </p:cBhvr>
                                      <p:to>
                                        <p:strVal val="hidden"/>
                                      </p:to>
                                    </p:set>
                                  </p:childTnLst>
                                </p:cTn>
                              </p:par>
                              <p:par>
                                <p:cTn id="49" presetID="10" presetClass="exit" presetSubtype="0" fill="hold" nodeType="withEffect">
                                  <p:stCondLst>
                                    <p:cond delay="0"/>
                                  </p:stCondLst>
                                  <p:childTnLst>
                                    <p:animEffect transition="out" filter="fade">
                                      <p:cBhvr>
                                        <p:cTn id="50" dur="500"/>
                                        <p:tgtEl>
                                          <p:spTgt spid="135"/>
                                        </p:tgtEl>
                                      </p:cBhvr>
                                    </p:animEffect>
                                    <p:set>
                                      <p:cBhvr>
                                        <p:cTn id="51" dur="1" fill="hold">
                                          <p:stCondLst>
                                            <p:cond delay="499"/>
                                          </p:stCondLst>
                                        </p:cTn>
                                        <p:tgtEl>
                                          <p:spTgt spid="135"/>
                                        </p:tgtEl>
                                        <p:attrNameLst>
                                          <p:attrName>style.visibility</p:attrName>
                                        </p:attrNameLst>
                                      </p:cBhvr>
                                      <p:to>
                                        <p:strVal val="hidden"/>
                                      </p:to>
                                    </p:set>
                                  </p:childTnLst>
                                </p:cTn>
                              </p:par>
                              <p:par>
                                <p:cTn id="52" presetID="10" presetClass="entr" presetSubtype="0" fill="hold" nodeType="withEffect">
                                  <p:stCondLst>
                                    <p:cond delay="0"/>
                                  </p:stCondLst>
                                  <p:childTnLst>
                                    <p:set>
                                      <p:cBhvr>
                                        <p:cTn id="53" dur="1" fill="hold">
                                          <p:stCondLst>
                                            <p:cond delay="0"/>
                                          </p:stCondLst>
                                        </p:cTn>
                                        <p:tgtEl>
                                          <p:spTgt spid="64"/>
                                        </p:tgtEl>
                                        <p:attrNameLst>
                                          <p:attrName>style.visibility</p:attrName>
                                        </p:attrNameLst>
                                      </p:cBhvr>
                                      <p:to>
                                        <p:strVal val="visible"/>
                                      </p:to>
                                    </p:set>
                                    <p:animEffect transition="in" filter="fade">
                                      <p:cBhvr>
                                        <p:cTn id="54" dur="500"/>
                                        <p:tgtEl>
                                          <p:spTgt spid="64"/>
                                        </p:tgtEl>
                                      </p:cBhvr>
                                    </p:animEffect>
                                  </p:childTnLst>
                                </p:cTn>
                              </p:par>
                            </p:childTnLst>
                          </p:cTn>
                        </p:par>
                        <p:par>
                          <p:cTn id="55" fill="hold">
                            <p:stCondLst>
                              <p:cond delay="1500"/>
                            </p:stCondLst>
                            <p:childTnLst>
                              <p:par>
                                <p:cTn id="56" presetID="10" presetClass="entr" presetSubtype="0" fill="hold" nodeType="afterEffect">
                                  <p:stCondLst>
                                    <p:cond delay="0"/>
                                  </p:stCondLst>
                                  <p:childTnLst>
                                    <p:set>
                                      <p:cBhvr>
                                        <p:cTn id="57" dur="1" fill="hold">
                                          <p:stCondLst>
                                            <p:cond delay="0"/>
                                          </p:stCondLst>
                                        </p:cTn>
                                        <p:tgtEl>
                                          <p:spTgt spid="150"/>
                                        </p:tgtEl>
                                        <p:attrNameLst>
                                          <p:attrName>style.visibility</p:attrName>
                                        </p:attrNameLst>
                                      </p:cBhvr>
                                      <p:to>
                                        <p:strVal val="visible"/>
                                      </p:to>
                                    </p:set>
                                    <p:animEffect transition="in" filter="fade">
                                      <p:cBhvr>
                                        <p:cTn id="58" dur="500"/>
                                        <p:tgtEl>
                                          <p:spTgt spid="150"/>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xit" presetSubtype="0" fill="hold" nodeType="clickEffect">
                                  <p:stCondLst>
                                    <p:cond delay="0"/>
                                  </p:stCondLst>
                                  <p:childTnLst>
                                    <p:animEffect transition="out" filter="fade">
                                      <p:cBhvr>
                                        <p:cTn id="62" dur="500"/>
                                        <p:tgtEl>
                                          <p:spTgt spid="95"/>
                                        </p:tgtEl>
                                      </p:cBhvr>
                                    </p:animEffect>
                                    <p:set>
                                      <p:cBhvr>
                                        <p:cTn id="63" dur="1" fill="hold">
                                          <p:stCondLst>
                                            <p:cond delay="499"/>
                                          </p:stCondLst>
                                        </p:cTn>
                                        <p:tgtEl>
                                          <p:spTgt spid="95"/>
                                        </p:tgtEl>
                                        <p:attrNameLst>
                                          <p:attrName>style.visibility</p:attrName>
                                        </p:attrNameLst>
                                      </p:cBhvr>
                                      <p:to>
                                        <p:strVal val="hidden"/>
                                      </p:to>
                                    </p:set>
                                  </p:childTnLst>
                                </p:cTn>
                              </p:par>
                              <p:par>
                                <p:cTn id="64" presetID="10" presetClass="exit" presetSubtype="0" fill="hold" nodeType="withEffect">
                                  <p:stCondLst>
                                    <p:cond delay="0"/>
                                  </p:stCondLst>
                                  <p:childTnLst>
                                    <p:animEffect transition="out" filter="fade">
                                      <p:cBhvr>
                                        <p:cTn id="65" dur="500"/>
                                        <p:tgtEl>
                                          <p:spTgt spid="98"/>
                                        </p:tgtEl>
                                      </p:cBhvr>
                                    </p:animEffect>
                                    <p:set>
                                      <p:cBhvr>
                                        <p:cTn id="66" dur="1" fill="hold">
                                          <p:stCondLst>
                                            <p:cond delay="499"/>
                                          </p:stCondLst>
                                        </p:cTn>
                                        <p:tgtEl>
                                          <p:spTgt spid="98"/>
                                        </p:tgtEl>
                                        <p:attrNameLst>
                                          <p:attrName>style.visibility</p:attrName>
                                        </p:attrNameLst>
                                      </p:cBhvr>
                                      <p:to>
                                        <p:strVal val="hidden"/>
                                      </p:to>
                                    </p:set>
                                  </p:childTnLst>
                                </p:cTn>
                              </p:par>
                              <p:par>
                                <p:cTn id="67" presetID="10" presetClass="exit" presetSubtype="0" fill="hold" nodeType="withEffect">
                                  <p:stCondLst>
                                    <p:cond delay="0"/>
                                  </p:stCondLst>
                                  <p:childTnLst>
                                    <p:animEffect transition="out" filter="fade">
                                      <p:cBhvr>
                                        <p:cTn id="68" dur="500"/>
                                        <p:tgtEl>
                                          <p:spTgt spid="28"/>
                                        </p:tgtEl>
                                      </p:cBhvr>
                                    </p:animEffect>
                                    <p:set>
                                      <p:cBhvr>
                                        <p:cTn id="69" dur="1" fill="hold">
                                          <p:stCondLst>
                                            <p:cond delay="499"/>
                                          </p:stCondLst>
                                        </p:cTn>
                                        <p:tgtEl>
                                          <p:spTgt spid="28"/>
                                        </p:tgtEl>
                                        <p:attrNameLst>
                                          <p:attrName>style.visibility</p:attrName>
                                        </p:attrNameLst>
                                      </p:cBhvr>
                                      <p:to>
                                        <p:strVal val="hidden"/>
                                      </p:to>
                                    </p:set>
                                  </p:childTnLst>
                                </p:cTn>
                              </p:par>
                              <p:par>
                                <p:cTn id="70" presetID="10" presetClass="exit" presetSubtype="0" fill="hold" nodeType="withEffect">
                                  <p:stCondLst>
                                    <p:cond delay="0"/>
                                  </p:stCondLst>
                                  <p:childTnLst>
                                    <p:animEffect transition="out" filter="fade">
                                      <p:cBhvr>
                                        <p:cTn id="71" dur="500"/>
                                        <p:tgtEl>
                                          <p:spTgt spid="130"/>
                                        </p:tgtEl>
                                      </p:cBhvr>
                                    </p:animEffect>
                                    <p:set>
                                      <p:cBhvr>
                                        <p:cTn id="72" dur="1" fill="hold">
                                          <p:stCondLst>
                                            <p:cond delay="499"/>
                                          </p:stCondLst>
                                        </p:cTn>
                                        <p:tgtEl>
                                          <p:spTgt spid="130"/>
                                        </p:tgtEl>
                                        <p:attrNameLst>
                                          <p:attrName>style.visibility</p:attrName>
                                        </p:attrNameLst>
                                      </p:cBhvr>
                                      <p:to>
                                        <p:strVal val="hidden"/>
                                      </p:to>
                                    </p:set>
                                  </p:childTnLst>
                                </p:cTn>
                              </p:par>
                              <p:par>
                                <p:cTn id="73" presetID="10" presetClass="exit" presetSubtype="0" fill="hold" nodeType="withEffect">
                                  <p:stCondLst>
                                    <p:cond delay="0"/>
                                  </p:stCondLst>
                                  <p:childTnLst>
                                    <p:animEffect transition="out" filter="fade">
                                      <p:cBhvr>
                                        <p:cTn id="74" dur="500"/>
                                        <p:tgtEl>
                                          <p:spTgt spid="64"/>
                                        </p:tgtEl>
                                      </p:cBhvr>
                                    </p:animEffect>
                                    <p:set>
                                      <p:cBhvr>
                                        <p:cTn id="75" dur="1" fill="hold">
                                          <p:stCondLst>
                                            <p:cond delay="499"/>
                                          </p:stCondLst>
                                        </p:cTn>
                                        <p:tgtEl>
                                          <p:spTgt spid="64"/>
                                        </p:tgtEl>
                                        <p:attrNameLst>
                                          <p:attrName>style.visibility</p:attrName>
                                        </p:attrNameLst>
                                      </p:cBhvr>
                                      <p:to>
                                        <p:strVal val="hidden"/>
                                      </p:to>
                                    </p:set>
                                  </p:childTnLst>
                                </p:cTn>
                              </p:par>
                              <p:par>
                                <p:cTn id="76" presetID="10" presetClass="exit" presetSubtype="0" fill="hold" nodeType="withEffect">
                                  <p:stCondLst>
                                    <p:cond delay="0"/>
                                  </p:stCondLst>
                                  <p:childTnLst>
                                    <p:animEffect transition="out" filter="fade">
                                      <p:cBhvr>
                                        <p:cTn id="77" dur="500"/>
                                        <p:tgtEl>
                                          <p:spTgt spid="150"/>
                                        </p:tgtEl>
                                      </p:cBhvr>
                                    </p:animEffect>
                                    <p:set>
                                      <p:cBhvr>
                                        <p:cTn id="78" dur="1" fill="hold">
                                          <p:stCondLst>
                                            <p:cond delay="499"/>
                                          </p:stCondLst>
                                        </p:cTn>
                                        <p:tgtEl>
                                          <p:spTgt spid="150"/>
                                        </p:tgtEl>
                                        <p:attrNameLst>
                                          <p:attrName>style.visibility</p:attrName>
                                        </p:attrNameLst>
                                      </p:cBhvr>
                                      <p:to>
                                        <p:strVal val="hidden"/>
                                      </p:to>
                                    </p:set>
                                  </p:childTnLst>
                                </p:cTn>
                              </p:par>
                            </p:childTnLst>
                          </p:cTn>
                        </p:par>
                        <p:par>
                          <p:cTn id="79" fill="hold">
                            <p:stCondLst>
                              <p:cond delay="500"/>
                            </p:stCondLst>
                            <p:childTnLst>
                              <p:par>
                                <p:cTn id="80" presetID="10" presetClass="entr" presetSubtype="0" fill="hold" grpId="0" nodeType="afterEffect">
                                  <p:stCondLst>
                                    <p:cond delay="0"/>
                                  </p:stCondLst>
                                  <p:childTnLst>
                                    <p:set>
                                      <p:cBhvr>
                                        <p:cTn id="81" dur="1" fill="hold">
                                          <p:stCondLst>
                                            <p:cond delay="0"/>
                                          </p:stCondLst>
                                        </p:cTn>
                                        <p:tgtEl>
                                          <p:spTgt spid="68"/>
                                        </p:tgtEl>
                                        <p:attrNameLst>
                                          <p:attrName>style.visibility</p:attrName>
                                        </p:attrNameLst>
                                      </p:cBhvr>
                                      <p:to>
                                        <p:strVal val="visible"/>
                                      </p:to>
                                    </p:set>
                                    <p:animEffect transition="in" filter="fade">
                                      <p:cBhvr>
                                        <p:cTn id="82" dur="500"/>
                                        <p:tgtEl>
                                          <p:spTgt spid="68"/>
                                        </p:tgtEl>
                                      </p:cBhvr>
                                    </p:animEffect>
                                  </p:childTnLst>
                                </p:cTn>
                              </p:par>
                            </p:childTnLst>
                          </p:cTn>
                        </p:par>
                        <p:par>
                          <p:cTn id="83" fill="hold">
                            <p:stCondLst>
                              <p:cond delay="1000"/>
                            </p:stCondLst>
                            <p:childTnLst>
                              <p:par>
                                <p:cTn id="84" presetID="10" presetClass="entr" presetSubtype="0" fill="hold" nodeType="afterEffect">
                                  <p:stCondLst>
                                    <p:cond delay="0"/>
                                  </p:stCondLst>
                                  <p:childTnLst>
                                    <p:set>
                                      <p:cBhvr>
                                        <p:cTn id="85" dur="1" fill="hold">
                                          <p:stCondLst>
                                            <p:cond delay="0"/>
                                          </p:stCondLst>
                                        </p:cTn>
                                        <p:tgtEl>
                                          <p:spTgt spid="28"/>
                                        </p:tgtEl>
                                        <p:attrNameLst>
                                          <p:attrName>style.visibility</p:attrName>
                                        </p:attrNameLst>
                                      </p:cBhvr>
                                      <p:to>
                                        <p:strVal val="visible"/>
                                      </p:to>
                                    </p:set>
                                    <p:animEffect transition="in" filter="fade">
                                      <p:cBhvr>
                                        <p:cTn id="86" dur="500"/>
                                        <p:tgtEl>
                                          <p:spTgt spid="28"/>
                                        </p:tgtEl>
                                      </p:cBhvr>
                                    </p:animEffect>
                                  </p:childTnLst>
                                </p:cTn>
                              </p:par>
                            </p:childTnLst>
                          </p:cTn>
                        </p:par>
                        <p:par>
                          <p:cTn id="87" fill="hold">
                            <p:stCondLst>
                              <p:cond delay="1500"/>
                            </p:stCondLst>
                            <p:childTnLst>
                              <p:par>
                                <p:cTn id="88" presetID="10" presetClass="entr" presetSubtype="0" fill="hold" nodeType="afterEffect">
                                  <p:stCondLst>
                                    <p:cond delay="0"/>
                                  </p:stCondLst>
                                  <p:childTnLst>
                                    <p:set>
                                      <p:cBhvr>
                                        <p:cTn id="89" dur="1" fill="hold">
                                          <p:stCondLst>
                                            <p:cond delay="0"/>
                                          </p:stCondLst>
                                        </p:cTn>
                                        <p:tgtEl>
                                          <p:spTgt spid="70"/>
                                        </p:tgtEl>
                                        <p:attrNameLst>
                                          <p:attrName>style.visibility</p:attrName>
                                        </p:attrNameLst>
                                      </p:cBhvr>
                                      <p:to>
                                        <p:strVal val="visible"/>
                                      </p:to>
                                    </p:set>
                                    <p:animEffect transition="in" filter="fade">
                                      <p:cBhvr>
                                        <p:cTn id="90" dur="500"/>
                                        <p:tgtEl>
                                          <p:spTgt spid="70"/>
                                        </p:tgtEl>
                                      </p:cBhvr>
                                    </p:animEffect>
                                  </p:childTnLst>
                                </p:cTn>
                              </p:par>
                            </p:childTnLst>
                          </p:cTn>
                        </p:par>
                        <p:par>
                          <p:cTn id="91" fill="hold">
                            <p:stCondLst>
                              <p:cond delay="2000"/>
                            </p:stCondLst>
                            <p:childTnLst>
                              <p:par>
                                <p:cTn id="92" presetID="10" presetClass="entr" presetSubtype="0" fill="hold" nodeType="afterEffect">
                                  <p:stCondLst>
                                    <p:cond delay="0"/>
                                  </p:stCondLst>
                                  <p:childTnLst>
                                    <p:set>
                                      <p:cBhvr>
                                        <p:cTn id="93" dur="1" fill="hold">
                                          <p:stCondLst>
                                            <p:cond delay="0"/>
                                          </p:stCondLst>
                                        </p:cTn>
                                        <p:tgtEl>
                                          <p:spTgt spid="93"/>
                                        </p:tgtEl>
                                        <p:attrNameLst>
                                          <p:attrName>style.visibility</p:attrName>
                                        </p:attrNameLst>
                                      </p:cBhvr>
                                      <p:to>
                                        <p:strVal val="visible"/>
                                      </p:to>
                                    </p:set>
                                    <p:animEffect transition="in" filter="fade">
                                      <p:cBhvr>
                                        <p:cTn id="94" dur="500"/>
                                        <p:tgtEl>
                                          <p:spTgt spid="93"/>
                                        </p:tgtEl>
                                      </p:cBhvr>
                                    </p:animEffect>
                                  </p:childTnLst>
                                </p:cTn>
                              </p:par>
                            </p:childTnLst>
                          </p:cTn>
                        </p:par>
                      </p:childTnLst>
                    </p:cTn>
                  </p:par>
                  <p:par>
                    <p:cTn id="95" fill="hold">
                      <p:stCondLst>
                        <p:cond delay="indefinite"/>
                      </p:stCondLst>
                      <p:childTnLst>
                        <p:par>
                          <p:cTn id="96" fill="hold">
                            <p:stCondLst>
                              <p:cond delay="0"/>
                            </p:stCondLst>
                            <p:childTnLst>
                              <p:par>
                                <p:cTn id="97" presetID="0" presetClass="path" presetSubtype="0" accel="50000" decel="50000" fill="hold" grpId="0" nodeType="clickEffect">
                                  <p:stCondLst>
                                    <p:cond delay="0"/>
                                  </p:stCondLst>
                                  <p:childTnLst>
                                    <p:animMotion origin="layout" path="M 0.00018 0.00031 L -0.0394 0.52547 " pathEditMode="relative" ptsTypes="AA">
                                      <p:cBhvr>
                                        <p:cTn id="98" dur="2000" fill="hold"/>
                                        <p:tgtEl>
                                          <p:spTgt spid="553"/>
                                        </p:tgtEl>
                                        <p:attrNameLst>
                                          <p:attrName>ppt_x</p:attrName>
                                          <p:attrName>ppt_y</p:attrName>
                                        </p:attrNameLst>
                                      </p:cBhvr>
                                    </p:animMotion>
                                  </p:childTnLst>
                                </p:cTn>
                              </p:par>
                            </p:childTnLst>
                          </p:cTn>
                        </p:par>
                        <p:par>
                          <p:cTn id="99" fill="hold">
                            <p:stCondLst>
                              <p:cond delay="2000"/>
                            </p:stCondLst>
                            <p:childTnLst>
                              <p:par>
                                <p:cTn id="100" presetID="10" presetClass="entr" presetSubtype="0" fill="hold" nodeType="afterEffect">
                                  <p:stCondLst>
                                    <p:cond delay="0"/>
                                  </p:stCondLst>
                                  <p:childTnLst>
                                    <p:set>
                                      <p:cBhvr>
                                        <p:cTn id="101" dur="1" fill="hold">
                                          <p:stCondLst>
                                            <p:cond delay="0"/>
                                          </p:stCondLst>
                                        </p:cTn>
                                        <p:tgtEl>
                                          <p:spTgt spid="4"/>
                                        </p:tgtEl>
                                        <p:attrNameLst>
                                          <p:attrName>style.visibility</p:attrName>
                                        </p:attrNameLst>
                                      </p:cBhvr>
                                      <p:to>
                                        <p:strVal val="visible"/>
                                      </p:to>
                                    </p:set>
                                    <p:animEffect transition="in" filter="fade">
                                      <p:cBhvr>
                                        <p:cTn id="102" dur="500"/>
                                        <p:tgtEl>
                                          <p:spTgt spid="4"/>
                                        </p:tgtEl>
                                      </p:cBhvr>
                                    </p:animEffect>
                                  </p:childTnLst>
                                </p:cTn>
                              </p:par>
                            </p:childTnLst>
                          </p:cTn>
                        </p:par>
                        <p:par>
                          <p:cTn id="103" fill="hold">
                            <p:stCondLst>
                              <p:cond delay="2500"/>
                            </p:stCondLst>
                            <p:childTnLst>
                              <p:par>
                                <p:cTn id="104" presetID="10" presetClass="entr" presetSubtype="0" fill="hold" nodeType="afterEffect">
                                  <p:stCondLst>
                                    <p:cond delay="0"/>
                                  </p:stCondLst>
                                  <p:childTnLst>
                                    <p:set>
                                      <p:cBhvr>
                                        <p:cTn id="105" dur="1" fill="hold">
                                          <p:stCondLst>
                                            <p:cond delay="0"/>
                                          </p:stCondLst>
                                        </p:cTn>
                                        <p:tgtEl>
                                          <p:spTgt spid="98"/>
                                        </p:tgtEl>
                                        <p:attrNameLst>
                                          <p:attrName>style.visibility</p:attrName>
                                        </p:attrNameLst>
                                      </p:cBhvr>
                                      <p:to>
                                        <p:strVal val="visible"/>
                                      </p:to>
                                    </p:set>
                                    <p:animEffect transition="in" filter="fade">
                                      <p:cBhvr>
                                        <p:cTn id="106" dur="500"/>
                                        <p:tgtEl>
                                          <p:spTgt spid="98"/>
                                        </p:tgtEl>
                                      </p:cBhvr>
                                    </p:animEffect>
                                  </p:childTnLst>
                                </p:cTn>
                              </p:par>
                            </p:childTnLst>
                          </p:cTn>
                        </p:par>
                        <p:par>
                          <p:cTn id="107" fill="hold">
                            <p:stCondLst>
                              <p:cond delay="3000"/>
                            </p:stCondLst>
                            <p:childTnLst>
                              <p:par>
                                <p:cTn id="108" presetID="10" presetClass="entr" presetSubtype="0" fill="hold" nodeType="afterEffect">
                                  <p:stCondLst>
                                    <p:cond delay="0"/>
                                  </p:stCondLst>
                                  <p:childTnLst>
                                    <p:set>
                                      <p:cBhvr>
                                        <p:cTn id="109" dur="1" fill="hold">
                                          <p:stCondLst>
                                            <p:cond delay="0"/>
                                          </p:stCondLst>
                                        </p:cTn>
                                        <p:tgtEl>
                                          <p:spTgt spid="28"/>
                                        </p:tgtEl>
                                        <p:attrNameLst>
                                          <p:attrName>style.visibility</p:attrName>
                                        </p:attrNameLst>
                                      </p:cBhvr>
                                      <p:to>
                                        <p:strVal val="visible"/>
                                      </p:to>
                                    </p:set>
                                    <p:animEffect transition="in" filter="fade">
                                      <p:cBhvr>
                                        <p:cTn id="110" dur="500"/>
                                        <p:tgtEl>
                                          <p:spTgt spid="28"/>
                                        </p:tgtEl>
                                      </p:cBhvr>
                                    </p:animEffect>
                                  </p:childTnLst>
                                </p:cTn>
                              </p:par>
                            </p:childTnLst>
                          </p:cTn>
                        </p:par>
                        <p:par>
                          <p:cTn id="111" fill="hold">
                            <p:stCondLst>
                              <p:cond delay="3500"/>
                            </p:stCondLst>
                            <p:childTnLst>
                              <p:par>
                                <p:cTn id="112" presetID="10" presetClass="entr" presetSubtype="0" fill="hold" nodeType="afterEffect">
                                  <p:stCondLst>
                                    <p:cond delay="0"/>
                                  </p:stCondLst>
                                  <p:childTnLst>
                                    <p:set>
                                      <p:cBhvr>
                                        <p:cTn id="113" dur="1" fill="hold">
                                          <p:stCondLst>
                                            <p:cond delay="0"/>
                                          </p:stCondLst>
                                        </p:cTn>
                                        <p:tgtEl>
                                          <p:spTgt spid="517"/>
                                        </p:tgtEl>
                                        <p:attrNameLst>
                                          <p:attrName>style.visibility</p:attrName>
                                        </p:attrNameLst>
                                      </p:cBhvr>
                                      <p:to>
                                        <p:strVal val="visible"/>
                                      </p:to>
                                    </p:set>
                                    <p:animEffect transition="in" filter="fade">
                                      <p:cBhvr>
                                        <p:cTn id="114" dur="500"/>
                                        <p:tgtEl>
                                          <p:spTgt spid="517"/>
                                        </p:tgtEl>
                                      </p:cBhvr>
                                    </p:animEffect>
                                  </p:childTnLst>
                                </p:cTn>
                              </p:par>
                            </p:childTnLst>
                          </p:cTn>
                        </p:par>
                        <p:par>
                          <p:cTn id="115" fill="hold">
                            <p:stCondLst>
                              <p:cond delay="4000"/>
                            </p:stCondLst>
                            <p:childTnLst>
                              <p:par>
                                <p:cTn id="116" presetID="10" presetClass="entr" presetSubtype="0" fill="hold" nodeType="afterEffect">
                                  <p:stCondLst>
                                    <p:cond delay="0"/>
                                  </p:stCondLst>
                                  <p:childTnLst>
                                    <p:set>
                                      <p:cBhvr>
                                        <p:cTn id="117" dur="1" fill="hold">
                                          <p:stCondLst>
                                            <p:cond delay="0"/>
                                          </p:stCondLst>
                                        </p:cTn>
                                        <p:tgtEl>
                                          <p:spTgt spid="130"/>
                                        </p:tgtEl>
                                        <p:attrNameLst>
                                          <p:attrName>style.visibility</p:attrName>
                                        </p:attrNameLst>
                                      </p:cBhvr>
                                      <p:to>
                                        <p:strVal val="visible"/>
                                      </p:to>
                                    </p:set>
                                    <p:animEffect transition="in" filter="fade">
                                      <p:cBhvr>
                                        <p:cTn id="118" dur="500"/>
                                        <p:tgtEl>
                                          <p:spTgt spid="130"/>
                                        </p:tgtEl>
                                      </p:cBhvr>
                                    </p:animEffect>
                                  </p:childTnLst>
                                </p:cTn>
                              </p:par>
                            </p:childTnLst>
                          </p:cTn>
                        </p:par>
                        <p:par>
                          <p:cTn id="119" fill="hold">
                            <p:stCondLst>
                              <p:cond delay="4500"/>
                            </p:stCondLst>
                            <p:childTnLst>
                              <p:par>
                                <p:cTn id="120" presetID="10" presetClass="entr" presetSubtype="0" fill="hold" nodeType="afterEffect">
                                  <p:stCondLst>
                                    <p:cond delay="0"/>
                                  </p:stCondLst>
                                  <p:childTnLst>
                                    <p:set>
                                      <p:cBhvr>
                                        <p:cTn id="121" dur="1" fill="hold">
                                          <p:stCondLst>
                                            <p:cond delay="0"/>
                                          </p:stCondLst>
                                        </p:cTn>
                                        <p:tgtEl>
                                          <p:spTgt spid="135"/>
                                        </p:tgtEl>
                                        <p:attrNameLst>
                                          <p:attrName>style.visibility</p:attrName>
                                        </p:attrNameLst>
                                      </p:cBhvr>
                                      <p:to>
                                        <p:strVal val="visible"/>
                                      </p:to>
                                    </p:set>
                                    <p:animEffect transition="in" filter="fade">
                                      <p:cBhvr>
                                        <p:cTn id="122" dur="50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P spid="55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solidFill>
                  <a:srgbClr val="2C95DD"/>
                </a:solidFill>
              </a:rPr>
              <a:t>Platform Process HA</a:t>
            </a:r>
            <a:endParaRPr lang="en-US" sz="2800" dirty="0"/>
          </a:p>
        </p:txBody>
      </p:sp>
      <p:sp>
        <p:nvSpPr>
          <p:cNvPr id="3" name="Rounded Rectangle 2"/>
          <p:cNvSpPr/>
          <p:nvPr/>
        </p:nvSpPr>
        <p:spPr>
          <a:xfrm>
            <a:off x="366713" y="971550"/>
            <a:ext cx="5576887" cy="3428999"/>
          </a:xfrm>
          <a:prstGeom prst="roundRect">
            <a:avLst>
              <a:gd name="adj" fmla="val 8224"/>
            </a:avLst>
          </a:prstGeom>
          <a:gradFill flip="none" rotWithShape="1">
            <a:gsLst>
              <a:gs pos="0">
                <a:schemeClr val="bg1">
                  <a:lumMod val="85000"/>
                </a:schemeClr>
              </a:gs>
              <a:gs pos="100000">
                <a:schemeClr val="bg1">
                  <a:lumMod val="95000"/>
                </a:schemeClr>
              </a:gs>
            </a:gsLst>
            <a:lin ang="5400000" scaled="0"/>
            <a:tileRect/>
          </a:gradFill>
          <a:ln w="9525" cmpd="sng">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anchor="b"/>
          <a:lstStyle/>
          <a:p>
            <a:pPr algn="ctr" fontAlgn="auto">
              <a:spcBef>
                <a:spcPts val="0"/>
              </a:spcBef>
              <a:spcAft>
                <a:spcPts val="0"/>
              </a:spcAft>
              <a:defRPr/>
            </a:pPr>
            <a:endParaRPr lang="en-US" sz="1600" dirty="0">
              <a:solidFill>
                <a:srgbClr val="008881"/>
              </a:solidFill>
            </a:endParaRPr>
          </a:p>
        </p:txBody>
      </p:sp>
      <p:sp>
        <p:nvSpPr>
          <p:cNvPr id="4" name="Rounded Rectangle 3"/>
          <p:cNvSpPr/>
          <p:nvPr/>
        </p:nvSpPr>
        <p:spPr>
          <a:xfrm>
            <a:off x="5943600" y="971550"/>
            <a:ext cx="2856952" cy="3428999"/>
          </a:xfrm>
          <a:prstGeom prst="roundRect">
            <a:avLst>
              <a:gd name="adj" fmla="val 8224"/>
            </a:avLst>
          </a:prstGeom>
          <a:gradFill flip="none" rotWithShape="1">
            <a:gsLst>
              <a:gs pos="0">
                <a:schemeClr val="bg1">
                  <a:lumMod val="85000"/>
                </a:schemeClr>
              </a:gs>
              <a:gs pos="100000">
                <a:schemeClr val="bg1">
                  <a:lumMod val="95000"/>
                </a:schemeClr>
              </a:gs>
            </a:gsLst>
            <a:lin ang="5400000" scaled="0"/>
            <a:tileRect/>
          </a:gradFill>
          <a:ln w="9525" cmpd="sng">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anchor="b"/>
          <a:lstStyle/>
          <a:p>
            <a:pPr algn="ctr" fontAlgn="auto">
              <a:spcBef>
                <a:spcPts val="0"/>
              </a:spcBef>
              <a:spcAft>
                <a:spcPts val="0"/>
              </a:spcAft>
              <a:defRPr/>
            </a:pPr>
            <a:endParaRPr lang="en-US" sz="1600" dirty="0">
              <a:solidFill>
                <a:srgbClr val="008881"/>
              </a:solidFill>
            </a:endParaRPr>
          </a:p>
        </p:txBody>
      </p:sp>
      <p:sp>
        <p:nvSpPr>
          <p:cNvPr id="5" name="Rectangle 4"/>
          <p:cNvSpPr/>
          <p:nvPr/>
        </p:nvSpPr>
        <p:spPr>
          <a:xfrm>
            <a:off x="6990119" y="4031218"/>
            <a:ext cx="1696681" cy="369332"/>
          </a:xfrm>
          <a:prstGeom prst="rect">
            <a:avLst/>
          </a:prstGeom>
        </p:spPr>
        <p:txBody>
          <a:bodyPr wrap="square">
            <a:spAutoFit/>
          </a:bodyPr>
          <a:lstStyle/>
          <a:p>
            <a:pPr algn="r" fontAlgn="auto">
              <a:spcBef>
                <a:spcPts val="0"/>
              </a:spcBef>
              <a:spcAft>
                <a:spcPts val="0"/>
              </a:spcAft>
            </a:pPr>
            <a:r>
              <a:rPr lang="en-US" dirty="0" err="1" smtClean="0">
                <a:solidFill>
                  <a:prstClr val="black"/>
                </a:solidFill>
                <a:latin typeface="Calibri"/>
              </a:rPr>
              <a:t>IaaS</a:t>
            </a:r>
            <a:endParaRPr lang="en-US" dirty="0">
              <a:solidFill>
                <a:prstClr val="black"/>
              </a:solidFill>
              <a:latin typeface="Calibri"/>
            </a:endParaRPr>
          </a:p>
        </p:txBody>
      </p:sp>
      <p:sp>
        <p:nvSpPr>
          <p:cNvPr id="6" name="Rectangle 5"/>
          <p:cNvSpPr/>
          <p:nvPr/>
        </p:nvSpPr>
        <p:spPr>
          <a:xfrm>
            <a:off x="2362200" y="4031218"/>
            <a:ext cx="3487929" cy="369332"/>
          </a:xfrm>
          <a:prstGeom prst="rect">
            <a:avLst/>
          </a:prstGeom>
        </p:spPr>
        <p:txBody>
          <a:bodyPr wrap="square">
            <a:spAutoFit/>
          </a:bodyPr>
          <a:lstStyle/>
          <a:p>
            <a:pPr algn="r" fontAlgn="auto">
              <a:spcBef>
                <a:spcPts val="0"/>
              </a:spcBef>
              <a:spcAft>
                <a:spcPts val="0"/>
              </a:spcAft>
            </a:pPr>
            <a:r>
              <a:rPr lang="en-US" dirty="0" smtClean="0">
                <a:solidFill>
                  <a:prstClr val="black"/>
                </a:solidFill>
                <a:latin typeface="Calibri"/>
              </a:rPr>
              <a:t>Pivotal CF Operations Manager</a:t>
            </a:r>
            <a:endParaRPr lang="en-US" dirty="0">
              <a:solidFill>
                <a:prstClr val="black"/>
              </a:solidFill>
              <a:latin typeface="Calibri"/>
            </a:endParaRPr>
          </a:p>
        </p:txBody>
      </p:sp>
      <p:grpSp>
        <p:nvGrpSpPr>
          <p:cNvPr id="27" name="Group 26"/>
          <p:cNvGrpSpPr/>
          <p:nvPr/>
        </p:nvGrpSpPr>
        <p:grpSpPr>
          <a:xfrm>
            <a:off x="6165595" y="1212594"/>
            <a:ext cx="2406385" cy="807464"/>
            <a:chOff x="6168884" y="1428750"/>
            <a:chExt cx="2406385" cy="807464"/>
          </a:xfrm>
        </p:grpSpPr>
        <p:sp>
          <p:nvSpPr>
            <p:cNvPr id="8" name="Rounded Rectangle 7"/>
            <p:cNvSpPr>
              <a:spLocks noChangeArrowheads="1"/>
            </p:cNvSpPr>
            <p:nvPr/>
          </p:nvSpPr>
          <p:spPr bwMode="auto">
            <a:xfrm>
              <a:off x="6168884" y="1428750"/>
              <a:ext cx="2406385" cy="807464"/>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0" rIns="0" bIns="91440" anchor="b" anchorCtr="0"/>
            <a:lstStyle/>
            <a:p>
              <a:pPr algn="ctr" fontAlgn="auto">
                <a:spcBef>
                  <a:spcPts val="0"/>
                </a:spcBef>
                <a:spcAft>
                  <a:spcPts val="0"/>
                </a:spcAft>
                <a:defRPr/>
              </a:pPr>
              <a:r>
                <a:rPr lang="en-US" sz="1200" b="1" dirty="0" smtClean="0">
                  <a:solidFill>
                    <a:schemeClr val="bg1"/>
                  </a:solidFill>
                  <a:latin typeface="+mn-lt"/>
                  <a:ea typeface="+mn-ea"/>
                </a:rPr>
                <a:t>BBS</a:t>
              </a:r>
              <a:endParaRPr lang="en-US" sz="1200" b="1" dirty="0">
                <a:solidFill>
                  <a:schemeClr val="bg1"/>
                </a:solidFill>
                <a:latin typeface="+mn-lt"/>
                <a:ea typeface="+mn-ea"/>
              </a:endParaRPr>
            </a:p>
          </p:txBody>
        </p:sp>
        <p:sp>
          <p:nvSpPr>
            <p:cNvPr id="7" name="Rounded Rectangle 6"/>
            <p:cNvSpPr/>
            <p:nvPr/>
          </p:nvSpPr>
          <p:spPr>
            <a:xfrm>
              <a:off x="6248400" y="1504950"/>
              <a:ext cx="609600" cy="228600"/>
            </a:xfrm>
            <a:prstGeom prst="roundRect">
              <a:avLst/>
            </a:prstGeom>
            <a:solidFill>
              <a:srgbClr val="00685D"/>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b="1" dirty="0" smtClean="0"/>
                <a:t>AGENT</a:t>
              </a:r>
              <a:endParaRPr lang="en-US" sz="1000" b="1" dirty="0"/>
            </a:p>
          </p:txBody>
        </p:sp>
        <p:sp>
          <p:nvSpPr>
            <p:cNvPr id="13" name="Heart 12"/>
            <p:cNvSpPr/>
            <p:nvPr/>
          </p:nvSpPr>
          <p:spPr>
            <a:xfrm>
              <a:off x="6900449" y="1939555"/>
              <a:ext cx="221226" cy="195189"/>
            </a:xfrm>
            <a:prstGeom prst="hear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p:cNvGrpSpPr/>
            <p:nvPr/>
          </p:nvGrpSpPr>
          <p:grpSpPr>
            <a:xfrm>
              <a:off x="8176597" y="1504950"/>
              <a:ext cx="333374" cy="228600"/>
              <a:chOff x="7558089" y="1504950"/>
              <a:chExt cx="333374" cy="228600"/>
            </a:xfrm>
          </p:grpSpPr>
          <p:sp>
            <p:nvSpPr>
              <p:cNvPr id="18" name="Rounded Rectangle 17"/>
              <p:cNvSpPr/>
              <p:nvPr/>
            </p:nvSpPr>
            <p:spPr>
              <a:xfrm>
                <a:off x="7573959" y="1504950"/>
                <a:ext cx="304800" cy="228600"/>
              </a:xfrm>
              <a:prstGeom prst="round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000" b="1" dirty="0"/>
              </a:p>
            </p:txBody>
          </p:sp>
          <p:sp>
            <p:nvSpPr>
              <p:cNvPr id="19" name="Freeform 18"/>
              <p:cNvSpPr/>
              <p:nvPr/>
            </p:nvSpPr>
            <p:spPr>
              <a:xfrm>
                <a:off x="7558089" y="1524000"/>
                <a:ext cx="333374" cy="188119"/>
              </a:xfrm>
              <a:custGeom>
                <a:avLst/>
                <a:gdLst>
                  <a:gd name="connsiteX0" fmla="*/ 0 w 172064"/>
                  <a:gd name="connsiteY0" fmla="*/ 68826 h 132736"/>
                  <a:gd name="connsiteX1" fmla="*/ 51619 w 172064"/>
                  <a:gd name="connsiteY1" fmla="*/ 68826 h 132736"/>
                  <a:gd name="connsiteX2" fmla="*/ 61452 w 172064"/>
                  <a:gd name="connsiteY2" fmla="*/ 19665 h 132736"/>
                  <a:gd name="connsiteX3" fmla="*/ 76200 w 172064"/>
                  <a:gd name="connsiteY3" fmla="*/ 110613 h 132736"/>
                  <a:gd name="connsiteX4" fmla="*/ 88490 w 172064"/>
                  <a:gd name="connsiteY4" fmla="*/ 63910 h 132736"/>
                  <a:gd name="connsiteX5" fmla="*/ 108155 w 172064"/>
                  <a:gd name="connsiteY5" fmla="*/ 63910 h 132736"/>
                  <a:gd name="connsiteX6" fmla="*/ 120445 w 172064"/>
                  <a:gd name="connsiteY6" fmla="*/ 0 h 132736"/>
                  <a:gd name="connsiteX7" fmla="*/ 135194 w 172064"/>
                  <a:gd name="connsiteY7" fmla="*/ 132736 h 132736"/>
                  <a:gd name="connsiteX8" fmla="*/ 145026 w 172064"/>
                  <a:gd name="connsiteY8" fmla="*/ 58994 h 132736"/>
                  <a:gd name="connsiteX9" fmla="*/ 169606 w 172064"/>
                  <a:gd name="connsiteY9" fmla="*/ 58994 h 132736"/>
                  <a:gd name="connsiteX10" fmla="*/ 172064 w 172064"/>
                  <a:gd name="connsiteY10" fmla="*/ 61452 h 132736"/>
                  <a:gd name="connsiteX0" fmla="*/ 0 w 161775"/>
                  <a:gd name="connsiteY0" fmla="*/ 68826 h 132736"/>
                  <a:gd name="connsiteX1" fmla="*/ 41330 w 161775"/>
                  <a:gd name="connsiteY1" fmla="*/ 68826 h 132736"/>
                  <a:gd name="connsiteX2" fmla="*/ 51163 w 161775"/>
                  <a:gd name="connsiteY2" fmla="*/ 19665 h 132736"/>
                  <a:gd name="connsiteX3" fmla="*/ 65911 w 161775"/>
                  <a:gd name="connsiteY3" fmla="*/ 110613 h 132736"/>
                  <a:gd name="connsiteX4" fmla="*/ 78201 w 161775"/>
                  <a:gd name="connsiteY4" fmla="*/ 63910 h 132736"/>
                  <a:gd name="connsiteX5" fmla="*/ 97866 w 161775"/>
                  <a:gd name="connsiteY5" fmla="*/ 63910 h 132736"/>
                  <a:gd name="connsiteX6" fmla="*/ 110156 w 161775"/>
                  <a:gd name="connsiteY6" fmla="*/ 0 h 132736"/>
                  <a:gd name="connsiteX7" fmla="*/ 124905 w 161775"/>
                  <a:gd name="connsiteY7" fmla="*/ 132736 h 132736"/>
                  <a:gd name="connsiteX8" fmla="*/ 134737 w 161775"/>
                  <a:gd name="connsiteY8" fmla="*/ 58994 h 132736"/>
                  <a:gd name="connsiteX9" fmla="*/ 159317 w 161775"/>
                  <a:gd name="connsiteY9" fmla="*/ 58994 h 132736"/>
                  <a:gd name="connsiteX10" fmla="*/ 161775 w 161775"/>
                  <a:gd name="connsiteY10" fmla="*/ 61452 h 132736"/>
                  <a:gd name="connsiteX0" fmla="*/ 0 w 147370"/>
                  <a:gd name="connsiteY0" fmla="*/ 70885 h 132736"/>
                  <a:gd name="connsiteX1" fmla="*/ 26925 w 147370"/>
                  <a:gd name="connsiteY1" fmla="*/ 68826 h 132736"/>
                  <a:gd name="connsiteX2" fmla="*/ 36758 w 147370"/>
                  <a:gd name="connsiteY2" fmla="*/ 19665 h 132736"/>
                  <a:gd name="connsiteX3" fmla="*/ 51506 w 147370"/>
                  <a:gd name="connsiteY3" fmla="*/ 110613 h 132736"/>
                  <a:gd name="connsiteX4" fmla="*/ 63796 w 147370"/>
                  <a:gd name="connsiteY4" fmla="*/ 63910 h 132736"/>
                  <a:gd name="connsiteX5" fmla="*/ 83461 w 147370"/>
                  <a:gd name="connsiteY5" fmla="*/ 63910 h 132736"/>
                  <a:gd name="connsiteX6" fmla="*/ 95751 w 147370"/>
                  <a:gd name="connsiteY6" fmla="*/ 0 h 132736"/>
                  <a:gd name="connsiteX7" fmla="*/ 110500 w 147370"/>
                  <a:gd name="connsiteY7" fmla="*/ 132736 h 132736"/>
                  <a:gd name="connsiteX8" fmla="*/ 120332 w 147370"/>
                  <a:gd name="connsiteY8" fmla="*/ 58994 h 132736"/>
                  <a:gd name="connsiteX9" fmla="*/ 144912 w 147370"/>
                  <a:gd name="connsiteY9" fmla="*/ 58994 h 132736"/>
                  <a:gd name="connsiteX10" fmla="*/ 147370 w 147370"/>
                  <a:gd name="connsiteY10" fmla="*/ 61452 h 132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7370" h="132736">
                    <a:moveTo>
                      <a:pt x="0" y="70885"/>
                    </a:moveTo>
                    <a:lnTo>
                      <a:pt x="26925" y="68826"/>
                    </a:lnTo>
                    <a:lnTo>
                      <a:pt x="36758" y="19665"/>
                    </a:lnTo>
                    <a:lnTo>
                      <a:pt x="51506" y="110613"/>
                    </a:lnTo>
                    <a:lnTo>
                      <a:pt x="63796" y="63910"/>
                    </a:lnTo>
                    <a:lnTo>
                      <a:pt x="83461" y="63910"/>
                    </a:lnTo>
                    <a:lnTo>
                      <a:pt x="95751" y="0"/>
                    </a:lnTo>
                    <a:lnTo>
                      <a:pt x="110500" y="132736"/>
                    </a:lnTo>
                    <a:lnTo>
                      <a:pt x="120332" y="58994"/>
                    </a:lnTo>
                    <a:lnTo>
                      <a:pt x="144912" y="58994"/>
                    </a:lnTo>
                    <a:lnTo>
                      <a:pt x="147370" y="61452"/>
                    </a:lnTo>
                  </a:path>
                </a:pathLst>
              </a:custGeom>
              <a:noFill/>
              <a:ln w="19050">
                <a:solidFill>
                  <a:srgbClr val="3392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8" name="Group 27"/>
          <p:cNvGrpSpPr/>
          <p:nvPr/>
        </p:nvGrpSpPr>
        <p:grpSpPr>
          <a:xfrm>
            <a:off x="6168884" y="2198434"/>
            <a:ext cx="2406385" cy="807464"/>
            <a:chOff x="6168884" y="2297686"/>
            <a:chExt cx="2406385" cy="807464"/>
          </a:xfrm>
        </p:grpSpPr>
        <p:sp>
          <p:nvSpPr>
            <p:cNvPr id="9" name="Rounded Rectangle 8"/>
            <p:cNvSpPr>
              <a:spLocks noChangeArrowheads="1"/>
            </p:cNvSpPr>
            <p:nvPr/>
          </p:nvSpPr>
          <p:spPr bwMode="auto">
            <a:xfrm>
              <a:off x="6168884" y="2297686"/>
              <a:ext cx="2406385" cy="807464"/>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0" rIns="0" bIns="91440" anchor="b" anchorCtr="0"/>
            <a:lstStyle/>
            <a:p>
              <a:pPr algn="ctr" fontAlgn="auto">
                <a:spcBef>
                  <a:spcPts val="0"/>
                </a:spcBef>
                <a:spcAft>
                  <a:spcPts val="0"/>
                </a:spcAft>
                <a:defRPr/>
              </a:pPr>
              <a:r>
                <a:rPr lang="en-US" sz="1200" b="1" dirty="0" smtClean="0">
                  <a:solidFill>
                    <a:schemeClr val="bg1"/>
                  </a:solidFill>
                  <a:latin typeface="+mn-lt"/>
                  <a:ea typeface="+mn-ea"/>
                </a:rPr>
                <a:t>      Cell</a:t>
              </a:r>
              <a:endParaRPr lang="en-US" sz="1200" b="1" dirty="0">
                <a:solidFill>
                  <a:schemeClr val="bg1"/>
                </a:solidFill>
                <a:latin typeface="+mn-lt"/>
                <a:ea typeface="+mn-ea"/>
              </a:endParaRPr>
            </a:p>
          </p:txBody>
        </p:sp>
        <p:sp>
          <p:nvSpPr>
            <p:cNvPr id="12" name="Oval 170"/>
            <p:cNvSpPr/>
            <p:nvPr/>
          </p:nvSpPr>
          <p:spPr>
            <a:xfrm>
              <a:off x="7056169" y="2806782"/>
              <a:ext cx="225280" cy="22216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6248400" y="2373886"/>
              <a:ext cx="609600" cy="228600"/>
            </a:xfrm>
            <a:prstGeom prst="roundRect">
              <a:avLst/>
            </a:prstGeom>
            <a:solidFill>
              <a:srgbClr val="00685D"/>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b="1" dirty="0" smtClean="0"/>
                <a:t>AGENT</a:t>
              </a:r>
              <a:endParaRPr lang="en-US" sz="1000" b="1" dirty="0"/>
            </a:p>
          </p:txBody>
        </p:sp>
        <p:grpSp>
          <p:nvGrpSpPr>
            <p:cNvPr id="21" name="Group 20"/>
            <p:cNvGrpSpPr/>
            <p:nvPr/>
          </p:nvGrpSpPr>
          <p:grpSpPr>
            <a:xfrm>
              <a:off x="8176597" y="2373886"/>
              <a:ext cx="333374" cy="228600"/>
              <a:chOff x="7558089" y="1504950"/>
              <a:chExt cx="333374" cy="228600"/>
            </a:xfrm>
          </p:grpSpPr>
          <p:sp>
            <p:nvSpPr>
              <p:cNvPr id="22" name="Rounded Rectangle 21"/>
              <p:cNvSpPr/>
              <p:nvPr/>
            </p:nvSpPr>
            <p:spPr>
              <a:xfrm>
                <a:off x="7573959" y="1504950"/>
                <a:ext cx="304800" cy="228600"/>
              </a:xfrm>
              <a:prstGeom prst="round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000" b="1" dirty="0"/>
              </a:p>
            </p:txBody>
          </p:sp>
          <p:sp>
            <p:nvSpPr>
              <p:cNvPr id="23" name="Freeform 22"/>
              <p:cNvSpPr/>
              <p:nvPr/>
            </p:nvSpPr>
            <p:spPr>
              <a:xfrm>
                <a:off x="7558089" y="1524000"/>
                <a:ext cx="333374" cy="188119"/>
              </a:xfrm>
              <a:custGeom>
                <a:avLst/>
                <a:gdLst>
                  <a:gd name="connsiteX0" fmla="*/ 0 w 172064"/>
                  <a:gd name="connsiteY0" fmla="*/ 68826 h 132736"/>
                  <a:gd name="connsiteX1" fmla="*/ 51619 w 172064"/>
                  <a:gd name="connsiteY1" fmla="*/ 68826 h 132736"/>
                  <a:gd name="connsiteX2" fmla="*/ 61452 w 172064"/>
                  <a:gd name="connsiteY2" fmla="*/ 19665 h 132736"/>
                  <a:gd name="connsiteX3" fmla="*/ 76200 w 172064"/>
                  <a:gd name="connsiteY3" fmla="*/ 110613 h 132736"/>
                  <a:gd name="connsiteX4" fmla="*/ 88490 w 172064"/>
                  <a:gd name="connsiteY4" fmla="*/ 63910 h 132736"/>
                  <a:gd name="connsiteX5" fmla="*/ 108155 w 172064"/>
                  <a:gd name="connsiteY5" fmla="*/ 63910 h 132736"/>
                  <a:gd name="connsiteX6" fmla="*/ 120445 w 172064"/>
                  <a:gd name="connsiteY6" fmla="*/ 0 h 132736"/>
                  <a:gd name="connsiteX7" fmla="*/ 135194 w 172064"/>
                  <a:gd name="connsiteY7" fmla="*/ 132736 h 132736"/>
                  <a:gd name="connsiteX8" fmla="*/ 145026 w 172064"/>
                  <a:gd name="connsiteY8" fmla="*/ 58994 h 132736"/>
                  <a:gd name="connsiteX9" fmla="*/ 169606 w 172064"/>
                  <a:gd name="connsiteY9" fmla="*/ 58994 h 132736"/>
                  <a:gd name="connsiteX10" fmla="*/ 172064 w 172064"/>
                  <a:gd name="connsiteY10" fmla="*/ 61452 h 132736"/>
                  <a:gd name="connsiteX0" fmla="*/ 0 w 161775"/>
                  <a:gd name="connsiteY0" fmla="*/ 68826 h 132736"/>
                  <a:gd name="connsiteX1" fmla="*/ 41330 w 161775"/>
                  <a:gd name="connsiteY1" fmla="*/ 68826 h 132736"/>
                  <a:gd name="connsiteX2" fmla="*/ 51163 w 161775"/>
                  <a:gd name="connsiteY2" fmla="*/ 19665 h 132736"/>
                  <a:gd name="connsiteX3" fmla="*/ 65911 w 161775"/>
                  <a:gd name="connsiteY3" fmla="*/ 110613 h 132736"/>
                  <a:gd name="connsiteX4" fmla="*/ 78201 w 161775"/>
                  <a:gd name="connsiteY4" fmla="*/ 63910 h 132736"/>
                  <a:gd name="connsiteX5" fmla="*/ 97866 w 161775"/>
                  <a:gd name="connsiteY5" fmla="*/ 63910 h 132736"/>
                  <a:gd name="connsiteX6" fmla="*/ 110156 w 161775"/>
                  <a:gd name="connsiteY6" fmla="*/ 0 h 132736"/>
                  <a:gd name="connsiteX7" fmla="*/ 124905 w 161775"/>
                  <a:gd name="connsiteY7" fmla="*/ 132736 h 132736"/>
                  <a:gd name="connsiteX8" fmla="*/ 134737 w 161775"/>
                  <a:gd name="connsiteY8" fmla="*/ 58994 h 132736"/>
                  <a:gd name="connsiteX9" fmla="*/ 159317 w 161775"/>
                  <a:gd name="connsiteY9" fmla="*/ 58994 h 132736"/>
                  <a:gd name="connsiteX10" fmla="*/ 161775 w 161775"/>
                  <a:gd name="connsiteY10" fmla="*/ 61452 h 132736"/>
                  <a:gd name="connsiteX0" fmla="*/ 0 w 147370"/>
                  <a:gd name="connsiteY0" fmla="*/ 70885 h 132736"/>
                  <a:gd name="connsiteX1" fmla="*/ 26925 w 147370"/>
                  <a:gd name="connsiteY1" fmla="*/ 68826 h 132736"/>
                  <a:gd name="connsiteX2" fmla="*/ 36758 w 147370"/>
                  <a:gd name="connsiteY2" fmla="*/ 19665 h 132736"/>
                  <a:gd name="connsiteX3" fmla="*/ 51506 w 147370"/>
                  <a:gd name="connsiteY3" fmla="*/ 110613 h 132736"/>
                  <a:gd name="connsiteX4" fmla="*/ 63796 w 147370"/>
                  <a:gd name="connsiteY4" fmla="*/ 63910 h 132736"/>
                  <a:gd name="connsiteX5" fmla="*/ 83461 w 147370"/>
                  <a:gd name="connsiteY5" fmla="*/ 63910 h 132736"/>
                  <a:gd name="connsiteX6" fmla="*/ 95751 w 147370"/>
                  <a:gd name="connsiteY6" fmla="*/ 0 h 132736"/>
                  <a:gd name="connsiteX7" fmla="*/ 110500 w 147370"/>
                  <a:gd name="connsiteY7" fmla="*/ 132736 h 132736"/>
                  <a:gd name="connsiteX8" fmla="*/ 120332 w 147370"/>
                  <a:gd name="connsiteY8" fmla="*/ 58994 h 132736"/>
                  <a:gd name="connsiteX9" fmla="*/ 144912 w 147370"/>
                  <a:gd name="connsiteY9" fmla="*/ 58994 h 132736"/>
                  <a:gd name="connsiteX10" fmla="*/ 147370 w 147370"/>
                  <a:gd name="connsiteY10" fmla="*/ 61452 h 132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7370" h="132736">
                    <a:moveTo>
                      <a:pt x="0" y="70885"/>
                    </a:moveTo>
                    <a:lnTo>
                      <a:pt x="26925" y="68826"/>
                    </a:lnTo>
                    <a:lnTo>
                      <a:pt x="36758" y="19665"/>
                    </a:lnTo>
                    <a:lnTo>
                      <a:pt x="51506" y="110613"/>
                    </a:lnTo>
                    <a:lnTo>
                      <a:pt x="63796" y="63910"/>
                    </a:lnTo>
                    <a:lnTo>
                      <a:pt x="83461" y="63910"/>
                    </a:lnTo>
                    <a:lnTo>
                      <a:pt x="95751" y="0"/>
                    </a:lnTo>
                    <a:lnTo>
                      <a:pt x="110500" y="132736"/>
                    </a:lnTo>
                    <a:lnTo>
                      <a:pt x="120332" y="58994"/>
                    </a:lnTo>
                    <a:lnTo>
                      <a:pt x="144912" y="58994"/>
                    </a:lnTo>
                    <a:lnTo>
                      <a:pt x="147370" y="61452"/>
                    </a:lnTo>
                  </a:path>
                </a:pathLst>
              </a:custGeom>
              <a:noFill/>
              <a:ln w="19050">
                <a:solidFill>
                  <a:srgbClr val="3392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9" name="Group 28"/>
          <p:cNvGrpSpPr/>
          <p:nvPr/>
        </p:nvGrpSpPr>
        <p:grpSpPr>
          <a:xfrm>
            <a:off x="6168884" y="3181350"/>
            <a:ext cx="2406385" cy="807464"/>
            <a:chOff x="6168884" y="3181350"/>
            <a:chExt cx="2406385" cy="807464"/>
          </a:xfrm>
        </p:grpSpPr>
        <p:sp>
          <p:nvSpPr>
            <p:cNvPr id="10" name="Rounded Rectangle 9"/>
            <p:cNvSpPr>
              <a:spLocks noChangeArrowheads="1"/>
            </p:cNvSpPr>
            <p:nvPr/>
          </p:nvSpPr>
          <p:spPr bwMode="auto">
            <a:xfrm>
              <a:off x="6168884" y="3181350"/>
              <a:ext cx="2406385" cy="807464"/>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0" rIns="0" bIns="91440" anchor="b" anchorCtr="0"/>
            <a:lstStyle/>
            <a:p>
              <a:pPr algn="ctr" fontAlgn="auto">
                <a:spcBef>
                  <a:spcPts val="0"/>
                </a:spcBef>
                <a:spcAft>
                  <a:spcPts val="0"/>
                </a:spcAft>
                <a:defRPr/>
              </a:pPr>
              <a:r>
                <a:rPr lang="en-US" sz="1200" b="1" dirty="0" smtClean="0">
                  <a:solidFill>
                    <a:schemeClr val="bg1"/>
                  </a:solidFill>
                  <a:latin typeface="+mn-lt"/>
                  <a:ea typeface="+mn-ea"/>
                </a:rPr>
                <a:t>         Cloud Controller</a:t>
              </a:r>
              <a:endParaRPr lang="en-US" sz="1200" b="1" dirty="0">
                <a:solidFill>
                  <a:schemeClr val="bg1"/>
                </a:solidFill>
                <a:latin typeface="+mn-lt"/>
                <a:ea typeface="+mn-ea"/>
              </a:endParaRPr>
            </a:p>
          </p:txBody>
        </p:sp>
        <p:sp>
          <p:nvSpPr>
            <p:cNvPr id="11" name="Rectangle 76"/>
            <p:cNvSpPr/>
            <p:nvPr/>
          </p:nvSpPr>
          <p:spPr>
            <a:xfrm>
              <a:off x="6701367" y="3677679"/>
              <a:ext cx="199082" cy="265671"/>
            </a:xfrm>
            <a:custGeom>
              <a:avLst/>
              <a:gdLst/>
              <a:ahLst/>
              <a:cxnLst/>
              <a:rect l="l" t="t" r="r" b="b"/>
              <a:pathLst>
                <a:path w="661988" h="883413">
                  <a:moveTo>
                    <a:pt x="330994" y="679669"/>
                  </a:moveTo>
                  <a:lnTo>
                    <a:pt x="212885" y="769898"/>
                  </a:lnTo>
                  <a:cubicBezTo>
                    <a:pt x="244883" y="796653"/>
                    <a:pt x="286332" y="810415"/>
                    <a:pt x="330994" y="810415"/>
                  </a:cubicBezTo>
                  <a:cubicBezTo>
                    <a:pt x="375657" y="810415"/>
                    <a:pt x="417105" y="796653"/>
                    <a:pt x="449103" y="769899"/>
                  </a:cubicBezTo>
                  <a:close/>
                  <a:moveTo>
                    <a:pt x="131181" y="527028"/>
                  </a:moveTo>
                  <a:cubicBezTo>
                    <a:pt x="122509" y="548919"/>
                    <a:pt x="118242" y="572793"/>
                    <a:pt x="118242" y="597663"/>
                  </a:cubicBezTo>
                  <a:cubicBezTo>
                    <a:pt x="118242" y="668352"/>
                    <a:pt x="152717" y="730988"/>
                    <a:pt x="208006" y="766609"/>
                  </a:cubicBezTo>
                  <a:lnTo>
                    <a:pt x="253230" y="620264"/>
                  </a:lnTo>
                  <a:close/>
                  <a:moveTo>
                    <a:pt x="530807" y="527027"/>
                  </a:moveTo>
                  <a:lnTo>
                    <a:pt x="408757" y="620264"/>
                  </a:lnTo>
                  <a:lnTo>
                    <a:pt x="453981" y="766610"/>
                  </a:lnTo>
                  <a:cubicBezTo>
                    <a:pt x="509272" y="730989"/>
                    <a:pt x="543746" y="668352"/>
                    <a:pt x="543746" y="597663"/>
                  </a:cubicBezTo>
                  <a:cubicBezTo>
                    <a:pt x="543746" y="572793"/>
                    <a:pt x="539479" y="548919"/>
                    <a:pt x="530807" y="527027"/>
                  </a:cubicBezTo>
                  <a:close/>
                  <a:moveTo>
                    <a:pt x="336192" y="385435"/>
                  </a:moveTo>
                  <a:lnTo>
                    <a:pt x="379054" y="524143"/>
                  </a:lnTo>
                  <a:lnTo>
                    <a:pt x="529912" y="524142"/>
                  </a:lnTo>
                  <a:cubicBezTo>
                    <a:pt x="501178" y="444293"/>
                    <a:pt x="425507" y="387120"/>
                    <a:pt x="336192" y="385435"/>
                  </a:cubicBezTo>
                  <a:close/>
                  <a:moveTo>
                    <a:pt x="325796" y="385435"/>
                  </a:moveTo>
                  <a:cubicBezTo>
                    <a:pt x="236481" y="387120"/>
                    <a:pt x="160810" y="444294"/>
                    <a:pt x="132077" y="524142"/>
                  </a:cubicBezTo>
                  <a:lnTo>
                    <a:pt x="282933" y="524143"/>
                  </a:lnTo>
                  <a:close/>
                  <a:moveTo>
                    <a:pt x="388144" y="107849"/>
                  </a:moveTo>
                  <a:lnTo>
                    <a:pt x="616744" y="107849"/>
                  </a:lnTo>
                  <a:lnTo>
                    <a:pt x="616744" y="214664"/>
                  </a:lnTo>
                  <a:lnTo>
                    <a:pt x="486412" y="358355"/>
                  </a:lnTo>
                  <a:cubicBezTo>
                    <a:pt x="564963" y="408954"/>
                    <a:pt x="616744" y="497262"/>
                    <a:pt x="616744" y="597663"/>
                  </a:cubicBezTo>
                  <a:cubicBezTo>
                    <a:pt x="616744" y="755478"/>
                    <a:pt x="488809" y="883413"/>
                    <a:pt x="330994" y="883413"/>
                  </a:cubicBezTo>
                  <a:cubicBezTo>
                    <a:pt x="173179" y="883413"/>
                    <a:pt x="45244" y="755478"/>
                    <a:pt x="45244" y="597663"/>
                  </a:cubicBezTo>
                  <a:cubicBezTo>
                    <a:pt x="45244" y="497384"/>
                    <a:pt x="96899" y="409170"/>
                    <a:pt x="175275" y="358519"/>
                  </a:cubicBezTo>
                  <a:lnTo>
                    <a:pt x="45244" y="215161"/>
                  </a:lnTo>
                  <a:lnTo>
                    <a:pt x="45244" y="108346"/>
                  </a:lnTo>
                  <a:lnTo>
                    <a:pt x="273844" y="108346"/>
                  </a:lnTo>
                  <a:lnTo>
                    <a:pt x="273844" y="215161"/>
                  </a:lnTo>
                  <a:lnTo>
                    <a:pt x="273844" y="317674"/>
                  </a:lnTo>
                  <a:cubicBezTo>
                    <a:pt x="292304" y="313881"/>
                    <a:pt x="311419" y="311913"/>
                    <a:pt x="330994" y="311913"/>
                  </a:cubicBezTo>
                  <a:lnTo>
                    <a:pt x="388144" y="317674"/>
                  </a:lnTo>
                  <a:lnTo>
                    <a:pt x="388144" y="214664"/>
                  </a:lnTo>
                  <a:close/>
                  <a:moveTo>
                    <a:pt x="0" y="0"/>
                  </a:moveTo>
                  <a:lnTo>
                    <a:pt x="661988" y="0"/>
                  </a:lnTo>
                  <a:lnTo>
                    <a:pt x="661988" y="69056"/>
                  </a:lnTo>
                  <a:lnTo>
                    <a:pt x="0" y="69056"/>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6248400" y="3257550"/>
              <a:ext cx="609600" cy="228600"/>
            </a:xfrm>
            <a:prstGeom prst="roundRect">
              <a:avLst/>
            </a:prstGeom>
            <a:solidFill>
              <a:srgbClr val="00685D"/>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b="1" dirty="0" smtClean="0"/>
                <a:t>AGENT</a:t>
              </a:r>
              <a:endParaRPr lang="en-US" sz="1000" b="1" dirty="0"/>
            </a:p>
          </p:txBody>
        </p:sp>
        <p:grpSp>
          <p:nvGrpSpPr>
            <p:cNvPr id="24" name="Group 23"/>
            <p:cNvGrpSpPr/>
            <p:nvPr/>
          </p:nvGrpSpPr>
          <p:grpSpPr>
            <a:xfrm>
              <a:off x="8177852" y="3257550"/>
              <a:ext cx="333374" cy="228600"/>
              <a:chOff x="7558089" y="1504950"/>
              <a:chExt cx="333374" cy="228600"/>
            </a:xfrm>
          </p:grpSpPr>
          <p:sp>
            <p:nvSpPr>
              <p:cNvPr id="25" name="Rounded Rectangle 24"/>
              <p:cNvSpPr/>
              <p:nvPr/>
            </p:nvSpPr>
            <p:spPr>
              <a:xfrm>
                <a:off x="7573959" y="1504950"/>
                <a:ext cx="304800" cy="228600"/>
              </a:xfrm>
              <a:prstGeom prst="round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000" b="1" dirty="0"/>
              </a:p>
            </p:txBody>
          </p:sp>
          <p:sp>
            <p:nvSpPr>
              <p:cNvPr id="26" name="Freeform 25"/>
              <p:cNvSpPr/>
              <p:nvPr/>
            </p:nvSpPr>
            <p:spPr>
              <a:xfrm>
                <a:off x="7558089" y="1524000"/>
                <a:ext cx="333374" cy="188119"/>
              </a:xfrm>
              <a:custGeom>
                <a:avLst/>
                <a:gdLst>
                  <a:gd name="connsiteX0" fmla="*/ 0 w 172064"/>
                  <a:gd name="connsiteY0" fmla="*/ 68826 h 132736"/>
                  <a:gd name="connsiteX1" fmla="*/ 51619 w 172064"/>
                  <a:gd name="connsiteY1" fmla="*/ 68826 h 132736"/>
                  <a:gd name="connsiteX2" fmla="*/ 61452 w 172064"/>
                  <a:gd name="connsiteY2" fmla="*/ 19665 h 132736"/>
                  <a:gd name="connsiteX3" fmla="*/ 76200 w 172064"/>
                  <a:gd name="connsiteY3" fmla="*/ 110613 h 132736"/>
                  <a:gd name="connsiteX4" fmla="*/ 88490 w 172064"/>
                  <a:gd name="connsiteY4" fmla="*/ 63910 h 132736"/>
                  <a:gd name="connsiteX5" fmla="*/ 108155 w 172064"/>
                  <a:gd name="connsiteY5" fmla="*/ 63910 h 132736"/>
                  <a:gd name="connsiteX6" fmla="*/ 120445 w 172064"/>
                  <a:gd name="connsiteY6" fmla="*/ 0 h 132736"/>
                  <a:gd name="connsiteX7" fmla="*/ 135194 w 172064"/>
                  <a:gd name="connsiteY7" fmla="*/ 132736 h 132736"/>
                  <a:gd name="connsiteX8" fmla="*/ 145026 w 172064"/>
                  <a:gd name="connsiteY8" fmla="*/ 58994 h 132736"/>
                  <a:gd name="connsiteX9" fmla="*/ 169606 w 172064"/>
                  <a:gd name="connsiteY9" fmla="*/ 58994 h 132736"/>
                  <a:gd name="connsiteX10" fmla="*/ 172064 w 172064"/>
                  <a:gd name="connsiteY10" fmla="*/ 61452 h 132736"/>
                  <a:gd name="connsiteX0" fmla="*/ 0 w 161775"/>
                  <a:gd name="connsiteY0" fmla="*/ 68826 h 132736"/>
                  <a:gd name="connsiteX1" fmla="*/ 41330 w 161775"/>
                  <a:gd name="connsiteY1" fmla="*/ 68826 h 132736"/>
                  <a:gd name="connsiteX2" fmla="*/ 51163 w 161775"/>
                  <a:gd name="connsiteY2" fmla="*/ 19665 h 132736"/>
                  <a:gd name="connsiteX3" fmla="*/ 65911 w 161775"/>
                  <a:gd name="connsiteY3" fmla="*/ 110613 h 132736"/>
                  <a:gd name="connsiteX4" fmla="*/ 78201 w 161775"/>
                  <a:gd name="connsiteY4" fmla="*/ 63910 h 132736"/>
                  <a:gd name="connsiteX5" fmla="*/ 97866 w 161775"/>
                  <a:gd name="connsiteY5" fmla="*/ 63910 h 132736"/>
                  <a:gd name="connsiteX6" fmla="*/ 110156 w 161775"/>
                  <a:gd name="connsiteY6" fmla="*/ 0 h 132736"/>
                  <a:gd name="connsiteX7" fmla="*/ 124905 w 161775"/>
                  <a:gd name="connsiteY7" fmla="*/ 132736 h 132736"/>
                  <a:gd name="connsiteX8" fmla="*/ 134737 w 161775"/>
                  <a:gd name="connsiteY8" fmla="*/ 58994 h 132736"/>
                  <a:gd name="connsiteX9" fmla="*/ 159317 w 161775"/>
                  <a:gd name="connsiteY9" fmla="*/ 58994 h 132736"/>
                  <a:gd name="connsiteX10" fmla="*/ 161775 w 161775"/>
                  <a:gd name="connsiteY10" fmla="*/ 61452 h 132736"/>
                  <a:gd name="connsiteX0" fmla="*/ 0 w 147370"/>
                  <a:gd name="connsiteY0" fmla="*/ 70885 h 132736"/>
                  <a:gd name="connsiteX1" fmla="*/ 26925 w 147370"/>
                  <a:gd name="connsiteY1" fmla="*/ 68826 h 132736"/>
                  <a:gd name="connsiteX2" fmla="*/ 36758 w 147370"/>
                  <a:gd name="connsiteY2" fmla="*/ 19665 h 132736"/>
                  <a:gd name="connsiteX3" fmla="*/ 51506 w 147370"/>
                  <a:gd name="connsiteY3" fmla="*/ 110613 h 132736"/>
                  <a:gd name="connsiteX4" fmla="*/ 63796 w 147370"/>
                  <a:gd name="connsiteY4" fmla="*/ 63910 h 132736"/>
                  <a:gd name="connsiteX5" fmla="*/ 83461 w 147370"/>
                  <a:gd name="connsiteY5" fmla="*/ 63910 h 132736"/>
                  <a:gd name="connsiteX6" fmla="*/ 95751 w 147370"/>
                  <a:gd name="connsiteY6" fmla="*/ 0 h 132736"/>
                  <a:gd name="connsiteX7" fmla="*/ 110500 w 147370"/>
                  <a:gd name="connsiteY7" fmla="*/ 132736 h 132736"/>
                  <a:gd name="connsiteX8" fmla="*/ 120332 w 147370"/>
                  <a:gd name="connsiteY8" fmla="*/ 58994 h 132736"/>
                  <a:gd name="connsiteX9" fmla="*/ 144912 w 147370"/>
                  <a:gd name="connsiteY9" fmla="*/ 58994 h 132736"/>
                  <a:gd name="connsiteX10" fmla="*/ 147370 w 147370"/>
                  <a:gd name="connsiteY10" fmla="*/ 61452 h 132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7370" h="132736">
                    <a:moveTo>
                      <a:pt x="0" y="70885"/>
                    </a:moveTo>
                    <a:lnTo>
                      <a:pt x="26925" y="68826"/>
                    </a:lnTo>
                    <a:lnTo>
                      <a:pt x="36758" y="19665"/>
                    </a:lnTo>
                    <a:lnTo>
                      <a:pt x="51506" y="110613"/>
                    </a:lnTo>
                    <a:lnTo>
                      <a:pt x="63796" y="63910"/>
                    </a:lnTo>
                    <a:lnTo>
                      <a:pt x="83461" y="63910"/>
                    </a:lnTo>
                    <a:lnTo>
                      <a:pt x="95751" y="0"/>
                    </a:lnTo>
                    <a:lnTo>
                      <a:pt x="110500" y="132736"/>
                    </a:lnTo>
                    <a:lnTo>
                      <a:pt x="120332" y="58994"/>
                    </a:lnTo>
                    <a:lnTo>
                      <a:pt x="144912" y="58994"/>
                    </a:lnTo>
                    <a:lnTo>
                      <a:pt x="147370" y="61452"/>
                    </a:lnTo>
                  </a:path>
                </a:pathLst>
              </a:custGeom>
              <a:noFill/>
              <a:ln w="19050">
                <a:solidFill>
                  <a:srgbClr val="3392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1" name="Group 40"/>
          <p:cNvGrpSpPr/>
          <p:nvPr/>
        </p:nvGrpSpPr>
        <p:grpSpPr>
          <a:xfrm>
            <a:off x="3686175" y="2464186"/>
            <a:ext cx="1838202" cy="443726"/>
            <a:chOff x="3429000" y="2464186"/>
            <a:chExt cx="1838202" cy="443726"/>
          </a:xfrm>
        </p:grpSpPr>
        <p:sp>
          <p:nvSpPr>
            <p:cNvPr id="31" name="Rounded Rectangle 30"/>
            <p:cNvSpPr>
              <a:spLocks noChangeArrowheads="1"/>
            </p:cNvSpPr>
            <p:nvPr/>
          </p:nvSpPr>
          <p:spPr bwMode="auto">
            <a:xfrm>
              <a:off x="3429000" y="2464186"/>
              <a:ext cx="1838202" cy="44372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     Message Bus</a:t>
              </a:r>
              <a:endParaRPr lang="en-US" sz="1200" b="1" dirty="0">
                <a:solidFill>
                  <a:schemeClr val="bg1"/>
                </a:solidFill>
                <a:latin typeface="+mn-lt"/>
                <a:ea typeface="+mn-ea"/>
              </a:endParaRPr>
            </a:p>
          </p:txBody>
        </p:sp>
        <p:sp>
          <p:nvSpPr>
            <p:cNvPr id="32" name="Teardrop 133"/>
            <p:cNvSpPr/>
            <p:nvPr/>
          </p:nvSpPr>
          <p:spPr>
            <a:xfrm rot="11254553">
              <a:off x="3670461" y="2585197"/>
              <a:ext cx="239023" cy="210913"/>
            </a:xfrm>
            <a:custGeom>
              <a:avLst/>
              <a:gdLst/>
              <a:ahLst/>
              <a:cxnLst/>
              <a:rect l="l" t="t" r="r" b="b"/>
              <a:pathLst>
                <a:path w="977409" h="862463">
                  <a:moveTo>
                    <a:pt x="259894" y="587617"/>
                  </a:moveTo>
                  <a:cubicBezTo>
                    <a:pt x="303121" y="581868"/>
                    <a:pt x="333503" y="542165"/>
                    <a:pt x="327754" y="498938"/>
                  </a:cubicBezTo>
                  <a:cubicBezTo>
                    <a:pt x="322005" y="455710"/>
                    <a:pt x="282301" y="425328"/>
                    <a:pt x="239074" y="431078"/>
                  </a:cubicBezTo>
                  <a:cubicBezTo>
                    <a:pt x="195846" y="436827"/>
                    <a:pt x="165465" y="476530"/>
                    <a:pt x="171214" y="519757"/>
                  </a:cubicBezTo>
                  <a:cubicBezTo>
                    <a:pt x="176963" y="562985"/>
                    <a:pt x="216666" y="593367"/>
                    <a:pt x="259894" y="587617"/>
                  </a:cubicBezTo>
                  <a:close/>
                  <a:moveTo>
                    <a:pt x="496117" y="556200"/>
                  </a:moveTo>
                  <a:cubicBezTo>
                    <a:pt x="539344" y="550450"/>
                    <a:pt x="569726" y="510747"/>
                    <a:pt x="563976" y="467520"/>
                  </a:cubicBezTo>
                  <a:cubicBezTo>
                    <a:pt x="558227" y="424293"/>
                    <a:pt x="518524" y="393911"/>
                    <a:pt x="475297" y="399660"/>
                  </a:cubicBezTo>
                  <a:cubicBezTo>
                    <a:pt x="432069" y="405409"/>
                    <a:pt x="401688" y="445112"/>
                    <a:pt x="407437" y="488340"/>
                  </a:cubicBezTo>
                  <a:cubicBezTo>
                    <a:pt x="413186" y="531567"/>
                    <a:pt x="452889" y="561949"/>
                    <a:pt x="496117" y="556200"/>
                  </a:cubicBezTo>
                  <a:close/>
                  <a:moveTo>
                    <a:pt x="732341" y="524782"/>
                  </a:moveTo>
                  <a:cubicBezTo>
                    <a:pt x="775568" y="519033"/>
                    <a:pt x="805950" y="479329"/>
                    <a:pt x="800200" y="436102"/>
                  </a:cubicBezTo>
                  <a:cubicBezTo>
                    <a:pt x="794451" y="392875"/>
                    <a:pt x="754748" y="362493"/>
                    <a:pt x="711521" y="368242"/>
                  </a:cubicBezTo>
                  <a:cubicBezTo>
                    <a:pt x="668293" y="373991"/>
                    <a:pt x="637912" y="413695"/>
                    <a:pt x="643661" y="456922"/>
                  </a:cubicBezTo>
                  <a:cubicBezTo>
                    <a:pt x="649410" y="500149"/>
                    <a:pt x="689113" y="530531"/>
                    <a:pt x="732341" y="524782"/>
                  </a:cubicBezTo>
                  <a:close/>
                  <a:moveTo>
                    <a:pt x="539319" y="856951"/>
                  </a:moveTo>
                  <a:cubicBezTo>
                    <a:pt x="270888" y="892653"/>
                    <a:pt x="30621" y="751209"/>
                    <a:pt x="2667" y="541027"/>
                  </a:cubicBezTo>
                  <a:cubicBezTo>
                    <a:pt x="-25288" y="330846"/>
                    <a:pt x="169657" y="131519"/>
                    <a:pt x="438089" y="95817"/>
                  </a:cubicBezTo>
                  <a:cubicBezTo>
                    <a:pt x="491646" y="88694"/>
                    <a:pt x="544084" y="88623"/>
                    <a:pt x="593712" y="96560"/>
                  </a:cubicBezTo>
                  <a:cubicBezTo>
                    <a:pt x="709420" y="94638"/>
                    <a:pt x="825104" y="62149"/>
                    <a:pt x="940790" y="0"/>
                  </a:cubicBezTo>
                  <a:cubicBezTo>
                    <a:pt x="908291" y="72634"/>
                    <a:pt x="884680" y="145268"/>
                    <a:pt x="870775" y="218069"/>
                  </a:cubicBezTo>
                  <a:cubicBezTo>
                    <a:pt x="927482" y="270002"/>
                    <a:pt x="964730" y="336463"/>
                    <a:pt x="974742" y="411741"/>
                  </a:cubicBezTo>
                  <a:cubicBezTo>
                    <a:pt x="1002697" y="621923"/>
                    <a:pt x="807751" y="821250"/>
                    <a:pt x="539319" y="856951"/>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ounded Rectangle 32"/>
          <p:cNvSpPr>
            <a:spLocks noChangeArrowheads="1"/>
          </p:cNvSpPr>
          <p:nvPr/>
        </p:nvSpPr>
        <p:spPr bwMode="auto">
          <a:xfrm>
            <a:off x="609599" y="1619250"/>
            <a:ext cx="2428875" cy="2369564"/>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320040" tIns="91440" rIns="0" bIns="0" anchor="t" anchorCtr="0"/>
          <a:lstStyle/>
          <a:p>
            <a:pPr fontAlgn="auto">
              <a:spcBef>
                <a:spcPts val="0"/>
              </a:spcBef>
              <a:spcAft>
                <a:spcPts val="0"/>
              </a:spcAft>
              <a:defRPr/>
            </a:pPr>
            <a:r>
              <a:rPr lang="en-US" sz="1200" b="1" dirty="0" smtClean="0">
                <a:solidFill>
                  <a:schemeClr val="bg1"/>
                </a:solidFill>
                <a:latin typeface="+mn-lt"/>
                <a:ea typeface="+mn-ea"/>
              </a:rPr>
              <a:t> Health Monitor</a:t>
            </a:r>
            <a:endParaRPr lang="en-US" sz="1200" b="1" dirty="0">
              <a:solidFill>
                <a:schemeClr val="bg1"/>
              </a:solidFill>
              <a:latin typeface="+mn-lt"/>
              <a:ea typeface="+mn-ea"/>
            </a:endParaRPr>
          </a:p>
        </p:txBody>
      </p:sp>
      <p:sp>
        <p:nvSpPr>
          <p:cNvPr id="34" name="Heart 33"/>
          <p:cNvSpPr/>
          <p:nvPr/>
        </p:nvSpPr>
        <p:spPr>
          <a:xfrm>
            <a:off x="721749" y="1740555"/>
            <a:ext cx="221226" cy="195189"/>
          </a:xfrm>
          <a:prstGeom prst="hear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a:spLocks noChangeArrowheads="1"/>
          </p:cNvSpPr>
          <p:nvPr/>
        </p:nvSpPr>
        <p:spPr bwMode="auto">
          <a:xfrm>
            <a:off x="721749" y="2042952"/>
            <a:ext cx="1897626" cy="1835025"/>
          </a:xfrm>
          <a:prstGeom prst="roundRect">
            <a:avLst>
              <a:gd name="adj" fmla="val 2320"/>
            </a:avLst>
          </a:prstGeom>
          <a:noFill/>
          <a:ln w="25400">
            <a:solidFill>
              <a:schemeClr val="bg1"/>
            </a:solidFill>
            <a:round/>
            <a:headEnd/>
            <a:tailEnd/>
          </a:ln>
          <a:effectLst/>
        </p:spPr>
        <p:txBody>
          <a:bodyPr anchor="t"/>
          <a:lstStyle/>
          <a:p>
            <a:pPr>
              <a:spcAft>
                <a:spcPts val="600"/>
              </a:spcAft>
            </a:pPr>
            <a:r>
              <a:rPr lang="en-US" sz="1200" b="1" dirty="0" smtClean="0">
                <a:solidFill>
                  <a:schemeClr val="bg1"/>
                </a:solidFill>
              </a:rPr>
              <a:t>Responses:</a:t>
            </a:r>
            <a:endParaRPr lang="en-US" sz="1200" dirty="0"/>
          </a:p>
        </p:txBody>
      </p:sp>
      <p:cxnSp>
        <p:nvCxnSpPr>
          <p:cNvPr id="36" name="Straight Connector 35"/>
          <p:cNvCxnSpPr/>
          <p:nvPr/>
        </p:nvCxnSpPr>
        <p:spPr>
          <a:xfrm>
            <a:off x="721749" y="2347753"/>
            <a:ext cx="18976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21749" y="2601853"/>
            <a:ext cx="18976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721749" y="2856253"/>
            <a:ext cx="18976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721749" y="3110653"/>
            <a:ext cx="18976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821065" y="2310485"/>
            <a:ext cx="575799" cy="276999"/>
          </a:xfrm>
          <a:prstGeom prst="rect">
            <a:avLst/>
          </a:prstGeom>
          <a:noFill/>
        </p:spPr>
        <p:txBody>
          <a:bodyPr wrap="none" rtlCol="0">
            <a:spAutoFit/>
          </a:bodyPr>
          <a:lstStyle/>
          <a:p>
            <a:r>
              <a:rPr lang="en-US" sz="1200" dirty="0" smtClean="0">
                <a:solidFill>
                  <a:srgbClr val="00685D"/>
                </a:solidFill>
              </a:rPr>
              <a:t>pager</a:t>
            </a:r>
          </a:p>
        </p:txBody>
      </p:sp>
      <p:sp>
        <p:nvSpPr>
          <p:cNvPr id="51" name="TextBox 50"/>
          <p:cNvSpPr txBox="1"/>
          <p:nvPr/>
        </p:nvSpPr>
        <p:spPr>
          <a:xfrm>
            <a:off x="821065" y="2575097"/>
            <a:ext cx="550151" cy="276999"/>
          </a:xfrm>
          <a:prstGeom prst="rect">
            <a:avLst/>
          </a:prstGeom>
          <a:noFill/>
        </p:spPr>
        <p:txBody>
          <a:bodyPr wrap="none" rtlCol="0">
            <a:spAutoFit/>
          </a:bodyPr>
          <a:lstStyle/>
          <a:p>
            <a:r>
              <a:rPr lang="en-US" sz="1200" dirty="0" smtClean="0">
                <a:solidFill>
                  <a:srgbClr val="00685D"/>
                </a:solidFill>
              </a:rPr>
              <a:t>email</a:t>
            </a:r>
          </a:p>
        </p:txBody>
      </p:sp>
      <p:sp>
        <p:nvSpPr>
          <p:cNvPr id="52" name="TextBox 51"/>
          <p:cNvSpPr txBox="1"/>
          <p:nvPr/>
        </p:nvSpPr>
        <p:spPr>
          <a:xfrm>
            <a:off x="821065" y="2836816"/>
            <a:ext cx="899605" cy="276999"/>
          </a:xfrm>
          <a:prstGeom prst="rect">
            <a:avLst/>
          </a:prstGeom>
          <a:noFill/>
        </p:spPr>
        <p:txBody>
          <a:bodyPr wrap="none" rtlCol="0">
            <a:spAutoFit/>
          </a:bodyPr>
          <a:lstStyle/>
          <a:p>
            <a:r>
              <a:rPr lang="en-US" sz="1200" dirty="0" smtClean="0">
                <a:solidFill>
                  <a:srgbClr val="00685D"/>
                </a:solidFill>
              </a:rPr>
              <a:t>monitoring</a:t>
            </a:r>
          </a:p>
        </p:txBody>
      </p:sp>
      <p:sp>
        <p:nvSpPr>
          <p:cNvPr id="54" name="TextBox 53"/>
          <p:cNvSpPr txBox="1"/>
          <p:nvPr/>
        </p:nvSpPr>
        <p:spPr>
          <a:xfrm>
            <a:off x="821065" y="3091044"/>
            <a:ext cx="338554" cy="276999"/>
          </a:xfrm>
          <a:prstGeom prst="rect">
            <a:avLst/>
          </a:prstGeom>
          <a:noFill/>
        </p:spPr>
        <p:txBody>
          <a:bodyPr wrap="none" rtlCol="0">
            <a:spAutoFit/>
          </a:bodyPr>
          <a:lstStyle/>
          <a:p>
            <a:r>
              <a:rPr lang="en-US" sz="1200" dirty="0" smtClean="0">
                <a:solidFill>
                  <a:srgbClr val="00685D"/>
                </a:solidFill>
              </a:rPr>
              <a:t>…</a:t>
            </a:r>
          </a:p>
        </p:txBody>
      </p:sp>
      <p:sp>
        <p:nvSpPr>
          <p:cNvPr id="57" name="Arc 56"/>
          <p:cNvSpPr/>
          <p:nvPr/>
        </p:nvSpPr>
        <p:spPr>
          <a:xfrm rot="10800000">
            <a:off x="7956727" y="1376544"/>
            <a:ext cx="379025" cy="379025"/>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8" name="Arc 57"/>
          <p:cNvSpPr/>
          <p:nvPr/>
        </p:nvSpPr>
        <p:spPr>
          <a:xfrm rot="10800000">
            <a:off x="8022503" y="1399318"/>
            <a:ext cx="293123" cy="293123"/>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9" name="Arc 58"/>
          <p:cNvSpPr/>
          <p:nvPr/>
        </p:nvSpPr>
        <p:spPr>
          <a:xfrm rot="10800000">
            <a:off x="8085089" y="1421397"/>
            <a:ext cx="209524" cy="209524"/>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Arc 59"/>
          <p:cNvSpPr/>
          <p:nvPr/>
        </p:nvSpPr>
        <p:spPr>
          <a:xfrm rot="10800000">
            <a:off x="8138493" y="1426313"/>
            <a:ext cx="148745" cy="148745"/>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8" name="Arc 97"/>
          <p:cNvSpPr/>
          <p:nvPr/>
        </p:nvSpPr>
        <p:spPr>
          <a:xfrm rot="10800000">
            <a:off x="7955076" y="2357661"/>
            <a:ext cx="379025" cy="379025"/>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9" name="Arc 98"/>
          <p:cNvSpPr/>
          <p:nvPr/>
        </p:nvSpPr>
        <p:spPr>
          <a:xfrm rot="10800000">
            <a:off x="8020852" y="2380435"/>
            <a:ext cx="293123" cy="293123"/>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0" name="Arc 99"/>
          <p:cNvSpPr/>
          <p:nvPr/>
        </p:nvSpPr>
        <p:spPr>
          <a:xfrm rot="10800000">
            <a:off x="8083438" y="2402514"/>
            <a:ext cx="209524" cy="209524"/>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1" name="Arc 100"/>
          <p:cNvSpPr/>
          <p:nvPr/>
        </p:nvSpPr>
        <p:spPr>
          <a:xfrm rot="10800000">
            <a:off x="8136842" y="2407430"/>
            <a:ext cx="148745" cy="148745"/>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2" name="Arc 101"/>
          <p:cNvSpPr/>
          <p:nvPr/>
        </p:nvSpPr>
        <p:spPr>
          <a:xfrm rot="10800000">
            <a:off x="7962248" y="3333750"/>
            <a:ext cx="379025" cy="379025"/>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3" name="Arc 102"/>
          <p:cNvSpPr/>
          <p:nvPr/>
        </p:nvSpPr>
        <p:spPr>
          <a:xfrm rot="10800000">
            <a:off x="8028024" y="3356524"/>
            <a:ext cx="293123" cy="293123"/>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4" name="Arc 103"/>
          <p:cNvSpPr/>
          <p:nvPr/>
        </p:nvSpPr>
        <p:spPr>
          <a:xfrm rot="10800000">
            <a:off x="8090610" y="3378603"/>
            <a:ext cx="209524" cy="209524"/>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5" name="Arc 104"/>
          <p:cNvSpPr/>
          <p:nvPr/>
        </p:nvSpPr>
        <p:spPr>
          <a:xfrm rot="10800000">
            <a:off x="8144014" y="3383519"/>
            <a:ext cx="148745" cy="148745"/>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6" name="Arc 105"/>
          <p:cNvSpPr/>
          <p:nvPr/>
        </p:nvSpPr>
        <p:spPr>
          <a:xfrm>
            <a:off x="7839361" y="1500685"/>
            <a:ext cx="379025" cy="379025"/>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7" name="Arc 106"/>
          <p:cNvSpPr/>
          <p:nvPr/>
        </p:nvSpPr>
        <p:spPr>
          <a:xfrm>
            <a:off x="7859487" y="1563813"/>
            <a:ext cx="293123" cy="293123"/>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8" name="Arc 107"/>
          <p:cNvSpPr/>
          <p:nvPr/>
        </p:nvSpPr>
        <p:spPr>
          <a:xfrm>
            <a:off x="7880500" y="1625333"/>
            <a:ext cx="209524" cy="209524"/>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9" name="Arc 108"/>
          <p:cNvSpPr/>
          <p:nvPr/>
        </p:nvSpPr>
        <p:spPr>
          <a:xfrm>
            <a:off x="7887875" y="1681196"/>
            <a:ext cx="148745" cy="148745"/>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1" name="Arc 110"/>
          <p:cNvSpPr/>
          <p:nvPr/>
        </p:nvSpPr>
        <p:spPr>
          <a:xfrm>
            <a:off x="7837110" y="2477228"/>
            <a:ext cx="379025" cy="379025"/>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2" name="Arc 111"/>
          <p:cNvSpPr/>
          <p:nvPr/>
        </p:nvSpPr>
        <p:spPr>
          <a:xfrm>
            <a:off x="7857236" y="2540356"/>
            <a:ext cx="293123" cy="293123"/>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3" name="Arc 112"/>
          <p:cNvSpPr/>
          <p:nvPr/>
        </p:nvSpPr>
        <p:spPr>
          <a:xfrm>
            <a:off x="7878249" y="2601876"/>
            <a:ext cx="209524" cy="209524"/>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4" name="Arc 113"/>
          <p:cNvSpPr/>
          <p:nvPr/>
        </p:nvSpPr>
        <p:spPr>
          <a:xfrm>
            <a:off x="7885624" y="2657739"/>
            <a:ext cx="148745" cy="148745"/>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5" name="Arc 114"/>
          <p:cNvSpPr/>
          <p:nvPr/>
        </p:nvSpPr>
        <p:spPr>
          <a:xfrm>
            <a:off x="7843131" y="3457891"/>
            <a:ext cx="379025" cy="379025"/>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6" name="Arc 115"/>
          <p:cNvSpPr/>
          <p:nvPr/>
        </p:nvSpPr>
        <p:spPr>
          <a:xfrm>
            <a:off x="7863257" y="3521019"/>
            <a:ext cx="293123" cy="293123"/>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7" name="Arc 116"/>
          <p:cNvSpPr/>
          <p:nvPr/>
        </p:nvSpPr>
        <p:spPr>
          <a:xfrm>
            <a:off x="7884270" y="3582539"/>
            <a:ext cx="209524" cy="209524"/>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8" name="Arc 117"/>
          <p:cNvSpPr/>
          <p:nvPr/>
        </p:nvSpPr>
        <p:spPr>
          <a:xfrm>
            <a:off x="7891645" y="3638402"/>
            <a:ext cx="148745" cy="148745"/>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68" name="Group 67"/>
          <p:cNvGrpSpPr/>
          <p:nvPr/>
        </p:nvGrpSpPr>
        <p:grpSpPr>
          <a:xfrm>
            <a:off x="6850626" y="773207"/>
            <a:ext cx="1310314" cy="1234441"/>
            <a:chOff x="6739147" y="943772"/>
            <a:chExt cx="1200016" cy="403959"/>
          </a:xfrm>
          <a:blipFill rotWithShape="1">
            <a:blip r:embed="rId3"/>
            <a:stretch>
              <a:fillRect/>
            </a:stretch>
          </a:blipFill>
        </p:grpSpPr>
        <p:sp>
          <p:nvSpPr>
            <p:cNvPr id="69" name="Oval 69"/>
            <p:cNvSpPr/>
            <p:nvPr/>
          </p:nvSpPr>
          <p:spPr>
            <a:xfrm>
              <a:off x="7673439" y="950814"/>
              <a:ext cx="192838" cy="62374"/>
            </a:xfrm>
            <a:custGeom>
              <a:avLst/>
              <a:gdLst/>
              <a:ahLst/>
              <a:cxnLst/>
              <a:rect l="l" t="t" r="r" b="b"/>
              <a:pathLst>
                <a:path w="867816" h="280696">
                  <a:moveTo>
                    <a:pt x="170404" y="0"/>
                  </a:moveTo>
                  <a:cubicBezTo>
                    <a:pt x="198938" y="0"/>
                    <a:pt x="224054" y="14639"/>
                    <a:pt x="237392" y="37644"/>
                  </a:cubicBezTo>
                  <a:cubicBezTo>
                    <a:pt x="249942" y="26791"/>
                    <a:pt x="266403" y="21101"/>
                    <a:pt x="284192" y="21101"/>
                  </a:cubicBezTo>
                  <a:cubicBezTo>
                    <a:pt x="301344" y="21101"/>
                    <a:pt x="317260" y="26390"/>
                    <a:pt x="329545" y="36669"/>
                  </a:cubicBezTo>
                  <a:cubicBezTo>
                    <a:pt x="342838" y="24331"/>
                    <a:pt x="360747" y="17489"/>
                    <a:pt x="380255" y="17489"/>
                  </a:cubicBezTo>
                  <a:cubicBezTo>
                    <a:pt x="397868" y="17489"/>
                    <a:pt x="414178" y="23067"/>
                    <a:pt x="426655" y="33763"/>
                  </a:cubicBezTo>
                  <a:cubicBezTo>
                    <a:pt x="438935" y="23494"/>
                    <a:pt x="454842" y="18212"/>
                    <a:pt x="471983" y="18212"/>
                  </a:cubicBezTo>
                  <a:cubicBezTo>
                    <a:pt x="494884" y="18212"/>
                    <a:pt x="515582" y="27641"/>
                    <a:pt x="530275" y="42958"/>
                  </a:cubicBezTo>
                  <a:cubicBezTo>
                    <a:pt x="543584" y="19794"/>
                    <a:pt x="568797" y="5024"/>
                    <a:pt x="597459" y="5024"/>
                  </a:cubicBezTo>
                  <a:cubicBezTo>
                    <a:pt x="618574" y="5024"/>
                    <a:pt x="637817" y="13040"/>
                    <a:pt x="651859" y="26692"/>
                  </a:cubicBezTo>
                  <a:cubicBezTo>
                    <a:pt x="664905" y="14828"/>
                    <a:pt x="682345" y="8373"/>
                    <a:pt x="701292" y="8373"/>
                  </a:cubicBezTo>
                  <a:cubicBezTo>
                    <a:pt x="724682" y="8373"/>
                    <a:pt x="745774" y="18209"/>
                    <a:pt x="760353" y="34259"/>
                  </a:cubicBezTo>
                  <a:cubicBezTo>
                    <a:pt x="768242" y="30548"/>
                    <a:pt x="777032" y="29046"/>
                    <a:pt x="786173" y="29046"/>
                  </a:cubicBezTo>
                  <a:cubicBezTo>
                    <a:pt x="831263" y="29046"/>
                    <a:pt x="867816" y="65599"/>
                    <a:pt x="867816" y="110689"/>
                  </a:cubicBezTo>
                  <a:cubicBezTo>
                    <a:pt x="867816" y="155779"/>
                    <a:pt x="831263" y="192332"/>
                    <a:pt x="786173" y="192332"/>
                  </a:cubicBezTo>
                  <a:cubicBezTo>
                    <a:pt x="768569" y="192332"/>
                    <a:pt x="752267" y="186761"/>
                    <a:pt x="740052" y="175801"/>
                  </a:cubicBezTo>
                  <a:cubicBezTo>
                    <a:pt x="744503" y="179079"/>
                    <a:pt x="745351" y="183738"/>
                    <a:pt x="745351" y="188595"/>
                  </a:cubicBezTo>
                  <a:cubicBezTo>
                    <a:pt x="745351" y="203533"/>
                    <a:pt x="737328" y="216597"/>
                    <a:pt x="723962" y="221367"/>
                  </a:cubicBezTo>
                  <a:cubicBezTo>
                    <a:pt x="729750" y="225860"/>
                    <a:pt x="731628" y="232648"/>
                    <a:pt x="731628" y="239875"/>
                  </a:cubicBezTo>
                  <a:cubicBezTo>
                    <a:pt x="731628" y="262420"/>
                    <a:pt x="713352" y="280696"/>
                    <a:pt x="690807" y="280696"/>
                  </a:cubicBezTo>
                  <a:cubicBezTo>
                    <a:pt x="668262" y="280696"/>
                    <a:pt x="649986" y="262420"/>
                    <a:pt x="649986" y="239875"/>
                  </a:cubicBezTo>
                  <a:cubicBezTo>
                    <a:pt x="649986" y="224573"/>
                    <a:pt x="658406" y="211238"/>
                    <a:pt x="672260" y="206737"/>
                  </a:cubicBezTo>
                  <a:cubicBezTo>
                    <a:pt x="668919" y="204750"/>
                    <a:pt x="668119" y="201660"/>
                    <a:pt x="667770" y="198399"/>
                  </a:cubicBezTo>
                  <a:cubicBezTo>
                    <a:pt x="666247" y="200405"/>
                    <a:pt x="664457" y="200524"/>
                    <a:pt x="662638" y="200524"/>
                  </a:cubicBezTo>
                  <a:cubicBezTo>
                    <a:pt x="641512" y="200524"/>
                    <a:pt x="624135" y="184476"/>
                    <a:pt x="623496" y="163756"/>
                  </a:cubicBezTo>
                  <a:cubicBezTo>
                    <a:pt x="615421" y="166802"/>
                    <a:pt x="606616" y="168310"/>
                    <a:pt x="597459" y="168310"/>
                  </a:cubicBezTo>
                  <a:lnTo>
                    <a:pt x="589686" y="166741"/>
                  </a:lnTo>
                  <a:cubicBezTo>
                    <a:pt x="590058" y="167037"/>
                    <a:pt x="590062" y="167342"/>
                    <a:pt x="590062" y="167648"/>
                  </a:cubicBezTo>
                  <a:cubicBezTo>
                    <a:pt x="590062" y="190193"/>
                    <a:pt x="571786" y="208469"/>
                    <a:pt x="549241" y="208469"/>
                  </a:cubicBezTo>
                  <a:cubicBezTo>
                    <a:pt x="527862" y="208469"/>
                    <a:pt x="510321" y="192034"/>
                    <a:pt x="509810" y="171004"/>
                  </a:cubicBezTo>
                  <a:cubicBezTo>
                    <a:pt x="498887" y="178047"/>
                    <a:pt x="485838" y="181498"/>
                    <a:pt x="471983" y="181498"/>
                  </a:cubicBezTo>
                  <a:lnTo>
                    <a:pt x="455816" y="178844"/>
                  </a:lnTo>
                  <a:cubicBezTo>
                    <a:pt x="457117" y="179850"/>
                    <a:pt x="457163" y="180967"/>
                    <a:pt x="457163" y="182094"/>
                  </a:cubicBezTo>
                  <a:cubicBezTo>
                    <a:pt x="457163" y="204639"/>
                    <a:pt x="438887" y="222915"/>
                    <a:pt x="416342" y="222915"/>
                  </a:cubicBezTo>
                  <a:cubicBezTo>
                    <a:pt x="393797" y="222915"/>
                    <a:pt x="375521" y="204639"/>
                    <a:pt x="375521" y="182094"/>
                  </a:cubicBezTo>
                  <a:lnTo>
                    <a:pt x="376328" y="180145"/>
                  </a:lnTo>
                  <a:cubicBezTo>
                    <a:pt x="360665" y="179928"/>
                    <a:pt x="346237" y="174692"/>
                    <a:pt x="334902" y="165207"/>
                  </a:cubicBezTo>
                  <a:cubicBezTo>
                    <a:pt x="321609" y="177545"/>
                    <a:pt x="303699" y="184387"/>
                    <a:pt x="284192" y="184387"/>
                  </a:cubicBezTo>
                  <a:cubicBezTo>
                    <a:pt x="267939" y="184387"/>
                    <a:pt x="252796" y="179638"/>
                    <a:pt x="241046" y="170194"/>
                  </a:cubicBezTo>
                  <a:cubicBezTo>
                    <a:pt x="241000" y="191263"/>
                    <a:pt x="224857" y="208518"/>
                    <a:pt x="204123" y="209095"/>
                  </a:cubicBezTo>
                  <a:cubicBezTo>
                    <a:pt x="211003" y="215245"/>
                    <a:pt x="214479" y="224265"/>
                    <a:pt x="214479" y="234097"/>
                  </a:cubicBezTo>
                  <a:cubicBezTo>
                    <a:pt x="214479" y="256642"/>
                    <a:pt x="196203" y="274918"/>
                    <a:pt x="173658" y="274918"/>
                  </a:cubicBezTo>
                  <a:cubicBezTo>
                    <a:pt x="151113" y="274918"/>
                    <a:pt x="132837" y="256642"/>
                    <a:pt x="132837" y="234097"/>
                  </a:cubicBezTo>
                  <a:cubicBezTo>
                    <a:pt x="132837" y="222784"/>
                    <a:pt x="137439" y="212545"/>
                    <a:pt x="144906" y="205185"/>
                  </a:cubicBezTo>
                  <a:cubicBezTo>
                    <a:pt x="127482" y="202802"/>
                    <a:pt x="115502" y="187347"/>
                    <a:pt x="115502" y="169093"/>
                  </a:cubicBezTo>
                  <a:lnTo>
                    <a:pt x="116955" y="165584"/>
                  </a:lnTo>
                  <a:cubicBezTo>
                    <a:pt x="106739" y="172018"/>
                    <a:pt x="94540" y="175009"/>
                    <a:pt x="81643" y="175009"/>
                  </a:cubicBezTo>
                  <a:cubicBezTo>
                    <a:pt x="36553" y="175009"/>
                    <a:pt x="0" y="138456"/>
                    <a:pt x="0" y="93366"/>
                  </a:cubicBezTo>
                  <a:cubicBezTo>
                    <a:pt x="0" y="48276"/>
                    <a:pt x="36553" y="11723"/>
                    <a:pt x="81643" y="11723"/>
                  </a:cubicBezTo>
                  <a:cubicBezTo>
                    <a:pt x="94575" y="11723"/>
                    <a:pt x="106804" y="14730"/>
                    <a:pt x="117330" y="20774"/>
                  </a:cubicBezTo>
                  <a:cubicBezTo>
                    <a:pt x="131096" y="7585"/>
                    <a:pt x="149864" y="0"/>
                    <a:pt x="170404" y="0"/>
                  </a:cubicBezTo>
                  <a:close/>
                </a:path>
              </a:pathLst>
            </a:cu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2"/>
            <p:cNvSpPr/>
            <p:nvPr/>
          </p:nvSpPr>
          <p:spPr>
            <a:xfrm>
              <a:off x="6739147" y="943772"/>
              <a:ext cx="1200016" cy="403959"/>
            </a:xfrm>
            <a:custGeom>
              <a:avLst/>
              <a:gdLst/>
              <a:ahLst/>
              <a:cxnLst/>
              <a:rect l="l" t="t" r="r" b="b"/>
              <a:pathLst>
                <a:path w="4692583" h="2603774">
                  <a:moveTo>
                    <a:pt x="1958174" y="0"/>
                  </a:moveTo>
                  <a:cubicBezTo>
                    <a:pt x="2034827" y="0"/>
                    <a:pt x="2096967" y="62140"/>
                    <a:pt x="2096967" y="138793"/>
                  </a:cubicBezTo>
                  <a:lnTo>
                    <a:pt x="2094260" y="152202"/>
                  </a:lnTo>
                  <a:cubicBezTo>
                    <a:pt x="2095160" y="151981"/>
                    <a:pt x="2096063" y="151978"/>
                    <a:pt x="2096967" y="151978"/>
                  </a:cubicBezTo>
                  <a:cubicBezTo>
                    <a:pt x="2182372" y="151978"/>
                    <a:pt x="2260485" y="183202"/>
                    <a:pt x="2319472" y="235707"/>
                  </a:cubicBezTo>
                  <a:cubicBezTo>
                    <a:pt x="2331139" y="173672"/>
                    <a:pt x="2386230" y="127914"/>
                    <a:pt x="2452007" y="127914"/>
                  </a:cubicBezTo>
                  <a:cubicBezTo>
                    <a:pt x="2514657" y="127914"/>
                    <a:pt x="2567612" y="169424"/>
                    <a:pt x="2582797" y="227068"/>
                  </a:cubicBezTo>
                  <a:cubicBezTo>
                    <a:pt x="2643825" y="141565"/>
                    <a:pt x="2744251" y="86664"/>
                    <a:pt x="2857500" y="86664"/>
                  </a:cubicBezTo>
                  <a:cubicBezTo>
                    <a:pt x="3001727" y="86664"/>
                    <a:pt x="3125157" y="175708"/>
                    <a:pt x="3175296" y="302028"/>
                  </a:cubicBezTo>
                  <a:cubicBezTo>
                    <a:pt x="3437079" y="333781"/>
                    <a:pt x="3652208" y="514730"/>
                    <a:pt x="3731452" y="758232"/>
                  </a:cubicBezTo>
                  <a:cubicBezTo>
                    <a:pt x="3743814" y="752227"/>
                    <a:pt x="3757605" y="750066"/>
                    <a:pt x="3771900" y="750066"/>
                  </a:cubicBezTo>
                  <a:cubicBezTo>
                    <a:pt x="3848553" y="750066"/>
                    <a:pt x="3910693" y="812206"/>
                    <a:pt x="3910693" y="888859"/>
                  </a:cubicBezTo>
                  <a:cubicBezTo>
                    <a:pt x="3910693" y="927443"/>
                    <a:pt x="3894949" y="962349"/>
                    <a:pt x="3869438" y="987407"/>
                  </a:cubicBezTo>
                  <a:cubicBezTo>
                    <a:pt x="3909228" y="1012185"/>
                    <a:pt x="3938875" y="1050690"/>
                    <a:pt x="3952257" y="1096582"/>
                  </a:cubicBezTo>
                  <a:cubicBezTo>
                    <a:pt x="3980232" y="1080018"/>
                    <a:pt x="4012961" y="1071824"/>
                    <a:pt x="4047604" y="1071824"/>
                  </a:cubicBezTo>
                  <a:cubicBezTo>
                    <a:pt x="4166341" y="1071824"/>
                    <a:pt x="4262597" y="1168080"/>
                    <a:pt x="4262597" y="1286817"/>
                  </a:cubicBezTo>
                  <a:lnTo>
                    <a:pt x="4261342" y="1299271"/>
                  </a:lnTo>
                  <a:cubicBezTo>
                    <a:pt x="4332979" y="1303124"/>
                    <a:pt x="4389247" y="1362924"/>
                    <a:pt x="4389247" y="1435866"/>
                  </a:cubicBezTo>
                  <a:lnTo>
                    <a:pt x="4384196" y="1472298"/>
                  </a:lnTo>
                  <a:cubicBezTo>
                    <a:pt x="4448352" y="1506778"/>
                    <a:pt x="4489940" y="1575113"/>
                    <a:pt x="4489940" y="1653160"/>
                  </a:cubicBezTo>
                  <a:lnTo>
                    <a:pt x="4486014" y="1692110"/>
                  </a:lnTo>
                  <a:cubicBezTo>
                    <a:pt x="4600861" y="1695862"/>
                    <a:pt x="4692583" y="1790347"/>
                    <a:pt x="4692583" y="1906254"/>
                  </a:cubicBezTo>
                  <a:cubicBezTo>
                    <a:pt x="4692583" y="1973445"/>
                    <a:pt x="4661760" y="2033438"/>
                    <a:pt x="4611528" y="2070470"/>
                  </a:cubicBezTo>
                  <a:cubicBezTo>
                    <a:pt x="4582614" y="2229969"/>
                    <a:pt x="4442878" y="2350686"/>
                    <a:pt x="4274947" y="2350686"/>
                  </a:cubicBezTo>
                  <a:lnTo>
                    <a:pt x="4212495" y="2344390"/>
                  </a:lnTo>
                  <a:cubicBezTo>
                    <a:pt x="4089005" y="2480034"/>
                    <a:pt x="3910348" y="2564212"/>
                    <a:pt x="3712030" y="2564212"/>
                  </a:cubicBezTo>
                  <a:cubicBezTo>
                    <a:pt x="3621035" y="2564212"/>
                    <a:pt x="3534178" y="2546490"/>
                    <a:pt x="3455614" y="2512546"/>
                  </a:cubicBezTo>
                  <a:cubicBezTo>
                    <a:pt x="3403958" y="2545652"/>
                    <a:pt x="3342446" y="2564212"/>
                    <a:pt x="3276600" y="2564212"/>
                  </a:cubicBezTo>
                  <a:cubicBezTo>
                    <a:pt x="3209370" y="2564212"/>
                    <a:pt x="3146659" y="2544864"/>
                    <a:pt x="3094192" y="2510703"/>
                  </a:cubicBezTo>
                  <a:cubicBezTo>
                    <a:pt x="3020812" y="2539068"/>
                    <a:pt x="2940894" y="2553953"/>
                    <a:pt x="2857500" y="2553953"/>
                  </a:cubicBezTo>
                  <a:cubicBezTo>
                    <a:pt x="2796921" y="2553953"/>
                    <a:pt x="2738176" y="2546098"/>
                    <a:pt x="2682919" y="2528731"/>
                  </a:cubicBezTo>
                  <a:cubicBezTo>
                    <a:pt x="2597505" y="2570150"/>
                    <a:pt x="2501461" y="2592053"/>
                    <a:pt x="2400300" y="2592053"/>
                  </a:cubicBezTo>
                  <a:cubicBezTo>
                    <a:pt x="2310802" y="2592053"/>
                    <a:pt x="2225309" y="2574910"/>
                    <a:pt x="2147404" y="2542521"/>
                  </a:cubicBezTo>
                  <a:cubicBezTo>
                    <a:pt x="2062178" y="2582308"/>
                    <a:pt x="1967046" y="2603774"/>
                    <a:pt x="1866900" y="2603774"/>
                  </a:cubicBezTo>
                  <a:cubicBezTo>
                    <a:pt x="1704950" y="2603774"/>
                    <a:pt x="1556111" y="2547638"/>
                    <a:pt x="1440698" y="2451366"/>
                  </a:cubicBezTo>
                  <a:cubicBezTo>
                    <a:pt x="1327265" y="2540426"/>
                    <a:pt x="1184012" y="2592054"/>
                    <a:pt x="1028700" y="2592054"/>
                  </a:cubicBezTo>
                  <a:cubicBezTo>
                    <a:pt x="805761" y="2592054"/>
                    <a:pt x="607668" y="2485677"/>
                    <a:pt x="484483" y="2319337"/>
                  </a:cubicBezTo>
                  <a:cubicBezTo>
                    <a:pt x="441560" y="2339722"/>
                    <a:pt x="393510" y="2350686"/>
                    <a:pt x="342900" y="2350686"/>
                  </a:cubicBezTo>
                  <a:cubicBezTo>
                    <a:pt x="153522" y="2350686"/>
                    <a:pt x="0" y="2197164"/>
                    <a:pt x="0" y="2007786"/>
                  </a:cubicBezTo>
                  <a:cubicBezTo>
                    <a:pt x="0" y="1947033"/>
                    <a:pt x="15800" y="1889970"/>
                    <a:pt x="44156" y="1840921"/>
                  </a:cubicBezTo>
                  <a:cubicBezTo>
                    <a:pt x="15231" y="1807709"/>
                    <a:pt x="0" y="1764035"/>
                    <a:pt x="0" y="1716803"/>
                  </a:cubicBezTo>
                  <a:cubicBezTo>
                    <a:pt x="0" y="1604564"/>
                    <a:pt x="86009" y="1512412"/>
                    <a:pt x="195810" y="1503744"/>
                  </a:cubicBezTo>
                  <a:cubicBezTo>
                    <a:pt x="205458" y="1324337"/>
                    <a:pt x="354420" y="1182353"/>
                    <a:pt x="536542" y="1182353"/>
                  </a:cubicBezTo>
                  <a:lnTo>
                    <a:pt x="551193" y="1183752"/>
                  </a:lnTo>
                  <a:cubicBezTo>
                    <a:pt x="579417" y="1140014"/>
                    <a:pt x="617400" y="1103215"/>
                    <a:pt x="662233" y="1076840"/>
                  </a:cubicBezTo>
                  <a:cubicBezTo>
                    <a:pt x="661746" y="1075179"/>
                    <a:pt x="661727" y="1073504"/>
                    <a:pt x="661727" y="1071824"/>
                  </a:cubicBezTo>
                  <a:cubicBezTo>
                    <a:pt x="661727" y="977710"/>
                    <a:pt x="722201" y="897719"/>
                    <a:pt x="806717" y="869479"/>
                  </a:cubicBezTo>
                  <a:cubicBezTo>
                    <a:pt x="836430" y="521342"/>
                    <a:pt x="1129398" y="249321"/>
                    <a:pt x="1485900" y="249321"/>
                  </a:cubicBezTo>
                  <a:cubicBezTo>
                    <a:pt x="1535368" y="249321"/>
                    <a:pt x="1583612" y="254558"/>
                    <a:pt x="1629843" y="265551"/>
                  </a:cubicBezTo>
                  <a:cubicBezTo>
                    <a:pt x="1634121" y="194447"/>
                    <a:pt x="1693665" y="138793"/>
                    <a:pt x="1766207" y="138793"/>
                  </a:cubicBezTo>
                  <a:cubicBezTo>
                    <a:pt x="1786301" y="138793"/>
                    <a:pt x="1805398" y="143063"/>
                    <a:pt x="1822056" y="152042"/>
                  </a:cubicBezTo>
                  <a:cubicBezTo>
                    <a:pt x="1819598" y="147813"/>
                    <a:pt x="1819381" y="143328"/>
                    <a:pt x="1819381" y="138793"/>
                  </a:cubicBezTo>
                  <a:cubicBezTo>
                    <a:pt x="1819381" y="62140"/>
                    <a:pt x="1881521" y="0"/>
                    <a:pt x="1958174" y="0"/>
                  </a:cubicBezTo>
                  <a:close/>
                </a:path>
              </a:pathLst>
            </a:cu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9" name="TextBox 78"/>
          <p:cNvSpPr txBox="1"/>
          <p:nvPr/>
        </p:nvSpPr>
        <p:spPr>
          <a:xfrm>
            <a:off x="821065" y="2310485"/>
            <a:ext cx="575799" cy="276999"/>
          </a:xfrm>
          <a:prstGeom prst="rect">
            <a:avLst/>
          </a:prstGeom>
          <a:noFill/>
        </p:spPr>
        <p:txBody>
          <a:bodyPr wrap="none" rtlCol="0">
            <a:spAutoFit/>
          </a:bodyPr>
          <a:lstStyle/>
          <a:p>
            <a:r>
              <a:rPr lang="en-US" sz="1200" dirty="0" smtClean="0">
                <a:solidFill>
                  <a:srgbClr val="00685D"/>
                </a:solidFill>
              </a:rPr>
              <a:t>pager</a:t>
            </a:r>
          </a:p>
        </p:txBody>
      </p:sp>
      <p:sp>
        <p:nvSpPr>
          <p:cNvPr id="80" name="TextBox 79"/>
          <p:cNvSpPr txBox="1"/>
          <p:nvPr/>
        </p:nvSpPr>
        <p:spPr>
          <a:xfrm>
            <a:off x="821065" y="2575097"/>
            <a:ext cx="550151" cy="276999"/>
          </a:xfrm>
          <a:prstGeom prst="rect">
            <a:avLst/>
          </a:prstGeom>
          <a:noFill/>
        </p:spPr>
        <p:txBody>
          <a:bodyPr wrap="none" rtlCol="0">
            <a:spAutoFit/>
          </a:bodyPr>
          <a:lstStyle/>
          <a:p>
            <a:r>
              <a:rPr lang="en-US" sz="1200" dirty="0" smtClean="0">
                <a:solidFill>
                  <a:srgbClr val="00685D"/>
                </a:solidFill>
              </a:rPr>
              <a:t>email</a:t>
            </a:r>
          </a:p>
        </p:txBody>
      </p:sp>
      <p:sp>
        <p:nvSpPr>
          <p:cNvPr id="81" name="TextBox 80"/>
          <p:cNvSpPr txBox="1"/>
          <p:nvPr/>
        </p:nvSpPr>
        <p:spPr>
          <a:xfrm>
            <a:off x="821065" y="2836816"/>
            <a:ext cx="899605" cy="276999"/>
          </a:xfrm>
          <a:prstGeom prst="rect">
            <a:avLst/>
          </a:prstGeom>
          <a:noFill/>
        </p:spPr>
        <p:txBody>
          <a:bodyPr wrap="none" rtlCol="0">
            <a:spAutoFit/>
          </a:bodyPr>
          <a:lstStyle/>
          <a:p>
            <a:r>
              <a:rPr lang="en-US" sz="1200" dirty="0" smtClean="0">
                <a:solidFill>
                  <a:srgbClr val="00685D"/>
                </a:solidFill>
              </a:rPr>
              <a:t>monitoring</a:t>
            </a:r>
          </a:p>
        </p:txBody>
      </p:sp>
      <p:sp>
        <p:nvSpPr>
          <p:cNvPr id="82" name="TextBox 81"/>
          <p:cNvSpPr txBox="1"/>
          <p:nvPr/>
        </p:nvSpPr>
        <p:spPr>
          <a:xfrm>
            <a:off x="821065" y="3091044"/>
            <a:ext cx="338554" cy="276999"/>
          </a:xfrm>
          <a:prstGeom prst="rect">
            <a:avLst/>
          </a:prstGeom>
          <a:noFill/>
        </p:spPr>
        <p:txBody>
          <a:bodyPr wrap="none" rtlCol="0">
            <a:spAutoFit/>
          </a:bodyPr>
          <a:lstStyle/>
          <a:p>
            <a:r>
              <a:rPr lang="en-US" sz="1200" dirty="0" smtClean="0">
                <a:solidFill>
                  <a:srgbClr val="00685D"/>
                </a:solidFill>
              </a:rPr>
              <a:t>…</a:t>
            </a:r>
          </a:p>
        </p:txBody>
      </p:sp>
      <p:cxnSp>
        <p:nvCxnSpPr>
          <p:cNvPr id="83" name="Curved Connector 82"/>
          <p:cNvCxnSpPr/>
          <p:nvPr/>
        </p:nvCxnSpPr>
        <p:spPr>
          <a:xfrm rot="10800000" flipV="1">
            <a:off x="4681476" y="1411354"/>
            <a:ext cx="1490724" cy="1052831"/>
          </a:xfrm>
          <a:prstGeom prst="curvedConnector2">
            <a:avLst/>
          </a:prstGeom>
          <a:ln w="19050">
            <a:solidFill>
              <a:srgbClr val="7F7F7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4" name="Curved Connector 83"/>
          <p:cNvCxnSpPr/>
          <p:nvPr/>
        </p:nvCxnSpPr>
        <p:spPr>
          <a:xfrm rot="16200000" flipV="1">
            <a:off x="3460043" y="1426109"/>
            <a:ext cx="626035" cy="1450120"/>
          </a:xfrm>
          <a:prstGeom prst="curvedConnector2">
            <a:avLst/>
          </a:prstGeom>
          <a:ln w="19050">
            <a:solidFill>
              <a:srgbClr val="7F7F7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5" name="Isosceles Triangle 84"/>
          <p:cNvSpPr/>
          <p:nvPr/>
        </p:nvSpPr>
        <p:spPr>
          <a:xfrm rot="10800000">
            <a:off x="2724075" y="2041468"/>
            <a:ext cx="228600" cy="197069"/>
          </a:xfrm>
          <a:prstGeom prst="triangle">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Straight Arrow Connector 85"/>
          <p:cNvCxnSpPr/>
          <p:nvPr/>
        </p:nvCxnSpPr>
        <p:spPr>
          <a:xfrm flipH="1">
            <a:off x="6858000" y="1411355"/>
            <a:ext cx="1318598" cy="0"/>
          </a:xfrm>
          <a:prstGeom prst="straightConnector1">
            <a:avLst/>
          </a:prstGeom>
          <a:ln w="19050">
            <a:solidFill>
              <a:schemeClr val="tx2">
                <a:lumMod val="75000"/>
                <a:lumOff val="2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6032763" y="1514158"/>
            <a:ext cx="1735371" cy="584776"/>
          </a:xfrm>
          <a:prstGeom prst="rect">
            <a:avLst/>
          </a:prstGeom>
          <a:noFill/>
        </p:spPr>
        <p:txBody>
          <a:bodyPr wrap="none" lIns="91440" tIns="45720" rIns="91440" bIns="45720">
            <a:spAutoFit/>
          </a:bodyPr>
          <a:lstStyle/>
          <a:p>
            <a:pPr algn="ctr"/>
            <a:r>
              <a:rPr lang="en-US" sz="3200" b="1" cap="none" spc="0" dirty="0" smtClean="0">
                <a:ln w="12700">
                  <a:solidFill>
                    <a:schemeClr val="tx2"/>
                  </a:solidFill>
                  <a:prstDash val="solid"/>
                </a:ln>
                <a:solidFill>
                  <a:srgbClr val="FFFF00"/>
                </a:solidFill>
                <a:effectLst>
                  <a:outerShdw blurRad="50800" dist="38100" dir="2940000" sx="101000" sy="101000" algn="tl" rotWithShape="0">
                    <a:srgbClr val="000000"/>
                  </a:outerShdw>
                </a:effectLst>
              </a:rPr>
              <a:t>Restart!</a:t>
            </a:r>
            <a:endParaRPr lang="en-US" sz="3200" b="1" cap="none" spc="0" dirty="0">
              <a:ln w="12700">
                <a:solidFill>
                  <a:schemeClr val="tx2"/>
                </a:solidFill>
                <a:prstDash val="solid"/>
              </a:ln>
              <a:solidFill>
                <a:srgbClr val="FFFF00"/>
              </a:solidFill>
              <a:effectLst>
                <a:outerShdw blurRad="50800" dist="38100" dir="2940000" sx="101000" sy="101000" algn="tl" rotWithShape="0">
                  <a:srgbClr val="000000"/>
                </a:outerShdw>
              </a:effectLst>
            </a:endParaRPr>
          </a:p>
        </p:txBody>
      </p:sp>
      <p:sp>
        <p:nvSpPr>
          <p:cNvPr id="78" name="Rectangle 77"/>
          <p:cNvSpPr/>
          <p:nvPr/>
        </p:nvSpPr>
        <p:spPr>
          <a:xfrm>
            <a:off x="2787081" y="2042952"/>
            <a:ext cx="102588" cy="1233648"/>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0877481"/>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100"/>
                                        <p:tgtEl>
                                          <p:spTgt spid="6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1"/>
                                        </p:tgtEl>
                                        <p:attrNameLst>
                                          <p:attrName>style.visibility</p:attrName>
                                        </p:attrNameLst>
                                      </p:cBhvr>
                                      <p:to>
                                        <p:strVal val="visible"/>
                                      </p:to>
                                    </p:set>
                                    <p:animEffect transition="in" filter="fade">
                                      <p:cBhvr>
                                        <p:cTn id="10" dur="100"/>
                                        <p:tgtEl>
                                          <p:spTgt spid="10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5"/>
                                        </p:tgtEl>
                                        <p:attrNameLst>
                                          <p:attrName>style.visibility</p:attrName>
                                        </p:attrNameLst>
                                      </p:cBhvr>
                                      <p:to>
                                        <p:strVal val="visible"/>
                                      </p:to>
                                    </p:set>
                                    <p:animEffect transition="in" filter="fade">
                                      <p:cBhvr>
                                        <p:cTn id="13" dur="100"/>
                                        <p:tgtEl>
                                          <p:spTgt spid="105"/>
                                        </p:tgtEl>
                                      </p:cBhvr>
                                    </p:animEffect>
                                  </p:childTnLst>
                                </p:cTn>
                              </p:par>
                            </p:childTnLst>
                          </p:cTn>
                        </p:par>
                        <p:par>
                          <p:cTn id="14" fill="hold">
                            <p:stCondLst>
                              <p:cond delay="100"/>
                            </p:stCondLst>
                            <p:childTnLst>
                              <p:par>
                                <p:cTn id="15" presetID="10" presetClass="entr" presetSubtype="0" fill="hold" grpId="0" nodeType="afterEffect">
                                  <p:stCondLst>
                                    <p:cond delay="0"/>
                                  </p:stCondLst>
                                  <p:childTnLst>
                                    <p:set>
                                      <p:cBhvr>
                                        <p:cTn id="16" dur="1" fill="hold">
                                          <p:stCondLst>
                                            <p:cond delay="0"/>
                                          </p:stCondLst>
                                        </p:cTn>
                                        <p:tgtEl>
                                          <p:spTgt spid="59"/>
                                        </p:tgtEl>
                                        <p:attrNameLst>
                                          <p:attrName>style.visibility</p:attrName>
                                        </p:attrNameLst>
                                      </p:cBhvr>
                                      <p:to>
                                        <p:strVal val="visible"/>
                                      </p:to>
                                    </p:set>
                                    <p:animEffect transition="in" filter="fade">
                                      <p:cBhvr>
                                        <p:cTn id="17" dur="100"/>
                                        <p:tgtEl>
                                          <p:spTgt spid="5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00"/>
                                        </p:tgtEl>
                                        <p:attrNameLst>
                                          <p:attrName>style.visibility</p:attrName>
                                        </p:attrNameLst>
                                      </p:cBhvr>
                                      <p:to>
                                        <p:strVal val="visible"/>
                                      </p:to>
                                    </p:set>
                                    <p:animEffect transition="in" filter="fade">
                                      <p:cBhvr>
                                        <p:cTn id="20" dur="100"/>
                                        <p:tgtEl>
                                          <p:spTgt spid="10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04"/>
                                        </p:tgtEl>
                                        <p:attrNameLst>
                                          <p:attrName>style.visibility</p:attrName>
                                        </p:attrNameLst>
                                      </p:cBhvr>
                                      <p:to>
                                        <p:strVal val="visible"/>
                                      </p:to>
                                    </p:set>
                                    <p:animEffect transition="in" filter="fade">
                                      <p:cBhvr>
                                        <p:cTn id="23" dur="100"/>
                                        <p:tgtEl>
                                          <p:spTgt spid="104"/>
                                        </p:tgtEl>
                                      </p:cBhvr>
                                    </p:animEffect>
                                  </p:childTnLst>
                                </p:cTn>
                              </p:par>
                            </p:childTnLst>
                          </p:cTn>
                        </p:par>
                        <p:par>
                          <p:cTn id="24" fill="hold">
                            <p:stCondLst>
                              <p:cond delay="200"/>
                            </p:stCondLst>
                            <p:childTnLst>
                              <p:par>
                                <p:cTn id="25" presetID="10" presetClass="entr" presetSubtype="0" fill="hold" grpId="0" nodeType="afterEffect">
                                  <p:stCondLst>
                                    <p:cond delay="0"/>
                                  </p:stCondLst>
                                  <p:childTnLst>
                                    <p:set>
                                      <p:cBhvr>
                                        <p:cTn id="26" dur="1" fill="hold">
                                          <p:stCondLst>
                                            <p:cond delay="0"/>
                                          </p:stCondLst>
                                        </p:cTn>
                                        <p:tgtEl>
                                          <p:spTgt spid="58"/>
                                        </p:tgtEl>
                                        <p:attrNameLst>
                                          <p:attrName>style.visibility</p:attrName>
                                        </p:attrNameLst>
                                      </p:cBhvr>
                                      <p:to>
                                        <p:strVal val="visible"/>
                                      </p:to>
                                    </p:set>
                                    <p:animEffect transition="in" filter="fade">
                                      <p:cBhvr>
                                        <p:cTn id="27" dur="100"/>
                                        <p:tgtEl>
                                          <p:spTgt spid="5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9"/>
                                        </p:tgtEl>
                                        <p:attrNameLst>
                                          <p:attrName>style.visibility</p:attrName>
                                        </p:attrNameLst>
                                      </p:cBhvr>
                                      <p:to>
                                        <p:strVal val="visible"/>
                                      </p:to>
                                    </p:set>
                                    <p:animEffect transition="in" filter="fade">
                                      <p:cBhvr>
                                        <p:cTn id="30" dur="100"/>
                                        <p:tgtEl>
                                          <p:spTgt spid="9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03"/>
                                        </p:tgtEl>
                                        <p:attrNameLst>
                                          <p:attrName>style.visibility</p:attrName>
                                        </p:attrNameLst>
                                      </p:cBhvr>
                                      <p:to>
                                        <p:strVal val="visible"/>
                                      </p:to>
                                    </p:set>
                                    <p:animEffect transition="in" filter="fade">
                                      <p:cBhvr>
                                        <p:cTn id="33" dur="100"/>
                                        <p:tgtEl>
                                          <p:spTgt spid="103"/>
                                        </p:tgtEl>
                                      </p:cBhvr>
                                    </p:animEffect>
                                  </p:childTnLst>
                                </p:cTn>
                              </p:par>
                            </p:childTnLst>
                          </p:cTn>
                        </p:par>
                        <p:par>
                          <p:cTn id="34" fill="hold">
                            <p:stCondLst>
                              <p:cond delay="300"/>
                            </p:stCondLst>
                            <p:childTnLst>
                              <p:par>
                                <p:cTn id="35" presetID="10" presetClass="entr" presetSubtype="0" fill="hold" grpId="0" nodeType="afterEffect">
                                  <p:stCondLst>
                                    <p:cond delay="0"/>
                                  </p:stCondLst>
                                  <p:childTnLst>
                                    <p:set>
                                      <p:cBhvr>
                                        <p:cTn id="36" dur="1" fill="hold">
                                          <p:stCondLst>
                                            <p:cond delay="0"/>
                                          </p:stCondLst>
                                        </p:cTn>
                                        <p:tgtEl>
                                          <p:spTgt spid="57"/>
                                        </p:tgtEl>
                                        <p:attrNameLst>
                                          <p:attrName>style.visibility</p:attrName>
                                        </p:attrNameLst>
                                      </p:cBhvr>
                                      <p:to>
                                        <p:strVal val="visible"/>
                                      </p:to>
                                    </p:set>
                                    <p:animEffect transition="in" filter="fade">
                                      <p:cBhvr>
                                        <p:cTn id="37" dur="100"/>
                                        <p:tgtEl>
                                          <p:spTgt spid="5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98"/>
                                        </p:tgtEl>
                                        <p:attrNameLst>
                                          <p:attrName>style.visibility</p:attrName>
                                        </p:attrNameLst>
                                      </p:cBhvr>
                                      <p:to>
                                        <p:strVal val="visible"/>
                                      </p:to>
                                    </p:set>
                                    <p:animEffect transition="in" filter="fade">
                                      <p:cBhvr>
                                        <p:cTn id="40" dur="100"/>
                                        <p:tgtEl>
                                          <p:spTgt spid="9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02"/>
                                        </p:tgtEl>
                                        <p:attrNameLst>
                                          <p:attrName>style.visibility</p:attrName>
                                        </p:attrNameLst>
                                      </p:cBhvr>
                                      <p:to>
                                        <p:strVal val="visible"/>
                                      </p:to>
                                    </p:set>
                                    <p:animEffect transition="in" filter="fade">
                                      <p:cBhvr>
                                        <p:cTn id="43" dur="100"/>
                                        <p:tgtEl>
                                          <p:spTgt spid="102"/>
                                        </p:tgtEl>
                                      </p:cBhvr>
                                    </p:animEffect>
                                  </p:childTnLst>
                                </p:cTn>
                              </p:par>
                              <p:par>
                                <p:cTn id="44" presetID="10" presetClass="exit" presetSubtype="0" fill="hold" grpId="1" nodeType="withEffect">
                                  <p:stCondLst>
                                    <p:cond delay="0"/>
                                  </p:stCondLst>
                                  <p:childTnLst>
                                    <p:animEffect transition="out" filter="fade">
                                      <p:cBhvr>
                                        <p:cTn id="45" dur="100"/>
                                        <p:tgtEl>
                                          <p:spTgt spid="60"/>
                                        </p:tgtEl>
                                      </p:cBhvr>
                                    </p:animEffect>
                                    <p:set>
                                      <p:cBhvr>
                                        <p:cTn id="46" dur="1" fill="hold">
                                          <p:stCondLst>
                                            <p:cond delay="99"/>
                                          </p:stCondLst>
                                        </p:cTn>
                                        <p:tgtEl>
                                          <p:spTgt spid="60"/>
                                        </p:tgtEl>
                                        <p:attrNameLst>
                                          <p:attrName>style.visibility</p:attrName>
                                        </p:attrNameLst>
                                      </p:cBhvr>
                                      <p:to>
                                        <p:strVal val="hidden"/>
                                      </p:to>
                                    </p:set>
                                  </p:childTnLst>
                                </p:cTn>
                              </p:par>
                              <p:par>
                                <p:cTn id="47" presetID="10" presetClass="exit" presetSubtype="0" fill="hold" grpId="1" nodeType="withEffect">
                                  <p:stCondLst>
                                    <p:cond delay="0"/>
                                  </p:stCondLst>
                                  <p:childTnLst>
                                    <p:animEffect transition="out" filter="fade">
                                      <p:cBhvr>
                                        <p:cTn id="48" dur="100"/>
                                        <p:tgtEl>
                                          <p:spTgt spid="101"/>
                                        </p:tgtEl>
                                      </p:cBhvr>
                                    </p:animEffect>
                                    <p:set>
                                      <p:cBhvr>
                                        <p:cTn id="49" dur="1" fill="hold">
                                          <p:stCondLst>
                                            <p:cond delay="99"/>
                                          </p:stCondLst>
                                        </p:cTn>
                                        <p:tgtEl>
                                          <p:spTgt spid="101"/>
                                        </p:tgtEl>
                                        <p:attrNameLst>
                                          <p:attrName>style.visibility</p:attrName>
                                        </p:attrNameLst>
                                      </p:cBhvr>
                                      <p:to>
                                        <p:strVal val="hidden"/>
                                      </p:to>
                                    </p:set>
                                  </p:childTnLst>
                                </p:cTn>
                              </p:par>
                              <p:par>
                                <p:cTn id="50" presetID="10" presetClass="exit" presetSubtype="0" fill="hold" grpId="1" nodeType="withEffect">
                                  <p:stCondLst>
                                    <p:cond delay="0"/>
                                  </p:stCondLst>
                                  <p:childTnLst>
                                    <p:animEffect transition="out" filter="fade">
                                      <p:cBhvr>
                                        <p:cTn id="51" dur="100"/>
                                        <p:tgtEl>
                                          <p:spTgt spid="105"/>
                                        </p:tgtEl>
                                      </p:cBhvr>
                                    </p:animEffect>
                                    <p:set>
                                      <p:cBhvr>
                                        <p:cTn id="52" dur="1" fill="hold">
                                          <p:stCondLst>
                                            <p:cond delay="99"/>
                                          </p:stCondLst>
                                        </p:cTn>
                                        <p:tgtEl>
                                          <p:spTgt spid="105"/>
                                        </p:tgtEl>
                                        <p:attrNameLst>
                                          <p:attrName>style.visibility</p:attrName>
                                        </p:attrNameLst>
                                      </p:cBhvr>
                                      <p:to>
                                        <p:strVal val="hidden"/>
                                      </p:to>
                                    </p:set>
                                  </p:childTnLst>
                                </p:cTn>
                              </p:par>
                            </p:childTnLst>
                          </p:cTn>
                        </p:par>
                        <p:par>
                          <p:cTn id="53" fill="hold">
                            <p:stCondLst>
                              <p:cond delay="400"/>
                            </p:stCondLst>
                            <p:childTnLst>
                              <p:par>
                                <p:cTn id="54" presetID="10" presetClass="exit" presetSubtype="0" fill="hold" grpId="1" nodeType="afterEffect">
                                  <p:stCondLst>
                                    <p:cond delay="0"/>
                                  </p:stCondLst>
                                  <p:childTnLst>
                                    <p:animEffect transition="out" filter="fade">
                                      <p:cBhvr>
                                        <p:cTn id="55" dur="100"/>
                                        <p:tgtEl>
                                          <p:spTgt spid="59"/>
                                        </p:tgtEl>
                                      </p:cBhvr>
                                    </p:animEffect>
                                    <p:set>
                                      <p:cBhvr>
                                        <p:cTn id="56" dur="1" fill="hold">
                                          <p:stCondLst>
                                            <p:cond delay="99"/>
                                          </p:stCondLst>
                                        </p:cTn>
                                        <p:tgtEl>
                                          <p:spTgt spid="59"/>
                                        </p:tgtEl>
                                        <p:attrNameLst>
                                          <p:attrName>style.visibility</p:attrName>
                                        </p:attrNameLst>
                                      </p:cBhvr>
                                      <p:to>
                                        <p:strVal val="hidden"/>
                                      </p:to>
                                    </p:set>
                                  </p:childTnLst>
                                </p:cTn>
                              </p:par>
                              <p:par>
                                <p:cTn id="57" presetID="10" presetClass="exit" presetSubtype="0" fill="hold" grpId="1" nodeType="withEffect">
                                  <p:stCondLst>
                                    <p:cond delay="0"/>
                                  </p:stCondLst>
                                  <p:childTnLst>
                                    <p:animEffect transition="out" filter="fade">
                                      <p:cBhvr>
                                        <p:cTn id="58" dur="100"/>
                                        <p:tgtEl>
                                          <p:spTgt spid="100"/>
                                        </p:tgtEl>
                                      </p:cBhvr>
                                    </p:animEffect>
                                    <p:set>
                                      <p:cBhvr>
                                        <p:cTn id="59" dur="1" fill="hold">
                                          <p:stCondLst>
                                            <p:cond delay="99"/>
                                          </p:stCondLst>
                                        </p:cTn>
                                        <p:tgtEl>
                                          <p:spTgt spid="100"/>
                                        </p:tgtEl>
                                        <p:attrNameLst>
                                          <p:attrName>style.visibility</p:attrName>
                                        </p:attrNameLst>
                                      </p:cBhvr>
                                      <p:to>
                                        <p:strVal val="hidden"/>
                                      </p:to>
                                    </p:set>
                                  </p:childTnLst>
                                </p:cTn>
                              </p:par>
                              <p:par>
                                <p:cTn id="60" presetID="10" presetClass="exit" presetSubtype="0" fill="hold" grpId="1" nodeType="withEffect">
                                  <p:stCondLst>
                                    <p:cond delay="0"/>
                                  </p:stCondLst>
                                  <p:childTnLst>
                                    <p:animEffect transition="out" filter="fade">
                                      <p:cBhvr>
                                        <p:cTn id="61" dur="100"/>
                                        <p:tgtEl>
                                          <p:spTgt spid="104"/>
                                        </p:tgtEl>
                                      </p:cBhvr>
                                    </p:animEffect>
                                    <p:set>
                                      <p:cBhvr>
                                        <p:cTn id="62" dur="1" fill="hold">
                                          <p:stCondLst>
                                            <p:cond delay="99"/>
                                          </p:stCondLst>
                                        </p:cTn>
                                        <p:tgtEl>
                                          <p:spTgt spid="104"/>
                                        </p:tgtEl>
                                        <p:attrNameLst>
                                          <p:attrName>style.visibility</p:attrName>
                                        </p:attrNameLst>
                                      </p:cBhvr>
                                      <p:to>
                                        <p:strVal val="hidden"/>
                                      </p:to>
                                    </p:set>
                                  </p:childTnLst>
                                </p:cTn>
                              </p:par>
                            </p:childTnLst>
                          </p:cTn>
                        </p:par>
                        <p:par>
                          <p:cTn id="63" fill="hold">
                            <p:stCondLst>
                              <p:cond delay="500"/>
                            </p:stCondLst>
                            <p:childTnLst>
                              <p:par>
                                <p:cTn id="64" presetID="10" presetClass="exit" presetSubtype="0" fill="hold" grpId="1" nodeType="afterEffect">
                                  <p:stCondLst>
                                    <p:cond delay="0"/>
                                  </p:stCondLst>
                                  <p:childTnLst>
                                    <p:animEffect transition="out" filter="fade">
                                      <p:cBhvr>
                                        <p:cTn id="65" dur="100"/>
                                        <p:tgtEl>
                                          <p:spTgt spid="58"/>
                                        </p:tgtEl>
                                      </p:cBhvr>
                                    </p:animEffect>
                                    <p:set>
                                      <p:cBhvr>
                                        <p:cTn id="66" dur="1" fill="hold">
                                          <p:stCondLst>
                                            <p:cond delay="99"/>
                                          </p:stCondLst>
                                        </p:cTn>
                                        <p:tgtEl>
                                          <p:spTgt spid="58"/>
                                        </p:tgtEl>
                                        <p:attrNameLst>
                                          <p:attrName>style.visibility</p:attrName>
                                        </p:attrNameLst>
                                      </p:cBhvr>
                                      <p:to>
                                        <p:strVal val="hidden"/>
                                      </p:to>
                                    </p:set>
                                  </p:childTnLst>
                                </p:cTn>
                              </p:par>
                              <p:par>
                                <p:cTn id="67" presetID="10" presetClass="exit" presetSubtype="0" fill="hold" grpId="1" nodeType="withEffect">
                                  <p:stCondLst>
                                    <p:cond delay="0"/>
                                  </p:stCondLst>
                                  <p:childTnLst>
                                    <p:animEffect transition="out" filter="fade">
                                      <p:cBhvr>
                                        <p:cTn id="68" dur="100"/>
                                        <p:tgtEl>
                                          <p:spTgt spid="99"/>
                                        </p:tgtEl>
                                      </p:cBhvr>
                                    </p:animEffect>
                                    <p:set>
                                      <p:cBhvr>
                                        <p:cTn id="69" dur="1" fill="hold">
                                          <p:stCondLst>
                                            <p:cond delay="99"/>
                                          </p:stCondLst>
                                        </p:cTn>
                                        <p:tgtEl>
                                          <p:spTgt spid="99"/>
                                        </p:tgtEl>
                                        <p:attrNameLst>
                                          <p:attrName>style.visibility</p:attrName>
                                        </p:attrNameLst>
                                      </p:cBhvr>
                                      <p:to>
                                        <p:strVal val="hidden"/>
                                      </p:to>
                                    </p:set>
                                  </p:childTnLst>
                                </p:cTn>
                              </p:par>
                              <p:par>
                                <p:cTn id="70" presetID="10" presetClass="exit" presetSubtype="0" fill="hold" grpId="1" nodeType="withEffect">
                                  <p:stCondLst>
                                    <p:cond delay="0"/>
                                  </p:stCondLst>
                                  <p:childTnLst>
                                    <p:animEffect transition="out" filter="fade">
                                      <p:cBhvr>
                                        <p:cTn id="71" dur="100"/>
                                        <p:tgtEl>
                                          <p:spTgt spid="103"/>
                                        </p:tgtEl>
                                      </p:cBhvr>
                                    </p:animEffect>
                                    <p:set>
                                      <p:cBhvr>
                                        <p:cTn id="72" dur="1" fill="hold">
                                          <p:stCondLst>
                                            <p:cond delay="99"/>
                                          </p:stCondLst>
                                        </p:cTn>
                                        <p:tgtEl>
                                          <p:spTgt spid="103"/>
                                        </p:tgtEl>
                                        <p:attrNameLst>
                                          <p:attrName>style.visibility</p:attrName>
                                        </p:attrNameLst>
                                      </p:cBhvr>
                                      <p:to>
                                        <p:strVal val="hidden"/>
                                      </p:to>
                                    </p:set>
                                  </p:childTnLst>
                                </p:cTn>
                              </p:par>
                            </p:childTnLst>
                          </p:cTn>
                        </p:par>
                        <p:par>
                          <p:cTn id="73" fill="hold">
                            <p:stCondLst>
                              <p:cond delay="600"/>
                            </p:stCondLst>
                            <p:childTnLst>
                              <p:par>
                                <p:cTn id="74" presetID="10" presetClass="exit" presetSubtype="0" fill="hold" grpId="1" nodeType="afterEffect">
                                  <p:stCondLst>
                                    <p:cond delay="0"/>
                                  </p:stCondLst>
                                  <p:childTnLst>
                                    <p:animEffect transition="out" filter="fade">
                                      <p:cBhvr>
                                        <p:cTn id="75" dur="100"/>
                                        <p:tgtEl>
                                          <p:spTgt spid="57"/>
                                        </p:tgtEl>
                                      </p:cBhvr>
                                    </p:animEffect>
                                    <p:set>
                                      <p:cBhvr>
                                        <p:cTn id="76" dur="1" fill="hold">
                                          <p:stCondLst>
                                            <p:cond delay="99"/>
                                          </p:stCondLst>
                                        </p:cTn>
                                        <p:tgtEl>
                                          <p:spTgt spid="57"/>
                                        </p:tgtEl>
                                        <p:attrNameLst>
                                          <p:attrName>style.visibility</p:attrName>
                                        </p:attrNameLst>
                                      </p:cBhvr>
                                      <p:to>
                                        <p:strVal val="hidden"/>
                                      </p:to>
                                    </p:set>
                                  </p:childTnLst>
                                </p:cTn>
                              </p:par>
                              <p:par>
                                <p:cTn id="77" presetID="10" presetClass="exit" presetSubtype="0" fill="hold" grpId="1" nodeType="withEffect">
                                  <p:stCondLst>
                                    <p:cond delay="0"/>
                                  </p:stCondLst>
                                  <p:childTnLst>
                                    <p:animEffect transition="out" filter="fade">
                                      <p:cBhvr>
                                        <p:cTn id="78" dur="100"/>
                                        <p:tgtEl>
                                          <p:spTgt spid="98"/>
                                        </p:tgtEl>
                                      </p:cBhvr>
                                    </p:animEffect>
                                    <p:set>
                                      <p:cBhvr>
                                        <p:cTn id="79" dur="1" fill="hold">
                                          <p:stCondLst>
                                            <p:cond delay="99"/>
                                          </p:stCondLst>
                                        </p:cTn>
                                        <p:tgtEl>
                                          <p:spTgt spid="98"/>
                                        </p:tgtEl>
                                        <p:attrNameLst>
                                          <p:attrName>style.visibility</p:attrName>
                                        </p:attrNameLst>
                                      </p:cBhvr>
                                      <p:to>
                                        <p:strVal val="hidden"/>
                                      </p:to>
                                    </p:set>
                                  </p:childTnLst>
                                </p:cTn>
                              </p:par>
                              <p:par>
                                <p:cTn id="80" presetID="10" presetClass="exit" presetSubtype="0" fill="hold" grpId="1" nodeType="withEffect">
                                  <p:stCondLst>
                                    <p:cond delay="0"/>
                                  </p:stCondLst>
                                  <p:childTnLst>
                                    <p:animEffect transition="out" filter="fade">
                                      <p:cBhvr>
                                        <p:cTn id="81" dur="100"/>
                                        <p:tgtEl>
                                          <p:spTgt spid="102"/>
                                        </p:tgtEl>
                                      </p:cBhvr>
                                    </p:animEffect>
                                    <p:set>
                                      <p:cBhvr>
                                        <p:cTn id="82" dur="1" fill="hold">
                                          <p:stCondLst>
                                            <p:cond delay="99"/>
                                          </p:stCondLst>
                                        </p:cTn>
                                        <p:tgtEl>
                                          <p:spTgt spid="102"/>
                                        </p:tgtEl>
                                        <p:attrNameLst>
                                          <p:attrName>style.visibility</p:attrName>
                                        </p:attrNameLst>
                                      </p:cBhvr>
                                      <p:to>
                                        <p:strVal val="hidden"/>
                                      </p:to>
                                    </p:set>
                                  </p:childTnLst>
                                </p:cTn>
                              </p:par>
                            </p:childTnLst>
                          </p:cTn>
                        </p:par>
                        <p:par>
                          <p:cTn id="83" fill="hold">
                            <p:stCondLst>
                              <p:cond delay="700"/>
                            </p:stCondLst>
                            <p:childTnLst>
                              <p:par>
                                <p:cTn id="84" presetID="10" presetClass="entr" presetSubtype="0" fill="hold" grpId="0" nodeType="afterEffect">
                                  <p:stCondLst>
                                    <p:cond delay="0"/>
                                  </p:stCondLst>
                                  <p:childTnLst>
                                    <p:set>
                                      <p:cBhvr>
                                        <p:cTn id="85" dur="1" fill="hold">
                                          <p:stCondLst>
                                            <p:cond delay="0"/>
                                          </p:stCondLst>
                                        </p:cTn>
                                        <p:tgtEl>
                                          <p:spTgt spid="109"/>
                                        </p:tgtEl>
                                        <p:attrNameLst>
                                          <p:attrName>style.visibility</p:attrName>
                                        </p:attrNameLst>
                                      </p:cBhvr>
                                      <p:to>
                                        <p:strVal val="visible"/>
                                      </p:to>
                                    </p:set>
                                    <p:animEffect transition="in" filter="fade">
                                      <p:cBhvr>
                                        <p:cTn id="86" dur="100"/>
                                        <p:tgtEl>
                                          <p:spTgt spid="109"/>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114"/>
                                        </p:tgtEl>
                                        <p:attrNameLst>
                                          <p:attrName>style.visibility</p:attrName>
                                        </p:attrNameLst>
                                      </p:cBhvr>
                                      <p:to>
                                        <p:strVal val="visible"/>
                                      </p:to>
                                    </p:set>
                                    <p:animEffect transition="in" filter="fade">
                                      <p:cBhvr>
                                        <p:cTn id="89" dur="100"/>
                                        <p:tgtEl>
                                          <p:spTgt spid="114"/>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118"/>
                                        </p:tgtEl>
                                        <p:attrNameLst>
                                          <p:attrName>style.visibility</p:attrName>
                                        </p:attrNameLst>
                                      </p:cBhvr>
                                      <p:to>
                                        <p:strVal val="visible"/>
                                      </p:to>
                                    </p:set>
                                    <p:animEffect transition="in" filter="fade">
                                      <p:cBhvr>
                                        <p:cTn id="92" dur="100"/>
                                        <p:tgtEl>
                                          <p:spTgt spid="118"/>
                                        </p:tgtEl>
                                      </p:cBhvr>
                                    </p:animEffect>
                                  </p:childTnLst>
                                </p:cTn>
                              </p:par>
                            </p:childTnLst>
                          </p:cTn>
                        </p:par>
                        <p:par>
                          <p:cTn id="93" fill="hold">
                            <p:stCondLst>
                              <p:cond delay="800"/>
                            </p:stCondLst>
                            <p:childTnLst>
                              <p:par>
                                <p:cTn id="94" presetID="10" presetClass="entr" presetSubtype="0" fill="hold" grpId="0" nodeType="afterEffect">
                                  <p:stCondLst>
                                    <p:cond delay="0"/>
                                  </p:stCondLst>
                                  <p:childTnLst>
                                    <p:set>
                                      <p:cBhvr>
                                        <p:cTn id="95" dur="1" fill="hold">
                                          <p:stCondLst>
                                            <p:cond delay="0"/>
                                          </p:stCondLst>
                                        </p:cTn>
                                        <p:tgtEl>
                                          <p:spTgt spid="108"/>
                                        </p:tgtEl>
                                        <p:attrNameLst>
                                          <p:attrName>style.visibility</p:attrName>
                                        </p:attrNameLst>
                                      </p:cBhvr>
                                      <p:to>
                                        <p:strVal val="visible"/>
                                      </p:to>
                                    </p:set>
                                    <p:animEffect transition="in" filter="fade">
                                      <p:cBhvr>
                                        <p:cTn id="96" dur="100"/>
                                        <p:tgtEl>
                                          <p:spTgt spid="108"/>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113"/>
                                        </p:tgtEl>
                                        <p:attrNameLst>
                                          <p:attrName>style.visibility</p:attrName>
                                        </p:attrNameLst>
                                      </p:cBhvr>
                                      <p:to>
                                        <p:strVal val="visible"/>
                                      </p:to>
                                    </p:set>
                                    <p:animEffect transition="in" filter="fade">
                                      <p:cBhvr>
                                        <p:cTn id="99" dur="100"/>
                                        <p:tgtEl>
                                          <p:spTgt spid="113"/>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117"/>
                                        </p:tgtEl>
                                        <p:attrNameLst>
                                          <p:attrName>style.visibility</p:attrName>
                                        </p:attrNameLst>
                                      </p:cBhvr>
                                      <p:to>
                                        <p:strVal val="visible"/>
                                      </p:to>
                                    </p:set>
                                    <p:animEffect transition="in" filter="fade">
                                      <p:cBhvr>
                                        <p:cTn id="102" dur="100"/>
                                        <p:tgtEl>
                                          <p:spTgt spid="117"/>
                                        </p:tgtEl>
                                      </p:cBhvr>
                                    </p:animEffect>
                                  </p:childTnLst>
                                </p:cTn>
                              </p:par>
                            </p:childTnLst>
                          </p:cTn>
                        </p:par>
                        <p:par>
                          <p:cTn id="103" fill="hold">
                            <p:stCondLst>
                              <p:cond delay="900"/>
                            </p:stCondLst>
                            <p:childTnLst>
                              <p:par>
                                <p:cTn id="104" presetID="10" presetClass="entr" presetSubtype="0" fill="hold" grpId="0" nodeType="afterEffect">
                                  <p:stCondLst>
                                    <p:cond delay="0"/>
                                  </p:stCondLst>
                                  <p:childTnLst>
                                    <p:set>
                                      <p:cBhvr>
                                        <p:cTn id="105" dur="1" fill="hold">
                                          <p:stCondLst>
                                            <p:cond delay="0"/>
                                          </p:stCondLst>
                                        </p:cTn>
                                        <p:tgtEl>
                                          <p:spTgt spid="107"/>
                                        </p:tgtEl>
                                        <p:attrNameLst>
                                          <p:attrName>style.visibility</p:attrName>
                                        </p:attrNameLst>
                                      </p:cBhvr>
                                      <p:to>
                                        <p:strVal val="visible"/>
                                      </p:to>
                                    </p:set>
                                    <p:animEffect transition="in" filter="fade">
                                      <p:cBhvr>
                                        <p:cTn id="106" dur="100"/>
                                        <p:tgtEl>
                                          <p:spTgt spid="107"/>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112"/>
                                        </p:tgtEl>
                                        <p:attrNameLst>
                                          <p:attrName>style.visibility</p:attrName>
                                        </p:attrNameLst>
                                      </p:cBhvr>
                                      <p:to>
                                        <p:strVal val="visible"/>
                                      </p:to>
                                    </p:set>
                                    <p:animEffect transition="in" filter="fade">
                                      <p:cBhvr>
                                        <p:cTn id="109" dur="100"/>
                                        <p:tgtEl>
                                          <p:spTgt spid="112"/>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116"/>
                                        </p:tgtEl>
                                        <p:attrNameLst>
                                          <p:attrName>style.visibility</p:attrName>
                                        </p:attrNameLst>
                                      </p:cBhvr>
                                      <p:to>
                                        <p:strVal val="visible"/>
                                      </p:to>
                                    </p:set>
                                    <p:animEffect transition="in" filter="fade">
                                      <p:cBhvr>
                                        <p:cTn id="112" dur="100"/>
                                        <p:tgtEl>
                                          <p:spTgt spid="116"/>
                                        </p:tgtEl>
                                      </p:cBhvr>
                                    </p:animEffect>
                                  </p:childTnLst>
                                </p:cTn>
                              </p:par>
                            </p:childTnLst>
                          </p:cTn>
                        </p:par>
                        <p:par>
                          <p:cTn id="113" fill="hold">
                            <p:stCondLst>
                              <p:cond delay="1000"/>
                            </p:stCondLst>
                            <p:childTnLst>
                              <p:par>
                                <p:cTn id="114" presetID="10" presetClass="entr" presetSubtype="0" fill="hold" grpId="0" nodeType="afterEffect">
                                  <p:stCondLst>
                                    <p:cond delay="0"/>
                                  </p:stCondLst>
                                  <p:childTnLst>
                                    <p:set>
                                      <p:cBhvr>
                                        <p:cTn id="115" dur="1" fill="hold">
                                          <p:stCondLst>
                                            <p:cond delay="0"/>
                                          </p:stCondLst>
                                        </p:cTn>
                                        <p:tgtEl>
                                          <p:spTgt spid="106"/>
                                        </p:tgtEl>
                                        <p:attrNameLst>
                                          <p:attrName>style.visibility</p:attrName>
                                        </p:attrNameLst>
                                      </p:cBhvr>
                                      <p:to>
                                        <p:strVal val="visible"/>
                                      </p:to>
                                    </p:set>
                                    <p:animEffect transition="in" filter="fade">
                                      <p:cBhvr>
                                        <p:cTn id="116" dur="100"/>
                                        <p:tgtEl>
                                          <p:spTgt spid="106"/>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111"/>
                                        </p:tgtEl>
                                        <p:attrNameLst>
                                          <p:attrName>style.visibility</p:attrName>
                                        </p:attrNameLst>
                                      </p:cBhvr>
                                      <p:to>
                                        <p:strVal val="visible"/>
                                      </p:to>
                                    </p:set>
                                    <p:animEffect transition="in" filter="fade">
                                      <p:cBhvr>
                                        <p:cTn id="119" dur="100"/>
                                        <p:tgtEl>
                                          <p:spTgt spid="111"/>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115"/>
                                        </p:tgtEl>
                                        <p:attrNameLst>
                                          <p:attrName>style.visibility</p:attrName>
                                        </p:attrNameLst>
                                      </p:cBhvr>
                                      <p:to>
                                        <p:strVal val="visible"/>
                                      </p:to>
                                    </p:set>
                                    <p:animEffect transition="in" filter="fade">
                                      <p:cBhvr>
                                        <p:cTn id="122" dur="100"/>
                                        <p:tgtEl>
                                          <p:spTgt spid="115"/>
                                        </p:tgtEl>
                                      </p:cBhvr>
                                    </p:animEffect>
                                  </p:childTnLst>
                                </p:cTn>
                              </p:par>
                              <p:par>
                                <p:cTn id="123" presetID="10" presetClass="exit" presetSubtype="0" fill="hold" grpId="1" nodeType="withEffect">
                                  <p:stCondLst>
                                    <p:cond delay="0"/>
                                  </p:stCondLst>
                                  <p:childTnLst>
                                    <p:animEffect transition="out" filter="fade">
                                      <p:cBhvr>
                                        <p:cTn id="124" dur="100"/>
                                        <p:tgtEl>
                                          <p:spTgt spid="109"/>
                                        </p:tgtEl>
                                      </p:cBhvr>
                                    </p:animEffect>
                                    <p:set>
                                      <p:cBhvr>
                                        <p:cTn id="125" dur="1" fill="hold">
                                          <p:stCondLst>
                                            <p:cond delay="99"/>
                                          </p:stCondLst>
                                        </p:cTn>
                                        <p:tgtEl>
                                          <p:spTgt spid="109"/>
                                        </p:tgtEl>
                                        <p:attrNameLst>
                                          <p:attrName>style.visibility</p:attrName>
                                        </p:attrNameLst>
                                      </p:cBhvr>
                                      <p:to>
                                        <p:strVal val="hidden"/>
                                      </p:to>
                                    </p:set>
                                  </p:childTnLst>
                                </p:cTn>
                              </p:par>
                              <p:par>
                                <p:cTn id="126" presetID="10" presetClass="exit" presetSubtype="0" fill="hold" grpId="1" nodeType="withEffect">
                                  <p:stCondLst>
                                    <p:cond delay="0"/>
                                  </p:stCondLst>
                                  <p:childTnLst>
                                    <p:animEffect transition="out" filter="fade">
                                      <p:cBhvr>
                                        <p:cTn id="127" dur="100"/>
                                        <p:tgtEl>
                                          <p:spTgt spid="114"/>
                                        </p:tgtEl>
                                      </p:cBhvr>
                                    </p:animEffect>
                                    <p:set>
                                      <p:cBhvr>
                                        <p:cTn id="128" dur="1" fill="hold">
                                          <p:stCondLst>
                                            <p:cond delay="99"/>
                                          </p:stCondLst>
                                        </p:cTn>
                                        <p:tgtEl>
                                          <p:spTgt spid="114"/>
                                        </p:tgtEl>
                                        <p:attrNameLst>
                                          <p:attrName>style.visibility</p:attrName>
                                        </p:attrNameLst>
                                      </p:cBhvr>
                                      <p:to>
                                        <p:strVal val="hidden"/>
                                      </p:to>
                                    </p:set>
                                  </p:childTnLst>
                                </p:cTn>
                              </p:par>
                              <p:par>
                                <p:cTn id="129" presetID="10" presetClass="exit" presetSubtype="0" fill="hold" grpId="1" nodeType="withEffect">
                                  <p:stCondLst>
                                    <p:cond delay="0"/>
                                  </p:stCondLst>
                                  <p:childTnLst>
                                    <p:animEffect transition="out" filter="fade">
                                      <p:cBhvr>
                                        <p:cTn id="130" dur="100"/>
                                        <p:tgtEl>
                                          <p:spTgt spid="118"/>
                                        </p:tgtEl>
                                      </p:cBhvr>
                                    </p:animEffect>
                                    <p:set>
                                      <p:cBhvr>
                                        <p:cTn id="131" dur="1" fill="hold">
                                          <p:stCondLst>
                                            <p:cond delay="99"/>
                                          </p:stCondLst>
                                        </p:cTn>
                                        <p:tgtEl>
                                          <p:spTgt spid="118"/>
                                        </p:tgtEl>
                                        <p:attrNameLst>
                                          <p:attrName>style.visibility</p:attrName>
                                        </p:attrNameLst>
                                      </p:cBhvr>
                                      <p:to>
                                        <p:strVal val="hidden"/>
                                      </p:to>
                                    </p:set>
                                  </p:childTnLst>
                                </p:cTn>
                              </p:par>
                            </p:childTnLst>
                          </p:cTn>
                        </p:par>
                        <p:par>
                          <p:cTn id="132" fill="hold">
                            <p:stCondLst>
                              <p:cond delay="1100"/>
                            </p:stCondLst>
                            <p:childTnLst>
                              <p:par>
                                <p:cTn id="133" presetID="10" presetClass="exit" presetSubtype="0" fill="hold" grpId="1" nodeType="afterEffect">
                                  <p:stCondLst>
                                    <p:cond delay="0"/>
                                  </p:stCondLst>
                                  <p:childTnLst>
                                    <p:animEffect transition="out" filter="fade">
                                      <p:cBhvr>
                                        <p:cTn id="134" dur="100"/>
                                        <p:tgtEl>
                                          <p:spTgt spid="108"/>
                                        </p:tgtEl>
                                      </p:cBhvr>
                                    </p:animEffect>
                                    <p:set>
                                      <p:cBhvr>
                                        <p:cTn id="135" dur="1" fill="hold">
                                          <p:stCondLst>
                                            <p:cond delay="99"/>
                                          </p:stCondLst>
                                        </p:cTn>
                                        <p:tgtEl>
                                          <p:spTgt spid="108"/>
                                        </p:tgtEl>
                                        <p:attrNameLst>
                                          <p:attrName>style.visibility</p:attrName>
                                        </p:attrNameLst>
                                      </p:cBhvr>
                                      <p:to>
                                        <p:strVal val="hidden"/>
                                      </p:to>
                                    </p:set>
                                  </p:childTnLst>
                                </p:cTn>
                              </p:par>
                              <p:par>
                                <p:cTn id="136" presetID="10" presetClass="exit" presetSubtype="0" fill="hold" grpId="1" nodeType="withEffect">
                                  <p:stCondLst>
                                    <p:cond delay="0"/>
                                  </p:stCondLst>
                                  <p:childTnLst>
                                    <p:animEffect transition="out" filter="fade">
                                      <p:cBhvr>
                                        <p:cTn id="137" dur="100"/>
                                        <p:tgtEl>
                                          <p:spTgt spid="113"/>
                                        </p:tgtEl>
                                      </p:cBhvr>
                                    </p:animEffect>
                                    <p:set>
                                      <p:cBhvr>
                                        <p:cTn id="138" dur="1" fill="hold">
                                          <p:stCondLst>
                                            <p:cond delay="99"/>
                                          </p:stCondLst>
                                        </p:cTn>
                                        <p:tgtEl>
                                          <p:spTgt spid="113"/>
                                        </p:tgtEl>
                                        <p:attrNameLst>
                                          <p:attrName>style.visibility</p:attrName>
                                        </p:attrNameLst>
                                      </p:cBhvr>
                                      <p:to>
                                        <p:strVal val="hidden"/>
                                      </p:to>
                                    </p:set>
                                  </p:childTnLst>
                                </p:cTn>
                              </p:par>
                              <p:par>
                                <p:cTn id="139" presetID="10" presetClass="exit" presetSubtype="0" fill="hold" grpId="1" nodeType="withEffect">
                                  <p:stCondLst>
                                    <p:cond delay="0"/>
                                  </p:stCondLst>
                                  <p:childTnLst>
                                    <p:animEffect transition="out" filter="fade">
                                      <p:cBhvr>
                                        <p:cTn id="140" dur="100"/>
                                        <p:tgtEl>
                                          <p:spTgt spid="117"/>
                                        </p:tgtEl>
                                      </p:cBhvr>
                                    </p:animEffect>
                                    <p:set>
                                      <p:cBhvr>
                                        <p:cTn id="141" dur="1" fill="hold">
                                          <p:stCondLst>
                                            <p:cond delay="99"/>
                                          </p:stCondLst>
                                        </p:cTn>
                                        <p:tgtEl>
                                          <p:spTgt spid="117"/>
                                        </p:tgtEl>
                                        <p:attrNameLst>
                                          <p:attrName>style.visibility</p:attrName>
                                        </p:attrNameLst>
                                      </p:cBhvr>
                                      <p:to>
                                        <p:strVal val="hidden"/>
                                      </p:to>
                                    </p:set>
                                  </p:childTnLst>
                                </p:cTn>
                              </p:par>
                            </p:childTnLst>
                          </p:cTn>
                        </p:par>
                        <p:par>
                          <p:cTn id="142" fill="hold">
                            <p:stCondLst>
                              <p:cond delay="1200"/>
                            </p:stCondLst>
                            <p:childTnLst>
                              <p:par>
                                <p:cTn id="143" presetID="10" presetClass="exit" presetSubtype="0" fill="hold" grpId="1" nodeType="afterEffect">
                                  <p:stCondLst>
                                    <p:cond delay="0"/>
                                  </p:stCondLst>
                                  <p:childTnLst>
                                    <p:animEffect transition="out" filter="fade">
                                      <p:cBhvr>
                                        <p:cTn id="144" dur="100"/>
                                        <p:tgtEl>
                                          <p:spTgt spid="107"/>
                                        </p:tgtEl>
                                      </p:cBhvr>
                                    </p:animEffect>
                                    <p:set>
                                      <p:cBhvr>
                                        <p:cTn id="145" dur="1" fill="hold">
                                          <p:stCondLst>
                                            <p:cond delay="99"/>
                                          </p:stCondLst>
                                        </p:cTn>
                                        <p:tgtEl>
                                          <p:spTgt spid="107"/>
                                        </p:tgtEl>
                                        <p:attrNameLst>
                                          <p:attrName>style.visibility</p:attrName>
                                        </p:attrNameLst>
                                      </p:cBhvr>
                                      <p:to>
                                        <p:strVal val="hidden"/>
                                      </p:to>
                                    </p:set>
                                  </p:childTnLst>
                                </p:cTn>
                              </p:par>
                              <p:par>
                                <p:cTn id="146" presetID="10" presetClass="exit" presetSubtype="0" fill="hold" grpId="1" nodeType="withEffect">
                                  <p:stCondLst>
                                    <p:cond delay="0"/>
                                  </p:stCondLst>
                                  <p:childTnLst>
                                    <p:animEffect transition="out" filter="fade">
                                      <p:cBhvr>
                                        <p:cTn id="147" dur="100"/>
                                        <p:tgtEl>
                                          <p:spTgt spid="112"/>
                                        </p:tgtEl>
                                      </p:cBhvr>
                                    </p:animEffect>
                                    <p:set>
                                      <p:cBhvr>
                                        <p:cTn id="148" dur="1" fill="hold">
                                          <p:stCondLst>
                                            <p:cond delay="99"/>
                                          </p:stCondLst>
                                        </p:cTn>
                                        <p:tgtEl>
                                          <p:spTgt spid="112"/>
                                        </p:tgtEl>
                                        <p:attrNameLst>
                                          <p:attrName>style.visibility</p:attrName>
                                        </p:attrNameLst>
                                      </p:cBhvr>
                                      <p:to>
                                        <p:strVal val="hidden"/>
                                      </p:to>
                                    </p:set>
                                  </p:childTnLst>
                                </p:cTn>
                              </p:par>
                              <p:par>
                                <p:cTn id="149" presetID="10" presetClass="exit" presetSubtype="0" fill="hold" grpId="1" nodeType="withEffect">
                                  <p:stCondLst>
                                    <p:cond delay="0"/>
                                  </p:stCondLst>
                                  <p:childTnLst>
                                    <p:animEffect transition="out" filter="fade">
                                      <p:cBhvr>
                                        <p:cTn id="150" dur="100"/>
                                        <p:tgtEl>
                                          <p:spTgt spid="116"/>
                                        </p:tgtEl>
                                      </p:cBhvr>
                                    </p:animEffect>
                                    <p:set>
                                      <p:cBhvr>
                                        <p:cTn id="151" dur="1" fill="hold">
                                          <p:stCondLst>
                                            <p:cond delay="99"/>
                                          </p:stCondLst>
                                        </p:cTn>
                                        <p:tgtEl>
                                          <p:spTgt spid="116"/>
                                        </p:tgtEl>
                                        <p:attrNameLst>
                                          <p:attrName>style.visibility</p:attrName>
                                        </p:attrNameLst>
                                      </p:cBhvr>
                                      <p:to>
                                        <p:strVal val="hidden"/>
                                      </p:to>
                                    </p:set>
                                  </p:childTnLst>
                                </p:cTn>
                              </p:par>
                            </p:childTnLst>
                          </p:cTn>
                        </p:par>
                        <p:par>
                          <p:cTn id="152" fill="hold">
                            <p:stCondLst>
                              <p:cond delay="1300"/>
                            </p:stCondLst>
                            <p:childTnLst>
                              <p:par>
                                <p:cTn id="153" presetID="10" presetClass="exit" presetSubtype="0" fill="hold" grpId="1" nodeType="afterEffect">
                                  <p:stCondLst>
                                    <p:cond delay="0"/>
                                  </p:stCondLst>
                                  <p:childTnLst>
                                    <p:animEffect transition="out" filter="fade">
                                      <p:cBhvr>
                                        <p:cTn id="154" dur="100"/>
                                        <p:tgtEl>
                                          <p:spTgt spid="106"/>
                                        </p:tgtEl>
                                      </p:cBhvr>
                                    </p:animEffect>
                                    <p:set>
                                      <p:cBhvr>
                                        <p:cTn id="155" dur="1" fill="hold">
                                          <p:stCondLst>
                                            <p:cond delay="99"/>
                                          </p:stCondLst>
                                        </p:cTn>
                                        <p:tgtEl>
                                          <p:spTgt spid="106"/>
                                        </p:tgtEl>
                                        <p:attrNameLst>
                                          <p:attrName>style.visibility</p:attrName>
                                        </p:attrNameLst>
                                      </p:cBhvr>
                                      <p:to>
                                        <p:strVal val="hidden"/>
                                      </p:to>
                                    </p:set>
                                  </p:childTnLst>
                                </p:cTn>
                              </p:par>
                              <p:par>
                                <p:cTn id="156" presetID="10" presetClass="exit" presetSubtype="0" fill="hold" grpId="1" nodeType="withEffect">
                                  <p:stCondLst>
                                    <p:cond delay="0"/>
                                  </p:stCondLst>
                                  <p:childTnLst>
                                    <p:animEffect transition="out" filter="fade">
                                      <p:cBhvr>
                                        <p:cTn id="157" dur="100"/>
                                        <p:tgtEl>
                                          <p:spTgt spid="111"/>
                                        </p:tgtEl>
                                      </p:cBhvr>
                                    </p:animEffect>
                                    <p:set>
                                      <p:cBhvr>
                                        <p:cTn id="158" dur="1" fill="hold">
                                          <p:stCondLst>
                                            <p:cond delay="99"/>
                                          </p:stCondLst>
                                        </p:cTn>
                                        <p:tgtEl>
                                          <p:spTgt spid="111"/>
                                        </p:tgtEl>
                                        <p:attrNameLst>
                                          <p:attrName>style.visibility</p:attrName>
                                        </p:attrNameLst>
                                      </p:cBhvr>
                                      <p:to>
                                        <p:strVal val="hidden"/>
                                      </p:to>
                                    </p:set>
                                  </p:childTnLst>
                                </p:cTn>
                              </p:par>
                              <p:par>
                                <p:cTn id="159" presetID="10" presetClass="exit" presetSubtype="0" fill="hold" grpId="1" nodeType="withEffect">
                                  <p:stCondLst>
                                    <p:cond delay="0"/>
                                  </p:stCondLst>
                                  <p:childTnLst>
                                    <p:animEffect transition="out" filter="fade">
                                      <p:cBhvr>
                                        <p:cTn id="160" dur="100"/>
                                        <p:tgtEl>
                                          <p:spTgt spid="115"/>
                                        </p:tgtEl>
                                      </p:cBhvr>
                                    </p:animEffect>
                                    <p:set>
                                      <p:cBhvr>
                                        <p:cTn id="161" dur="1" fill="hold">
                                          <p:stCondLst>
                                            <p:cond delay="99"/>
                                          </p:stCondLst>
                                        </p:cTn>
                                        <p:tgtEl>
                                          <p:spTgt spid="115"/>
                                        </p:tgtEl>
                                        <p:attrNameLst>
                                          <p:attrName>style.visibility</p:attrName>
                                        </p:attrNameLst>
                                      </p:cBhvr>
                                      <p:to>
                                        <p:strVal val="hidden"/>
                                      </p:to>
                                    </p:set>
                                  </p:childTnLst>
                                </p:cTn>
                              </p:par>
                            </p:childTnLst>
                          </p:cTn>
                        </p:par>
                      </p:childTnLst>
                    </p:cTn>
                  </p:par>
                  <p:par>
                    <p:cTn id="162" fill="hold">
                      <p:stCondLst>
                        <p:cond delay="indefinite"/>
                      </p:stCondLst>
                      <p:childTnLst>
                        <p:par>
                          <p:cTn id="163" fill="hold">
                            <p:stCondLst>
                              <p:cond delay="0"/>
                            </p:stCondLst>
                            <p:childTnLst>
                              <p:par>
                                <p:cTn id="164" presetID="53" presetClass="entr" presetSubtype="16" fill="hold" nodeType="clickEffect">
                                  <p:stCondLst>
                                    <p:cond delay="0"/>
                                  </p:stCondLst>
                                  <p:childTnLst>
                                    <p:set>
                                      <p:cBhvr>
                                        <p:cTn id="165" dur="1" fill="hold">
                                          <p:stCondLst>
                                            <p:cond delay="0"/>
                                          </p:stCondLst>
                                        </p:cTn>
                                        <p:tgtEl>
                                          <p:spTgt spid="68"/>
                                        </p:tgtEl>
                                        <p:attrNameLst>
                                          <p:attrName>style.visibility</p:attrName>
                                        </p:attrNameLst>
                                      </p:cBhvr>
                                      <p:to>
                                        <p:strVal val="visible"/>
                                      </p:to>
                                    </p:set>
                                    <p:anim calcmode="lin" valueType="num">
                                      <p:cBhvr>
                                        <p:cTn id="166" dur="500" fill="hold"/>
                                        <p:tgtEl>
                                          <p:spTgt spid="68"/>
                                        </p:tgtEl>
                                        <p:attrNameLst>
                                          <p:attrName>ppt_w</p:attrName>
                                        </p:attrNameLst>
                                      </p:cBhvr>
                                      <p:tavLst>
                                        <p:tav tm="0">
                                          <p:val>
                                            <p:fltVal val="0"/>
                                          </p:val>
                                        </p:tav>
                                        <p:tav tm="100000">
                                          <p:val>
                                            <p:strVal val="#ppt_w"/>
                                          </p:val>
                                        </p:tav>
                                      </p:tavLst>
                                    </p:anim>
                                    <p:anim calcmode="lin" valueType="num">
                                      <p:cBhvr>
                                        <p:cTn id="167" dur="500" fill="hold"/>
                                        <p:tgtEl>
                                          <p:spTgt spid="68"/>
                                        </p:tgtEl>
                                        <p:attrNameLst>
                                          <p:attrName>ppt_h</p:attrName>
                                        </p:attrNameLst>
                                      </p:cBhvr>
                                      <p:tavLst>
                                        <p:tav tm="0">
                                          <p:val>
                                            <p:fltVal val="0"/>
                                          </p:val>
                                        </p:tav>
                                        <p:tav tm="100000">
                                          <p:val>
                                            <p:strVal val="#ppt_h"/>
                                          </p:val>
                                        </p:tav>
                                      </p:tavLst>
                                    </p:anim>
                                    <p:animEffect transition="in" filter="fade">
                                      <p:cBhvr>
                                        <p:cTn id="168" dur="500"/>
                                        <p:tgtEl>
                                          <p:spTgt spid="68"/>
                                        </p:tgtEl>
                                      </p:cBhvr>
                                    </p:animEffect>
                                  </p:childTnLst>
                                </p:cTn>
                              </p:par>
                            </p:childTnLst>
                          </p:cTn>
                        </p:par>
                      </p:childTnLst>
                    </p:cTn>
                  </p:par>
                  <p:par>
                    <p:cTn id="169" fill="hold">
                      <p:stCondLst>
                        <p:cond delay="indefinite"/>
                      </p:stCondLst>
                      <p:childTnLst>
                        <p:par>
                          <p:cTn id="170" fill="hold">
                            <p:stCondLst>
                              <p:cond delay="0"/>
                            </p:stCondLst>
                            <p:childTnLst>
                              <p:par>
                                <p:cTn id="171" presetID="1" presetClass="entr" presetSubtype="0" fill="hold" grpId="0" nodeType="clickEffect">
                                  <p:stCondLst>
                                    <p:cond delay="0"/>
                                  </p:stCondLst>
                                  <p:childTnLst>
                                    <p:set>
                                      <p:cBhvr>
                                        <p:cTn id="172" dur="1" fill="hold">
                                          <p:stCondLst>
                                            <p:cond delay="0"/>
                                          </p:stCondLst>
                                        </p:cTn>
                                        <p:tgtEl>
                                          <p:spTgt spid="87"/>
                                        </p:tgtEl>
                                        <p:attrNameLst>
                                          <p:attrName>style.visibility</p:attrName>
                                        </p:attrNameLst>
                                      </p:cBhvr>
                                      <p:to>
                                        <p:strVal val="visible"/>
                                      </p:to>
                                    </p:set>
                                  </p:childTnLst>
                                </p:cTn>
                              </p:par>
                              <p:par>
                                <p:cTn id="173" presetID="10" presetClass="exit" presetSubtype="0" fill="hold" nodeType="withEffect">
                                  <p:stCondLst>
                                    <p:cond delay="0"/>
                                  </p:stCondLst>
                                  <p:childTnLst>
                                    <p:animEffect transition="out" filter="fade">
                                      <p:cBhvr>
                                        <p:cTn id="174" dur="500"/>
                                        <p:tgtEl>
                                          <p:spTgt spid="68"/>
                                        </p:tgtEl>
                                      </p:cBhvr>
                                    </p:animEffect>
                                    <p:set>
                                      <p:cBhvr>
                                        <p:cTn id="175" dur="1" fill="hold">
                                          <p:stCondLst>
                                            <p:cond delay="499"/>
                                          </p:stCondLst>
                                        </p:cTn>
                                        <p:tgtEl>
                                          <p:spTgt spid="68"/>
                                        </p:tgtEl>
                                        <p:attrNameLst>
                                          <p:attrName>style.visibility</p:attrName>
                                        </p:attrNameLst>
                                      </p:cBhvr>
                                      <p:to>
                                        <p:strVal val="hidden"/>
                                      </p:to>
                                    </p:set>
                                  </p:childTnLst>
                                </p:cTn>
                              </p:par>
                            </p:childTnLst>
                          </p:cTn>
                        </p:par>
                        <p:par>
                          <p:cTn id="176" fill="hold">
                            <p:stCondLst>
                              <p:cond delay="500"/>
                            </p:stCondLst>
                            <p:childTnLst>
                              <p:par>
                                <p:cTn id="177" presetID="10" presetClass="emph" presetSubtype="0" repeatCount="3000" fill="hold" grpId="1" nodeType="afterEffect">
                                  <p:stCondLst>
                                    <p:cond delay="0"/>
                                  </p:stCondLst>
                                  <p:childTnLst>
                                    <p:anim calcmode="discrete" valueType="str">
                                      <p:cBhvr override="childStyle">
                                        <p:cTn id="178" dur="2100" fill="hold"/>
                                        <p:tgtEl>
                                          <p:spTgt spid="87"/>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childTnLst>
                          </p:cTn>
                        </p:par>
                        <p:par>
                          <p:cTn id="179" fill="hold">
                            <p:stCondLst>
                              <p:cond delay="6800"/>
                            </p:stCondLst>
                            <p:childTnLst>
                              <p:par>
                                <p:cTn id="180" presetID="10" presetClass="exit" presetSubtype="0" fill="hold" grpId="2" nodeType="afterEffect">
                                  <p:stCondLst>
                                    <p:cond delay="0"/>
                                  </p:stCondLst>
                                  <p:childTnLst>
                                    <p:animEffect transition="out" filter="fade">
                                      <p:cBhvr>
                                        <p:cTn id="181" dur="1000"/>
                                        <p:tgtEl>
                                          <p:spTgt spid="87"/>
                                        </p:tgtEl>
                                      </p:cBhvr>
                                    </p:animEffect>
                                    <p:set>
                                      <p:cBhvr>
                                        <p:cTn id="182" dur="1" fill="hold">
                                          <p:stCondLst>
                                            <p:cond delay="999"/>
                                          </p:stCondLst>
                                        </p:cTn>
                                        <p:tgtEl>
                                          <p:spTgt spid="87"/>
                                        </p:tgtEl>
                                        <p:attrNameLst>
                                          <p:attrName>style.visibility</p:attrName>
                                        </p:attrNameLst>
                                      </p:cBhvr>
                                      <p:to>
                                        <p:strVal val="hidden"/>
                                      </p:to>
                                    </p:set>
                                  </p:childTnLst>
                                </p:cTn>
                              </p:par>
                            </p:childTnLst>
                          </p:cTn>
                        </p:par>
                      </p:childTnLst>
                    </p:cTn>
                  </p:par>
                  <p:par>
                    <p:cTn id="183" fill="hold">
                      <p:stCondLst>
                        <p:cond delay="indefinite"/>
                      </p:stCondLst>
                      <p:childTnLst>
                        <p:par>
                          <p:cTn id="184" fill="hold">
                            <p:stCondLst>
                              <p:cond delay="0"/>
                            </p:stCondLst>
                            <p:childTnLst>
                              <p:par>
                                <p:cTn id="185" presetID="22" presetClass="entr" presetSubtype="2" fill="hold" nodeType="clickEffect">
                                  <p:stCondLst>
                                    <p:cond delay="0"/>
                                  </p:stCondLst>
                                  <p:childTnLst>
                                    <p:set>
                                      <p:cBhvr>
                                        <p:cTn id="186" dur="1" fill="hold">
                                          <p:stCondLst>
                                            <p:cond delay="0"/>
                                          </p:stCondLst>
                                        </p:cTn>
                                        <p:tgtEl>
                                          <p:spTgt spid="86"/>
                                        </p:tgtEl>
                                        <p:attrNameLst>
                                          <p:attrName>style.visibility</p:attrName>
                                        </p:attrNameLst>
                                      </p:cBhvr>
                                      <p:to>
                                        <p:strVal val="visible"/>
                                      </p:to>
                                    </p:set>
                                    <p:animEffect transition="in" filter="wipe(right)">
                                      <p:cBhvr>
                                        <p:cTn id="187" dur="500"/>
                                        <p:tgtEl>
                                          <p:spTgt spid="86"/>
                                        </p:tgtEl>
                                      </p:cBhvr>
                                    </p:animEffect>
                                  </p:childTnLst>
                                </p:cTn>
                              </p:par>
                            </p:childTnLst>
                          </p:cTn>
                        </p:par>
                        <p:par>
                          <p:cTn id="188" fill="hold">
                            <p:stCondLst>
                              <p:cond delay="500"/>
                            </p:stCondLst>
                            <p:childTnLst>
                              <p:par>
                                <p:cTn id="189" presetID="22" presetClass="entr" presetSubtype="2" fill="hold" nodeType="afterEffect">
                                  <p:stCondLst>
                                    <p:cond delay="0"/>
                                  </p:stCondLst>
                                  <p:childTnLst>
                                    <p:set>
                                      <p:cBhvr>
                                        <p:cTn id="190" dur="1" fill="hold">
                                          <p:stCondLst>
                                            <p:cond delay="0"/>
                                          </p:stCondLst>
                                        </p:cTn>
                                        <p:tgtEl>
                                          <p:spTgt spid="83"/>
                                        </p:tgtEl>
                                        <p:attrNameLst>
                                          <p:attrName>style.visibility</p:attrName>
                                        </p:attrNameLst>
                                      </p:cBhvr>
                                      <p:to>
                                        <p:strVal val="visible"/>
                                      </p:to>
                                    </p:set>
                                    <p:animEffect transition="in" filter="wipe(right)">
                                      <p:cBhvr>
                                        <p:cTn id="191" dur="500"/>
                                        <p:tgtEl>
                                          <p:spTgt spid="83"/>
                                        </p:tgtEl>
                                      </p:cBhvr>
                                    </p:animEffect>
                                  </p:childTnLst>
                                </p:cTn>
                              </p:par>
                            </p:childTnLst>
                          </p:cTn>
                        </p:par>
                        <p:par>
                          <p:cTn id="192" fill="hold">
                            <p:stCondLst>
                              <p:cond delay="1000"/>
                            </p:stCondLst>
                            <p:childTnLst>
                              <p:par>
                                <p:cTn id="193" presetID="22" presetClass="entr" presetSubtype="2" fill="hold" nodeType="afterEffect">
                                  <p:stCondLst>
                                    <p:cond delay="0"/>
                                  </p:stCondLst>
                                  <p:childTnLst>
                                    <p:set>
                                      <p:cBhvr>
                                        <p:cTn id="194" dur="1" fill="hold">
                                          <p:stCondLst>
                                            <p:cond delay="0"/>
                                          </p:stCondLst>
                                        </p:cTn>
                                        <p:tgtEl>
                                          <p:spTgt spid="84"/>
                                        </p:tgtEl>
                                        <p:attrNameLst>
                                          <p:attrName>style.visibility</p:attrName>
                                        </p:attrNameLst>
                                      </p:cBhvr>
                                      <p:to>
                                        <p:strVal val="visible"/>
                                      </p:to>
                                    </p:set>
                                    <p:animEffect transition="in" filter="wipe(right)">
                                      <p:cBhvr>
                                        <p:cTn id="195" dur="500"/>
                                        <p:tgtEl>
                                          <p:spTgt spid="84"/>
                                        </p:tgtEl>
                                      </p:cBhvr>
                                    </p:animEffect>
                                  </p:childTnLst>
                                </p:cTn>
                              </p:par>
                            </p:childTnLst>
                          </p:cTn>
                        </p:par>
                        <p:par>
                          <p:cTn id="196" fill="hold">
                            <p:stCondLst>
                              <p:cond delay="1500"/>
                            </p:stCondLst>
                            <p:childTnLst>
                              <p:par>
                                <p:cTn id="197" presetID="22" presetClass="entr" presetSubtype="1" fill="hold" grpId="0" nodeType="afterEffect">
                                  <p:stCondLst>
                                    <p:cond delay="0"/>
                                  </p:stCondLst>
                                  <p:childTnLst>
                                    <p:set>
                                      <p:cBhvr>
                                        <p:cTn id="198" dur="1" fill="hold">
                                          <p:stCondLst>
                                            <p:cond delay="0"/>
                                          </p:stCondLst>
                                        </p:cTn>
                                        <p:tgtEl>
                                          <p:spTgt spid="85"/>
                                        </p:tgtEl>
                                        <p:attrNameLst>
                                          <p:attrName>style.visibility</p:attrName>
                                        </p:attrNameLst>
                                      </p:cBhvr>
                                      <p:to>
                                        <p:strVal val="visible"/>
                                      </p:to>
                                    </p:set>
                                    <p:animEffect transition="in" filter="wipe(up)">
                                      <p:cBhvr>
                                        <p:cTn id="199" dur="500"/>
                                        <p:tgtEl>
                                          <p:spTgt spid="85"/>
                                        </p:tgtEl>
                                      </p:cBhvr>
                                    </p:animEffect>
                                  </p:childTnLst>
                                </p:cTn>
                              </p:par>
                            </p:childTnLst>
                          </p:cTn>
                        </p:par>
                        <p:par>
                          <p:cTn id="200" fill="hold">
                            <p:stCondLst>
                              <p:cond delay="2000"/>
                            </p:stCondLst>
                            <p:childTnLst>
                              <p:par>
                                <p:cTn id="201" presetID="42" presetClass="path" presetSubtype="0" accel="50000" decel="50000" fill="hold" grpId="1" nodeType="afterEffect">
                                  <p:stCondLst>
                                    <p:cond delay="0"/>
                                  </p:stCondLst>
                                  <p:childTnLst>
                                    <p:animMotion origin="layout" path="M 3.33333E-6 -1.01203E-6 L 3.33333E-6 0.22863 " pathEditMode="relative" rAng="0" ptsTypes="AA">
                                      <p:cBhvr>
                                        <p:cTn id="202" dur="2500" fill="hold"/>
                                        <p:tgtEl>
                                          <p:spTgt spid="85"/>
                                        </p:tgtEl>
                                        <p:attrNameLst>
                                          <p:attrName>ppt_x</p:attrName>
                                          <p:attrName>ppt_y</p:attrName>
                                        </p:attrNameLst>
                                      </p:cBhvr>
                                      <p:rCtr x="0" y="11416"/>
                                    </p:animMotion>
                                  </p:childTnLst>
                                </p:cTn>
                              </p:par>
                              <p:par>
                                <p:cTn id="203" presetID="3" presetClass="emph" presetSubtype="2" fill="hold" grpId="0" nodeType="withEffect">
                                  <p:stCondLst>
                                    <p:cond delay="250"/>
                                  </p:stCondLst>
                                  <p:childTnLst>
                                    <p:animClr clrSpc="rgb" dir="cw">
                                      <p:cBhvr override="childStyle">
                                        <p:cTn id="204" dur="500" fill="hold"/>
                                        <p:tgtEl>
                                          <p:spTgt spid="79"/>
                                        </p:tgtEl>
                                        <p:attrNameLst>
                                          <p:attrName>style.color</p:attrName>
                                        </p:attrNameLst>
                                      </p:cBhvr>
                                      <p:to>
                                        <a:srgbClr val="FFFFFF"/>
                                      </p:to>
                                    </p:animClr>
                                  </p:childTnLst>
                                </p:cTn>
                              </p:par>
                              <p:par>
                                <p:cTn id="205" presetID="3" presetClass="emph" presetSubtype="2" fill="hold" grpId="0" nodeType="withEffect">
                                  <p:stCondLst>
                                    <p:cond delay="750"/>
                                  </p:stCondLst>
                                  <p:childTnLst>
                                    <p:animClr clrSpc="rgb" dir="cw">
                                      <p:cBhvr override="childStyle">
                                        <p:cTn id="206" dur="500" fill="hold"/>
                                        <p:tgtEl>
                                          <p:spTgt spid="80"/>
                                        </p:tgtEl>
                                        <p:attrNameLst>
                                          <p:attrName>style.color</p:attrName>
                                        </p:attrNameLst>
                                      </p:cBhvr>
                                      <p:to>
                                        <a:srgbClr val="FFFFFF"/>
                                      </p:to>
                                    </p:animClr>
                                  </p:childTnLst>
                                </p:cTn>
                              </p:par>
                              <p:par>
                                <p:cTn id="207" presetID="3" presetClass="emph" presetSubtype="2" fill="hold" grpId="0" nodeType="withEffect">
                                  <p:stCondLst>
                                    <p:cond delay="1250"/>
                                  </p:stCondLst>
                                  <p:childTnLst>
                                    <p:animClr clrSpc="rgb" dir="cw">
                                      <p:cBhvr override="childStyle">
                                        <p:cTn id="208" dur="500" fill="hold"/>
                                        <p:tgtEl>
                                          <p:spTgt spid="81"/>
                                        </p:tgtEl>
                                        <p:attrNameLst>
                                          <p:attrName>style.color</p:attrName>
                                        </p:attrNameLst>
                                      </p:cBhvr>
                                      <p:to>
                                        <a:srgbClr val="FFFFFF"/>
                                      </p:to>
                                    </p:animClr>
                                  </p:childTnLst>
                                </p:cTn>
                              </p:par>
                              <p:par>
                                <p:cTn id="209" presetID="3" presetClass="emph" presetSubtype="2" fill="hold" grpId="0" nodeType="withEffect">
                                  <p:stCondLst>
                                    <p:cond delay="1750"/>
                                  </p:stCondLst>
                                  <p:childTnLst>
                                    <p:animClr clrSpc="rgb" dir="cw">
                                      <p:cBhvr override="childStyle">
                                        <p:cTn id="210" dur="500" fill="hold"/>
                                        <p:tgtEl>
                                          <p:spTgt spid="82"/>
                                        </p:tgtEl>
                                        <p:attrNameLst>
                                          <p:attrName>style.color</p:attrName>
                                        </p:attrNameLst>
                                      </p:cBhvr>
                                      <p:to>
                                        <a:srgbClr val="FFFFFF"/>
                                      </p:to>
                                    </p:animClr>
                                  </p:childTnLst>
                                </p:cTn>
                              </p:par>
                              <p:par>
                                <p:cTn id="211" presetID="22" presetClass="entr" presetSubtype="1" fill="hold" grpId="0" nodeType="withEffect">
                                  <p:stCondLst>
                                    <p:cond delay="250"/>
                                  </p:stCondLst>
                                  <p:childTnLst>
                                    <p:set>
                                      <p:cBhvr>
                                        <p:cTn id="212" dur="1" fill="hold">
                                          <p:stCondLst>
                                            <p:cond delay="0"/>
                                          </p:stCondLst>
                                        </p:cTn>
                                        <p:tgtEl>
                                          <p:spTgt spid="78"/>
                                        </p:tgtEl>
                                        <p:attrNameLst>
                                          <p:attrName>style.visibility</p:attrName>
                                        </p:attrNameLst>
                                      </p:cBhvr>
                                      <p:to>
                                        <p:strVal val="visible"/>
                                      </p:to>
                                    </p:set>
                                    <p:animEffect transition="in" filter="wipe(up)">
                                      <p:cBhvr>
                                        <p:cTn id="213" dur="20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57" grpId="1" animBg="1"/>
      <p:bldP spid="58" grpId="0" animBg="1"/>
      <p:bldP spid="58" grpId="1" animBg="1"/>
      <p:bldP spid="59" grpId="0" animBg="1"/>
      <p:bldP spid="59" grpId="1" animBg="1"/>
      <p:bldP spid="60" grpId="0" animBg="1"/>
      <p:bldP spid="60" grpId="1" animBg="1"/>
      <p:bldP spid="98" grpId="0" animBg="1"/>
      <p:bldP spid="98" grpId="1" animBg="1"/>
      <p:bldP spid="99" grpId="0" animBg="1"/>
      <p:bldP spid="99" grpId="1" animBg="1"/>
      <p:bldP spid="100" grpId="0" animBg="1"/>
      <p:bldP spid="100" grpId="1" animBg="1"/>
      <p:bldP spid="101" grpId="0" animBg="1"/>
      <p:bldP spid="101" grpId="1" animBg="1"/>
      <p:bldP spid="102" grpId="0" animBg="1"/>
      <p:bldP spid="102" grpId="1" animBg="1"/>
      <p:bldP spid="103" grpId="0" animBg="1"/>
      <p:bldP spid="103" grpId="1" animBg="1"/>
      <p:bldP spid="104" grpId="0" animBg="1"/>
      <p:bldP spid="104" grpId="1" animBg="1"/>
      <p:bldP spid="105" grpId="0" animBg="1"/>
      <p:bldP spid="105" grpId="1" animBg="1"/>
      <p:bldP spid="106" grpId="0" animBg="1"/>
      <p:bldP spid="106" grpId="1" animBg="1"/>
      <p:bldP spid="107" grpId="0" animBg="1"/>
      <p:bldP spid="107" grpId="1" animBg="1"/>
      <p:bldP spid="108" grpId="0" animBg="1"/>
      <p:bldP spid="108" grpId="1" animBg="1"/>
      <p:bldP spid="109" grpId="0" animBg="1"/>
      <p:bldP spid="109" grpId="1" animBg="1"/>
      <p:bldP spid="111" grpId="0" animBg="1"/>
      <p:bldP spid="111" grpId="1" animBg="1"/>
      <p:bldP spid="112" grpId="0" animBg="1"/>
      <p:bldP spid="112" grpId="1" animBg="1"/>
      <p:bldP spid="113" grpId="0" animBg="1"/>
      <p:bldP spid="113" grpId="1" animBg="1"/>
      <p:bldP spid="114" grpId="0" animBg="1"/>
      <p:bldP spid="114" grpId="1" animBg="1"/>
      <p:bldP spid="115" grpId="0" animBg="1"/>
      <p:bldP spid="115" grpId="1" animBg="1"/>
      <p:bldP spid="116" grpId="0" animBg="1"/>
      <p:bldP spid="116" grpId="1" animBg="1"/>
      <p:bldP spid="117" grpId="0" animBg="1"/>
      <p:bldP spid="117" grpId="1" animBg="1"/>
      <p:bldP spid="118" grpId="0" animBg="1"/>
      <p:bldP spid="118" grpId="1" animBg="1"/>
      <p:bldP spid="79" grpId="0"/>
      <p:bldP spid="80" grpId="0"/>
      <p:bldP spid="81" grpId="0"/>
      <p:bldP spid="82" grpId="0"/>
      <p:bldP spid="85" grpId="0" animBg="1"/>
      <p:bldP spid="85" grpId="1" animBg="1"/>
      <p:bldP spid="87" grpId="0"/>
      <p:bldP spid="87" grpId="1"/>
      <p:bldP spid="87" grpId="2"/>
      <p:bldP spid="7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5973327" y="1023932"/>
            <a:ext cx="2490079" cy="3484880"/>
            <a:chOff x="5943600" y="971550"/>
            <a:chExt cx="2856952" cy="3429000"/>
          </a:xfrm>
        </p:grpSpPr>
        <p:sp>
          <p:nvSpPr>
            <p:cNvPr id="71" name="Rounded Rectangle 70"/>
            <p:cNvSpPr/>
            <p:nvPr/>
          </p:nvSpPr>
          <p:spPr>
            <a:xfrm>
              <a:off x="5943600" y="971550"/>
              <a:ext cx="2856952" cy="3428999"/>
            </a:xfrm>
            <a:prstGeom prst="roundRect">
              <a:avLst>
                <a:gd name="adj" fmla="val 8224"/>
              </a:avLst>
            </a:prstGeom>
            <a:gradFill flip="none" rotWithShape="1">
              <a:gsLst>
                <a:gs pos="0">
                  <a:schemeClr val="bg1">
                    <a:lumMod val="85000"/>
                  </a:schemeClr>
                </a:gs>
                <a:gs pos="100000">
                  <a:schemeClr val="bg1">
                    <a:lumMod val="95000"/>
                  </a:schemeClr>
                </a:gs>
              </a:gsLst>
              <a:lin ang="5400000" scaled="0"/>
              <a:tileRect/>
            </a:gradFill>
            <a:ln w="9525" cmpd="sng">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anchor="b"/>
            <a:lstStyle/>
            <a:p>
              <a:pPr algn="ctr" fontAlgn="auto">
                <a:spcBef>
                  <a:spcPts val="0"/>
                </a:spcBef>
                <a:spcAft>
                  <a:spcPts val="0"/>
                </a:spcAft>
                <a:defRPr/>
              </a:pPr>
              <a:endParaRPr lang="en-US" sz="1600" dirty="0">
                <a:solidFill>
                  <a:srgbClr val="008881"/>
                </a:solidFill>
              </a:endParaRPr>
            </a:p>
          </p:txBody>
        </p:sp>
        <p:sp>
          <p:nvSpPr>
            <p:cNvPr id="72" name="Rectangle 71"/>
            <p:cNvSpPr/>
            <p:nvPr/>
          </p:nvSpPr>
          <p:spPr>
            <a:xfrm>
              <a:off x="6990119" y="4031218"/>
              <a:ext cx="1696681" cy="369332"/>
            </a:xfrm>
            <a:prstGeom prst="rect">
              <a:avLst/>
            </a:prstGeom>
          </p:spPr>
          <p:txBody>
            <a:bodyPr wrap="square">
              <a:spAutoFit/>
            </a:bodyPr>
            <a:lstStyle/>
            <a:p>
              <a:pPr algn="r" fontAlgn="auto">
                <a:spcBef>
                  <a:spcPts val="0"/>
                </a:spcBef>
                <a:spcAft>
                  <a:spcPts val="0"/>
                </a:spcAft>
              </a:pPr>
              <a:r>
                <a:rPr lang="en-US" dirty="0" err="1" smtClean="0">
                  <a:solidFill>
                    <a:prstClr val="black"/>
                  </a:solidFill>
                  <a:latin typeface="Calibri"/>
                </a:rPr>
                <a:t>IaaS</a:t>
              </a:r>
              <a:endParaRPr lang="en-US" dirty="0">
                <a:solidFill>
                  <a:prstClr val="black"/>
                </a:solidFill>
                <a:latin typeface="Calibri"/>
              </a:endParaRPr>
            </a:p>
          </p:txBody>
        </p:sp>
      </p:grpSp>
      <p:grpSp>
        <p:nvGrpSpPr>
          <p:cNvPr id="2" name="Group 1"/>
          <p:cNvGrpSpPr/>
          <p:nvPr/>
        </p:nvGrpSpPr>
        <p:grpSpPr>
          <a:xfrm>
            <a:off x="696530" y="1024938"/>
            <a:ext cx="5276797" cy="3483873"/>
            <a:chOff x="357460" y="958565"/>
            <a:chExt cx="5576887" cy="3441985"/>
          </a:xfrm>
        </p:grpSpPr>
        <p:sp>
          <p:nvSpPr>
            <p:cNvPr id="64" name="Rounded Rectangle 63"/>
            <p:cNvSpPr/>
            <p:nvPr/>
          </p:nvSpPr>
          <p:spPr>
            <a:xfrm>
              <a:off x="357460" y="958565"/>
              <a:ext cx="5576887" cy="3428999"/>
            </a:xfrm>
            <a:prstGeom prst="roundRect">
              <a:avLst>
                <a:gd name="adj" fmla="val 8224"/>
              </a:avLst>
            </a:prstGeom>
            <a:gradFill flip="none" rotWithShape="1">
              <a:gsLst>
                <a:gs pos="0">
                  <a:schemeClr val="bg1">
                    <a:lumMod val="85000"/>
                  </a:schemeClr>
                </a:gs>
                <a:gs pos="100000">
                  <a:schemeClr val="bg1">
                    <a:lumMod val="95000"/>
                  </a:schemeClr>
                </a:gs>
              </a:gsLst>
              <a:lin ang="5400000" scaled="0"/>
              <a:tileRect/>
            </a:gradFill>
            <a:ln w="9525" cmpd="sng">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anchor="b"/>
            <a:lstStyle/>
            <a:p>
              <a:pPr algn="ctr" fontAlgn="auto">
                <a:spcBef>
                  <a:spcPts val="0"/>
                </a:spcBef>
                <a:spcAft>
                  <a:spcPts val="0"/>
                </a:spcAft>
                <a:defRPr/>
              </a:pPr>
              <a:endParaRPr lang="en-US" sz="1600" dirty="0">
                <a:solidFill>
                  <a:srgbClr val="008881"/>
                </a:solidFill>
              </a:endParaRPr>
            </a:p>
          </p:txBody>
        </p:sp>
        <p:sp>
          <p:nvSpPr>
            <p:cNvPr id="65" name="Rectangle 64"/>
            <p:cNvSpPr/>
            <p:nvPr/>
          </p:nvSpPr>
          <p:spPr>
            <a:xfrm>
              <a:off x="2362200" y="4031218"/>
              <a:ext cx="3487929" cy="369332"/>
            </a:xfrm>
            <a:prstGeom prst="rect">
              <a:avLst/>
            </a:prstGeom>
          </p:spPr>
          <p:txBody>
            <a:bodyPr wrap="square">
              <a:spAutoFit/>
            </a:bodyPr>
            <a:lstStyle/>
            <a:p>
              <a:pPr algn="r" fontAlgn="auto">
                <a:spcBef>
                  <a:spcPts val="0"/>
                </a:spcBef>
                <a:spcAft>
                  <a:spcPts val="0"/>
                </a:spcAft>
              </a:pPr>
              <a:r>
                <a:rPr lang="en-US" dirty="0" smtClean="0">
                  <a:solidFill>
                    <a:prstClr val="black"/>
                  </a:solidFill>
                  <a:latin typeface="Calibri"/>
                </a:rPr>
                <a:t>Pivotal CF Operations Manager</a:t>
              </a:r>
              <a:endParaRPr lang="en-US" dirty="0">
                <a:solidFill>
                  <a:prstClr val="black"/>
                </a:solidFill>
                <a:latin typeface="Calibri"/>
              </a:endParaRPr>
            </a:p>
          </p:txBody>
        </p:sp>
      </p:grpSp>
      <p:sp>
        <p:nvSpPr>
          <p:cNvPr id="1356" name="Shape 1356"/>
          <p:cNvSpPr>
            <a:spLocks noGrp="1"/>
          </p:cNvSpPr>
          <p:nvPr>
            <p:ph type="title" idx="4294967295"/>
          </p:nvPr>
        </p:nvSpPr>
        <p:spPr>
          <a:xfrm>
            <a:off x="108963" y="97514"/>
            <a:ext cx="8410576" cy="533401"/>
          </a:xfrm>
          <a:prstGeom prst="rect">
            <a:avLst/>
          </a:prstGeom>
        </p:spPr>
        <p:txBody>
          <a:bodyPr/>
          <a:lstStyle>
            <a:lvl1pPr>
              <a:lnSpc>
                <a:spcPct val="100000"/>
              </a:lnSpc>
              <a:defRPr sz="2900">
                <a:solidFill>
                  <a:srgbClr val="29756E"/>
                </a:solidFill>
                <a:uFill>
                  <a:solidFill>
                    <a:srgbClr val="2C95DD"/>
                  </a:solidFill>
                </a:uFill>
                <a:latin typeface="+mn-lt"/>
                <a:ea typeface="+mn-ea"/>
                <a:cs typeface="+mn-cs"/>
                <a:sym typeface="Helvetica"/>
              </a:defRPr>
            </a:lvl1pPr>
          </a:lstStyle>
          <a:p>
            <a:pPr lvl="0">
              <a:defRPr sz="1800">
                <a:solidFill>
                  <a:srgbClr val="000000"/>
                </a:solidFill>
                <a:uFillTx/>
              </a:defRPr>
            </a:pPr>
            <a:r>
              <a:rPr lang="en-US" sz="3200" dirty="0">
                <a:solidFill>
                  <a:srgbClr val="2C95DD"/>
                </a:solidFill>
              </a:rPr>
              <a:t>Platform </a:t>
            </a:r>
            <a:r>
              <a:rPr lang="en-US" sz="3200" dirty="0" smtClean="0">
                <a:solidFill>
                  <a:srgbClr val="2C95DD"/>
                </a:solidFill>
              </a:rPr>
              <a:t>Virtual Machine HA</a:t>
            </a:r>
            <a:endParaRPr sz="2900" dirty="0">
              <a:solidFill>
                <a:srgbClr val="29756E"/>
              </a:solidFill>
              <a:uFill>
                <a:solidFill>
                  <a:srgbClr val="2C95DD"/>
                </a:solidFill>
              </a:uFill>
            </a:endParaRPr>
          </a:p>
        </p:txBody>
      </p:sp>
      <p:sp>
        <p:nvSpPr>
          <p:cNvPr id="1358" name="Shape 1358"/>
          <p:cNvSpPr/>
          <p:nvPr/>
        </p:nvSpPr>
        <p:spPr>
          <a:xfrm flipV="1">
            <a:off x="2321891" y="2266533"/>
            <a:ext cx="202249" cy="202249"/>
          </a:xfrm>
          <a:prstGeom prst="line">
            <a:avLst/>
          </a:prstGeom>
          <a:ln w="19050">
            <a:solidFill>
              <a:srgbClr val="535353"/>
            </a:solidFill>
          </a:ln>
        </p:spPr>
        <p:txBody>
          <a:bodyPr lIns="0" tIns="0" rIns="0" bIns="0"/>
          <a:lstStyle/>
          <a:p>
            <a:pPr lvl="0" defTabSz="457200">
              <a:defRPr sz="1200">
                <a:solidFill>
                  <a:srgbClr val="000000"/>
                </a:solidFill>
                <a:uFillTx/>
                <a:latin typeface="+mn-lt"/>
                <a:ea typeface="+mn-ea"/>
                <a:cs typeface="+mn-cs"/>
                <a:sym typeface="Helvetica"/>
              </a:defRPr>
            </a:pPr>
            <a:endParaRPr/>
          </a:p>
        </p:txBody>
      </p:sp>
      <p:sp>
        <p:nvSpPr>
          <p:cNvPr id="1359" name="Shape 1359"/>
          <p:cNvSpPr/>
          <p:nvPr/>
        </p:nvSpPr>
        <p:spPr>
          <a:xfrm>
            <a:off x="2317602" y="1711072"/>
            <a:ext cx="193359" cy="193360"/>
          </a:xfrm>
          <a:prstGeom prst="line">
            <a:avLst/>
          </a:prstGeom>
          <a:ln w="19050">
            <a:solidFill>
              <a:srgbClr val="535353"/>
            </a:solidFill>
          </a:ln>
        </p:spPr>
        <p:txBody>
          <a:bodyPr lIns="0" tIns="0" rIns="0" bIns="0"/>
          <a:lstStyle/>
          <a:p>
            <a:pPr lvl="0" defTabSz="457200">
              <a:defRPr sz="1200">
                <a:solidFill>
                  <a:srgbClr val="000000"/>
                </a:solidFill>
                <a:uFillTx/>
                <a:latin typeface="+mn-lt"/>
                <a:ea typeface="+mn-ea"/>
                <a:cs typeface="+mn-cs"/>
                <a:sym typeface="Helvetica"/>
              </a:defRPr>
            </a:pPr>
            <a:endParaRPr/>
          </a:p>
        </p:txBody>
      </p:sp>
      <p:sp>
        <p:nvSpPr>
          <p:cNvPr id="1360" name="Shape 1360"/>
          <p:cNvSpPr/>
          <p:nvPr/>
        </p:nvSpPr>
        <p:spPr>
          <a:xfrm>
            <a:off x="994379" y="2359937"/>
            <a:ext cx="1451971" cy="387175"/>
          </a:xfrm>
          <a:prstGeom prst="roundRect">
            <a:avLst>
              <a:gd name="adj" fmla="val 13038"/>
            </a:avLst>
          </a:prstGeom>
          <a:solidFill>
            <a:srgbClr val="33928A"/>
          </a:solidFill>
          <a:ln w="3175">
            <a:miter lim="400000"/>
          </a:ln>
          <a:extLst>
            <a:ext uri="{C572A759-6A51-4108-AA02-DFA0A04FC94B}">
              <ma14:wrappingTextBoxFlag xmlns:ma14="http://schemas.microsoft.com/office/mac/drawingml/2011/main" val="1"/>
            </a:ext>
          </a:extLst>
        </p:spPr>
        <p:txBody>
          <a:bodyPr lIns="0" tIns="0" rIns="0" bIns="0" anchor="ctr"/>
          <a:lstStyle>
            <a:lvl1pPr>
              <a:defRPr sz="1600">
                <a:solidFill>
                  <a:srgbClr val="FFFFFF"/>
                </a:solidFill>
                <a:latin typeface="Avenir Next"/>
                <a:ea typeface="Avenir Next"/>
                <a:cs typeface="Avenir Next"/>
                <a:sym typeface="Avenir Next"/>
              </a:defRPr>
            </a:lvl1pPr>
          </a:lstStyle>
          <a:p>
            <a:pPr lvl="0">
              <a:defRPr sz="1800">
                <a:solidFill>
                  <a:srgbClr val="000000"/>
                </a:solidFill>
                <a:uFillTx/>
              </a:defRPr>
            </a:pPr>
            <a:r>
              <a:rPr sz="1600" dirty="0">
                <a:solidFill>
                  <a:srgbClr val="FFFFFF"/>
                </a:solidFill>
                <a:uFill>
                  <a:solidFill>
                    <a:srgbClr val="4D4D4D"/>
                  </a:solidFill>
                </a:uFill>
              </a:rPr>
              <a:t>        </a:t>
            </a:r>
            <a:r>
              <a:rPr sz="1200" b="1" dirty="0">
                <a:solidFill>
                  <a:srgbClr val="FFFFFF"/>
                </a:solidFill>
                <a:uFill>
                  <a:solidFill>
                    <a:srgbClr val="4D4D4D"/>
                  </a:solidFill>
                </a:uFill>
                <a:latin typeface="+mn-lt"/>
                <a:cs typeface="Arial"/>
              </a:rPr>
              <a:t>Blobstore</a:t>
            </a:r>
          </a:p>
        </p:txBody>
      </p:sp>
      <p:sp>
        <p:nvSpPr>
          <p:cNvPr id="1361" name="Shape 1361"/>
          <p:cNvSpPr/>
          <p:nvPr/>
        </p:nvSpPr>
        <p:spPr>
          <a:xfrm>
            <a:off x="1044010" y="2445665"/>
            <a:ext cx="206830" cy="215719"/>
          </a:xfrm>
          <a:custGeom>
            <a:avLst/>
            <a:gdLst/>
            <a:ahLst/>
            <a:cxnLst>
              <a:cxn ang="0">
                <a:pos x="wd2" y="hd2"/>
              </a:cxn>
              <a:cxn ang="5400000">
                <a:pos x="wd2" y="hd2"/>
              </a:cxn>
              <a:cxn ang="10800000">
                <a:pos x="wd2" y="hd2"/>
              </a:cxn>
              <a:cxn ang="16200000">
                <a:pos x="wd2" y="hd2"/>
              </a:cxn>
            </a:cxnLst>
            <a:rect l="0" t="0" r="r" b="b"/>
            <a:pathLst>
              <a:path w="21600" h="21600" extrusionOk="0">
                <a:moveTo>
                  <a:pt x="0" y="12228"/>
                </a:moveTo>
                <a:cubicBezTo>
                  <a:pt x="0" y="13862"/>
                  <a:pt x="4835" y="15186"/>
                  <a:pt x="10800" y="15186"/>
                </a:cubicBezTo>
                <a:cubicBezTo>
                  <a:pt x="16765" y="15186"/>
                  <a:pt x="21600" y="13862"/>
                  <a:pt x="21600" y="12228"/>
                </a:cubicBezTo>
                <a:lnTo>
                  <a:pt x="21600" y="18660"/>
                </a:lnTo>
                <a:lnTo>
                  <a:pt x="21593" y="18660"/>
                </a:lnTo>
                <a:cubicBezTo>
                  <a:pt x="21563" y="20285"/>
                  <a:pt x="16742" y="21600"/>
                  <a:pt x="10800" y="21600"/>
                </a:cubicBezTo>
                <a:cubicBezTo>
                  <a:pt x="4858" y="21600"/>
                  <a:pt x="37" y="20285"/>
                  <a:pt x="7" y="18660"/>
                </a:cubicBezTo>
                <a:lnTo>
                  <a:pt x="0" y="18660"/>
                </a:lnTo>
                <a:lnTo>
                  <a:pt x="0" y="18641"/>
                </a:lnTo>
                <a:close/>
                <a:moveTo>
                  <a:pt x="0" y="4106"/>
                </a:moveTo>
                <a:cubicBezTo>
                  <a:pt x="0" y="5740"/>
                  <a:pt x="4835" y="7065"/>
                  <a:pt x="10800" y="7065"/>
                </a:cubicBezTo>
                <a:cubicBezTo>
                  <a:pt x="16765" y="7065"/>
                  <a:pt x="21600" y="5740"/>
                  <a:pt x="21600" y="4106"/>
                </a:cubicBezTo>
                <a:lnTo>
                  <a:pt x="21600" y="10538"/>
                </a:lnTo>
                <a:lnTo>
                  <a:pt x="21593" y="10538"/>
                </a:lnTo>
                <a:cubicBezTo>
                  <a:pt x="21563" y="12164"/>
                  <a:pt x="16742" y="13478"/>
                  <a:pt x="10800" y="13478"/>
                </a:cubicBezTo>
                <a:cubicBezTo>
                  <a:pt x="4858" y="13478"/>
                  <a:pt x="37" y="12164"/>
                  <a:pt x="7" y="10538"/>
                </a:cubicBezTo>
                <a:lnTo>
                  <a:pt x="0" y="10538"/>
                </a:lnTo>
                <a:lnTo>
                  <a:pt x="0" y="10520"/>
                </a:lnTo>
                <a:close/>
                <a:moveTo>
                  <a:pt x="10800" y="0"/>
                </a:moveTo>
                <a:cubicBezTo>
                  <a:pt x="16437" y="0"/>
                  <a:pt x="21006" y="1252"/>
                  <a:pt x="21006" y="2796"/>
                </a:cubicBezTo>
                <a:cubicBezTo>
                  <a:pt x="21006" y="4340"/>
                  <a:pt x="16437" y="5592"/>
                  <a:pt x="10800" y="5592"/>
                </a:cubicBezTo>
                <a:cubicBezTo>
                  <a:pt x="5163" y="5592"/>
                  <a:pt x="594" y="4340"/>
                  <a:pt x="594" y="2796"/>
                </a:cubicBezTo>
                <a:cubicBezTo>
                  <a:pt x="594" y="1252"/>
                  <a:pt x="5163" y="0"/>
                  <a:pt x="10800" y="0"/>
                </a:cubicBezTo>
                <a:close/>
              </a:path>
            </a:pathLst>
          </a:custGeom>
          <a:solidFill>
            <a:srgbClr val="FFFFFF"/>
          </a:solidFill>
          <a:ln w="12700">
            <a:miter lim="400000"/>
            <a:tailEnd type="triangle"/>
          </a:ln>
        </p:spPr>
        <p:txBody>
          <a:bodyPr lIns="0" tIns="0" rIns="0" bIns="0" anchor="ctr"/>
          <a:lstStyle/>
          <a:p>
            <a:pPr lvl="0" algn="ctr">
              <a:defRPr>
                <a:solidFill>
                  <a:srgbClr val="FFFFFF"/>
                </a:solidFill>
                <a:uFillTx/>
              </a:defRPr>
            </a:pPr>
            <a:endParaRPr/>
          </a:p>
        </p:txBody>
      </p:sp>
      <p:sp>
        <p:nvSpPr>
          <p:cNvPr id="1363" name="Shape 1363"/>
          <p:cNvSpPr/>
          <p:nvPr/>
        </p:nvSpPr>
        <p:spPr>
          <a:xfrm>
            <a:off x="1068541" y="3540169"/>
            <a:ext cx="1303646" cy="631429"/>
          </a:xfrm>
          <a:prstGeom prst="roundRect">
            <a:avLst>
              <a:gd name="adj" fmla="val 7994"/>
            </a:avLst>
          </a:prstGeom>
          <a:solidFill>
            <a:srgbClr val="008881"/>
          </a:solidFill>
          <a:ln w="3175">
            <a:miter lim="400000"/>
          </a:ln>
          <a:extLst>
            <a:ext uri="{C572A759-6A51-4108-AA02-DFA0A04FC94B}">
              <ma14:wrappingTextBoxFlag xmlns:ma14="http://schemas.microsoft.com/office/mac/drawingml/2011/main" val="1"/>
            </a:ext>
          </a:extLst>
        </p:spPr>
        <p:txBody>
          <a:bodyPr lIns="0" tIns="0" rIns="0" bIns="0" anchor="ctr"/>
          <a:lstStyle/>
          <a:p>
            <a:pPr lvl="0">
              <a:defRPr>
                <a:solidFill>
                  <a:srgbClr val="000000"/>
                </a:solidFill>
                <a:uFillTx/>
              </a:defRPr>
            </a:pPr>
            <a:r>
              <a:rPr sz="1600" dirty="0">
                <a:solidFill>
                  <a:srgbClr val="FFFFFF"/>
                </a:solidFill>
                <a:uFill>
                  <a:solidFill>
                    <a:srgbClr val="4D4D4D"/>
                  </a:solidFill>
                </a:uFill>
                <a:ea typeface="Avenir Next"/>
                <a:sym typeface="Avenir Next"/>
              </a:rPr>
              <a:t>        </a:t>
            </a:r>
            <a:r>
              <a:rPr sz="1200" b="1" dirty="0">
                <a:solidFill>
                  <a:srgbClr val="FFFFFF"/>
                </a:solidFill>
                <a:uFill>
                  <a:solidFill>
                    <a:srgbClr val="4D4D4D"/>
                  </a:solidFill>
                </a:uFill>
                <a:latin typeface="+mn-lt"/>
                <a:ea typeface="Avenir Next"/>
                <a:sym typeface="Avenir Next"/>
              </a:rPr>
              <a:t>Health </a:t>
            </a:r>
          </a:p>
          <a:p>
            <a:pPr lvl="0">
              <a:defRPr>
                <a:solidFill>
                  <a:srgbClr val="000000"/>
                </a:solidFill>
                <a:uFillTx/>
              </a:defRPr>
            </a:pPr>
            <a:r>
              <a:rPr sz="1200" b="1" dirty="0">
                <a:solidFill>
                  <a:srgbClr val="FFFFFF"/>
                </a:solidFill>
                <a:uFill>
                  <a:solidFill>
                    <a:srgbClr val="4D4D4D"/>
                  </a:solidFill>
                </a:uFill>
                <a:latin typeface="+mn-lt"/>
                <a:ea typeface="Avenir Next"/>
                <a:sym typeface="Avenir Next"/>
              </a:rPr>
              <a:t>        Monitor</a:t>
            </a:r>
          </a:p>
        </p:txBody>
      </p:sp>
      <p:pic>
        <p:nvPicPr>
          <p:cNvPr id="1364" name="pasted-image.pdf"/>
          <p:cNvPicPr/>
          <p:nvPr/>
        </p:nvPicPr>
        <p:blipFill>
          <a:blip r:embed="rId2">
            <a:extLst/>
          </a:blip>
          <a:stretch>
            <a:fillRect/>
          </a:stretch>
        </p:blipFill>
        <p:spPr>
          <a:xfrm>
            <a:off x="1145308" y="3719346"/>
            <a:ext cx="241301" cy="227106"/>
          </a:xfrm>
          <a:prstGeom prst="rect">
            <a:avLst/>
          </a:prstGeom>
          <a:ln w="3175">
            <a:miter lim="400000"/>
          </a:ln>
        </p:spPr>
      </p:pic>
      <p:sp>
        <p:nvSpPr>
          <p:cNvPr id="1365" name="Shape 1365"/>
          <p:cNvSpPr/>
          <p:nvPr/>
        </p:nvSpPr>
        <p:spPr>
          <a:xfrm>
            <a:off x="994379" y="1469318"/>
            <a:ext cx="1451971" cy="387175"/>
          </a:xfrm>
          <a:prstGeom prst="roundRect">
            <a:avLst>
              <a:gd name="adj" fmla="val 13038"/>
            </a:avLst>
          </a:prstGeom>
          <a:solidFill>
            <a:srgbClr val="33928A"/>
          </a:solidFill>
          <a:ln w="3175">
            <a:miter lim="400000"/>
          </a:ln>
          <a:extLst>
            <a:ext uri="{C572A759-6A51-4108-AA02-DFA0A04FC94B}">
              <ma14:wrappingTextBoxFlag xmlns:ma14="http://schemas.microsoft.com/office/mac/drawingml/2011/main" val="1"/>
            </a:ext>
          </a:extLst>
        </p:spPr>
        <p:txBody>
          <a:bodyPr lIns="0" tIns="0" rIns="0" bIns="0" anchor="ctr"/>
          <a:lstStyle>
            <a:lvl1pPr>
              <a:defRPr sz="1600">
                <a:solidFill>
                  <a:srgbClr val="FFFFFF"/>
                </a:solidFill>
                <a:latin typeface="Avenir Next"/>
                <a:ea typeface="Avenir Next"/>
                <a:cs typeface="Avenir Next"/>
                <a:sym typeface="Avenir Next"/>
              </a:defRPr>
            </a:lvl1pPr>
          </a:lstStyle>
          <a:p>
            <a:pPr lvl="0">
              <a:defRPr sz="1800">
                <a:solidFill>
                  <a:srgbClr val="000000"/>
                </a:solidFill>
                <a:uFillTx/>
              </a:defRPr>
            </a:pPr>
            <a:r>
              <a:rPr sz="1600" dirty="0">
                <a:solidFill>
                  <a:srgbClr val="FFFFFF"/>
                </a:solidFill>
                <a:uFill>
                  <a:solidFill>
                    <a:srgbClr val="4D4D4D"/>
                  </a:solidFill>
                </a:uFill>
              </a:rPr>
              <a:t>        </a:t>
            </a:r>
            <a:r>
              <a:rPr sz="1200" b="1" dirty="0">
                <a:solidFill>
                  <a:srgbClr val="FFFFFF"/>
                </a:solidFill>
                <a:uFill>
                  <a:solidFill>
                    <a:srgbClr val="4D4D4D"/>
                  </a:solidFill>
                </a:uFill>
                <a:latin typeface="+mn-lt"/>
              </a:rPr>
              <a:t>DB</a:t>
            </a:r>
            <a:endParaRPr sz="1600" b="1" dirty="0">
              <a:solidFill>
                <a:srgbClr val="FFFFFF"/>
              </a:solidFill>
              <a:uFill>
                <a:solidFill>
                  <a:srgbClr val="4D4D4D"/>
                </a:solidFill>
              </a:uFill>
              <a:latin typeface="+mn-lt"/>
            </a:endParaRPr>
          </a:p>
        </p:txBody>
      </p:sp>
      <p:sp>
        <p:nvSpPr>
          <p:cNvPr id="1366" name="Shape 1366"/>
          <p:cNvSpPr/>
          <p:nvPr/>
        </p:nvSpPr>
        <p:spPr>
          <a:xfrm>
            <a:off x="1044010" y="1529434"/>
            <a:ext cx="206830" cy="215719"/>
          </a:xfrm>
          <a:custGeom>
            <a:avLst/>
            <a:gdLst/>
            <a:ahLst/>
            <a:cxnLst>
              <a:cxn ang="0">
                <a:pos x="wd2" y="hd2"/>
              </a:cxn>
              <a:cxn ang="5400000">
                <a:pos x="wd2" y="hd2"/>
              </a:cxn>
              <a:cxn ang="10800000">
                <a:pos x="wd2" y="hd2"/>
              </a:cxn>
              <a:cxn ang="16200000">
                <a:pos x="wd2" y="hd2"/>
              </a:cxn>
            </a:cxnLst>
            <a:rect l="0" t="0" r="r" b="b"/>
            <a:pathLst>
              <a:path w="21600" h="21600" extrusionOk="0">
                <a:moveTo>
                  <a:pt x="0" y="12228"/>
                </a:moveTo>
                <a:cubicBezTo>
                  <a:pt x="0" y="13862"/>
                  <a:pt x="4835" y="15186"/>
                  <a:pt x="10800" y="15186"/>
                </a:cubicBezTo>
                <a:cubicBezTo>
                  <a:pt x="16765" y="15186"/>
                  <a:pt x="21600" y="13862"/>
                  <a:pt x="21600" y="12228"/>
                </a:cubicBezTo>
                <a:lnTo>
                  <a:pt x="21600" y="18660"/>
                </a:lnTo>
                <a:lnTo>
                  <a:pt x="21593" y="18660"/>
                </a:lnTo>
                <a:cubicBezTo>
                  <a:pt x="21563" y="20285"/>
                  <a:pt x="16742" y="21600"/>
                  <a:pt x="10800" y="21600"/>
                </a:cubicBezTo>
                <a:cubicBezTo>
                  <a:pt x="4858" y="21600"/>
                  <a:pt x="37" y="20285"/>
                  <a:pt x="7" y="18660"/>
                </a:cubicBezTo>
                <a:lnTo>
                  <a:pt x="0" y="18660"/>
                </a:lnTo>
                <a:lnTo>
                  <a:pt x="0" y="18641"/>
                </a:lnTo>
                <a:close/>
                <a:moveTo>
                  <a:pt x="0" y="4106"/>
                </a:moveTo>
                <a:cubicBezTo>
                  <a:pt x="0" y="5740"/>
                  <a:pt x="4835" y="7065"/>
                  <a:pt x="10800" y="7065"/>
                </a:cubicBezTo>
                <a:cubicBezTo>
                  <a:pt x="16765" y="7065"/>
                  <a:pt x="21600" y="5740"/>
                  <a:pt x="21600" y="4106"/>
                </a:cubicBezTo>
                <a:lnTo>
                  <a:pt x="21600" y="10538"/>
                </a:lnTo>
                <a:lnTo>
                  <a:pt x="21593" y="10538"/>
                </a:lnTo>
                <a:cubicBezTo>
                  <a:pt x="21563" y="12164"/>
                  <a:pt x="16742" y="13478"/>
                  <a:pt x="10800" y="13478"/>
                </a:cubicBezTo>
                <a:cubicBezTo>
                  <a:pt x="4858" y="13478"/>
                  <a:pt x="37" y="12164"/>
                  <a:pt x="7" y="10538"/>
                </a:cubicBezTo>
                <a:lnTo>
                  <a:pt x="0" y="10538"/>
                </a:lnTo>
                <a:lnTo>
                  <a:pt x="0" y="10520"/>
                </a:lnTo>
                <a:close/>
                <a:moveTo>
                  <a:pt x="10800" y="0"/>
                </a:moveTo>
                <a:cubicBezTo>
                  <a:pt x="16437" y="0"/>
                  <a:pt x="21006" y="1252"/>
                  <a:pt x="21006" y="2796"/>
                </a:cubicBezTo>
                <a:cubicBezTo>
                  <a:pt x="21006" y="4340"/>
                  <a:pt x="16437" y="5592"/>
                  <a:pt x="10800" y="5592"/>
                </a:cubicBezTo>
                <a:cubicBezTo>
                  <a:pt x="5163" y="5592"/>
                  <a:pt x="594" y="4340"/>
                  <a:pt x="594" y="2796"/>
                </a:cubicBezTo>
                <a:cubicBezTo>
                  <a:pt x="594" y="1252"/>
                  <a:pt x="5163" y="0"/>
                  <a:pt x="10800" y="0"/>
                </a:cubicBezTo>
                <a:close/>
              </a:path>
            </a:pathLst>
          </a:custGeom>
          <a:solidFill>
            <a:srgbClr val="FFFFFF"/>
          </a:solidFill>
          <a:ln w="12700">
            <a:miter lim="400000"/>
            <a:tailEnd type="triangle"/>
          </a:ln>
        </p:spPr>
        <p:txBody>
          <a:bodyPr lIns="0" tIns="0" rIns="0" bIns="0" anchor="ctr"/>
          <a:lstStyle/>
          <a:p>
            <a:pPr lvl="0">
              <a:defRPr>
                <a:solidFill>
                  <a:srgbClr val="FFFFFF"/>
                </a:solidFill>
                <a:uFillTx/>
              </a:defRPr>
            </a:pPr>
            <a:endParaRPr/>
          </a:p>
        </p:txBody>
      </p:sp>
      <p:sp>
        <p:nvSpPr>
          <p:cNvPr id="1367" name="Shape 1367"/>
          <p:cNvSpPr/>
          <p:nvPr/>
        </p:nvSpPr>
        <p:spPr>
          <a:xfrm>
            <a:off x="6129960" y="2708907"/>
            <a:ext cx="2199589" cy="682399"/>
          </a:xfrm>
          <a:prstGeom prst="roundRect">
            <a:avLst>
              <a:gd name="adj" fmla="val 4579"/>
            </a:avLst>
          </a:prstGeom>
          <a:solidFill>
            <a:srgbClr val="008881"/>
          </a:solidFill>
          <a:ln w="12700">
            <a:miter lim="400000"/>
          </a:ln>
          <a:effectLst>
            <a:outerShdw blurRad="38100" dist="23000" dir="5400000" rotWithShape="0">
              <a:srgbClr val="808080">
                <a:alpha val="34999"/>
              </a:srgbClr>
            </a:outerShdw>
          </a:effectLst>
        </p:spPr>
        <p:txBody>
          <a:bodyPr lIns="0" tIns="0" rIns="0" bIns="0"/>
          <a:lstStyle/>
          <a:p>
            <a:pPr lvl="0">
              <a:defRPr sz="1200" b="1">
                <a:solidFill>
                  <a:srgbClr val="FFFFFF"/>
                </a:solidFill>
                <a:uFillTx/>
              </a:defRPr>
            </a:pPr>
            <a:endParaRPr/>
          </a:p>
        </p:txBody>
      </p:sp>
      <p:pic>
        <p:nvPicPr>
          <p:cNvPr id="1369" name="image10.png" descr="ICON_VM_basic_label_Q308"/>
          <p:cNvPicPr/>
          <p:nvPr/>
        </p:nvPicPr>
        <p:blipFill>
          <a:blip r:embed="rId3">
            <a:extLst/>
          </a:blip>
          <a:stretch>
            <a:fillRect/>
          </a:stretch>
        </p:blipFill>
        <p:spPr>
          <a:xfrm>
            <a:off x="7844756" y="2849055"/>
            <a:ext cx="404363" cy="473951"/>
          </a:xfrm>
          <a:prstGeom prst="rect">
            <a:avLst/>
          </a:prstGeom>
          <a:ln w="12700">
            <a:miter lim="400000"/>
          </a:ln>
        </p:spPr>
      </p:pic>
      <p:sp>
        <p:nvSpPr>
          <p:cNvPr id="1371" name="Shape 1371"/>
          <p:cNvSpPr/>
          <p:nvPr/>
        </p:nvSpPr>
        <p:spPr>
          <a:xfrm>
            <a:off x="6129961" y="1948250"/>
            <a:ext cx="2199588" cy="682399"/>
          </a:xfrm>
          <a:prstGeom prst="roundRect">
            <a:avLst>
              <a:gd name="adj" fmla="val 4579"/>
            </a:avLst>
          </a:prstGeom>
          <a:solidFill>
            <a:srgbClr val="008881"/>
          </a:solidFill>
          <a:ln w="12700">
            <a:miter lim="400000"/>
          </a:ln>
          <a:effectLst>
            <a:outerShdw blurRad="38100" dist="23000" dir="5400000" rotWithShape="0">
              <a:srgbClr val="808080">
                <a:alpha val="34999"/>
              </a:srgbClr>
            </a:outerShdw>
          </a:effectLst>
        </p:spPr>
        <p:txBody>
          <a:bodyPr lIns="0" tIns="0" rIns="0" bIns="0"/>
          <a:lstStyle/>
          <a:p>
            <a:pPr lvl="0">
              <a:defRPr sz="1200" b="1">
                <a:solidFill>
                  <a:srgbClr val="FFFFFF"/>
                </a:solidFill>
                <a:uFillTx/>
              </a:defRPr>
            </a:pPr>
            <a:endParaRPr/>
          </a:p>
        </p:txBody>
      </p:sp>
      <p:sp>
        <p:nvSpPr>
          <p:cNvPr id="1372" name="Shape 1372"/>
          <p:cNvSpPr/>
          <p:nvPr/>
        </p:nvSpPr>
        <p:spPr>
          <a:xfrm>
            <a:off x="6210285" y="2009159"/>
            <a:ext cx="1852673" cy="171728"/>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1pPr>
              <a:defRPr sz="1200">
                <a:solidFill>
                  <a:srgbClr val="FFFFFF"/>
                </a:solidFill>
                <a:uFillTx/>
                <a:latin typeface="Avenir Next"/>
                <a:ea typeface="Avenir Next"/>
                <a:cs typeface="Avenir Next"/>
                <a:sym typeface="Avenir Next"/>
              </a:defRPr>
            </a:lvl1pPr>
          </a:lstStyle>
          <a:p>
            <a:pPr lvl="0">
              <a:defRPr sz="1800">
                <a:solidFill>
                  <a:srgbClr val="000000"/>
                </a:solidFill>
              </a:defRPr>
            </a:pPr>
            <a:r>
              <a:rPr sz="1200" b="1" dirty="0">
                <a:solidFill>
                  <a:srgbClr val="FFFFFF"/>
                </a:solidFill>
                <a:latin typeface="+mn-lt"/>
              </a:rPr>
              <a:t>Health Manager</a:t>
            </a:r>
          </a:p>
        </p:txBody>
      </p:sp>
      <p:pic>
        <p:nvPicPr>
          <p:cNvPr id="1373" name="image10.png" descr="ICON_VM_basic_label_Q308"/>
          <p:cNvPicPr/>
          <p:nvPr/>
        </p:nvPicPr>
        <p:blipFill>
          <a:blip r:embed="rId3">
            <a:extLst/>
          </a:blip>
          <a:stretch>
            <a:fillRect/>
          </a:stretch>
        </p:blipFill>
        <p:spPr>
          <a:xfrm>
            <a:off x="7844756" y="2052474"/>
            <a:ext cx="404363" cy="473951"/>
          </a:xfrm>
          <a:prstGeom prst="rect">
            <a:avLst/>
          </a:prstGeom>
          <a:ln w="12700">
            <a:miter lim="400000"/>
          </a:ln>
        </p:spPr>
      </p:pic>
      <p:sp>
        <p:nvSpPr>
          <p:cNvPr id="1376" name="Shape 1376"/>
          <p:cNvSpPr/>
          <p:nvPr/>
        </p:nvSpPr>
        <p:spPr>
          <a:xfrm>
            <a:off x="2499763" y="1913617"/>
            <a:ext cx="1886821" cy="363583"/>
          </a:xfrm>
          <a:prstGeom prst="roundRect">
            <a:avLst>
              <a:gd name="adj" fmla="val 13884"/>
            </a:avLst>
          </a:prstGeom>
          <a:solidFill>
            <a:schemeClr val="bg2"/>
          </a:solidFill>
          <a:ln w="3175">
            <a:miter lim="400000"/>
          </a:ln>
          <a:extLst>
            <a:ext uri="{C572A759-6A51-4108-AA02-DFA0A04FC94B}">
              <ma14:wrappingTextBoxFlag xmlns:ma14="http://schemas.microsoft.com/office/mac/drawingml/2011/main" val="1"/>
            </a:ext>
          </a:extLst>
        </p:spPr>
        <p:txBody>
          <a:bodyPr lIns="0" tIns="0" rIns="0" bIns="0" anchor="ctr"/>
          <a:lstStyle>
            <a:lvl1pPr>
              <a:defRPr sz="1600">
                <a:solidFill>
                  <a:srgbClr val="FFFFFF"/>
                </a:solidFill>
                <a:latin typeface="Avenir Next"/>
                <a:ea typeface="Avenir Next"/>
                <a:cs typeface="Avenir Next"/>
                <a:sym typeface="Avenir Next"/>
              </a:defRPr>
            </a:lvl1pPr>
          </a:lstStyle>
          <a:p>
            <a:pPr lvl="0">
              <a:defRPr sz="1800">
                <a:solidFill>
                  <a:srgbClr val="000000"/>
                </a:solidFill>
                <a:uFillTx/>
              </a:defRPr>
            </a:pPr>
            <a:r>
              <a:rPr sz="1200" b="1" dirty="0">
                <a:solidFill>
                  <a:srgbClr val="FFFFFF"/>
                </a:solidFill>
                <a:uFill>
                  <a:solidFill>
                    <a:srgbClr val="4D4D4D"/>
                  </a:solidFill>
                </a:uFill>
                <a:latin typeface="+mn-lt"/>
                <a:cs typeface="Arial"/>
              </a:rPr>
              <a:t>        BOSH Director</a:t>
            </a:r>
          </a:p>
        </p:txBody>
      </p:sp>
      <p:pic>
        <p:nvPicPr>
          <p:cNvPr id="1377" name="pasted-image.pdf"/>
          <p:cNvPicPr/>
          <p:nvPr/>
        </p:nvPicPr>
        <p:blipFill>
          <a:blip r:embed="rId4">
            <a:extLst/>
          </a:blip>
          <a:stretch>
            <a:fillRect/>
          </a:stretch>
        </p:blipFill>
        <p:spPr>
          <a:xfrm>
            <a:off x="2572039" y="1950914"/>
            <a:ext cx="213188" cy="274100"/>
          </a:xfrm>
          <a:prstGeom prst="rect">
            <a:avLst/>
          </a:prstGeom>
          <a:ln w="3175">
            <a:miter lim="400000"/>
          </a:ln>
        </p:spPr>
      </p:pic>
      <p:sp>
        <p:nvSpPr>
          <p:cNvPr id="1419" name="Shape 1419"/>
          <p:cNvSpPr/>
          <p:nvPr/>
        </p:nvSpPr>
        <p:spPr>
          <a:xfrm>
            <a:off x="3641623" y="3611578"/>
            <a:ext cx="2483606" cy="231167"/>
          </a:xfrm>
          <a:custGeom>
            <a:avLst/>
            <a:gdLst/>
            <a:ahLst/>
            <a:cxnLst>
              <a:cxn ang="0">
                <a:pos x="wd2" y="hd2"/>
              </a:cxn>
              <a:cxn ang="5400000">
                <a:pos x="wd2" y="hd2"/>
              </a:cxn>
              <a:cxn ang="10800000">
                <a:pos x="wd2" y="hd2"/>
              </a:cxn>
              <a:cxn ang="16200000">
                <a:pos x="wd2" y="hd2"/>
              </a:cxn>
            </a:cxnLst>
            <a:rect l="0" t="0" r="r" b="b"/>
            <a:pathLst>
              <a:path w="21600" h="20199" extrusionOk="0">
                <a:moveTo>
                  <a:pt x="21600" y="19954"/>
                </a:moveTo>
                <a:cubicBezTo>
                  <a:pt x="10113" y="21600"/>
                  <a:pt x="2913" y="14949"/>
                  <a:pt x="0" y="0"/>
                </a:cubicBezTo>
              </a:path>
            </a:pathLst>
          </a:custGeom>
          <a:ln w="19050">
            <a:solidFill>
              <a:srgbClr val="535353"/>
            </a:solidFill>
            <a:tailEnd type="triangle"/>
          </a:ln>
        </p:spPr>
        <p:txBody>
          <a:bodyPr/>
          <a:lstStyle/>
          <a:p>
            <a:pPr lvl="0"/>
            <a:endParaRPr/>
          </a:p>
        </p:txBody>
      </p:sp>
      <p:cxnSp>
        <p:nvCxnSpPr>
          <p:cNvPr id="1379" name="Connector 1379"/>
          <p:cNvCxnSpPr>
            <a:stCxn id="1380" idx="1"/>
          </p:cNvCxnSpPr>
          <p:nvPr/>
        </p:nvCxnSpPr>
        <p:spPr>
          <a:xfrm flipH="1">
            <a:off x="2372189" y="3417239"/>
            <a:ext cx="494348" cy="425506"/>
          </a:xfrm>
          <a:prstGeom prst="straightConnector1">
            <a:avLst/>
          </a:prstGeom>
          <a:ln w="19050">
            <a:solidFill>
              <a:srgbClr val="535353"/>
            </a:solidFill>
            <a:tailEnd type="triangle"/>
          </a:ln>
        </p:spPr>
      </p:cxnSp>
      <p:sp>
        <p:nvSpPr>
          <p:cNvPr id="1380" name="Shape 1380"/>
          <p:cNvSpPr/>
          <p:nvPr/>
        </p:nvSpPr>
        <p:spPr>
          <a:xfrm>
            <a:off x="2866537" y="3223036"/>
            <a:ext cx="1595113" cy="388405"/>
          </a:xfrm>
          <a:prstGeom prst="roundRect">
            <a:avLst>
              <a:gd name="adj" fmla="val 13079"/>
            </a:avLst>
          </a:prstGeom>
          <a:solidFill>
            <a:srgbClr val="008881"/>
          </a:solidFill>
          <a:ln w="3175">
            <a:miter lim="400000"/>
          </a:ln>
          <a:extLst>
            <a:ext uri="{C572A759-6A51-4108-AA02-DFA0A04FC94B}">
              <ma14:wrappingTextBoxFlag xmlns:ma14="http://schemas.microsoft.com/office/mac/drawingml/2011/main" val="1"/>
            </a:ext>
          </a:extLst>
        </p:spPr>
        <p:txBody>
          <a:bodyPr lIns="0" tIns="0" rIns="0" bIns="0" anchor="ctr"/>
          <a:lstStyle>
            <a:lvl1pPr>
              <a:defRPr sz="1600">
                <a:solidFill>
                  <a:srgbClr val="FFFFFF"/>
                </a:solidFill>
                <a:latin typeface="Avenir Next"/>
                <a:ea typeface="Avenir Next"/>
                <a:cs typeface="Avenir Next"/>
                <a:sym typeface="Avenir Next"/>
              </a:defRPr>
            </a:lvl1pPr>
          </a:lstStyle>
          <a:p>
            <a:pPr lvl="0">
              <a:defRPr sz="1800">
                <a:solidFill>
                  <a:srgbClr val="000000"/>
                </a:solidFill>
                <a:uFillTx/>
              </a:defRPr>
            </a:pPr>
            <a:r>
              <a:rPr sz="1200" b="1" dirty="0" smtClean="0">
                <a:solidFill>
                  <a:srgbClr val="FFFFFF"/>
                </a:solidFill>
                <a:uFill>
                  <a:solidFill>
                    <a:srgbClr val="4D4D4D"/>
                  </a:solidFill>
                </a:uFill>
                <a:latin typeface="Arial"/>
                <a:cs typeface="Arial"/>
              </a:rPr>
              <a:t>        </a:t>
            </a:r>
            <a:r>
              <a:rPr lang="en-US" sz="1200" b="1" dirty="0" smtClean="0">
                <a:solidFill>
                  <a:srgbClr val="FFFFFF"/>
                </a:solidFill>
                <a:uFill>
                  <a:solidFill>
                    <a:srgbClr val="4D4D4D"/>
                  </a:solidFill>
                </a:uFill>
                <a:latin typeface="Arial"/>
                <a:cs typeface="Arial"/>
              </a:rPr>
              <a:t>Message Bus</a:t>
            </a:r>
            <a:endParaRPr sz="1200" b="1" dirty="0">
              <a:solidFill>
                <a:srgbClr val="FFFFFF"/>
              </a:solidFill>
              <a:uFill>
                <a:solidFill>
                  <a:srgbClr val="4D4D4D"/>
                </a:solidFill>
              </a:uFill>
              <a:latin typeface="Arial"/>
              <a:cs typeface="Arial"/>
            </a:endParaRPr>
          </a:p>
        </p:txBody>
      </p:sp>
      <p:pic>
        <p:nvPicPr>
          <p:cNvPr id="1381" name="pasted-image.pdf"/>
          <p:cNvPicPr/>
          <p:nvPr/>
        </p:nvPicPr>
        <p:blipFill>
          <a:blip r:embed="rId5">
            <a:extLst/>
          </a:blip>
          <a:stretch>
            <a:fillRect/>
          </a:stretch>
        </p:blipFill>
        <p:spPr>
          <a:xfrm>
            <a:off x="2941523" y="3308092"/>
            <a:ext cx="266701" cy="215901"/>
          </a:xfrm>
          <a:prstGeom prst="rect">
            <a:avLst/>
          </a:prstGeom>
          <a:ln w="3175">
            <a:miter lim="400000"/>
          </a:ln>
        </p:spPr>
      </p:pic>
      <p:sp>
        <p:nvSpPr>
          <p:cNvPr id="1420" name="Shape 1420"/>
          <p:cNvSpPr/>
          <p:nvPr/>
        </p:nvSpPr>
        <p:spPr>
          <a:xfrm>
            <a:off x="1981350" y="2296004"/>
            <a:ext cx="1028496" cy="124416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200" y="14400"/>
                  <a:pt x="14400" y="7200"/>
                  <a:pt x="21600" y="0"/>
                </a:cubicBezTo>
              </a:path>
            </a:pathLst>
          </a:custGeom>
          <a:ln w="19050">
            <a:solidFill>
              <a:srgbClr val="535353"/>
            </a:solidFill>
            <a:tailEnd type="triangle"/>
          </a:ln>
        </p:spPr>
        <p:txBody>
          <a:bodyPr/>
          <a:lstStyle/>
          <a:p>
            <a:pPr lvl="0"/>
            <a:endParaRPr/>
          </a:p>
        </p:txBody>
      </p:sp>
      <p:pic>
        <p:nvPicPr>
          <p:cNvPr id="1383" name="Picture 1382"/>
          <p:cNvPicPr/>
          <p:nvPr/>
        </p:nvPicPr>
        <p:blipFill>
          <a:blip r:embed="rId6">
            <a:extLst/>
          </a:blip>
          <a:stretch>
            <a:fillRect/>
          </a:stretch>
        </p:blipFill>
        <p:spPr>
          <a:xfrm>
            <a:off x="6800273" y="3004771"/>
            <a:ext cx="899523" cy="343576"/>
          </a:xfrm>
          <a:prstGeom prst="rect">
            <a:avLst/>
          </a:prstGeom>
        </p:spPr>
      </p:pic>
      <p:pic>
        <p:nvPicPr>
          <p:cNvPr id="1385" name="Picture 1384"/>
          <p:cNvPicPr/>
          <p:nvPr/>
        </p:nvPicPr>
        <p:blipFill>
          <a:blip r:embed="rId6">
            <a:extLst/>
          </a:blip>
          <a:stretch>
            <a:fillRect/>
          </a:stretch>
        </p:blipFill>
        <p:spPr>
          <a:xfrm>
            <a:off x="6800273" y="2240029"/>
            <a:ext cx="843579" cy="343575"/>
          </a:xfrm>
          <a:prstGeom prst="rect">
            <a:avLst/>
          </a:prstGeom>
        </p:spPr>
      </p:pic>
      <p:sp>
        <p:nvSpPr>
          <p:cNvPr id="1387" name="Shape 1387"/>
          <p:cNvSpPr/>
          <p:nvPr/>
        </p:nvSpPr>
        <p:spPr>
          <a:xfrm>
            <a:off x="6141144" y="3066275"/>
            <a:ext cx="525984" cy="252524"/>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1pPr algn="r">
              <a:defRPr sz="1000">
                <a:solidFill>
                  <a:srgbClr val="FFFFFF"/>
                </a:solidFill>
                <a:uFillTx/>
                <a:latin typeface="Avenir Next Medium"/>
                <a:ea typeface="Avenir Next Medium"/>
                <a:cs typeface="Avenir Next Medium"/>
                <a:sym typeface="Avenir Next Medium"/>
              </a:defRPr>
            </a:lvl1pPr>
          </a:lstStyle>
          <a:p>
            <a:pPr lvl="0">
              <a:defRPr sz="1800">
                <a:solidFill>
                  <a:srgbClr val="000000"/>
                </a:solidFill>
              </a:defRPr>
            </a:pPr>
            <a:r>
              <a:rPr sz="1000">
                <a:solidFill>
                  <a:srgbClr val="FFFFFF"/>
                </a:solidFill>
              </a:rPr>
              <a:t>Agent</a:t>
            </a:r>
          </a:p>
        </p:txBody>
      </p:sp>
      <p:sp>
        <p:nvSpPr>
          <p:cNvPr id="1388" name="Shape 1388"/>
          <p:cNvSpPr/>
          <p:nvPr/>
        </p:nvSpPr>
        <p:spPr>
          <a:xfrm>
            <a:off x="6120902" y="2295777"/>
            <a:ext cx="525985" cy="252524"/>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1pPr algn="r">
              <a:defRPr sz="1000">
                <a:solidFill>
                  <a:srgbClr val="FFFFFF"/>
                </a:solidFill>
                <a:uFillTx/>
                <a:latin typeface="Avenir Next Medium"/>
                <a:ea typeface="Avenir Next Medium"/>
                <a:cs typeface="Avenir Next Medium"/>
                <a:sym typeface="Avenir Next Medium"/>
              </a:defRPr>
            </a:lvl1pPr>
          </a:lstStyle>
          <a:p>
            <a:pPr lvl="0">
              <a:defRPr sz="1800">
                <a:solidFill>
                  <a:srgbClr val="000000"/>
                </a:solidFill>
              </a:defRPr>
            </a:pPr>
            <a:r>
              <a:rPr sz="1000">
                <a:solidFill>
                  <a:srgbClr val="FFFFFF"/>
                </a:solidFill>
              </a:rPr>
              <a:t>Agent</a:t>
            </a:r>
          </a:p>
        </p:txBody>
      </p:sp>
      <p:grpSp>
        <p:nvGrpSpPr>
          <p:cNvPr id="1398" name="Group 1398"/>
          <p:cNvGrpSpPr/>
          <p:nvPr/>
        </p:nvGrpSpPr>
        <p:grpSpPr>
          <a:xfrm>
            <a:off x="5982082" y="3465803"/>
            <a:ext cx="2342737" cy="682399"/>
            <a:chOff x="0" y="0"/>
            <a:chExt cx="2342735" cy="682398"/>
          </a:xfrm>
        </p:grpSpPr>
        <p:grpSp>
          <p:nvGrpSpPr>
            <p:cNvPr id="1392" name="Group 1392"/>
            <p:cNvGrpSpPr/>
            <p:nvPr/>
          </p:nvGrpSpPr>
          <p:grpSpPr>
            <a:xfrm>
              <a:off x="143147" y="0"/>
              <a:ext cx="2199588" cy="682398"/>
              <a:chOff x="0" y="0"/>
              <a:chExt cx="2199587" cy="682397"/>
            </a:xfrm>
          </p:grpSpPr>
          <p:sp>
            <p:nvSpPr>
              <p:cNvPr id="1389" name="Shape 1389"/>
              <p:cNvSpPr/>
              <p:nvPr/>
            </p:nvSpPr>
            <p:spPr>
              <a:xfrm>
                <a:off x="0" y="0"/>
                <a:ext cx="2199588" cy="682398"/>
              </a:xfrm>
              <a:prstGeom prst="roundRect">
                <a:avLst>
                  <a:gd name="adj" fmla="val 4579"/>
                </a:avLst>
              </a:prstGeom>
              <a:solidFill>
                <a:srgbClr val="008881"/>
              </a:solidFill>
              <a:ln w="12700" cap="flat">
                <a:noFill/>
                <a:miter lim="400000"/>
              </a:ln>
              <a:effectLst>
                <a:outerShdw blurRad="38100" dist="23000" dir="5400000" rotWithShape="0">
                  <a:srgbClr val="808080">
                    <a:alpha val="34999"/>
                  </a:srgbClr>
                </a:outerShdw>
              </a:effectLst>
            </p:spPr>
            <p:txBody>
              <a:bodyPr wrap="square" lIns="0" tIns="0" rIns="0" bIns="0" numCol="1" anchor="t">
                <a:noAutofit/>
              </a:bodyPr>
              <a:lstStyle/>
              <a:p>
                <a:pPr lvl="0">
                  <a:defRPr sz="1200" b="1">
                    <a:solidFill>
                      <a:srgbClr val="FFFFFF"/>
                    </a:solidFill>
                    <a:uFillTx/>
                  </a:defRPr>
                </a:pPr>
                <a:endParaRPr/>
              </a:p>
            </p:txBody>
          </p:sp>
          <p:sp>
            <p:nvSpPr>
              <p:cNvPr id="1390" name="Shape 1390"/>
              <p:cNvSpPr/>
              <p:nvPr/>
            </p:nvSpPr>
            <p:spPr>
              <a:xfrm>
                <a:off x="41350" y="30617"/>
                <a:ext cx="2071300" cy="17172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defRPr sz="1200">
                    <a:solidFill>
                      <a:srgbClr val="FFFFFF"/>
                    </a:solidFill>
                    <a:uFillTx/>
                    <a:latin typeface="Avenir Next"/>
                    <a:ea typeface="Avenir Next"/>
                    <a:cs typeface="Avenir Next"/>
                    <a:sym typeface="Avenir Next"/>
                  </a:defRPr>
                </a:lvl1pPr>
              </a:lstStyle>
              <a:p>
                <a:pPr lvl="0">
                  <a:defRPr sz="1800">
                    <a:solidFill>
                      <a:srgbClr val="000000"/>
                    </a:solidFill>
                  </a:defRPr>
                </a:pPr>
                <a:r>
                  <a:rPr sz="1200" b="1" dirty="0">
                    <a:solidFill>
                      <a:srgbClr val="FFFFFF"/>
                    </a:solidFill>
                    <a:latin typeface="+mn-lt"/>
                  </a:rPr>
                  <a:t>Cloud Controller</a:t>
                </a:r>
              </a:p>
            </p:txBody>
          </p:sp>
          <p:pic>
            <p:nvPicPr>
              <p:cNvPr id="1391" name="image10.png" descr="ICON_VM_basic_label_Q308"/>
              <p:cNvPicPr/>
              <p:nvPr/>
            </p:nvPicPr>
            <p:blipFill>
              <a:blip r:embed="rId3">
                <a:extLst/>
              </a:blip>
              <a:stretch>
                <a:fillRect/>
              </a:stretch>
            </p:blipFill>
            <p:spPr>
              <a:xfrm>
                <a:off x="1692456" y="170944"/>
                <a:ext cx="404363" cy="473951"/>
              </a:xfrm>
              <a:prstGeom prst="rect">
                <a:avLst/>
              </a:prstGeom>
              <a:ln w="12700" cap="flat">
                <a:noFill/>
                <a:miter lim="400000"/>
              </a:ln>
              <a:effectLst/>
            </p:spPr>
          </p:pic>
        </p:grpSp>
        <p:sp>
          <p:nvSpPr>
            <p:cNvPr id="1393" name="Shape 1393"/>
            <p:cNvSpPr/>
            <p:nvPr/>
          </p:nvSpPr>
          <p:spPr>
            <a:xfrm>
              <a:off x="0" y="310036"/>
              <a:ext cx="631981" cy="2741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lgn="r">
                <a:defRPr sz="1000">
                  <a:solidFill>
                    <a:srgbClr val="FFFFFF"/>
                  </a:solidFill>
                  <a:uFillTx/>
                  <a:latin typeface="Avenir Next Medium"/>
                  <a:ea typeface="Avenir Next Medium"/>
                  <a:cs typeface="Avenir Next Medium"/>
                  <a:sym typeface="Avenir Next Medium"/>
                </a:defRPr>
              </a:lvl1pPr>
            </a:lstStyle>
            <a:p>
              <a:pPr lvl="0">
                <a:defRPr sz="1800">
                  <a:solidFill>
                    <a:srgbClr val="000000"/>
                  </a:solidFill>
                </a:defRPr>
              </a:pPr>
              <a:r>
                <a:rPr sz="1000">
                  <a:solidFill>
                    <a:srgbClr val="FFFFFF"/>
                  </a:solidFill>
                </a:rPr>
                <a:t>Agent</a:t>
              </a:r>
            </a:p>
          </p:txBody>
        </p:sp>
        <p:grpSp>
          <p:nvGrpSpPr>
            <p:cNvPr id="1397" name="Group 1397"/>
            <p:cNvGrpSpPr/>
            <p:nvPr/>
          </p:nvGrpSpPr>
          <p:grpSpPr>
            <a:xfrm>
              <a:off x="689418" y="283519"/>
              <a:ext cx="1023566" cy="343577"/>
              <a:chOff x="0" y="-34503"/>
              <a:chExt cx="1023565" cy="343576"/>
            </a:xfrm>
          </p:grpSpPr>
          <p:pic>
            <p:nvPicPr>
              <p:cNvPr id="1394" name="Picture 1393"/>
              <p:cNvPicPr/>
              <p:nvPr/>
            </p:nvPicPr>
            <p:blipFill>
              <a:blip r:embed="rId6">
                <a:extLst/>
              </a:blip>
              <a:stretch>
                <a:fillRect/>
              </a:stretch>
            </p:blipFill>
            <p:spPr>
              <a:xfrm>
                <a:off x="128772" y="-34503"/>
                <a:ext cx="894793" cy="343576"/>
              </a:xfrm>
              <a:prstGeom prst="rect">
                <a:avLst/>
              </a:prstGeom>
              <a:effectLst/>
            </p:spPr>
          </p:pic>
          <p:sp>
            <p:nvSpPr>
              <p:cNvPr id="1396" name="Shape 1396"/>
              <p:cNvSpPr/>
              <p:nvPr/>
            </p:nvSpPr>
            <p:spPr>
              <a:xfrm>
                <a:off x="0" y="0"/>
                <a:ext cx="779463" cy="27457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lgn="r">
                  <a:defRPr sz="1000">
                    <a:solidFill>
                      <a:srgbClr val="FFFFFF"/>
                    </a:solidFill>
                    <a:uFillTx/>
                    <a:latin typeface="Avenir Next Demi Bold"/>
                    <a:ea typeface="Avenir Next Demi Bold"/>
                    <a:cs typeface="Avenir Next Demi Bold"/>
                    <a:sym typeface="Avenir Next Demi Bold"/>
                  </a:defRPr>
                </a:lvl1pPr>
              </a:lstStyle>
              <a:p>
                <a:pPr lvl="0">
                  <a:defRPr sz="1800">
                    <a:solidFill>
                      <a:srgbClr val="000000"/>
                    </a:solidFill>
                  </a:defRPr>
                </a:pPr>
                <a:r>
                  <a:rPr sz="1000">
                    <a:solidFill>
                      <a:srgbClr val="FFFFFF"/>
                    </a:solidFill>
                  </a:rPr>
                  <a:t>Process</a:t>
                </a:r>
              </a:p>
            </p:txBody>
          </p:sp>
        </p:grpSp>
      </p:grpSp>
      <p:sp>
        <p:nvSpPr>
          <p:cNvPr id="1399" name="Shape 1399"/>
          <p:cNvSpPr/>
          <p:nvPr/>
        </p:nvSpPr>
        <p:spPr>
          <a:xfrm>
            <a:off x="6676231" y="3041118"/>
            <a:ext cx="779463" cy="274571"/>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1pPr algn="r">
              <a:defRPr sz="1000">
                <a:solidFill>
                  <a:srgbClr val="FFFFFF"/>
                </a:solidFill>
                <a:uFillTx/>
                <a:latin typeface="Avenir Next Demi Bold"/>
                <a:ea typeface="Avenir Next Demi Bold"/>
                <a:cs typeface="Avenir Next Demi Bold"/>
                <a:sym typeface="Avenir Next Demi Bold"/>
              </a:defRPr>
            </a:lvl1pPr>
          </a:lstStyle>
          <a:p>
            <a:pPr lvl="0">
              <a:defRPr sz="1800">
                <a:solidFill>
                  <a:srgbClr val="000000"/>
                </a:solidFill>
              </a:defRPr>
            </a:pPr>
            <a:r>
              <a:rPr sz="1000">
                <a:solidFill>
                  <a:srgbClr val="FFFFFF"/>
                </a:solidFill>
              </a:rPr>
              <a:t>Process</a:t>
            </a:r>
          </a:p>
        </p:txBody>
      </p:sp>
      <p:sp>
        <p:nvSpPr>
          <p:cNvPr id="1400" name="Shape 1400"/>
          <p:cNvSpPr/>
          <p:nvPr/>
        </p:nvSpPr>
        <p:spPr>
          <a:xfrm>
            <a:off x="6676231" y="2283028"/>
            <a:ext cx="779463" cy="274571"/>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1pPr algn="r">
              <a:defRPr sz="1000">
                <a:solidFill>
                  <a:srgbClr val="FFFFFF"/>
                </a:solidFill>
                <a:uFillTx/>
                <a:latin typeface="Avenir Next Demi Bold"/>
                <a:ea typeface="Avenir Next Demi Bold"/>
                <a:cs typeface="Avenir Next Demi Bold"/>
                <a:sym typeface="Avenir Next Demi Bold"/>
              </a:defRPr>
            </a:lvl1pPr>
          </a:lstStyle>
          <a:p>
            <a:pPr lvl="0">
              <a:defRPr sz="1800">
                <a:solidFill>
                  <a:srgbClr val="000000"/>
                </a:solidFill>
              </a:defRPr>
            </a:pPr>
            <a:r>
              <a:rPr sz="1000">
                <a:solidFill>
                  <a:srgbClr val="FFFFFF"/>
                </a:solidFill>
              </a:rPr>
              <a:t>Process</a:t>
            </a:r>
          </a:p>
        </p:txBody>
      </p:sp>
      <p:grpSp>
        <p:nvGrpSpPr>
          <p:cNvPr id="1410" name="Group 1410"/>
          <p:cNvGrpSpPr/>
          <p:nvPr/>
        </p:nvGrpSpPr>
        <p:grpSpPr>
          <a:xfrm>
            <a:off x="5986813" y="1186798"/>
            <a:ext cx="2318247" cy="682400"/>
            <a:chOff x="0" y="0"/>
            <a:chExt cx="2318246" cy="682398"/>
          </a:xfrm>
        </p:grpSpPr>
        <p:grpSp>
          <p:nvGrpSpPr>
            <p:cNvPr id="1405" name="Group 1405"/>
            <p:cNvGrpSpPr/>
            <p:nvPr/>
          </p:nvGrpSpPr>
          <p:grpSpPr>
            <a:xfrm>
              <a:off x="118658" y="0"/>
              <a:ext cx="2199588" cy="682398"/>
              <a:chOff x="0" y="0"/>
              <a:chExt cx="2199587" cy="682397"/>
            </a:xfrm>
          </p:grpSpPr>
          <p:sp>
            <p:nvSpPr>
              <p:cNvPr id="1402" name="Shape 1402"/>
              <p:cNvSpPr/>
              <p:nvPr/>
            </p:nvSpPr>
            <p:spPr>
              <a:xfrm>
                <a:off x="0" y="0"/>
                <a:ext cx="2199588" cy="682398"/>
              </a:xfrm>
              <a:prstGeom prst="roundRect">
                <a:avLst>
                  <a:gd name="adj" fmla="val 4579"/>
                </a:avLst>
              </a:prstGeom>
              <a:solidFill>
                <a:srgbClr val="008881"/>
              </a:solidFill>
              <a:ln w="12700" cap="flat">
                <a:noFill/>
                <a:miter lim="400000"/>
              </a:ln>
              <a:effectLst>
                <a:outerShdw blurRad="38100" dist="23000" dir="5400000" rotWithShape="0">
                  <a:srgbClr val="808080">
                    <a:alpha val="34999"/>
                  </a:srgbClr>
                </a:outerShdw>
              </a:effectLst>
            </p:spPr>
            <p:txBody>
              <a:bodyPr wrap="square" lIns="0" tIns="0" rIns="0" bIns="0" numCol="1" anchor="t">
                <a:noAutofit/>
              </a:bodyPr>
              <a:lstStyle/>
              <a:p>
                <a:pPr lvl="0">
                  <a:defRPr sz="1200" b="1">
                    <a:solidFill>
                      <a:srgbClr val="FFFFFF"/>
                    </a:solidFill>
                    <a:uFillTx/>
                  </a:defRPr>
                </a:pPr>
                <a:endParaRPr/>
              </a:p>
            </p:txBody>
          </p:sp>
          <p:sp>
            <p:nvSpPr>
              <p:cNvPr id="1403" name="Shape 1403"/>
              <p:cNvSpPr/>
              <p:nvPr/>
            </p:nvSpPr>
            <p:spPr>
              <a:xfrm>
                <a:off x="54050" y="30617"/>
                <a:ext cx="2071300" cy="17172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defRPr sz="1200">
                    <a:solidFill>
                      <a:srgbClr val="FFFFFF"/>
                    </a:solidFill>
                    <a:uFillTx/>
                    <a:latin typeface="Avenir Next"/>
                    <a:ea typeface="Avenir Next"/>
                    <a:cs typeface="Avenir Next"/>
                    <a:sym typeface="Avenir Next"/>
                  </a:defRPr>
                </a:lvl1pPr>
              </a:lstStyle>
              <a:p>
                <a:pPr lvl="0">
                  <a:defRPr sz="1800">
                    <a:solidFill>
                      <a:srgbClr val="000000"/>
                    </a:solidFill>
                  </a:defRPr>
                </a:pPr>
                <a:r>
                  <a:rPr sz="1200" b="1" dirty="0">
                    <a:solidFill>
                      <a:srgbClr val="FFFFFF"/>
                    </a:solidFill>
                    <a:latin typeface="+mn-lt"/>
                  </a:rPr>
                  <a:t>Cloud Controller</a:t>
                </a:r>
              </a:p>
            </p:txBody>
          </p:sp>
          <p:pic>
            <p:nvPicPr>
              <p:cNvPr id="1404" name="image10.png" descr="ICON_VM_basic_label_Q308"/>
              <p:cNvPicPr/>
              <p:nvPr/>
            </p:nvPicPr>
            <p:blipFill>
              <a:blip r:embed="rId3">
                <a:extLst/>
              </a:blip>
              <a:stretch>
                <a:fillRect/>
              </a:stretch>
            </p:blipFill>
            <p:spPr>
              <a:xfrm>
                <a:off x="1692456" y="170944"/>
                <a:ext cx="404363" cy="473951"/>
              </a:xfrm>
              <a:prstGeom prst="rect">
                <a:avLst/>
              </a:prstGeom>
              <a:ln w="12700" cap="flat">
                <a:noFill/>
                <a:miter lim="400000"/>
              </a:ln>
              <a:effectLst/>
            </p:spPr>
          </p:pic>
        </p:grpSp>
        <p:sp>
          <p:nvSpPr>
            <p:cNvPr id="1406" name="Shape 1406"/>
            <p:cNvSpPr/>
            <p:nvPr/>
          </p:nvSpPr>
          <p:spPr>
            <a:xfrm>
              <a:off x="0" y="311014"/>
              <a:ext cx="631981" cy="2741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lgn="r">
                <a:defRPr sz="1000">
                  <a:solidFill>
                    <a:srgbClr val="FFFFFF"/>
                  </a:solidFill>
                  <a:uFillTx/>
                  <a:latin typeface="Avenir Next Medium"/>
                  <a:ea typeface="Avenir Next Medium"/>
                  <a:cs typeface="Avenir Next Medium"/>
                  <a:sym typeface="Avenir Next Medium"/>
                </a:defRPr>
              </a:lvl1pPr>
            </a:lstStyle>
            <a:p>
              <a:pPr lvl="0">
                <a:defRPr sz="1800">
                  <a:solidFill>
                    <a:srgbClr val="000000"/>
                  </a:solidFill>
                </a:defRPr>
              </a:pPr>
              <a:r>
                <a:rPr sz="1000">
                  <a:solidFill>
                    <a:srgbClr val="FFFFFF"/>
                  </a:solidFill>
                </a:rPr>
                <a:t>Agent</a:t>
              </a:r>
            </a:p>
          </p:txBody>
        </p:sp>
        <p:sp>
          <p:nvSpPr>
            <p:cNvPr id="1407" name="Shape 1407"/>
            <p:cNvSpPr/>
            <p:nvPr/>
          </p:nvSpPr>
          <p:spPr>
            <a:xfrm>
              <a:off x="689418" y="321857"/>
              <a:ext cx="779463" cy="27457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lgn="r">
                <a:defRPr sz="1000">
                  <a:solidFill>
                    <a:srgbClr val="FFFFFF"/>
                  </a:solidFill>
                  <a:uFillTx/>
                  <a:latin typeface="Avenir Next Demi Bold"/>
                  <a:ea typeface="Avenir Next Demi Bold"/>
                  <a:cs typeface="Avenir Next Demi Bold"/>
                  <a:sym typeface="Avenir Next Demi Bold"/>
                </a:defRPr>
              </a:lvl1pPr>
            </a:lstStyle>
            <a:p>
              <a:pPr lvl="0">
                <a:defRPr sz="1800">
                  <a:solidFill>
                    <a:srgbClr val="000000"/>
                  </a:solidFill>
                </a:defRPr>
              </a:pPr>
              <a:r>
                <a:rPr sz="1000">
                  <a:solidFill>
                    <a:srgbClr val="FFFFFF"/>
                  </a:solidFill>
                </a:rPr>
                <a:t>Process</a:t>
              </a:r>
            </a:p>
          </p:txBody>
        </p:sp>
        <p:pic>
          <p:nvPicPr>
            <p:cNvPr id="1408" name="Picture 1407"/>
            <p:cNvPicPr/>
            <p:nvPr/>
          </p:nvPicPr>
          <p:blipFill>
            <a:blip r:embed="rId6">
              <a:extLst/>
            </a:blip>
            <a:stretch>
              <a:fillRect/>
            </a:stretch>
          </p:blipFill>
          <p:spPr>
            <a:xfrm>
              <a:off x="813460" y="291538"/>
              <a:ext cx="843578" cy="343575"/>
            </a:xfrm>
            <a:prstGeom prst="rect">
              <a:avLst/>
            </a:prstGeom>
            <a:effectLst/>
          </p:spPr>
        </p:pic>
      </p:grpSp>
      <p:sp>
        <p:nvSpPr>
          <p:cNvPr id="1412" name="Shape 1412"/>
          <p:cNvSpPr/>
          <p:nvPr/>
        </p:nvSpPr>
        <p:spPr>
          <a:xfrm>
            <a:off x="3839176" y="2644777"/>
            <a:ext cx="1136915" cy="396341"/>
          </a:xfrm>
          <a:prstGeom prst="roundRect">
            <a:avLst>
              <a:gd name="adj" fmla="val 15878"/>
            </a:avLst>
          </a:prstGeom>
          <a:solidFill>
            <a:srgbClr val="008881"/>
          </a:solidFill>
          <a:ln w="3175">
            <a:miter lim="400000"/>
          </a:ln>
          <a:extLst>
            <a:ext uri="{C572A759-6A51-4108-AA02-DFA0A04FC94B}">
              <ma14:wrappingTextBoxFlag xmlns:ma14="http://schemas.microsoft.com/office/mac/drawingml/2011/main" val="1"/>
            </a:ext>
          </a:extLst>
        </p:spPr>
        <p:txBody>
          <a:bodyPr lIns="0" tIns="0" rIns="0" bIns="0" anchor="ctr"/>
          <a:lstStyle>
            <a:lvl1pPr>
              <a:defRPr sz="1200">
                <a:solidFill>
                  <a:srgbClr val="FFFFFF"/>
                </a:solidFill>
                <a:latin typeface="Avenir Next"/>
                <a:ea typeface="Avenir Next"/>
                <a:cs typeface="Avenir Next"/>
                <a:sym typeface="Avenir Next"/>
              </a:defRPr>
            </a:lvl1pPr>
          </a:lstStyle>
          <a:p>
            <a:pPr lvl="0">
              <a:defRPr sz="1800">
                <a:solidFill>
                  <a:srgbClr val="000000"/>
                </a:solidFill>
                <a:uFillTx/>
              </a:defRPr>
            </a:pPr>
            <a:r>
              <a:rPr sz="1200" dirty="0">
                <a:solidFill>
                  <a:srgbClr val="FFFFFF"/>
                </a:solidFill>
                <a:uFill>
                  <a:solidFill>
                    <a:srgbClr val="4D4D4D"/>
                  </a:solidFill>
                </a:uFill>
                <a:latin typeface="+mn-lt"/>
              </a:rPr>
              <a:t>  </a:t>
            </a:r>
            <a:r>
              <a:rPr lang="en-US" sz="1200" dirty="0" smtClean="0">
                <a:solidFill>
                  <a:srgbClr val="FFFFFF"/>
                </a:solidFill>
                <a:uFill>
                  <a:solidFill>
                    <a:srgbClr val="4D4D4D"/>
                  </a:solidFill>
                </a:uFill>
                <a:latin typeface="+mn-lt"/>
              </a:rPr>
              <a:t>Ressurector</a:t>
            </a:r>
            <a:endParaRPr b="1" dirty="0">
              <a:solidFill>
                <a:srgbClr val="FFFFFF"/>
              </a:solidFill>
              <a:uFill>
                <a:solidFill>
                  <a:srgbClr val="4D4D4D"/>
                </a:solidFill>
              </a:uFill>
              <a:latin typeface="+mn-lt"/>
              <a:cs typeface="Arial"/>
            </a:endParaRPr>
          </a:p>
        </p:txBody>
      </p:sp>
      <p:cxnSp>
        <p:nvCxnSpPr>
          <p:cNvPr id="1413" name="Connector 1413"/>
          <p:cNvCxnSpPr>
            <a:stCxn id="1376" idx="2"/>
            <a:endCxn id="1412" idx="0"/>
          </p:cNvCxnSpPr>
          <p:nvPr/>
        </p:nvCxnSpPr>
        <p:spPr>
          <a:xfrm>
            <a:off x="3443174" y="2277200"/>
            <a:ext cx="964460" cy="367577"/>
          </a:xfrm>
          <a:prstGeom prst="straightConnector1">
            <a:avLst/>
          </a:prstGeom>
          <a:ln w="19050">
            <a:solidFill>
              <a:srgbClr val="535353"/>
            </a:solidFill>
            <a:tailEnd type="triangle"/>
          </a:ln>
        </p:spPr>
      </p:cxnSp>
      <p:sp>
        <p:nvSpPr>
          <p:cNvPr id="1421" name="Shape 1421"/>
          <p:cNvSpPr/>
          <p:nvPr/>
        </p:nvSpPr>
        <p:spPr>
          <a:xfrm>
            <a:off x="4461650" y="1636965"/>
            <a:ext cx="1600117" cy="100781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4568" y="11970"/>
                  <a:pt x="11768" y="4770"/>
                  <a:pt x="21600" y="0"/>
                </a:cubicBezTo>
              </a:path>
            </a:pathLst>
          </a:custGeom>
          <a:ln w="19050">
            <a:solidFill>
              <a:srgbClr val="535353"/>
            </a:solidFill>
            <a:tailEnd type="triangle"/>
          </a:ln>
        </p:spPr>
        <p:txBody>
          <a:bodyPr/>
          <a:lstStyle/>
          <a:p>
            <a:pPr lvl="0"/>
            <a:endParaRPr/>
          </a:p>
        </p:txBody>
      </p:sp>
      <p:sp>
        <p:nvSpPr>
          <p:cNvPr id="1415" name="Shape 1415"/>
          <p:cNvSpPr/>
          <p:nvPr/>
        </p:nvSpPr>
        <p:spPr>
          <a:xfrm>
            <a:off x="4682335" y="2379284"/>
            <a:ext cx="1211306" cy="294282"/>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1pPr>
              <a:defRPr sz="1000">
                <a:solidFill>
                  <a:srgbClr val="535353"/>
                </a:solidFill>
                <a:uFillTx/>
                <a:latin typeface="Avenir Next Demi Bold"/>
                <a:ea typeface="Avenir Next Demi Bold"/>
                <a:cs typeface="Avenir Next Demi Bold"/>
                <a:sym typeface="Avenir Next Demi Bold"/>
              </a:defRPr>
            </a:lvl1pPr>
          </a:lstStyle>
          <a:p>
            <a:pPr lvl="0">
              <a:defRPr sz="1800">
                <a:solidFill>
                  <a:srgbClr val="000000"/>
                </a:solidFill>
              </a:defRPr>
            </a:pPr>
            <a:r>
              <a:rPr sz="1400" dirty="0">
                <a:solidFill>
                  <a:srgbClr val="535353"/>
                </a:solidFill>
              </a:rPr>
              <a:t>Re-create VM</a:t>
            </a:r>
          </a:p>
        </p:txBody>
      </p:sp>
      <p:sp>
        <p:nvSpPr>
          <p:cNvPr id="1416" name="Shape 1416"/>
          <p:cNvSpPr/>
          <p:nvPr/>
        </p:nvSpPr>
        <p:spPr>
          <a:xfrm>
            <a:off x="1067864" y="2987363"/>
            <a:ext cx="1303646" cy="516928"/>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0">
              <a:defRPr>
                <a:solidFill>
                  <a:srgbClr val="000000"/>
                </a:solidFill>
                <a:uFillTx/>
              </a:defRPr>
            </a:pPr>
            <a:r>
              <a:rPr dirty="0">
                <a:solidFill>
                  <a:srgbClr val="535353"/>
                </a:solidFill>
                <a:latin typeface="Avenir Next Demi Bold"/>
                <a:ea typeface="Avenir Next Demi Bold"/>
                <a:cs typeface="Avenir Next Demi Bold"/>
                <a:sym typeface="Avenir Next Demi Bold"/>
              </a:rPr>
              <a:t>VM is </a:t>
            </a:r>
          </a:p>
          <a:p>
            <a:pPr lvl="0">
              <a:defRPr>
                <a:solidFill>
                  <a:srgbClr val="000000"/>
                </a:solidFill>
                <a:uFillTx/>
              </a:defRPr>
            </a:pPr>
            <a:r>
              <a:rPr dirty="0">
                <a:solidFill>
                  <a:srgbClr val="535353"/>
                </a:solidFill>
                <a:latin typeface="Avenir Next Demi Bold"/>
                <a:ea typeface="Avenir Next Demi Bold"/>
                <a:cs typeface="Avenir Next Demi Bold"/>
                <a:sym typeface="Avenir Next Demi Bold"/>
              </a:rPr>
              <a:t>missing…</a:t>
            </a:r>
          </a:p>
        </p:txBody>
      </p:sp>
      <p:grpSp>
        <p:nvGrpSpPr>
          <p:cNvPr id="76" name="Group 75"/>
          <p:cNvGrpSpPr/>
          <p:nvPr/>
        </p:nvGrpSpPr>
        <p:grpSpPr>
          <a:xfrm>
            <a:off x="6700213" y="3391306"/>
            <a:ext cx="999583" cy="960651"/>
            <a:chOff x="6739149" y="943772"/>
            <a:chExt cx="1200016" cy="403959"/>
          </a:xfrm>
          <a:blipFill rotWithShape="1">
            <a:blip r:embed="rId7"/>
            <a:stretch>
              <a:fillRect/>
            </a:stretch>
          </a:blipFill>
        </p:grpSpPr>
        <p:sp>
          <p:nvSpPr>
            <p:cNvPr id="77" name="Oval 69"/>
            <p:cNvSpPr/>
            <p:nvPr/>
          </p:nvSpPr>
          <p:spPr>
            <a:xfrm>
              <a:off x="7673439" y="950814"/>
              <a:ext cx="192838" cy="62374"/>
            </a:xfrm>
            <a:custGeom>
              <a:avLst/>
              <a:gdLst/>
              <a:ahLst/>
              <a:cxnLst/>
              <a:rect l="l" t="t" r="r" b="b"/>
              <a:pathLst>
                <a:path w="867816" h="280696">
                  <a:moveTo>
                    <a:pt x="170404" y="0"/>
                  </a:moveTo>
                  <a:cubicBezTo>
                    <a:pt x="198938" y="0"/>
                    <a:pt x="224054" y="14639"/>
                    <a:pt x="237392" y="37644"/>
                  </a:cubicBezTo>
                  <a:cubicBezTo>
                    <a:pt x="249942" y="26791"/>
                    <a:pt x="266403" y="21101"/>
                    <a:pt x="284192" y="21101"/>
                  </a:cubicBezTo>
                  <a:cubicBezTo>
                    <a:pt x="301344" y="21101"/>
                    <a:pt x="317260" y="26390"/>
                    <a:pt x="329545" y="36669"/>
                  </a:cubicBezTo>
                  <a:cubicBezTo>
                    <a:pt x="342838" y="24331"/>
                    <a:pt x="360747" y="17489"/>
                    <a:pt x="380255" y="17489"/>
                  </a:cubicBezTo>
                  <a:cubicBezTo>
                    <a:pt x="397868" y="17489"/>
                    <a:pt x="414178" y="23067"/>
                    <a:pt x="426655" y="33763"/>
                  </a:cubicBezTo>
                  <a:cubicBezTo>
                    <a:pt x="438935" y="23494"/>
                    <a:pt x="454842" y="18212"/>
                    <a:pt x="471983" y="18212"/>
                  </a:cubicBezTo>
                  <a:cubicBezTo>
                    <a:pt x="494884" y="18212"/>
                    <a:pt x="515582" y="27641"/>
                    <a:pt x="530275" y="42958"/>
                  </a:cubicBezTo>
                  <a:cubicBezTo>
                    <a:pt x="543584" y="19794"/>
                    <a:pt x="568797" y="5024"/>
                    <a:pt x="597459" y="5024"/>
                  </a:cubicBezTo>
                  <a:cubicBezTo>
                    <a:pt x="618574" y="5024"/>
                    <a:pt x="637817" y="13040"/>
                    <a:pt x="651859" y="26692"/>
                  </a:cubicBezTo>
                  <a:cubicBezTo>
                    <a:pt x="664905" y="14828"/>
                    <a:pt x="682345" y="8373"/>
                    <a:pt x="701292" y="8373"/>
                  </a:cubicBezTo>
                  <a:cubicBezTo>
                    <a:pt x="724682" y="8373"/>
                    <a:pt x="745774" y="18209"/>
                    <a:pt x="760353" y="34259"/>
                  </a:cubicBezTo>
                  <a:cubicBezTo>
                    <a:pt x="768242" y="30548"/>
                    <a:pt x="777032" y="29046"/>
                    <a:pt x="786173" y="29046"/>
                  </a:cubicBezTo>
                  <a:cubicBezTo>
                    <a:pt x="831263" y="29046"/>
                    <a:pt x="867816" y="65599"/>
                    <a:pt x="867816" y="110689"/>
                  </a:cubicBezTo>
                  <a:cubicBezTo>
                    <a:pt x="867816" y="155779"/>
                    <a:pt x="831263" y="192332"/>
                    <a:pt x="786173" y="192332"/>
                  </a:cubicBezTo>
                  <a:cubicBezTo>
                    <a:pt x="768569" y="192332"/>
                    <a:pt x="752267" y="186761"/>
                    <a:pt x="740052" y="175801"/>
                  </a:cubicBezTo>
                  <a:cubicBezTo>
                    <a:pt x="744503" y="179079"/>
                    <a:pt x="745351" y="183738"/>
                    <a:pt x="745351" y="188595"/>
                  </a:cubicBezTo>
                  <a:cubicBezTo>
                    <a:pt x="745351" y="203533"/>
                    <a:pt x="737328" y="216597"/>
                    <a:pt x="723962" y="221367"/>
                  </a:cubicBezTo>
                  <a:cubicBezTo>
                    <a:pt x="729750" y="225860"/>
                    <a:pt x="731628" y="232648"/>
                    <a:pt x="731628" y="239875"/>
                  </a:cubicBezTo>
                  <a:cubicBezTo>
                    <a:pt x="731628" y="262420"/>
                    <a:pt x="713352" y="280696"/>
                    <a:pt x="690807" y="280696"/>
                  </a:cubicBezTo>
                  <a:cubicBezTo>
                    <a:pt x="668262" y="280696"/>
                    <a:pt x="649986" y="262420"/>
                    <a:pt x="649986" y="239875"/>
                  </a:cubicBezTo>
                  <a:cubicBezTo>
                    <a:pt x="649986" y="224573"/>
                    <a:pt x="658406" y="211238"/>
                    <a:pt x="672260" y="206737"/>
                  </a:cubicBezTo>
                  <a:cubicBezTo>
                    <a:pt x="668919" y="204750"/>
                    <a:pt x="668119" y="201660"/>
                    <a:pt x="667770" y="198399"/>
                  </a:cubicBezTo>
                  <a:cubicBezTo>
                    <a:pt x="666247" y="200405"/>
                    <a:pt x="664457" y="200524"/>
                    <a:pt x="662638" y="200524"/>
                  </a:cubicBezTo>
                  <a:cubicBezTo>
                    <a:pt x="641512" y="200524"/>
                    <a:pt x="624135" y="184476"/>
                    <a:pt x="623496" y="163756"/>
                  </a:cubicBezTo>
                  <a:cubicBezTo>
                    <a:pt x="615421" y="166802"/>
                    <a:pt x="606616" y="168310"/>
                    <a:pt x="597459" y="168310"/>
                  </a:cubicBezTo>
                  <a:lnTo>
                    <a:pt x="589686" y="166741"/>
                  </a:lnTo>
                  <a:cubicBezTo>
                    <a:pt x="590058" y="167037"/>
                    <a:pt x="590062" y="167342"/>
                    <a:pt x="590062" y="167648"/>
                  </a:cubicBezTo>
                  <a:cubicBezTo>
                    <a:pt x="590062" y="190193"/>
                    <a:pt x="571786" y="208469"/>
                    <a:pt x="549241" y="208469"/>
                  </a:cubicBezTo>
                  <a:cubicBezTo>
                    <a:pt x="527862" y="208469"/>
                    <a:pt x="510321" y="192034"/>
                    <a:pt x="509810" y="171004"/>
                  </a:cubicBezTo>
                  <a:cubicBezTo>
                    <a:pt x="498887" y="178047"/>
                    <a:pt x="485838" y="181498"/>
                    <a:pt x="471983" y="181498"/>
                  </a:cubicBezTo>
                  <a:lnTo>
                    <a:pt x="455816" y="178844"/>
                  </a:lnTo>
                  <a:cubicBezTo>
                    <a:pt x="457117" y="179850"/>
                    <a:pt x="457163" y="180967"/>
                    <a:pt x="457163" y="182094"/>
                  </a:cubicBezTo>
                  <a:cubicBezTo>
                    <a:pt x="457163" y="204639"/>
                    <a:pt x="438887" y="222915"/>
                    <a:pt x="416342" y="222915"/>
                  </a:cubicBezTo>
                  <a:cubicBezTo>
                    <a:pt x="393797" y="222915"/>
                    <a:pt x="375521" y="204639"/>
                    <a:pt x="375521" y="182094"/>
                  </a:cubicBezTo>
                  <a:lnTo>
                    <a:pt x="376328" y="180145"/>
                  </a:lnTo>
                  <a:cubicBezTo>
                    <a:pt x="360665" y="179928"/>
                    <a:pt x="346237" y="174692"/>
                    <a:pt x="334902" y="165207"/>
                  </a:cubicBezTo>
                  <a:cubicBezTo>
                    <a:pt x="321609" y="177545"/>
                    <a:pt x="303699" y="184387"/>
                    <a:pt x="284192" y="184387"/>
                  </a:cubicBezTo>
                  <a:cubicBezTo>
                    <a:pt x="267939" y="184387"/>
                    <a:pt x="252796" y="179638"/>
                    <a:pt x="241046" y="170194"/>
                  </a:cubicBezTo>
                  <a:cubicBezTo>
                    <a:pt x="241000" y="191263"/>
                    <a:pt x="224857" y="208518"/>
                    <a:pt x="204123" y="209095"/>
                  </a:cubicBezTo>
                  <a:cubicBezTo>
                    <a:pt x="211003" y="215245"/>
                    <a:pt x="214479" y="224265"/>
                    <a:pt x="214479" y="234097"/>
                  </a:cubicBezTo>
                  <a:cubicBezTo>
                    <a:pt x="214479" y="256642"/>
                    <a:pt x="196203" y="274918"/>
                    <a:pt x="173658" y="274918"/>
                  </a:cubicBezTo>
                  <a:cubicBezTo>
                    <a:pt x="151113" y="274918"/>
                    <a:pt x="132837" y="256642"/>
                    <a:pt x="132837" y="234097"/>
                  </a:cubicBezTo>
                  <a:cubicBezTo>
                    <a:pt x="132837" y="222784"/>
                    <a:pt x="137439" y="212545"/>
                    <a:pt x="144906" y="205185"/>
                  </a:cubicBezTo>
                  <a:cubicBezTo>
                    <a:pt x="127482" y="202802"/>
                    <a:pt x="115502" y="187347"/>
                    <a:pt x="115502" y="169093"/>
                  </a:cubicBezTo>
                  <a:lnTo>
                    <a:pt x="116955" y="165584"/>
                  </a:lnTo>
                  <a:cubicBezTo>
                    <a:pt x="106739" y="172018"/>
                    <a:pt x="94540" y="175009"/>
                    <a:pt x="81643" y="175009"/>
                  </a:cubicBezTo>
                  <a:cubicBezTo>
                    <a:pt x="36553" y="175009"/>
                    <a:pt x="0" y="138456"/>
                    <a:pt x="0" y="93366"/>
                  </a:cubicBezTo>
                  <a:cubicBezTo>
                    <a:pt x="0" y="48276"/>
                    <a:pt x="36553" y="11723"/>
                    <a:pt x="81643" y="11723"/>
                  </a:cubicBezTo>
                  <a:cubicBezTo>
                    <a:pt x="94575" y="11723"/>
                    <a:pt x="106804" y="14730"/>
                    <a:pt x="117330" y="20774"/>
                  </a:cubicBezTo>
                  <a:cubicBezTo>
                    <a:pt x="131096" y="7585"/>
                    <a:pt x="149864" y="0"/>
                    <a:pt x="170404" y="0"/>
                  </a:cubicBezTo>
                  <a:close/>
                </a:path>
              </a:pathLst>
            </a:cu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2"/>
            <p:cNvSpPr/>
            <p:nvPr/>
          </p:nvSpPr>
          <p:spPr>
            <a:xfrm>
              <a:off x="6739149" y="943772"/>
              <a:ext cx="1200016" cy="403959"/>
            </a:xfrm>
            <a:custGeom>
              <a:avLst/>
              <a:gdLst/>
              <a:ahLst/>
              <a:cxnLst/>
              <a:rect l="l" t="t" r="r" b="b"/>
              <a:pathLst>
                <a:path w="4692583" h="2603774">
                  <a:moveTo>
                    <a:pt x="1958174" y="0"/>
                  </a:moveTo>
                  <a:cubicBezTo>
                    <a:pt x="2034827" y="0"/>
                    <a:pt x="2096967" y="62140"/>
                    <a:pt x="2096967" y="138793"/>
                  </a:cubicBezTo>
                  <a:lnTo>
                    <a:pt x="2094260" y="152202"/>
                  </a:lnTo>
                  <a:cubicBezTo>
                    <a:pt x="2095160" y="151981"/>
                    <a:pt x="2096063" y="151978"/>
                    <a:pt x="2096967" y="151978"/>
                  </a:cubicBezTo>
                  <a:cubicBezTo>
                    <a:pt x="2182372" y="151978"/>
                    <a:pt x="2260485" y="183202"/>
                    <a:pt x="2319472" y="235707"/>
                  </a:cubicBezTo>
                  <a:cubicBezTo>
                    <a:pt x="2331139" y="173672"/>
                    <a:pt x="2386230" y="127914"/>
                    <a:pt x="2452007" y="127914"/>
                  </a:cubicBezTo>
                  <a:cubicBezTo>
                    <a:pt x="2514657" y="127914"/>
                    <a:pt x="2567612" y="169424"/>
                    <a:pt x="2582797" y="227068"/>
                  </a:cubicBezTo>
                  <a:cubicBezTo>
                    <a:pt x="2643825" y="141565"/>
                    <a:pt x="2744251" y="86664"/>
                    <a:pt x="2857500" y="86664"/>
                  </a:cubicBezTo>
                  <a:cubicBezTo>
                    <a:pt x="3001727" y="86664"/>
                    <a:pt x="3125157" y="175708"/>
                    <a:pt x="3175296" y="302028"/>
                  </a:cubicBezTo>
                  <a:cubicBezTo>
                    <a:pt x="3437079" y="333781"/>
                    <a:pt x="3652208" y="514730"/>
                    <a:pt x="3731452" y="758232"/>
                  </a:cubicBezTo>
                  <a:cubicBezTo>
                    <a:pt x="3743814" y="752227"/>
                    <a:pt x="3757605" y="750066"/>
                    <a:pt x="3771900" y="750066"/>
                  </a:cubicBezTo>
                  <a:cubicBezTo>
                    <a:pt x="3848553" y="750066"/>
                    <a:pt x="3910693" y="812206"/>
                    <a:pt x="3910693" y="888859"/>
                  </a:cubicBezTo>
                  <a:cubicBezTo>
                    <a:pt x="3910693" y="927443"/>
                    <a:pt x="3894949" y="962349"/>
                    <a:pt x="3869438" y="987407"/>
                  </a:cubicBezTo>
                  <a:cubicBezTo>
                    <a:pt x="3909228" y="1012185"/>
                    <a:pt x="3938875" y="1050690"/>
                    <a:pt x="3952257" y="1096582"/>
                  </a:cubicBezTo>
                  <a:cubicBezTo>
                    <a:pt x="3980232" y="1080018"/>
                    <a:pt x="4012961" y="1071824"/>
                    <a:pt x="4047604" y="1071824"/>
                  </a:cubicBezTo>
                  <a:cubicBezTo>
                    <a:pt x="4166341" y="1071824"/>
                    <a:pt x="4262597" y="1168080"/>
                    <a:pt x="4262597" y="1286817"/>
                  </a:cubicBezTo>
                  <a:lnTo>
                    <a:pt x="4261342" y="1299271"/>
                  </a:lnTo>
                  <a:cubicBezTo>
                    <a:pt x="4332979" y="1303124"/>
                    <a:pt x="4389247" y="1362924"/>
                    <a:pt x="4389247" y="1435866"/>
                  </a:cubicBezTo>
                  <a:lnTo>
                    <a:pt x="4384196" y="1472298"/>
                  </a:lnTo>
                  <a:cubicBezTo>
                    <a:pt x="4448352" y="1506778"/>
                    <a:pt x="4489940" y="1575113"/>
                    <a:pt x="4489940" y="1653160"/>
                  </a:cubicBezTo>
                  <a:lnTo>
                    <a:pt x="4486014" y="1692110"/>
                  </a:lnTo>
                  <a:cubicBezTo>
                    <a:pt x="4600861" y="1695862"/>
                    <a:pt x="4692583" y="1790347"/>
                    <a:pt x="4692583" y="1906254"/>
                  </a:cubicBezTo>
                  <a:cubicBezTo>
                    <a:pt x="4692583" y="1973445"/>
                    <a:pt x="4661760" y="2033438"/>
                    <a:pt x="4611528" y="2070470"/>
                  </a:cubicBezTo>
                  <a:cubicBezTo>
                    <a:pt x="4582614" y="2229969"/>
                    <a:pt x="4442878" y="2350686"/>
                    <a:pt x="4274947" y="2350686"/>
                  </a:cubicBezTo>
                  <a:lnTo>
                    <a:pt x="4212495" y="2344390"/>
                  </a:lnTo>
                  <a:cubicBezTo>
                    <a:pt x="4089005" y="2480034"/>
                    <a:pt x="3910348" y="2564212"/>
                    <a:pt x="3712030" y="2564212"/>
                  </a:cubicBezTo>
                  <a:cubicBezTo>
                    <a:pt x="3621035" y="2564212"/>
                    <a:pt x="3534178" y="2546490"/>
                    <a:pt x="3455614" y="2512546"/>
                  </a:cubicBezTo>
                  <a:cubicBezTo>
                    <a:pt x="3403958" y="2545652"/>
                    <a:pt x="3342446" y="2564212"/>
                    <a:pt x="3276600" y="2564212"/>
                  </a:cubicBezTo>
                  <a:cubicBezTo>
                    <a:pt x="3209370" y="2564212"/>
                    <a:pt x="3146659" y="2544864"/>
                    <a:pt x="3094192" y="2510703"/>
                  </a:cubicBezTo>
                  <a:cubicBezTo>
                    <a:pt x="3020812" y="2539068"/>
                    <a:pt x="2940894" y="2553953"/>
                    <a:pt x="2857500" y="2553953"/>
                  </a:cubicBezTo>
                  <a:cubicBezTo>
                    <a:pt x="2796921" y="2553953"/>
                    <a:pt x="2738176" y="2546098"/>
                    <a:pt x="2682919" y="2528731"/>
                  </a:cubicBezTo>
                  <a:cubicBezTo>
                    <a:pt x="2597505" y="2570150"/>
                    <a:pt x="2501461" y="2592053"/>
                    <a:pt x="2400300" y="2592053"/>
                  </a:cubicBezTo>
                  <a:cubicBezTo>
                    <a:pt x="2310802" y="2592053"/>
                    <a:pt x="2225309" y="2574910"/>
                    <a:pt x="2147404" y="2542521"/>
                  </a:cubicBezTo>
                  <a:cubicBezTo>
                    <a:pt x="2062178" y="2582308"/>
                    <a:pt x="1967046" y="2603774"/>
                    <a:pt x="1866900" y="2603774"/>
                  </a:cubicBezTo>
                  <a:cubicBezTo>
                    <a:pt x="1704950" y="2603774"/>
                    <a:pt x="1556111" y="2547638"/>
                    <a:pt x="1440698" y="2451366"/>
                  </a:cubicBezTo>
                  <a:cubicBezTo>
                    <a:pt x="1327265" y="2540426"/>
                    <a:pt x="1184012" y="2592054"/>
                    <a:pt x="1028700" y="2592054"/>
                  </a:cubicBezTo>
                  <a:cubicBezTo>
                    <a:pt x="805761" y="2592054"/>
                    <a:pt x="607668" y="2485677"/>
                    <a:pt x="484483" y="2319337"/>
                  </a:cubicBezTo>
                  <a:cubicBezTo>
                    <a:pt x="441560" y="2339722"/>
                    <a:pt x="393510" y="2350686"/>
                    <a:pt x="342900" y="2350686"/>
                  </a:cubicBezTo>
                  <a:cubicBezTo>
                    <a:pt x="153522" y="2350686"/>
                    <a:pt x="0" y="2197164"/>
                    <a:pt x="0" y="2007786"/>
                  </a:cubicBezTo>
                  <a:cubicBezTo>
                    <a:pt x="0" y="1947033"/>
                    <a:pt x="15800" y="1889970"/>
                    <a:pt x="44156" y="1840921"/>
                  </a:cubicBezTo>
                  <a:cubicBezTo>
                    <a:pt x="15231" y="1807709"/>
                    <a:pt x="0" y="1764035"/>
                    <a:pt x="0" y="1716803"/>
                  </a:cubicBezTo>
                  <a:cubicBezTo>
                    <a:pt x="0" y="1604564"/>
                    <a:pt x="86009" y="1512412"/>
                    <a:pt x="195810" y="1503744"/>
                  </a:cubicBezTo>
                  <a:cubicBezTo>
                    <a:pt x="205458" y="1324337"/>
                    <a:pt x="354420" y="1182353"/>
                    <a:pt x="536542" y="1182353"/>
                  </a:cubicBezTo>
                  <a:lnTo>
                    <a:pt x="551193" y="1183752"/>
                  </a:lnTo>
                  <a:cubicBezTo>
                    <a:pt x="579417" y="1140014"/>
                    <a:pt x="617400" y="1103215"/>
                    <a:pt x="662233" y="1076840"/>
                  </a:cubicBezTo>
                  <a:cubicBezTo>
                    <a:pt x="661746" y="1075179"/>
                    <a:pt x="661727" y="1073504"/>
                    <a:pt x="661727" y="1071824"/>
                  </a:cubicBezTo>
                  <a:cubicBezTo>
                    <a:pt x="661727" y="977710"/>
                    <a:pt x="722201" y="897719"/>
                    <a:pt x="806717" y="869479"/>
                  </a:cubicBezTo>
                  <a:cubicBezTo>
                    <a:pt x="836430" y="521342"/>
                    <a:pt x="1129398" y="249321"/>
                    <a:pt x="1485900" y="249321"/>
                  </a:cubicBezTo>
                  <a:cubicBezTo>
                    <a:pt x="1535368" y="249321"/>
                    <a:pt x="1583612" y="254558"/>
                    <a:pt x="1629843" y="265551"/>
                  </a:cubicBezTo>
                  <a:cubicBezTo>
                    <a:pt x="1634121" y="194447"/>
                    <a:pt x="1693665" y="138793"/>
                    <a:pt x="1766207" y="138793"/>
                  </a:cubicBezTo>
                  <a:cubicBezTo>
                    <a:pt x="1786301" y="138793"/>
                    <a:pt x="1805398" y="143063"/>
                    <a:pt x="1822056" y="152042"/>
                  </a:cubicBezTo>
                  <a:cubicBezTo>
                    <a:pt x="1819598" y="147813"/>
                    <a:pt x="1819381" y="143328"/>
                    <a:pt x="1819381" y="138793"/>
                  </a:cubicBezTo>
                  <a:cubicBezTo>
                    <a:pt x="1819381" y="62140"/>
                    <a:pt x="1881521" y="0"/>
                    <a:pt x="1958174" y="0"/>
                  </a:cubicBezTo>
                  <a:close/>
                </a:path>
              </a:pathLst>
            </a:cu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6" name="Shape 1372"/>
          <p:cNvSpPr/>
          <p:nvPr/>
        </p:nvSpPr>
        <p:spPr>
          <a:xfrm>
            <a:off x="6210285" y="2763191"/>
            <a:ext cx="1852673" cy="171728"/>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1pPr>
              <a:defRPr sz="1200">
                <a:solidFill>
                  <a:srgbClr val="FFFFFF"/>
                </a:solidFill>
                <a:uFillTx/>
                <a:latin typeface="Avenir Next"/>
                <a:ea typeface="Avenir Next"/>
                <a:cs typeface="Avenir Next"/>
                <a:sym typeface="Avenir Next"/>
              </a:defRPr>
            </a:lvl1pPr>
          </a:lstStyle>
          <a:p>
            <a:pPr lvl="0">
              <a:defRPr sz="1800">
                <a:solidFill>
                  <a:srgbClr val="000000"/>
                </a:solidFill>
              </a:defRPr>
            </a:pPr>
            <a:r>
              <a:rPr lang="en-US" sz="1200" b="1" dirty="0" smtClean="0">
                <a:solidFill>
                  <a:srgbClr val="FFFFFF"/>
                </a:solidFill>
                <a:latin typeface="+mn-lt"/>
              </a:rPr>
              <a:t>BBS</a:t>
            </a:r>
            <a:endParaRPr sz="1200" b="1" dirty="0">
              <a:solidFill>
                <a:srgbClr val="FFFFFF"/>
              </a:solidFill>
              <a:latin typeface="+mn-lt"/>
            </a:endParaRPr>
          </a:p>
        </p:txBody>
      </p:sp>
    </p:spTree>
    <p:extLst>
      <p:ext uri="{BB962C8B-B14F-4D97-AF65-F5344CB8AC3E}">
        <p14:creationId xmlns:p14="http://schemas.microsoft.com/office/powerpoint/2010/main" val="157556748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6"/>
                                        </p:tgtEl>
                                        <p:attrNameLst>
                                          <p:attrName>style.visibility</p:attrName>
                                        </p:attrNameLst>
                                      </p:cBhvr>
                                      <p:to>
                                        <p:strVal val="visible"/>
                                      </p:to>
                                    </p:set>
                                    <p:anim calcmode="lin" valueType="num">
                                      <p:cBhvr>
                                        <p:cTn id="7" dur="500" fill="hold"/>
                                        <p:tgtEl>
                                          <p:spTgt spid="76"/>
                                        </p:tgtEl>
                                        <p:attrNameLst>
                                          <p:attrName>ppt_w</p:attrName>
                                        </p:attrNameLst>
                                      </p:cBhvr>
                                      <p:tavLst>
                                        <p:tav tm="0">
                                          <p:val>
                                            <p:fltVal val="0"/>
                                          </p:val>
                                        </p:tav>
                                        <p:tav tm="100000">
                                          <p:val>
                                            <p:strVal val="#ppt_w"/>
                                          </p:val>
                                        </p:tav>
                                      </p:tavLst>
                                    </p:anim>
                                    <p:anim calcmode="lin" valueType="num">
                                      <p:cBhvr>
                                        <p:cTn id="8" dur="500" fill="hold"/>
                                        <p:tgtEl>
                                          <p:spTgt spid="76"/>
                                        </p:tgtEl>
                                        <p:attrNameLst>
                                          <p:attrName>ppt_h</p:attrName>
                                        </p:attrNameLst>
                                      </p:cBhvr>
                                      <p:tavLst>
                                        <p:tav tm="0">
                                          <p:val>
                                            <p:fltVal val="0"/>
                                          </p:val>
                                        </p:tav>
                                        <p:tav tm="100000">
                                          <p:val>
                                            <p:strVal val="#ppt_h"/>
                                          </p:val>
                                        </p:tav>
                                      </p:tavLst>
                                    </p:anim>
                                    <p:animEffect transition="in" filter="fade">
                                      <p:cBhvr>
                                        <p:cTn id="9" dur="500"/>
                                        <p:tgtEl>
                                          <p:spTgt spid="76"/>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nodeType="clickEffect">
                                  <p:stCondLst>
                                    <p:cond delay="0"/>
                                  </p:stCondLst>
                                  <p:childTnLst>
                                    <p:animEffect transition="out" filter="fade">
                                      <p:cBhvr>
                                        <p:cTn id="13" dur="500"/>
                                        <p:tgtEl>
                                          <p:spTgt spid="76"/>
                                        </p:tgtEl>
                                      </p:cBhvr>
                                    </p:animEffect>
                                    <p:set>
                                      <p:cBhvr>
                                        <p:cTn id="14" dur="1" fill="hold">
                                          <p:stCondLst>
                                            <p:cond delay="499"/>
                                          </p:stCondLst>
                                        </p:cTn>
                                        <p:tgtEl>
                                          <p:spTgt spid="76"/>
                                        </p:tgtEl>
                                        <p:attrNameLst>
                                          <p:attrName>style.visibility</p:attrName>
                                        </p:attrNameLst>
                                      </p:cBhvr>
                                      <p:to>
                                        <p:strVal val="hidden"/>
                                      </p:to>
                                    </p:set>
                                  </p:childTnLst>
                                </p:cTn>
                              </p:par>
                              <p:par>
                                <p:cTn id="15" presetID="10" presetClass="exit" presetSubtype="0" fill="hold" grpId="0" nodeType="withEffect">
                                  <p:stCondLst>
                                    <p:cond delay="0"/>
                                  </p:stCondLst>
                                  <p:iterate>
                                    <p:tmAbs val="0"/>
                                  </p:iterate>
                                  <p:childTnLst>
                                    <p:animEffect transition="out" filter="fade">
                                      <p:cBhvr>
                                        <p:cTn id="16" dur="1000" fill="hold"/>
                                        <p:tgtEl>
                                          <p:spTgt spid="1398"/>
                                        </p:tgtEl>
                                      </p:cBhvr>
                                    </p:animEffect>
                                    <p:set>
                                      <p:cBhvr>
                                        <p:cTn id="17" fill="hold">
                                          <p:stCondLst>
                                            <p:cond delay="999"/>
                                          </p:stCondLst>
                                        </p:cTn>
                                        <p:tgtEl>
                                          <p:spTgt spid="1398"/>
                                        </p:tgtEl>
                                        <p:attrNameLst>
                                          <p:attrName>style.visibility</p:attrName>
                                        </p:attrNameLst>
                                      </p:cBhvr>
                                      <p:to>
                                        <p:strVal val="hidden"/>
                                      </p:to>
                                    </p:set>
                                  </p:childTnLst>
                                </p:cTn>
                              </p:par>
                            </p:childTnLst>
                          </p:cTn>
                        </p:par>
                        <p:par>
                          <p:cTn id="18" fill="hold">
                            <p:stCondLst>
                              <p:cond delay="1000"/>
                            </p:stCondLst>
                            <p:childTnLst>
                              <p:par>
                                <p:cTn id="19" presetID="3" presetClass="exit" presetSubtype="5" fill="hold" grpId="0" nodeType="afterEffect">
                                  <p:stCondLst>
                                    <p:cond delay="0"/>
                                  </p:stCondLst>
                                  <p:iterate>
                                    <p:tmAbs val="0"/>
                                  </p:iterate>
                                  <p:childTnLst>
                                    <p:animEffect transition="out" filter="blinds(vertical)">
                                      <p:cBhvr>
                                        <p:cTn id="20" dur="1500" fill="hold"/>
                                        <p:tgtEl>
                                          <p:spTgt spid="1419"/>
                                        </p:tgtEl>
                                      </p:cBhvr>
                                    </p:animEffect>
                                    <p:set>
                                      <p:cBhvr>
                                        <p:cTn id="21" fill="hold">
                                          <p:stCondLst>
                                            <p:cond delay="1499"/>
                                          </p:stCondLst>
                                        </p:cTn>
                                        <p:tgtEl>
                                          <p:spTgt spid="1419"/>
                                        </p:tgtEl>
                                        <p:attrNameLst>
                                          <p:attrName>style.visibility</p:attrName>
                                        </p:attrNameLst>
                                      </p:cBhvr>
                                      <p:to>
                                        <p:strVal val="hidden"/>
                                      </p:to>
                                    </p:set>
                                  </p:childTnLst>
                                </p:cTn>
                              </p:par>
                            </p:childTnLst>
                          </p:cTn>
                        </p:par>
                        <p:par>
                          <p:cTn id="22" fill="hold">
                            <p:stCondLst>
                              <p:cond delay="2500"/>
                            </p:stCondLst>
                            <p:childTnLst>
                              <p:par>
                                <p:cTn id="23" presetID="23" presetClass="entr" presetSubtype="16" fill="hold" grpId="0" nodeType="afterEffect">
                                  <p:stCondLst>
                                    <p:cond delay="0"/>
                                  </p:stCondLst>
                                  <p:iterate>
                                    <p:tmAbs val="0"/>
                                  </p:iterate>
                                  <p:childTnLst>
                                    <p:set>
                                      <p:cBhvr>
                                        <p:cTn id="24" fill="hold"/>
                                        <p:tgtEl>
                                          <p:spTgt spid="1416"/>
                                        </p:tgtEl>
                                        <p:attrNameLst>
                                          <p:attrName>style.visibility</p:attrName>
                                        </p:attrNameLst>
                                      </p:cBhvr>
                                      <p:to>
                                        <p:strVal val="visible"/>
                                      </p:to>
                                    </p:set>
                                    <p:anim calcmode="lin" valueType="num">
                                      <p:cBhvr>
                                        <p:cTn id="25" dur="750" fill="hold"/>
                                        <p:tgtEl>
                                          <p:spTgt spid="1416"/>
                                        </p:tgtEl>
                                        <p:attrNameLst>
                                          <p:attrName>ppt_w</p:attrName>
                                        </p:attrNameLst>
                                      </p:cBhvr>
                                      <p:tavLst>
                                        <p:tav tm="0">
                                          <p:val>
                                            <p:fltVal val="0"/>
                                          </p:val>
                                        </p:tav>
                                        <p:tav tm="100000">
                                          <p:val>
                                            <p:strVal val="#ppt_w"/>
                                          </p:val>
                                        </p:tav>
                                      </p:tavLst>
                                    </p:anim>
                                    <p:anim calcmode="lin" valueType="num">
                                      <p:cBhvr>
                                        <p:cTn id="26" dur="750" fill="hold"/>
                                        <p:tgtEl>
                                          <p:spTgt spid="1416"/>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iterate>
                                    <p:tmAbs val="0"/>
                                  </p:iterate>
                                  <p:childTnLst>
                                    <p:set>
                                      <p:cBhvr>
                                        <p:cTn id="30" fill="hold"/>
                                        <p:tgtEl>
                                          <p:spTgt spid="1420"/>
                                        </p:tgtEl>
                                        <p:attrNameLst>
                                          <p:attrName>style.visibility</p:attrName>
                                        </p:attrNameLst>
                                      </p:cBhvr>
                                      <p:to>
                                        <p:strVal val="visible"/>
                                      </p:to>
                                    </p:set>
                                    <p:animEffect transition="in" filter="wipe(left)">
                                      <p:cBhvr>
                                        <p:cTn id="31" dur="1000"/>
                                        <p:tgtEl>
                                          <p:spTgt spid="1420"/>
                                        </p:tgtEl>
                                      </p:cBhvr>
                                    </p:animEffect>
                                  </p:childTnLst>
                                </p:cTn>
                              </p:par>
                            </p:childTnLst>
                          </p:cTn>
                        </p:par>
                        <p:par>
                          <p:cTn id="32" fill="hold">
                            <p:stCondLst>
                              <p:cond delay="1000"/>
                            </p:stCondLst>
                            <p:childTnLst>
                              <p:par>
                                <p:cTn id="33" presetID="22" presetClass="entr" presetSubtype="8" fill="hold" grpId="0" nodeType="afterEffect">
                                  <p:stCondLst>
                                    <p:cond delay="0"/>
                                  </p:stCondLst>
                                  <p:iterate>
                                    <p:tmAbs val="0"/>
                                  </p:iterate>
                                  <p:childTnLst>
                                    <p:set>
                                      <p:cBhvr>
                                        <p:cTn id="34" fill="hold"/>
                                        <p:tgtEl>
                                          <p:spTgt spid="1413"/>
                                        </p:tgtEl>
                                        <p:attrNameLst>
                                          <p:attrName>style.visibility</p:attrName>
                                        </p:attrNameLst>
                                      </p:cBhvr>
                                      <p:to>
                                        <p:strVal val="visible"/>
                                      </p:to>
                                    </p:set>
                                    <p:animEffect transition="in" filter="wipe(left)">
                                      <p:cBhvr>
                                        <p:cTn id="35" dur="1000"/>
                                        <p:tgtEl>
                                          <p:spTgt spid="1413"/>
                                        </p:tgtEl>
                                      </p:cBhvr>
                                    </p:animEffect>
                                  </p:childTnLst>
                                </p:cTn>
                              </p:par>
                            </p:childTnLst>
                          </p:cTn>
                        </p:par>
                        <p:par>
                          <p:cTn id="36" fill="hold">
                            <p:stCondLst>
                              <p:cond delay="2000"/>
                            </p:stCondLst>
                            <p:childTnLst>
                              <p:par>
                                <p:cTn id="37" presetID="23" presetClass="entr" presetSubtype="16" fill="hold" grpId="0" nodeType="afterEffect">
                                  <p:stCondLst>
                                    <p:cond delay="0"/>
                                  </p:stCondLst>
                                  <p:iterate>
                                    <p:tmAbs val="0"/>
                                  </p:iterate>
                                  <p:childTnLst>
                                    <p:set>
                                      <p:cBhvr>
                                        <p:cTn id="38" fill="hold"/>
                                        <p:tgtEl>
                                          <p:spTgt spid="1415"/>
                                        </p:tgtEl>
                                        <p:attrNameLst>
                                          <p:attrName>style.visibility</p:attrName>
                                        </p:attrNameLst>
                                      </p:cBhvr>
                                      <p:to>
                                        <p:strVal val="visible"/>
                                      </p:to>
                                    </p:set>
                                    <p:anim calcmode="lin" valueType="num">
                                      <p:cBhvr>
                                        <p:cTn id="39" dur="750" fill="hold"/>
                                        <p:tgtEl>
                                          <p:spTgt spid="1415"/>
                                        </p:tgtEl>
                                        <p:attrNameLst>
                                          <p:attrName>ppt_w</p:attrName>
                                        </p:attrNameLst>
                                      </p:cBhvr>
                                      <p:tavLst>
                                        <p:tav tm="0">
                                          <p:val>
                                            <p:fltVal val="0"/>
                                          </p:val>
                                        </p:tav>
                                        <p:tav tm="100000">
                                          <p:val>
                                            <p:strVal val="#ppt_w"/>
                                          </p:val>
                                        </p:tav>
                                      </p:tavLst>
                                    </p:anim>
                                    <p:anim calcmode="lin" valueType="num">
                                      <p:cBhvr>
                                        <p:cTn id="40" dur="750" fill="hold"/>
                                        <p:tgtEl>
                                          <p:spTgt spid="1415"/>
                                        </p:tgtEl>
                                        <p:attrNameLst>
                                          <p:attrName>ppt_h</p:attrName>
                                        </p:attrNameLst>
                                      </p:cBhvr>
                                      <p:tavLst>
                                        <p:tav tm="0">
                                          <p:val>
                                            <p:fltVal val="0"/>
                                          </p:val>
                                        </p:tav>
                                        <p:tav tm="100000">
                                          <p:val>
                                            <p:strVal val="#ppt_h"/>
                                          </p:val>
                                        </p:tav>
                                      </p:tavLst>
                                    </p:anim>
                                  </p:childTnLst>
                                </p:cTn>
                              </p:par>
                            </p:childTnLst>
                          </p:cTn>
                        </p:par>
                        <p:par>
                          <p:cTn id="41" fill="hold">
                            <p:stCondLst>
                              <p:cond delay="2750"/>
                            </p:stCondLst>
                            <p:childTnLst>
                              <p:par>
                                <p:cTn id="42" presetID="22" presetClass="entr" presetSubtype="8" fill="hold" grpId="0" nodeType="afterEffect">
                                  <p:stCondLst>
                                    <p:cond delay="0"/>
                                  </p:stCondLst>
                                  <p:iterate>
                                    <p:tmAbs val="0"/>
                                  </p:iterate>
                                  <p:childTnLst>
                                    <p:set>
                                      <p:cBhvr>
                                        <p:cTn id="43" fill="hold"/>
                                        <p:tgtEl>
                                          <p:spTgt spid="1421"/>
                                        </p:tgtEl>
                                        <p:attrNameLst>
                                          <p:attrName>style.visibility</p:attrName>
                                        </p:attrNameLst>
                                      </p:cBhvr>
                                      <p:to>
                                        <p:strVal val="visible"/>
                                      </p:to>
                                    </p:set>
                                    <p:animEffect transition="in" filter="wipe(left)">
                                      <p:cBhvr>
                                        <p:cTn id="44" dur="1000"/>
                                        <p:tgtEl>
                                          <p:spTgt spid="1421"/>
                                        </p:tgtEl>
                                      </p:cBhvr>
                                    </p:animEffect>
                                  </p:childTnLst>
                                </p:cTn>
                              </p:par>
                            </p:childTnLst>
                          </p:cTn>
                        </p:par>
                        <p:par>
                          <p:cTn id="45" fill="hold">
                            <p:stCondLst>
                              <p:cond delay="3750"/>
                            </p:stCondLst>
                            <p:childTnLst>
                              <p:par>
                                <p:cTn id="46" presetID="23" presetClass="entr" presetSubtype="32" fill="hold" grpId="0" nodeType="afterEffect">
                                  <p:stCondLst>
                                    <p:cond delay="0"/>
                                  </p:stCondLst>
                                  <p:iterate>
                                    <p:tmAbs val="0"/>
                                  </p:iterate>
                                  <p:childTnLst>
                                    <p:set>
                                      <p:cBhvr>
                                        <p:cTn id="47" fill="hold"/>
                                        <p:tgtEl>
                                          <p:spTgt spid="1410"/>
                                        </p:tgtEl>
                                        <p:attrNameLst>
                                          <p:attrName>style.visibility</p:attrName>
                                        </p:attrNameLst>
                                      </p:cBhvr>
                                      <p:to>
                                        <p:strVal val="visible"/>
                                      </p:to>
                                    </p:set>
                                    <p:anim calcmode="lin" valueType="num">
                                      <p:cBhvr>
                                        <p:cTn id="48" dur="2500" fill="hold"/>
                                        <p:tgtEl>
                                          <p:spTgt spid="1410"/>
                                        </p:tgtEl>
                                        <p:attrNameLst>
                                          <p:attrName>ppt_w</p:attrName>
                                        </p:attrNameLst>
                                      </p:cBhvr>
                                      <p:tavLst>
                                        <p:tav tm="0">
                                          <p:val>
                                            <p:fltVal val="0"/>
                                          </p:val>
                                        </p:tav>
                                        <p:tav tm="100000">
                                          <p:val>
                                            <p:strVal val="#ppt_w"/>
                                          </p:val>
                                        </p:tav>
                                      </p:tavLst>
                                    </p:anim>
                                    <p:anim calcmode="lin" valueType="num">
                                      <p:cBhvr>
                                        <p:cTn id="49" dur="2500" fill="hold"/>
                                        <p:tgtEl>
                                          <p:spTgt spid="141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9" grpId="0" animBg="1" advAuto="0"/>
      <p:bldP spid="1420" grpId="0" animBg="1" advAuto="0"/>
      <p:bldP spid="1398" grpId="0" animBg="1" advAuto="0"/>
      <p:bldP spid="1410" grpId="0" animBg="1" advAuto="0"/>
      <p:bldP spid="1413" grpId="0" animBg="1" advAuto="0"/>
      <p:bldP spid="1421" grpId="0" animBg="1" advAuto="0"/>
      <p:bldP spid="1415" grpId="0" animBg="1" advAuto="0"/>
      <p:bldP spid="1416" grpId="0" animBg="1" advAuto="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112" y="95250"/>
            <a:ext cx="8410575" cy="460375"/>
          </a:xfrm>
        </p:spPr>
        <p:txBody>
          <a:bodyPr/>
          <a:lstStyle/>
          <a:p>
            <a:r>
              <a:rPr lang="en-US" dirty="0" smtClean="0">
                <a:solidFill>
                  <a:srgbClr val="2C95DD"/>
                </a:solidFill>
              </a:rPr>
              <a:t>Availability Zone HA</a:t>
            </a:r>
            <a:endParaRPr lang="en-US" dirty="0"/>
          </a:p>
        </p:txBody>
      </p:sp>
      <p:sp>
        <p:nvSpPr>
          <p:cNvPr id="3" name="Rounded Rectangle 2"/>
          <p:cNvSpPr/>
          <p:nvPr/>
        </p:nvSpPr>
        <p:spPr>
          <a:xfrm>
            <a:off x="1637752" y="971548"/>
            <a:ext cx="7162799" cy="3429001"/>
          </a:xfrm>
          <a:prstGeom prst="roundRect">
            <a:avLst>
              <a:gd name="adj" fmla="val 8224"/>
            </a:avLst>
          </a:prstGeom>
          <a:gradFill flip="none" rotWithShape="1">
            <a:gsLst>
              <a:gs pos="0">
                <a:schemeClr val="bg1">
                  <a:lumMod val="85000"/>
                </a:schemeClr>
              </a:gs>
              <a:gs pos="100000">
                <a:schemeClr val="bg1">
                  <a:lumMod val="95000"/>
                </a:schemeClr>
              </a:gs>
            </a:gsLst>
            <a:lin ang="5400000" scaled="0"/>
            <a:tileRect/>
          </a:gradFill>
          <a:ln w="9525" cmpd="sng">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anchor="b"/>
          <a:lstStyle/>
          <a:p>
            <a:pPr algn="ctr" fontAlgn="auto">
              <a:spcBef>
                <a:spcPts val="0"/>
              </a:spcBef>
              <a:spcAft>
                <a:spcPts val="0"/>
              </a:spcAft>
              <a:defRPr/>
            </a:pPr>
            <a:endParaRPr lang="en-US" sz="1600" dirty="0">
              <a:solidFill>
                <a:srgbClr val="008881"/>
              </a:solidFill>
            </a:endParaRPr>
          </a:p>
        </p:txBody>
      </p:sp>
      <p:sp>
        <p:nvSpPr>
          <p:cNvPr id="4" name="Rounded Rectangle 3"/>
          <p:cNvSpPr/>
          <p:nvPr/>
        </p:nvSpPr>
        <p:spPr bwMode="auto">
          <a:xfrm rot="16200000">
            <a:off x="214097" y="2499035"/>
            <a:ext cx="3581399" cy="374030"/>
          </a:xfrm>
          <a:prstGeom prst="roundRect">
            <a:avLst>
              <a:gd name="adj" fmla="val 8685"/>
            </a:avLst>
          </a:prstGeom>
          <a:solidFill>
            <a:srgbClr val="369188"/>
          </a:solidFill>
          <a:ln w="41275">
            <a:noFill/>
            <a:round/>
            <a:headEnd/>
            <a:tailEnd/>
          </a:ln>
        </p:spPr>
        <p:txBody>
          <a:bodyPr wrap="none" lIns="182880" tIns="0" rIns="0" bIns="0" rtlCol="0" anchor="ctr"/>
          <a:lstStyle/>
          <a:p>
            <a:pPr fontAlgn="auto">
              <a:spcBef>
                <a:spcPts val="0"/>
              </a:spcBef>
              <a:spcAft>
                <a:spcPts val="0"/>
              </a:spcAft>
            </a:pPr>
            <a:r>
              <a:rPr lang="en-US" sz="1600" dirty="0" smtClean="0">
                <a:solidFill>
                  <a:prstClr val="white">
                    <a:lumMod val="95000"/>
                  </a:prstClr>
                </a:solidFill>
                <a:latin typeface="Calibri"/>
                <a:ea typeface="+mn-ea"/>
              </a:rPr>
              <a:t>Router</a:t>
            </a:r>
          </a:p>
        </p:txBody>
      </p:sp>
      <p:grpSp>
        <p:nvGrpSpPr>
          <p:cNvPr id="20" name="Group 19"/>
          <p:cNvGrpSpPr/>
          <p:nvPr/>
        </p:nvGrpSpPr>
        <p:grpSpPr>
          <a:xfrm>
            <a:off x="3048000" y="1581150"/>
            <a:ext cx="1099435" cy="781049"/>
            <a:chOff x="5412945" y="3105151"/>
            <a:chExt cx="1099435" cy="781049"/>
          </a:xfrm>
        </p:grpSpPr>
        <p:sp>
          <p:nvSpPr>
            <p:cNvPr id="21" name="Rounded Rectangle 20"/>
            <p:cNvSpPr>
              <a:spLocks noChangeArrowheads="1"/>
            </p:cNvSpPr>
            <p:nvPr/>
          </p:nvSpPr>
          <p:spPr bwMode="auto">
            <a:xfrm>
              <a:off x="5412945" y="3105151"/>
              <a:ext cx="1099435" cy="781049"/>
            </a:xfrm>
            <a:prstGeom prst="roundRect">
              <a:avLst>
                <a:gd name="adj" fmla="val 4579"/>
              </a:avLst>
            </a:prstGeom>
            <a:solidFill>
              <a:srgbClr val="33928A"/>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320040" tIns="118872" rIns="0" bIns="0" anchor="t"/>
            <a:lstStyle/>
            <a:p>
              <a:pPr fontAlgn="auto">
                <a:spcBef>
                  <a:spcPts val="0"/>
                </a:spcBef>
                <a:spcAft>
                  <a:spcPts val="0"/>
                </a:spcAft>
                <a:defRPr/>
              </a:pPr>
              <a:r>
                <a:rPr lang="en-US" sz="1200" b="1" dirty="0" smtClean="0">
                  <a:solidFill>
                    <a:schemeClr val="bg1"/>
                  </a:solidFill>
                  <a:latin typeface="+mn-lt"/>
                  <a:ea typeface="+mn-ea"/>
                </a:rPr>
                <a:t>Cell</a:t>
              </a:r>
              <a:endParaRPr lang="en-US" sz="1200" b="1" dirty="0">
                <a:solidFill>
                  <a:schemeClr val="bg1"/>
                </a:solidFill>
                <a:latin typeface="+mn-lt"/>
                <a:ea typeface="+mn-ea"/>
              </a:endParaRPr>
            </a:p>
          </p:txBody>
        </p:sp>
        <p:sp>
          <p:nvSpPr>
            <p:cNvPr id="22" name="Oval 170"/>
            <p:cNvSpPr/>
            <p:nvPr/>
          </p:nvSpPr>
          <p:spPr>
            <a:xfrm>
              <a:off x="5477047" y="3213241"/>
              <a:ext cx="225280" cy="22216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3048000" y="2495550"/>
            <a:ext cx="1099435" cy="781049"/>
            <a:chOff x="5412945" y="3105151"/>
            <a:chExt cx="1099435" cy="781049"/>
          </a:xfrm>
        </p:grpSpPr>
        <p:sp>
          <p:nvSpPr>
            <p:cNvPr id="24" name="Rounded Rectangle 23"/>
            <p:cNvSpPr>
              <a:spLocks noChangeArrowheads="1"/>
            </p:cNvSpPr>
            <p:nvPr/>
          </p:nvSpPr>
          <p:spPr bwMode="auto">
            <a:xfrm>
              <a:off x="5412945" y="3105151"/>
              <a:ext cx="1099435" cy="781049"/>
            </a:xfrm>
            <a:prstGeom prst="roundRect">
              <a:avLst>
                <a:gd name="adj" fmla="val 4579"/>
              </a:avLst>
            </a:prstGeom>
            <a:solidFill>
              <a:srgbClr val="33928A"/>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320040" tIns="118872" rIns="0" bIns="0" anchor="t"/>
            <a:lstStyle/>
            <a:p>
              <a:pPr fontAlgn="auto">
                <a:spcBef>
                  <a:spcPts val="0"/>
                </a:spcBef>
                <a:spcAft>
                  <a:spcPts val="0"/>
                </a:spcAft>
                <a:defRPr/>
              </a:pPr>
              <a:r>
                <a:rPr lang="en-US" sz="1200" b="1" dirty="0" smtClean="0">
                  <a:solidFill>
                    <a:schemeClr val="bg1"/>
                  </a:solidFill>
                  <a:latin typeface="+mn-lt"/>
                  <a:ea typeface="+mn-ea"/>
                </a:rPr>
                <a:t>Cell</a:t>
              </a:r>
              <a:endParaRPr lang="en-US" sz="1200" b="1" dirty="0">
                <a:solidFill>
                  <a:schemeClr val="bg1"/>
                </a:solidFill>
                <a:latin typeface="+mn-lt"/>
                <a:ea typeface="+mn-ea"/>
              </a:endParaRPr>
            </a:p>
          </p:txBody>
        </p:sp>
        <p:sp>
          <p:nvSpPr>
            <p:cNvPr id="25" name="Oval 170"/>
            <p:cNvSpPr/>
            <p:nvPr/>
          </p:nvSpPr>
          <p:spPr>
            <a:xfrm>
              <a:off x="5477047" y="3213241"/>
              <a:ext cx="225280" cy="22216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p:cNvGrpSpPr/>
          <p:nvPr/>
        </p:nvGrpSpPr>
        <p:grpSpPr>
          <a:xfrm>
            <a:off x="3048000" y="3409950"/>
            <a:ext cx="1099435" cy="781049"/>
            <a:chOff x="5412945" y="3105151"/>
            <a:chExt cx="1099435" cy="781049"/>
          </a:xfrm>
        </p:grpSpPr>
        <p:sp>
          <p:nvSpPr>
            <p:cNvPr id="27" name="Rounded Rectangle 26"/>
            <p:cNvSpPr>
              <a:spLocks noChangeArrowheads="1"/>
            </p:cNvSpPr>
            <p:nvPr/>
          </p:nvSpPr>
          <p:spPr bwMode="auto">
            <a:xfrm>
              <a:off x="5412945" y="3105151"/>
              <a:ext cx="1099435" cy="781049"/>
            </a:xfrm>
            <a:prstGeom prst="roundRect">
              <a:avLst>
                <a:gd name="adj" fmla="val 4579"/>
              </a:avLst>
            </a:prstGeom>
            <a:solidFill>
              <a:srgbClr val="33928A"/>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320040" tIns="118872" rIns="0" bIns="0" anchor="t"/>
            <a:lstStyle/>
            <a:p>
              <a:pPr fontAlgn="auto">
                <a:spcBef>
                  <a:spcPts val="0"/>
                </a:spcBef>
                <a:spcAft>
                  <a:spcPts val="0"/>
                </a:spcAft>
                <a:defRPr/>
              </a:pPr>
              <a:r>
                <a:rPr lang="en-US" sz="1200" b="1" dirty="0" smtClean="0">
                  <a:solidFill>
                    <a:schemeClr val="bg1"/>
                  </a:solidFill>
                  <a:latin typeface="+mn-lt"/>
                  <a:ea typeface="+mn-ea"/>
                </a:rPr>
                <a:t>Cell</a:t>
              </a:r>
              <a:endParaRPr lang="en-US" sz="1200" b="1" dirty="0">
                <a:solidFill>
                  <a:schemeClr val="bg1"/>
                </a:solidFill>
                <a:latin typeface="+mn-lt"/>
                <a:ea typeface="+mn-ea"/>
              </a:endParaRPr>
            </a:p>
          </p:txBody>
        </p:sp>
        <p:sp>
          <p:nvSpPr>
            <p:cNvPr id="28" name="Oval 170"/>
            <p:cNvSpPr/>
            <p:nvPr/>
          </p:nvSpPr>
          <p:spPr>
            <a:xfrm>
              <a:off x="5477047" y="3213241"/>
              <a:ext cx="225280" cy="22216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75"/>
          <p:cNvGrpSpPr/>
          <p:nvPr/>
        </p:nvGrpSpPr>
        <p:grpSpPr>
          <a:xfrm>
            <a:off x="3119845" y="1948852"/>
            <a:ext cx="1000038" cy="382603"/>
            <a:chOff x="3119845" y="1948852"/>
            <a:chExt cx="1000038" cy="382603"/>
          </a:xfrm>
        </p:grpSpPr>
        <p:sp>
          <p:nvSpPr>
            <p:cNvPr id="32" name="Teardrop 31"/>
            <p:cNvSpPr/>
            <p:nvPr/>
          </p:nvSpPr>
          <p:spPr>
            <a:xfrm rot="18900000">
              <a:off x="3532993" y="2100678"/>
              <a:ext cx="153021" cy="153021"/>
            </a:xfrm>
            <a:prstGeom prst="teardrop">
              <a:avLst>
                <a:gd name="adj" fmla="val 149574"/>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41"/>
            <p:cNvSpPr/>
            <p:nvPr/>
          </p:nvSpPr>
          <p:spPr>
            <a:xfrm rot="5400000">
              <a:off x="3417879" y="1650818"/>
              <a:ext cx="382603" cy="978671"/>
            </a:xfrm>
            <a:custGeom>
              <a:avLst/>
              <a:gdLst/>
              <a:ahLst/>
              <a:cxnLst/>
              <a:rect l="l" t="t" r="r" b="b"/>
              <a:pathLst>
                <a:path w="888043" h="1708283">
                  <a:moveTo>
                    <a:pt x="56723" y="183505"/>
                  </a:moveTo>
                  <a:lnTo>
                    <a:pt x="831320" y="183505"/>
                  </a:lnTo>
                  <a:lnTo>
                    <a:pt x="831320" y="56722"/>
                  </a:lnTo>
                  <a:lnTo>
                    <a:pt x="56723" y="56722"/>
                  </a:lnTo>
                  <a:close/>
                  <a:moveTo>
                    <a:pt x="56723" y="367012"/>
                  </a:moveTo>
                  <a:lnTo>
                    <a:pt x="831320" y="367012"/>
                  </a:lnTo>
                  <a:lnTo>
                    <a:pt x="831320" y="240227"/>
                  </a:lnTo>
                  <a:lnTo>
                    <a:pt x="56723" y="240227"/>
                  </a:lnTo>
                  <a:close/>
                  <a:moveTo>
                    <a:pt x="56723" y="550519"/>
                  </a:moveTo>
                  <a:lnTo>
                    <a:pt x="831320" y="550519"/>
                  </a:lnTo>
                  <a:lnTo>
                    <a:pt x="831320" y="423734"/>
                  </a:lnTo>
                  <a:lnTo>
                    <a:pt x="56723" y="423734"/>
                  </a:lnTo>
                  <a:close/>
                  <a:moveTo>
                    <a:pt x="56723" y="734026"/>
                  </a:moveTo>
                  <a:lnTo>
                    <a:pt x="831320" y="734026"/>
                  </a:lnTo>
                  <a:lnTo>
                    <a:pt x="831320" y="607241"/>
                  </a:lnTo>
                  <a:lnTo>
                    <a:pt x="56723" y="607241"/>
                  </a:lnTo>
                  <a:close/>
                  <a:moveTo>
                    <a:pt x="56723" y="917533"/>
                  </a:moveTo>
                  <a:lnTo>
                    <a:pt x="831320" y="917533"/>
                  </a:lnTo>
                  <a:lnTo>
                    <a:pt x="831320" y="790748"/>
                  </a:lnTo>
                  <a:lnTo>
                    <a:pt x="56723" y="790748"/>
                  </a:lnTo>
                  <a:close/>
                  <a:moveTo>
                    <a:pt x="56723" y="1101040"/>
                  </a:moveTo>
                  <a:lnTo>
                    <a:pt x="831320" y="1101040"/>
                  </a:lnTo>
                  <a:lnTo>
                    <a:pt x="831320" y="974255"/>
                  </a:lnTo>
                  <a:lnTo>
                    <a:pt x="56723" y="974255"/>
                  </a:lnTo>
                  <a:close/>
                  <a:moveTo>
                    <a:pt x="56723" y="1284547"/>
                  </a:moveTo>
                  <a:lnTo>
                    <a:pt x="831320" y="1284547"/>
                  </a:lnTo>
                  <a:lnTo>
                    <a:pt x="831320" y="1157762"/>
                  </a:lnTo>
                  <a:lnTo>
                    <a:pt x="56723" y="1157762"/>
                  </a:lnTo>
                  <a:close/>
                  <a:moveTo>
                    <a:pt x="56723" y="1468054"/>
                  </a:moveTo>
                  <a:lnTo>
                    <a:pt x="831320" y="1468054"/>
                  </a:lnTo>
                  <a:lnTo>
                    <a:pt x="831320" y="1341269"/>
                  </a:lnTo>
                  <a:lnTo>
                    <a:pt x="56723" y="1341269"/>
                  </a:lnTo>
                  <a:close/>
                  <a:moveTo>
                    <a:pt x="56723" y="1651561"/>
                  </a:moveTo>
                  <a:lnTo>
                    <a:pt x="831320" y="1651561"/>
                  </a:lnTo>
                  <a:lnTo>
                    <a:pt x="831320" y="1524776"/>
                  </a:lnTo>
                  <a:lnTo>
                    <a:pt x="56723" y="1524776"/>
                  </a:lnTo>
                  <a:close/>
                  <a:moveTo>
                    <a:pt x="0" y="1708282"/>
                  </a:moveTo>
                  <a:lnTo>
                    <a:pt x="0" y="0"/>
                  </a:lnTo>
                  <a:lnTo>
                    <a:pt x="14180" y="0"/>
                  </a:lnTo>
                  <a:lnTo>
                    <a:pt x="56723" y="0"/>
                  </a:lnTo>
                  <a:lnTo>
                    <a:pt x="831320" y="0"/>
                  </a:lnTo>
                  <a:lnTo>
                    <a:pt x="845502" y="0"/>
                  </a:lnTo>
                  <a:lnTo>
                    <a:pt x="888043" y="0"/>
                  </a:lnTo>
                  <a:lnTo>
                    <a:pt x="888043" y="1708282"/>
                  </a:lnTo>
                  <a:lnTo>
                    <a:pt x="845502" y="1708282"/>
                  </a:lnTo>
                  <a:lnTo>
                    <a:pt x="845502" y="1708283"/>
                  </a:lnTo>
                  <a:lnTo>
                    <a:pt x="14180" y="1708283"/>
                  </a:lnTo>
                  <a:lnTo>
                    <a:pt x="14180" y="1708282"/>
                  </a:lnTo>
                  <a:close/>
                </a:path>
              </a:pathLst>
            </a:custGeom>
            <a:solidFill>
              <a:schemeClr val="tx2">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4" name="Rounded Rectangle 9"/>
            <p:cNvSpPr/>
            <p:nvPr/>
          </p:nvSpPr>
          <p:spPr>
            <a:xfrm>
              <a:off x="3942435" y="2019835"/>
              <a:ext cx="177448" cy="226652"/>
            </a:xfrm>
            <a:custGeom>
              <a:avLst/>
              <a:gdLst/>
              <a:ahLst/>
              <a:cxnLst/>
              <a:rect l="l" t="t" r="r" b="b"/>
              <a:pathLst>
                <a:path w="990600" h="1265275">
                  <a:moveTo>
                    <a:pt x="495299" y="621778"/>
                  </a:moveTo>
                  <a:cubicBezTo>
                    <a:pt x="426912" y="621778"/>
                    <a:pt x="371473" y="677217"/>
                    <a:pt x="371473" y="745604"/>
                  </a:cubicBezTo>
                  <a:cubicBezTo>
                    <a:pt x="371473" y="800510"/>
                    <a:pt x="407209" y="847069"/>
                    <a:pt x="457199" y="861738"/>
                  </a:cubicBezTo>
                  <a:lnTo>
                    <a:pt x="457199" y="1103911"/>
                  </a:lnTo>
                  <a:cubicBezTo>
                    <a:pt x="457199" y="1124953"/>
                    <a:pt x="474257" y="1142011"/>
                    <a:pt x="495299" y="1142011"/>
                  </a:cubicBezTo>
                  <a:cubicBezTo>
                    <a:pt x="516341" y="1142011"/>
                    <a:pt x="533399" y="1124953"/>
                    <a:pt x="533399" y="1103911"/>
                  </a:cubicBezTo>
                  <a:lnTo>
                    <a:pt x="533399" y="861738"/>
                  </a:lnTo>
                  <a:cubicBezTo>
                    <a:pt x="583390" y="847069"/>
                    <a:pt x="619125" y="800510"/>
                    <a:pt x="619125" y="745604"/>
                  </a:cubicBezTo>
                  <a:cubicBezTo>
                    <a:pt x="619125" y="677217"/>
                    <a:pt x="563686" y="621778"/>
                    <a:pt x="495299" y="621778"/>
                  </a:cubicBezTo>
                  <a:close/>
                  <a:moveTo>
                    <a:pt x="495297" y="170493"/>
                  </a:moveTo>
                  <a:cubicBezTo>
                    <a:pt x="391746" y="170493"/>
                    <a:pt x="307802" y="254436"/>
                    <a:pt x="307802" y="357987"/>
                  </a:cubicBezTo>
                  <a:lnTo>
                    <a:pt x="307804" y="357991"/>
                  </a:lnTo>
                  <a:lnTo>
                    <a:pt x="307544" y="357991"/>
                  </a:lnTo>
                  <a:lnTo>
                    <a:pt x="307544" y="538211"/>
                  </a:lnTo>
                  <a:lnTo>
                    <a:pt x="683058" y="538211"/>
                  </a:lnTo>
                  <a:lnTo>
                    <a:pt x="683058" y="357991"/>
                  </a:lnTo>
                  <a:lnTo>
                    <a:pt x="682792" y="357991"/>
                  </a:lnTo>
                  <a:cubicBezTo>
                    <a:pt x="682792" y="357988"/>
                    <a:pt x="682792" y="357988"/>
                    <a:pt x="682792" y="357987"/>
                  </a:cubicBezTo>
                  <a:cubicBezTo>
                    <a:pt x="682792" y="254436"/>
                    <a:pt x="598848" y="170493"/>
                    <a:pt x="495297" y="170493"/>
                  </a:cubicBezTo>
                  <a:close/>
                  <a:moveTo>
                    <a:pt x="495300" y="0"/>
                  </a:moveTo>
                  <a:cubicBezTo>
                    <a:pt x="686657" y="0"/>
                    <a:pt x="841781" y="155124"/>
                    <a:pt x="841781" y="346479"/>
                  </a:cubicBezTo>
                  <a:lnTo>
                    <a:pt x="841781" y="346481"/>
                  </a:lnTo>
                  <a:lnTo>
                    <a:pt x="841781" y="538211"/>
                  </a:lnTo>
                  <a:lnTo>
                    <a:pt x="869420" y="538211"/>
                  </a:lnTo>
                  <a:cubicBezTo>
                    <a:pt x="936346" y="538211"/>
                    <a:pt x="990600" y="592465"/>
                    <a:pt x="990600" y="659391"/>
                  </a:cubicBezTo>
                  <a:lnTo>
                    <a:pt x="990600" y="1144095"/>
                  </a:lnTo>
                  <a:cubicBezTo>
                    <a:pt x="990600" y="1211021"/>
                    <a:pt x="936346" y="1265275"/>
                    <a:pt x="869420" y="1265275"/>
                  </a:cubicBezTo>
                  <a:lnTo>
                    <a:pt x="121180" y="1265275"/>
                  </a:lnTo>
                  <a:cubicBezTo>
                    <a:pt x="54254" y="1265275"/>
                    <a:pt x="0" y="1211021"/>
                    <a:pt x="0" y="1144095"/>
                  </a:cubicBezTo>
                  <a:lnTo>
                    <a:pt x="0" y="659391"/>
                  </a:lnTo>
                  <a:cubicBezTo>
                    <a:pt x="0" y="592465"/>
                    <a:pt x="54254" y="538211"/>
                    <a:pt x="121180" y="538211"/>
                  </a:cubicBezTo>
                  <a:lnTo>
                    <a:pt x="148819" y="538211"/>
                  </a:lnTo>
                  <a:lnTo>
                    <a:pt x="148819" y="346481"/>
                  </a:lnTo>
                  <a:cubicBezTo>
                    <a:pt x="148819" y="155124"/>
                    <a:pt x="303944" y="0"/>
                    <a:pt x="4953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p:cNvGrpSpPr/>
          <p:nvPr/>
        </p:nvGrpSpPr>
        <p:grpSpPr>
          <a:xfrm>
            <a:off x="3121931" y="3789347"/>
            <a:ext cx="1000038" cy="382603"/>
            <a:chOff x="3551645" y="4735637"/>
            <a:chExt cx="1000038" cy="382603"/>
          </a:xfrm>
        </p:grpSpPr>
        <p:sp>
          <p:nvSpPr>
            <p:cNvPr id="36" name="Teardrop 35"/>
            <p:cNvSpPr/>
            <p:nvPr/>
          </p:nvSpPr>
          <p:spPr>
            <a:xfrm rot="18900000">
              <a:off x="3964793" y="4875767"/>
              <a:ext cx="153021" cy="153021"/>
            </a:xfrm>
            <a:prstGeom prst="teardrop">
              <a:avLst>
                <a:gd name="adj" fmla="val 149574"/>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41"/>
            <p:cNvSpPr/>
            <p:nvPr/>
          </p:nvSpPr>
          <p:spPr>
            <a:xfrm rot="5400000">
              <a:off x="3849679" y="4437603"/>
              <a:ext cx="382603" cy="978671"/>
            </a:xfrm>
            <a:custGeom>
              <a:avLst/>
              <a:gdLst/>
              <a:ahLst/>
              <a:cxnLst/>
              <a:rect l="l" t="t" r="r" b="b"/>
              <a:pathLst>
                <a:path w="888043" h="1708283">
                  <a:moveTo>
                    <a:pt x="56723" y="183505"/>
                  </a:moveTo>
                  <a:lnTo>
                    <a:pt x="831320" y="183505"/>
                  </a:lnTo>
                  <a:lnTo>
                    <a:pt x="831320" y="56722"/>
                  </a:lnTo>
                  <a:lnTo>
                    <a:pt x="56723" y="56722"/>
                  </a:lnTo>
                  <a:close/>
                  <a:moveTo>
                    <a:pt x="56723" y="367012"/>
                  </a:moveTo>
                  <a:lnTo>
                    <a:pt x="831320" y="367012"/>
                  </a:lnTo>
                  <a:lnTo>
                    <a:pt x="831320" y="240227"/>
                  </a:lnTo>
                  <a:lnTo>
                    <a:pt x="56723" y="240227"/>
                  </a:lnTo>
                  <a:close/>
                  <a:moveTo>
                    <a:pt x="56723" y="550519"/>
                  </a:moveTo>
                  <a:lnTo>
                    <a:pt x="831320" y="550519"/>
                  </a:lnTo>
                  <a:lnTo>
                    <a:pt x="831320" y="423734"/>
                  </a:lnTo>
                  <a:lnTo>
                    <a:pt x="56723" y="423734"/>
                  </a:lnTo>
                  <a:close/>
                  <a:moveTo>
                    <a:pt x="56723" y="734026"/>
                  </a:moveTo>
                  <a:lnTo>
                    <a:pt x="831320" y="734026"/>
                  </a:lnTo>
                  <a:lnTo>
                    <a:pt x="831320" y="607241"/>
                  </a:lnTo>
                  <a:lnTo>
                    <a:pt x="56723" y="607241"/>
                  </a:lnTo>
                  <a:close/>
                  <a:moveTo>
                    <a:pt x="56723" y="917533"/>
                  </a:moveTo>
                  <a:lnTo>
                    <a:pt x="831320" y="917533"/>
                  </a:lnTo>
                  <a:lnTo>
                    <a:pt x="831320" y="790748"/>
                  </a:lnTo>
                  <a:lnTo>
                    <a:pt x="56723" y="790748"/>
                  </a:lnTo>
                  <a:close/>
                  <a:moveTo>
                    <a:pt x="56723" y="1101040"/>
                  </a:moveTo>
                  <a:lnTo>
                    <a:pt x="831320" y="1101040"/>
                  </a:lnTo>
                  <a:lnTo>
                    <a:pt x="831320" y="974255"/>
                  </a:lnTo>
                  <a:lnTo>
                    <a:pt x="56723" y="974255"/>
                  </a:lnTo>
                  <a:close/>
                  <a:moveTo>
                    <a:pt x="56723" y="1284547"/>
                  </a:moveTo>
                  <a:lnTo>
                    <a:pt x="831320" y="1284547"/>
                  </a:lnTo>
                  <a:lnTo>
                    <a:pt x="831320" y="1157762"/>
                  </a:lnTo>
                  <a:lnTo>
                    <a:pt x="56723" y="1157762"/>
                  </a:lnTo>
                  <a:close/>
                  <a:moveTo>
                    <a:pt x="56723" y="1468054"/>
                  </a:moveTo>
                  <a:lnTo>
                    <a:pt x="831320" y="1468054"/>
                  </a:lnTo>
                  <a:lnTo>
                    <a:pt x="831320" y="1341269"/>
                  </a:lnTo>
                  <a:lnTo>
                    <a:pt x="56723" y="1341269"/>
                  </a:lnTo>
                  <a:close/>
                  <a:moveTo>
                    <a:pt x="56723" y="1651561"/>
                  </a:moveTo>
                  <a:lnTo>
                    <a:pt x="831320" y="1651561"/>
                  </a:lnTo>
                  <a:lnTo>
                    <a:pt x="831320" y="1524776"/>
                  </a:lnTo>
                  <a:lnTo>
                    <a:pt x="56723" y="1524776"/>
                  </a:lnTo>
                  <a:close/>
                  <a:moveTo>
                    <a:pt x="0" y="1708282"/>
                  </a:moveTo>
                  <a:lnTo>
                    <a:pt x="0" y="0"/>
                  </a:lnTo>
                  <a:lnTo>
                    <a:pt x="14180" y="0"/>
                  </a:lnTo>
                  <a:lnTo>
                    <a:pt x="56723" y="0"/>
                  </a:lnTo>
                  <a:lnTo>
                    <a:pt x="831320" y="0"/>
                  </a:lnTo>
                  <a:lnTo>
                    <a:pt x="845502" y="0"/>
                  </a:lnTo>
                  <a:lnTo>
                    <a:pt x="888043" y="0"/>
                  </a:lnTo>
                  <a:lnTo>
                    <a:pt x="888043" y="1708282"/>
                  </a:lnTo>
                  <a:lnTo>
                    <a:pt x="845502" y="1708282"/>
                  </a:lnTo>
                  <a:lnTo>
                    <a:pt x="845502" y="1708283"/>
                  </a:lnTo>
                  <a:lnTo>
                    <a:pt x="14180" y="1708283"/>
                  </a:lnTo>
                  <a:lnTo>
                    <a:pt x="14180" y="1708282"/>
                  </a:lnTo>
                  <a:close/>
                </a:path>
              </a:pathLst>
            </a:custGeom>
            <a:solidFill>
              <a:schemeClr val="tx2">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8" name="Rounded Rectangle 9"/>
            <p:cNvSpPr/>
            <p:nvPr/>
          </p:nvSpPr>
          <p:spPr>
            <a:xfrm>
              <a:off x="4374235" y="4794924"/>
              <a:ext cx="177448" cy="226652"/>
            </a:xfrm>
            <a:custGeom>
              <a:avLst/>
              <a:gdLst/>
              <a:ahLst/>
              <a:cxnLst/>
              <a:rect l="l" t="t" r="r" b="b"/>
              <a:pathLst>
                <a:path w="990600" h="1265275">
                  <a:moveTo>
                    <a:pt x="495299" y="621778"/>
                  </a:moveTo>
                  <a:cubicBezTo>
                    <a:pt x="426912" y="621778"/>
                    <a:pt x="371473" y="677217"/>
                    <a:pt x="371473" y="745604"/>
                  </a:cubicBezTo>
                  <a:cubicBezTo>
                    <a:pt x="371473" y="800510"/>
                    <a:pt x="407209" y="847069"/>
                    <a:pt x="457199" y="861738"/>
                  </a:cubicBezTo>
                  <a:lnTo>
                    <a:pt x="457199" y="1103911"/>
                  </a:lnTo>
                  <a:cubicBezTo>
                    <a:pt x="457199" y="1124953"/>
                    <a:pt x="474257" y="1142011"/>
                    <a:pt x="495299" y="1142011"/>
                  </a:cubicBezTo>
                  <a:cubicBezTo>
                    <a:pt x="516341" y="1142011"/>
                    <a:pt x="533399" y="1124953"/>
                    <a:pt x="533399" y="1103911"/>
                  </a:cubicBezTo>
                  <a:lnTo>
                    <a:pt x="533399" y="861738"/>
                  </a:lnTo>
                  <a:cubicBezTo>
                    <a:pt x="583390" y="847069"/>
                    <a:pt x="619125" y="800510"/>
                    <a:pt x="619125" y="745604"/>
                  </a:cubicBezTo>
                  <a:cubicBezTo>
                    <a:pt x="619125" y="677217"/>
                    <a:pt x="563686" y="621778"/>
                    <a:pt x="495299" y="621778"/>
                  </a:cubicBezTo>
                  <a:close/>
                  <a:moveTo>
                    <a:pt x="495297" y="170493"/>
                  </a:moveTo>
                  <a:cubicBezTo>
                    <a:pt x="391746" y="170493"/>
                    <a:pt x="307802" y="254436"/>
                    <a:pt x="307802" y="357987"/>
                  </a:cubicBezTo>
                  <a:lnTo>
                    <a:pt x="307804" y="357991"/>
                  </a:lnTo>
                  <a:lnTo>
                    <a:pt x="307544" y="357991"/>
                  </a:lnTo>
                  <a:lnTo>
                    <a:pt x="307544" y="538211"/>
                  </a:lnTo>
                  <a:lnTo>
                    <a:pt x="683058" y="538211"/>
                  </a:lnTo>
                  <a:lnTo>
                    <a:pt x="683058" y="357991"/>
                  </a:lnTo>
                  <a:lnTo>
                    <a:pt x="682792" y="357991"/>
                  </a:lnTo>
                  <a:cubicBezTo>
                    <a:pt x="682792" y="357988"/>
                    <a:pt x="682792" y="357988"/>
                    <a:pt x="682792" y="357987"/>
                  </a:cubicBezTo>
                  <a:cubicBezTo>
                    <a:pt x="682792" y="254436"/>
                    <a:pt x="598848" y="170493"/>
                    <a:pt x="495297" y="170493"/>
                  </a:cubicBezTo>
                  <a:close/>
                  <a:moveTo>
                    <a:pt x="495300" y="0"/>
                  </a:moveTo>
                  <a:cubicBezTo>
                    <a:pt x="686657" y="0"/>
                    <a:pt x="841781" y="155124"/>
                    <a:pt x="841781" y="346479"/>
                  </a:cubicBezTo>
                  <a:lnTo>
                    <a:pt x="841781" y="346481"/>
                  </a:lnTo>
                  <a:lnTo>
                    <a:pt x="841781" y="538211"/>
                  </a:lnTo>
                  <a:lnTo>
                    <a:pt x="869420" y="538211"/>
                  </a:lnTo>
                  <a:cubicBezTo>
                    <a:pt x="936346" y="538211"/>
                    <a:pt x="990600" y="592465"/>
                    <a:pt x="990600" y="659391"/>
                  </a:cubicBezTo>
                  <a:lnTo>
                    <a:pt x="990600" y="1144095"/>
                  </a:lnTo>
                  <a:cubicBezTo>
                    <a:pt x="990600" y="1211021"/>
                    <a:pt x="936346" y="1265275"/>
                    <a:pt x="869420" y="1265275"/>
                  </a:cubicBezTo>
                  <a:lnTo>
                    <a:pt x="121180" y="1265275"/>
                  </a:lnTo>
                  <a:cubicBezTo>
                    <a:pt x="54254" y="1265275"/>
                    <a:pt x="0" y="1211021"/>
                    <a:pt x="0" y="1144095"/>
                  </a:cubicBezTo>
                  <a:lnTo>
                    <a:pt x="0" y="659391"/>
                  </a:lnTo>
                  <a:cubicBezTo>
                    <a:pt x="0" y="592465"/>
                    <a:pt x="54254" y="538211"/>
                    <a:pt x="121180" y="538211"/>
                  </a:cubicBezTo>
                  <a:lnTo>
                    <a:pt x="148819" y="538211"/>
                  </a:lnTo>
                  <a:lnTo>
                    <a:pt x="148819" y="346481"/>
                  </a:lnTo>
                  <a:cubicBezTo>
                    <a:pt x="148819" y="155124"/>
                    <a:pt x="303944" y="0"/>
                    <a:pt x="4953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Oval 42"/>
          <p:cNvSpPr/>
          <p:nvPr/>
        </p:nvSpPr>
        <p:spPr>
          <a:xfrm>
            <a:off x="1889505" y="3409950"/>
            <a:ext cx="230584" cy="230584"/>
          </a:xfrm>
          <a:custGeom>
            <a:avLst/>
            <a:gdLst/>
            <a:ahLst/>
            <a:cxnLst/>
            <a:rect l="l" t="t" r="r" b="b"/>
            <a:pathLst>
              <a:path w="763984" h="763984">
                <a:moveTo>
                  <a:pt x="335323" y="444979"/>
                </a:moveTo>
                <a:lnTo>
                  <a:pt x="335323" y="590998"/>
                </a:lnTo>
                <a:lnTo>
                  <a:pt x="261293" y="590998"/>
                </a:lnTo>
                <a:lnTo>
                  <a:pt x="381992" y="747629"/>
                </a:lnTo>
                <a:lnTo>
                  <a:pt x="502691" y="590998"/>
                </a:lnTo>
                <a:lnTo>
                  <a:pt x="428661" y="590998"/>
                </a:lnTo>
                <a:lnTo>
                  <a:pt x="428661" y="444979"/>
                </a:lnTo>
                <a:close/>
                <a:moveTo>
                  <a:pt x="578572" y="261293"/>
                </a:moveTo>
                <a:lnTo>
                  <a:pt x="421941" y="381992"/>
                </a:lnTo>
                <a:lnTo>
                  <a:pt x="578572" y="502691"/>
                </a:lnTo>
                <a:lnTo>
                  <a:pt x="578572" y="428661"/>
                </a:lnTo>
                <a:lnTo>
                  <a:pt x="724591" y="428661"/>
                </a:lnTo>
                <a:lnTo>
                  <a:pt x="724591" y="335323"/>
                </a:lnTo>
                <a:lnTo>
                  <a:pt x="578572" y="335323"/>
                </a:lnTo>
                <a:close/>
                <a:moveTo>
                  <a:pt x="185411" y="261293"/>
                </a:moveTo>
                <a:lnTo>
                  <a:pt x="185411" y="335323"/>
                </a:lnTo>
                <a:lnTo>
                  <a:pt x="39392" y="335323"/>
                </a:lnTo>
                <a:lnTo>
                  <a:pt x="39392" y="428661"/>
                </a:lnTo>
                <a:lnTo>
                  <a:pt x="185411" y="428661"/>
                </a:lnTo>
                <a:lnTo>
                  <a:pt x="185411" y="502691"/>
                </a:lnTo>
                <a:lnTo>
                  <a:pt x="342042" y="381992"/>
                </a:lnTo>
                <a:close/>
                <a:moveTo>
                  <a:pt x="381992" y="16356"/>
                </a:moveTo>
                <a:lnTo>
                  <a:pt x="261293" y="172987"/>
                </a:lnTo>
                <a:lnTo>
                  <a:pt x="335323" y="172987"/>
                </a:lnTo>
                <a:lnTo>
                  <a:pt x="335323" y="319006"/>
                </a:lnTo>
                <a:lnTo>
                  <a:pt x="428661" y="319006"/>
                </a:lnTo>
                <a:lnTo>
                  <a:pt x="428661" y="172987"/>
                </a:lnTo>
                <a:lnTo>
                  <a:pt x="502691" y="172987"/>
                </a:lnTo>
                <a:close/>
                <a:moveTo>
                  <a:pt x="381992" y="0"/>
                </a:moveTo>
                <a:cubicBezTo>
                  <a:pt x="592960" y="0"/>
                  <a:pt x="763984" y="171024"/>
                  <a:pt x="763984" y="381992"/>
                </a:cubicBezTo>
                <a:cubicBezTo>
                  <a:pt x="763984" y="592960"/>
                  <a:pt x="592960" y="763984"/>
                  <a:pt x="381992" y="763984"/>
                </a:cubicBezTo>
                <a:cubicBezTo>
                  <a:pt x="171024" y="763984"/>
                  <a:pt x="0" y="592960"/>
                  <a:pt x="0" y="381992"/>
                </a:cubicBezTo>
                <a:cubicBezTo>
                  <a:pt x="0" y="171024"/>
                  <a:pt x="171024" y="0"/>
                  <a:pt x="381992"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Group 54"/>
          <p:cNvGrpSpPr/>
          <p:nvPr/>
        </p:nvGrpSpPr>
        <p:grpSpPr>
          <a:xfrm>
            <a:off x="5181600" y="1581150"/>
            <a:ext cx="1099435" cy="781049"/>
            <a:chOff x="5412945" y="3105151"/>
            <a:chExt cx="1099435" cy="781049"/>
          </a:xfrm>
        </p:grpSpPr>
        <p:sp>
          <p:nvSpPr>
            <p:cNvPr id="56" name="Rounded Rectangle 55"/>
            <p:cNvSpPr>
              <a:spLocks noChangeArrowheads="1"/>
            </p:cNvSpPr>
            <p:nvPr/>
          </p:nvSpPr>
          <p:spPr bwMode="auto">
            <a:xfrm>
              <a:off x="5412945" y="3105151"/>
              <a:ext cx="1099435" cy="781049"/>
            </a:xfrm>
            <a:prstGeom prst="roundRect">
              <a:avLst>
                <a:gd name="adj" fmla="val 4579"/>
              </a:avLst>
            </a:prstGeom>
            <a:solidFill>
              <a:srgbClr val="33928A"/>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320040" tIns="118872" rIns="0" bIns="0" anchor="t"/>
            <a:lstStyle/>
            <a:p>
              <a:pPr fontAlgn="auto">
                <a:spcBef>
                  <a:spcPts val="0"/>
                </a:spcBef>
                <a:spcAft>
                  <a:spcPts val="0"/>
                </a:spcAft>
                <a:defRPr/>
              </a:pPr>
              <a:r>
                <a:rPr lang="en-US" sz="1200" b="1" dirty="0" smtClean="0">
                  <a:solidFill>
                    <a:schemeClr val="bg1"/>
                  </a:solidFill>
                  <a:latin typeface="+mn-lt"/>
                  <a:ea typeface="+mn-ea"/>
                </a:rPr>
                <a:t>Cell</a:t>
              </a:r>
              <a:endParaRPr lang="en-US" sz="1200" b="1" dirty="0">
                <a:solidFill>
                  <a:schemeClr val="bg1"/>
                </a:solidFill>
                <a:latin typeface="+mn-lt"/>
                <a:ea typeface="+mn-ea"/>
              </a:endParaRPr>
            </a:p>
          </p:txBody>
        </p:sp>
        <p:sp>
          <p:nvSpPr>
            <p:cNvPr id="57" name="Oval 170"/>
            <p:cNvSpPr/>
            <p:nvPr/>
          </p:nvSpPr>
          <p:spPr>
            <a:xfrm>
              <a:off x="5477047" y="3213241"/>
              <a:ext cx="225280" cy="22216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8" name="Group 57"/>
          <p:cNvGrpSpPr/>
          <p:nvPr/>
        </p:nvGrpSpPr>
        <p:grpSpPr>
          <a:xfrm>
            <a:off x="5181600" y="2495550"/>
            <a:ext cx="1099435" cy="781049"/>
            <a:chOff x="5412945" y="3105151"/>
            <a:chExt cx="1099435" cy="781049"/>
          </a:xfrm>
        </p:grpSpPr>
        <p:sp>
          <p:nvSpPr>
            <p:cNvPr id="59" name="Rounded Rectangle 58"/>
            <p:cNvSpPr>
              <a:spLocks noChangeArrowheads="1"/>
            </p:cNvSpPr>
            <p:nvPr/>
          </p:nvSpPr>
          <p:spPr bwMode="auto">
            <a:xfrm>
              <a:off x="5412945" y="3105151"/>
              <a:ext cx="1099435" cy="781049"/>
            </a:xfrm>
            <a:prstGeom prst="roundRect">
              <a:avLst>
                <a:gd name="adj" fmla="val 4579"/>
              </a:avLst>
            </a:prstGeom>
            <a:solidFill>
              <a:srgbClr val="33928A"/>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320040" tIns="118872" rIns="0" bIns="0" anchor="t"/>
            <a:lstStyle/>
            <a:p>
              <a:pPr fontAlgn="auto">
                <a:spcBef>
                  <a:spcPts val="0"/>
                </a:spcBef>
                <a:spcAft>
                  <a:spcPts val="0"/>
                </a:spcAft>
                <a:defRPr/>
              </a:pPr>
              <a:r>
                <a:rPr lang="en-US" sz="1200" b="1" dirty="0" smtClean="0">
                  <a:solidFill>
                    <a:schemeClr val="bg1"/>
                  </a:solidFill>
                  <a:latin typeface="+mn-lt"/>
                  <a:ea typeface="+mn-ea"/>
                </a:rPr>
                <a:t>Cell</a:t>
              </a:r>
              <a:endParaRPr lang="en-US" sz="1200" b="1" dirty="0">
                <a:solidFill>
                  <a:schemeClr val="bg1"/>
                </a:solidFill>
                <a:latin typeface="+mn-lt"/>
                <a:ea typeface="+mn-ea"/>
              </a:endParaRPr>
            </a:p>
          </p:txBody>
        </p:sp>
        <p:sp>
          <p:nvSpPr>
            <p:cNvPr id="60" name="Oval 170"/>
            <p:cNvSpPr/>
            <p:nvPr/>
          </p:nvSpPr>
          <p:spPr>
            <a:xfrm>
              <a:off x="5477047" y="3213241"/>
              <a:ext cx="225280" cy="22216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1" name="Group 60"/>
          <p:cNvGrpSpPr/>
          <p:nvPr/>
        </p:nvGrpSpPr>
        <p:grpSpPr>
          <a:xfrm>
            <a:off x="5181600" y="3409950"/>
            <a:ext cx="1099435" cy="781049"/>
            <a:chOff x="5412945" y="3105151"/>
            <a:chExt cx="1099435" cy="781049"/>
          </a:xfrm>
        </p:grpSpPr>
        <p:sp>
          <p:nvSpPr>
            <p:cNvPr id="62" name="Rounded Rectangle 61"/>
            <p:cNvSpPr>
              <a:spLocks noChangeArrowheads="1"/>
            </p:cNvSpPr>
            <p:nvPr/>
          </p:nvSpPr>
          <p:spPr bwMode="auto">
            <a:xfrm>
              <a:off x="5412945" y="3105151"/>
              <a:ext cx="1099435" cy="781049"/>
            </a:xfrm>
            <a:prstGeom prst="roundRect">
              <a:avLst>
                <a:gd name="adj" fmla="val 4579"/>
              </a:avLst>
            </a:prstGeom>
            <a:solidFill>
              <a:srgbClr val="33928A"/>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320040" tIns="118872" rIns="0" bIns="0" anchor="t"/>
            <a:lstStyle/>
            <a:p>
              <a:pPr fontAlgn="auto">
                <a:spcBef>
                  <a:spcPts val="0"/>
                </a:spcBef>
                <a:spcAft>
                  <a:spcPts val="0"/>
                </a:spcAft>
                <a:defRPr/>
              </a:pPr>
              <a:r>
                <a:rPr lang="en-US" sz="1200" b="1" dirty="0" smtClean="0">
                  <a:solidFill>
                    <a:schemeClr val="bg1"/>
                  </a:solidFill>
                  <a:latin typeface="+mn-lt"/>
                  <a:ea typeface="+mn-ea"/>
                </a:rPr>
                <a:t>Cell</a:t>
              </a:r>
              <a:endParaRPr lang="en-US" sz="1200" b="1" dirty="0">
                <a:solidFill>
                  <a:schemeClr val="bg1"/>
                </a:solidFill>
                <a:latin typeface="+mn-lt"/>
                <a:ea typeface="+mn-ea"/>
              </a:endParaRPr>
            </a:p>
          </p:txBody>
        </p:sp>
        <p:sp>
          <p:nvSpPr>
            <p:cNvPr id="63" name="Oval 170"/>
            <p:cNvSpPr/>
            <p:nvPr/>
          </p:nvSpPr>
          <p:spPr>
            <a:xfrm>
              <a:off x="5477047" y="3213241"/>
              <a:ext cx="225280" cy="22216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76"/>
          <p:cNvGrpSpPr/>
          <p:nvPr/>
        </p:nvGrpSpPr>
        <p:grpSpPr>
          <a:xfrm>
            <a:off x="5253445" y="1948852"/>
            <a:ext cx="1000038" cy="382603"/>
            <a:chOff x="5253445" y="1948852"/>
            <a:chExt cx="1000038" cy="382603"/>
          </a:xfrm>
        </p:grpSpPr>
        <p:sp>
          <p:nvSpPr>
            <p:cNvPr id="64" name="Teardrop 63"/>
            <p:cNvSpPr/>
            <p:nvPr/>
          </p:nvSpPr>
          <p:spPr>
            <a:xfrm rot="18900000">
              <a:off x="5666593" y="2100678"/>
              <a:ext cx="153021" cy="153021"/>
            </a:xfrm>
            <a:prstGeom prst="teardrop">
              <a:avLst>
                <a:gd name="adj" fmla="val 149574"/>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41"/>
            <p:cNvSpPr/>
            <p:nvPr/>
          </p:nvSpPr>
          <p:spPr>
            <a:xfrm rot="5400000">
              <a:off x="5551479" y="1650818"/>
              <a:ext cx="382603" cy="978671"/>
            </a:xfrm>
            <a:custGeom>
              <a:avLst/>
              <a:gdLst/>
              <a:ahLst/>
              <a:cxnLst/>
              <a:rect l="l" t="t" r="r" b="b"/>
              <a:pathLst>
                <a:path w="888043" h="1708283">
                  <a:moveTo>
                    <a:pt x="56723" y="183505"/>
                  </a:moveTo>
                  <a:lnTo>
                    <a:pt x="831320" y="183505"/>
                  </a:lnTo>
                  <a:lnTo>
                    <a:pt x="831320" y="56722"/>
                  </a:lnTo>
                  <a:lnTo>
                    <a:pt x="56723" y="56722"/>
                  </a:lnTo>
                  <a:close/>
                  <a:moveTo>
                    <a:pt x="56723" y="367012"/>
                  </a:moveTo>
                  <a:lnTo>
                    <a:pt x="831320" y="367012"/>
                  </a:lnTo>
                  <a:lnTo>
                    <a:pt x="831320" y="240227"/>
                  </a:lnTo>
                  <a:lnTo>
                    <a:pt x="56723" y="240227"/>
                  </a:lnTo>
                  <a:close/>
                  <a:moveTo>
                    <a:pt x="56723" y="550519"/>
                  </a:moveTo>
                  <a:lnTo>
                    <a:pt x="831320" y="550519"/>
                  </a:lnTo>
                  <a:lnTo>
                    <a:pt x="831320" y="423734"/>
                  </a:lnTo>
                  <a:lnTo>
                    <a:pt x="56723" y="423734"/>
                  </a:lnTo>
                  <a:close/>
                  <a:moveTo>
                    <a:pt x="56723" y="734026"/>
                  </a:moveTo>
                  <a:lnTo>
                    <a:pt x="831320" y="734026"/>
                  </a:lnTo>
                  <a:lnTo>
                    <a:pt x="831320" y="607241"/>
                  </a:lnTo>
                  <a:lnTo>
                    <a:pt x="56723" y="607241"/>
                  </a:lnTo>
                  <a:close/>
                  <a:moveTo>
                    <a:pt x="56723" y="917533"/>
                  </a:moveTo>
                  <a:lnTo>
                    <a:pt x="831320" y="917533"/>
                  </a:lnTo>
                  <a:lnTo>
                    <a:pt x="831320" y="790748"/>
                  </a:lnTo>
                  <a:lnTo>
                    <a:pt x="56723" y="790748"/>
                  </a:lnTo>
                  <a:close/>
                  <a:moveTo>
                    <a:pt x="56723" y="1101040"/>
                  </a:moveTo>
                  <a:lnTo>
                    <a:pt x="831320" y="1101040"/>
                  </a:lnTo>
                  <a:lnTo>
                    <a:pt x="831320" y="974255"/>
                  </a:lnTo>
                  <a:lnTo>
                    <a:pt x="56723" y="974255"/>
                  </a:lnTo>
                  <a:close/>
                  <a:moveTo>
                    <a:pt x="56723" y="1284547"/>
                  </a:moveTo>
                  <a:lnTo>
                    <a:pt x="831320" y="1284547"/>
                  </a:lnTo>
                  <a:lnTo>
                    <a:pt x="831320" y="1157762"/>
                  </a:lnTo>
                  <a:lnTo>
                    <a:pt x="56723" y="1157762"/>
                  </a:lnTo>
                  <a:close/>
                  <a:moveTo>
                    <a:pt x="56723" y="1468054"/>
                  </a:moveTo>
                  <a:lnTo>
                    <a:pt x="831320" y="1468054"/>
                  </a:lnTo>
                  <a:lnTo>
                    <a:pt x="831320" y="1341269"/>
                  </a:lnTo>
                  <a:lnTo>
                    <a:pt x="56723" y="1341269"/>
                  </a:lnTo>
                  <a:close/>
                  <a:moveTo>
                    <a:pt x="56723" y="1651561"/>
                  </a:moveTo>
                  <a:lnTo>
                    <a:pt x="831320" y="1651561"/>
                  </a:lnTo>
                  <a:lnTo>
                    <a:pt x="831320" y="1524776"/>
                  </a:lnTo>
                  <a:lnTo>
                    <a:pt x="56723" y="1524776"/>
                  </a:lnTo>
                  <a:close/>
                  <a:moveTo>
                    <a:pt x="0" y="1708282"/>
                  </a:moveTo>
                  <a:lnTo>
                    <a:pt x="0" y="0"/>
                  </a:lnTo>
                  <a:lnTo>
                    <a:pt x="14180" y="0"/>
                  </a:lnTo>
                  <a:lnTo>
                    <a:pt x="56723" y="0"/>
                  </a:lnTo>
                  <a:lnTo>
                    <a:pt x="831320" y="0"/>
                  </a:lnTo>
                  <a:lnTo>
                    <a:pt x="845502" y="0"/>
                  </a:lnTo>
                  <a:lnTo>
                    <a:pt x="888043" y="0"/>
                  </a:lnTo>
                  <a:lnTo>
                    <a:pt x="888043" y="1708282"/>
                  </a:lnTo>
                  <a:lnTo>
                    <a:pt x="845502" y="1708282"/>
                  </a:lnTo>
                  <a:lnTo>
                    <a:pt x="845502" y="1708283"/>
                  </a:lnTo>
                  <a:lnTo>
                    <a:pt x="14180" y="1708283"/>
                  </a:lnTo>
                  <a:lnTo>
                    <a:pt x="14180" y="1708282"/>
                  </a:lnTo>
                  <a:close/>
                </a:path>
              </a:pathLst>
            </a:custGeom>
            <a:solidFill>
              <a:schemeClr val="tx2">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6" name="Rounded Rectangle 9"/>
            <p:cNvSpPr/>
            <p:nvPr/>
          </p:nvSpPr>
          <p:spPr>
            <a:xfrm>
              <a:off x="6076035" y="2019835"/>
              <a:ext cx="177448" cy="226652"/>
            </a:xfrm>
            <a:custGeom>
              <a:avLst/>
              <a:gdLst/>
              <a:ahLst/>
              <a:cxnLst/>
              <a:rect l="l" t="t" r="r" b="b"/>
              <a:pathLst>
                <a:path w="990600" h="1265275">
                  <a:moveTo>
                    <a:pt x="495299" y="621778"/>
                  </a:moveTo>
                  <a:cubicBezTo>
                    <a:pt x="426912" y="621778"/>
                    <a:pt x="371473" y="677217"/>
                    <a:pt x="371473" y="745604"/>
                  </a:cubicBezTo>
                  <a:cubicBezTo>
                    <a:pt x="371473" y="800510"/>
                    <a:pt x="407209" y="847069"/>
                    <a:pt x="457199" y="861738"/>
                  </a:cubicBezTo>
                  <a:lnTo>
                    <a:pt x="457199" y="1103911"/>
                  </a:lnTo>
                  <a:cubicBezTo>
                    <a:pt x="457199" y="1124953"/>
                    <a:pt x="474257" y="1142011"/>
                    <a:pt x="495299" y="1142011"/>
                  </a:cubicBezTo>
                  <a:cubicBezTo>
                    <a:pt x="516341" y="1142011"/>
                    <a:pt x="533399" y="1124953"/>
                    <a:pt x="533399" y="1103911"/>
                  </a:cubicBezTo>
                  <a:lnTo>
                    <a:pt x="533399" y="861738"/>
                  </a:lnTo>
                  <a:cubicBezTo>
                    <a:pt x="583390" y="847069"/>
                    <a:pt x="619125" y="800510"/>
                    <a:pt x="619125" y="745604"/>
                  </a:cubicBezTo>
                  <a:cubicBezTo>
                    <a:pt x="619125" y="677217"/>
                    <a:pt x="563686" y="621778"/>
                    <a:pt x="495299" y="621778"/>
                  </a:cubicBezTo>
                  <a:close/>
                  <a:moveTo>
                    <a:pt x="495297" y="170493"/>
                  </a:moveTo>
                  <a:cubicBezTo>
                    <a:pt x="391746" y="170493"/>
                    <a:pt x="307802" y="254436"/>
                    <a:pt x="307802" y="357987"/>
                  </a:cubicBezTo>
                  <a:lnTo>
                    <a:pt x="307804" y="357991"/>
                  </a:lnTo>
                  <a:lnTo>
                    <a:pt x="307544" y="357991"/>
                  </a:lnTo>
                  <a:lnTo>
                    <a:pt x="307544" y="538211"/>
                  </a:lnTo>
                  <a:lnTo>
                    <a:pt x="683058" y="538211"/>
                  </a:lnTo>
                  <a:lnTo>
                    <a:pt x="683058" y="357991"/>
                  </a:lnTo>
                  <a:lnTo>
                    <a:pt x="682792" y="357991"/>
                  </a:lnTo>
                  <a:cubicBezTo>
                    <a:pt x="682792" y="357988"/>
                    <a:pt x="682792" y="357988"/>
                    <a:pt x="682792" y="357987"/>
                  </a:cubicBezTo>
                  <a:cubicBezTo>
                    <a:pt x="682792" y="254436"/>
                    <a:pt x="598848" y="170493"/>
                    <a:pt x="495297" y="170493"/>
                  </a:cubicBezTo>
                  <a:close/>
                  <a:moveTo>
                    <a:pt x="495300" y="0"/>
                  </a:moveTo>
                  <a:cubicBezTo>
                    <a:pt x="686657" y="0"/>
                    <a:pt x="841781" y="155124"/>
                    <a:pt x="841781" y="346479"/>
                  </a:cubicBezTo>
                  <a:lnTo>
                    <a:pt x="841781" y="346481"/>
                  </a:lnTo>
                  <a:lnTo>
                    <a:pt x="841781" y="538211"/>
                  </a:lnTo>
                  <a:lnTo>
                    <a:pt x="869420" y="538211"/>
                  </a:lnTo>
                  <a:cubicBezTo>
                    <a:pt x="936346" y="538211"/>
                    <a:pt x="990600" y="592465"/>
                    <a:pt x="990600" y="659391"/>
                  </a:cubicBezTo>
                  <a:lnTo>
                    <a:pt x="990600" y="1144095"/>
                  </a:lnTo>
                  <a:cubicBezTo>
                    <a:pt x="990600" y="1211021"/>
                    <a:pt x="936346" y="1265275"/>
                    <a:pt x="869420" y="1265275"/>
                  </a:cubicBezTo>
                  <a:lnTo>
                    <a:pt x="121180" y="1265275"/>
                  </a:lnTo>
                  <a:cubicBezTo>
                    <a:pt x="54254" y="1265275"/>
                    <a:pt x="0" y="1211021"/>
                    <a:pt x="0" y="1144095"/>
                  </a:cubicBezTo>
                  <a:lnTo>
                    <a:pt x="0" y="659391"/>
                  </a:lnTo>
                  <a:cubicBezTo>
                    <a:pt x="0" y="592465"/>
                    <a:pt x="54254" y="538211"/>
                    <a:pt x="121180" y="538211"/>
                  </a:cubicBezTo>
                  <a:lnTo>
                    <a:pt x="148819" y="538211"/>
                  </a:lnTo>
                  <a:lnTo>
                    <a:pt x="148819" y="346481"/>
                  </a:lnTo>
                  <a:cubicBezTo>
                    <a:pt x="148819" y="155124"/>
                    <a:pt x="303944" y="0"/>
                    <a:pt x="4953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7" name="Group 66"/>
          <p:cNvGrpSpPr/>
          <p:nvPr/>
        </p:nvGrpSpPr>
        <p:grpSpPr>
          <a:xfrm>
            <a:off x="5255531" y="2863251"/>
            <a:ext cx="1000038" cy="382603"/>
            <a:chOff x="3551645" y="3809541"/>
            <a:chExt cx="1000038" cy="382603"/>
          </a:xfrm>
        </p:grpSpPr>
        <p:sp>
          <p:nvSpPr>
            <p:cNvPr id="68" name="Teardrop 67"/>
            <p:cNvSpPr/>
            <p:nvPr/>
          </p:nvSpPr>
          <p:spPr>
            <a:xfrm rot="18900000">
              <a:off x="3964793" y="3961367"/>
              <a:ext cx="153021" cy="153021"/>
            </a:xfrm>
            <a:prstGeom prst="teardrop">
              <a:avLst>
                <a:gd name="adj" fmla="val 149574"/>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41"/>
            <p:cNvSpPr/>
            <p:nvPr/>
          </p:nvSpPr>
          <p:spPr>
            <a:xfrm rot="5400000">
              <a:off x="3849679" y="3511507"/>
              <a:ext cx="382603" cy="978671"/>
            </a:xfrm>
            <a:custGeom>
              <a:avLst/>
              <a:gdLst/>
              <a:ahLst/>
              <a:cxnLst/>
              <a:rect l="l" t="t" r="r" b="b"/>
              <a:pathLst>
                <a:path w="888043" h="1708283">
                  <a:moveTo>
                    <a:pt x="56723" y="183505"/>
                  </a:moveTo>
                  <a:lnTo>
                    <a:pt x="831320" y="183505"/>
                  </a:lnTo>
                  <a:lnTo>
                    <a:pt x="831320" y="56722"/>
                  </a:lnTo>
                  <a:lnTo>
                    <a:pt x="56723" y="56722"/>
                  </a:lnTo>
                  <a:close/>
                  <a:moveTo>
                    <a:pt x="56723" y="367012"/>
                  </a:moveTo>
                  <a:lnTo>
                    <a:pt x="831320" y="367012"/>
                  </a:lnTo>
                  <a:lnTo>
                    <a:pt x="831320" y="240227"/>
                  </a:lnTo>
                  <a:lnTo>
                    <a:pt x="56723" y="240227"/>
                  </a:lnTo>
                  <a:close/>
                  <a:moveTo>
                    <a:pt x="56723" y="550519"/>
                  </a:moveTo>
                  <a:lnTo>
                    <a:pt x="831320" y="550519"/>
                  </a:lnTo>
                  <a:lnTo>
                    <a:pt x="831320" y="423734"/>
                  </a:lnTo>
                  <a:lnTo>
                    <a:pt x="56723" y="423734"/>
                  </a:lnTo>
                  <a:close/>
                  <a:moveTo>
                    <a:pt x="56723" y="734026"/>
                  </a:moveTo>
                  <a:lnTo>
                    <a:pt x="831320" y="734026"/>
                  </a:lnTo>
                  <a:lnTo>
                    <a:pt x="831320" y="607241"/>
                  </a:lnTo>
                  <a:lnTo>
                    <a:pt x="56723" y="607241"/>
                  </a:lnTo>
                  <a:close/>
                  <a:moveTo>
                    <a:pt x="56723" y="917533"/>
                  </a:moveTo>
                  <a:lnTo>
                    <a:pt x="831320" y="917533"/>
                  </a:lnTo>
                  <a:lnTo>
                    <a:pt x="831320" y="790748"/>
                  </a:lnTo>
                  <a:lnTo>
                    <a:pt x="56723" y="790748"/>
                  </a:lnTo>
                  <a:close/>
                  <a:moveTo>
                    <a:pt x="56723" y="1101040"/>
                  </a:moveTo>
                  <a:lnTo>
                    <a:pt x="831320" y="1101040"/>
                  </a:lnTo>
                  <a:lnTo>
                    <a:pt x="831320" y="974255"/>
                  </a:lnTo>
                  <a:lnTo>
                    <a:pt x="56723" y="974255"/>
                  </a:lnTo>
                  <a:close/>
                  <a:moveTo>
                    <a:pt x="56723" y="1284547"/>
                  </a:moveTo>
                  <a:lnTo>
                    <a:pt x="831320" y="1284547"/>
                  </a:lnTo>
                  <a:lnTo>
                    <a:pt x="831320" y="1157762"/>
                  </a:lnTo>
                  <a:lnTo>
                    <a:pt x="56723" y="1157762"/>
                  </a:lnTo>
                  <a:close/>
                  <a:moveTo>
                    <a:pt x="56723" y="1468054"/>
                  </a:moveTo>
                  <a:lnTo>
                    <a:pt x="831320" y="1468054"/>
                  </a:lnTo>
                  <a:lnTo>
                    <a:pt x="831320" y="1341269"/>
                  </a:lnTo>
                  <a:lnTo>
                    <a:pt x="56723" y="1341269"/>
                  </a:lnTo>
                  <a:close/>
                  <a:moveTo>
                    <a:pt x="56723" y="1651561"/>
                  </a:moveTo>
                  <a:lnTo>
                    <a:pt x="831320" y="1651561"/>
                  </a:lnTo>
                  <a:lnTo>
                    <a:pt x="831320" y="1524776"/>
                  </a:lnTo>
                  <a:lnTo>
                    <a:pt x="56723" y="1524776"/>
                  </a:lnTo>
                  <a:close/>
                  <a:moveTo>
                    <a:pt x="0" y="1708282"/>
                  </a:moveTo>
                  <a:lnTo>
                    <a:pt x="0" y="0"/>
                  </a:lnTo>
                  <a:lnTo>
                    <a:pt x="14180" y="0"/>
                  </a:lnTo>
                  <a:lnTo>
                    <a:pt x="56723" y="0"/>
                  </a:lnTo>
                  <a:lnTo>
                    <a:pt x="831320" y="0"/>
                  </a:lnTo>
                  <a:lnTo>
                    <a:pt x="845502" y="0"/>
                  </a:lnTo>
                  <a:lnTo>
                    <a:pt x="888043" y="0"/>
                  </a:lnTo>
                  <a:lnTo>
                    <a:pt x="888043" y="1708282"/>
                  </a:lnTo>
                  <a:lnTo>
                    <a:pt x="845502" y="1708282"/>
                  </a:lnTo>
                  <a:lnTo>
                    <a:pt x="845502" y="1708283"/>
                  </a:lnTo>
                  <a:lnTo>
                    <a:pt x="14180" y="1708283"/>
                  </a:lnTo>
                  <a:lnTo>
                    <a:pt x="14180" y="1708282"/>
                  </a:lnTo>
                  <a:close/>
                </a:path>
              </a:pathLst>
            </a:custGeom>
            <a:solidFill>
              <a:schemeClr val="tx2">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0" name="Rounded Rectangle 9"/>
            <p:cNvSpPr/>
            <p:nvPr/>
          </p:nvSpPr>
          <p:spPr>
            <a:xfrm>
              <a:off x="4374235" y="3880524"/>
              <a:ext cx="177448" cy="226652"/>
            </a:xfrm>
            <a:custGeom>
              <a:avLst/>
              <a:gdLst/>
              <a:ahLst/>
              <a:cxnLst/>
              <a:rect l="l" t="t" r="r" b="b"/>
              <a:pathLst>
                <a:path w="990600" h="1265275">
                  <a:moveTo>
                    <a:pt x="495299" y="621778"/>
                  </a:moveTo>
                  <a:cubicBezTo>
                    <a:pt x="426912" y="621778"/>
                    <a:pt x="371473" y="677217"/>
                    <a:pt x="371473" y="745604"/>
                  </a:cubicBezTo>
                  <a:cubicBezTo>
                    <a:pt x="371473" y="800510"/>
                    <a:pt x="407209" y="847069"/>
                    <a:pt x="457199" y="861738"/>
                  </a:cubicBezTo>
                  <a:lnTo>
                    <a:pt x="457199" y="1103911"/>
                  </a:lnTo>
                  <a:cubicBezTo>
                    <a:pt x="457199" y="1124953"/>
                    <a:pt x="474257" y="1142011"/>
                    <a:pt x="495299" y="1142011"/>
                  </a:cubicBezTo>
                  <a:cubicBezTo>
                    <a:pt x="516341" y="1142011"/>
                    <a:pt x="533399" y="1124953"/>
                    <a:pt x="533399" y="1103911"/>
                  </a:cubicBezTo>
                  <a:lnTo>
                    <a:pt x="533399" y="861738"/>
                  </a:lnTo>
                  <a:cubicBezTo>
                    <a:pt x="583390" y="847069"/>
                    <a:pt x="619125" y="800510"/>
                    <a:pt x="619125" y="745604"/>
                  </a:cubicBezTo>
                  <a:cubicBezTo>
                    <a:pt x="619125" y="677217"/>
                    <a:pt x="563686" y="621778"/>
                    <a:pt x="495299" y="621778"/>
                  </a:cubicBezTo>
                  <a:close/>
                  <a:moveTo>
                    <a:pt x="495297" y="170493"/>
                  </a:moveTo>
                  <a:cubicBezTo>
                    <a:pt x="391746" y="170493"/>
                    <a:pt x="307802" y="254436"/>
                    <a:pt x="307802" y="357987"/>
                  </a:cubicBezTo>
                  <a:lnTo>
                    <a:pt x="307804" y="357991"/>
                  </a:lnTo>
                  <a:lnTo>
                    <a:pt x="307544" y="357991"/>
                  </a:lnTo>
                  <a:lnTo>
                    <a:pt x="307544" y="538211"/>
                  </a:lnTo>
                  <a:lnTo>
                    <a:pt x="683058" y="538211"/>
                  </a:lnTo>
                  <a:lnTo>
                    <a:pt x="683058" y="357991"/>
                  </a:lnTo>
                  <a:lnTo>
                    <a:pt x="682792" y="357991"/>
                  </a:lnTo>
                  <a:cubicBezTo>
                    <a:pt x="682792" y="357988"/>
                    <a:pt x="682792" y="357988"/>
                    <a:pt x="682792" y="357987"/>
                  </a:cubicBezTo>
                  <a:cubicBezTo>
                    <a:pt x="682792" y="254436"/>
                    <a:pt x="598848" y="170493"/>
                    <a:pt x="495297" y="170493"/>
                  </a:cubicBezTo>
                  <a:close/>
                  <a:moveTo>
                    <a:pt x="495300" y="0"/>
                  </a:moveTo>
                  <a:cubicBezTo>
                    <a:pt x="686657" y="0"/>
                    <a:pt x="841781" y="155124"/>
                    <a:pt x="841781" y="346479"/>
                  </a:cubicBezTo>
                  <a:lnTo>
                    <a:pt x="841781" y="346481"/>
                  </a:lnTo>
                  <a:lnTo>
                    <a:pt x="841781" y="538211"/>
                  </a:lnTo>
                  <a:lnTo>
                    <a:pt x="869420" y="538211"/>
                  </a:lnTo>
                  <a:cubicBezTo>
                    <a:pt x="936346" y="538211"/>
                    <a:pt x="990600" y="592465"/>
                    <a:pt x="990600" y="659391"/>
                  </a:cubicBezTo>
                  <a:lnTo>
                    <a:pt x="990600" y="1144095"/>
                  </a:lnTo>
                  <a:cubicBezTo>
                    <a:pt x="990600" y="1211021"/>
                    <a:pt x="936346" y="1265275"/>
                    <a:pt x="869420" y="1265275"/>
                  </a:cubicBezTo>
                  <a:lnTo>
                    <a:pt x="121180" y="1265275"/>
                  </a:lnTo>
                  <a:cubicBezTo>
                    <a:pt x="54254" y="1265275"/>
                    <a:pt x="0" y="1211021"/>
                    <a:pt x="0" y="1144095"/>
                  </a:cubicBezTo>
                  <a:lnTo>
                    <a:pt x="0" y="659391"/>
                  </a:lnTo>
                  <a:cubicBezTo>
                    <a:pt x="0" y="592465"/>
                    <a:pt x="54254" y="538211"/>
                    <a:pt x="121180" y="538211"/>
                  </a:cubicBezTo>
                  <a:lnTo>
                    <a:pt x="148819" y="538211"/>
                  </a:lnTo>
                  <a:lnTo>
                    <a:pt x="148819" y="346481"/>
                  </a:lnTo>
                  <a:cubicBezTo>
                    <a:pt x="148819" y="155124"/>
                    <a:pt x="303944" y="0"/>
                    <a:pt x="4953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3" name="Rectangle 72"/>
          <p:cNvSpPr/>
          <p:nvPr/>
        </p:nvSpPr>
        <p:spPr>
          <a:xfrm>
            <a:off x="2895600" y="1123950"/>
            <a:ext cx="1447800" cy="3200400"/>
          </a:xfrm>
          <a:prstGeom prst="rect">
            <a:avLst/>
          </a:prstGeom>
          <a:noFill/>
          <a:ln w="1270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solidFill>
                  <a:srgbClr val="000000"/>
                </a:solidFill>
              </a:rPr>
              <a:t>Zone 1</a:t>
            </a:r>
            <a:endParaRPr lang="en-US" dirty="0">
              <a:solidFill>
                <a:srgbClr val="000000"/>
              </a:solidFill>
            </a:endParaRPr>
          </a:p>
        </p:txBody>
      </p:sp>
      <p:sp>
        <p:nvSpPr>
          <p:cNvPr id="74" name="Rectangle 73"/>
          <p:cNvSpPr/>
          <p:nvPr/>
        </p:nvSpPr>
        <p:spPr>
          <a:xfrm>
            <a:off x="5029200" y="1123950"/>
            <a:ext cx="1447800" cy="3200400"/>
          </a:xfrm>
          <a:prstGeom prst="rect">
            <a:avLst/>
          </a:prstGeom>
          <a:noFill/>
          <a:ln w="1270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solidFill>
                  <a:srgbClr val="000000"/>
                </a:solidFill>
              </a:rPr>
              <a:t>Zone 2</a:t>
            </a:r>
          </a:p>
          <a:p>
            <a:pPr algn="ctr"/>
            <a:endParaRPr lang="en-US" dirty="0">
              <a:solidFill>
                <a:schemeClr val="accent5">
                  <a:lumMod val="50000"/>
                  <a:lumOff val="50000"/>
                </a:schemeClr>
              </a:solidFill>
            </a:endParaRPr>
          </a:p>
        </p:txBody>
      </p:sp>
      <p:sp>
        <p:nvSpPr>
          <p:cNvPr id="75" name="Rectangle 74"/>
          <p:cNvSpPr/>
          <p:nvPr/>
        </p:nvSpPr>
        <p:spPr>
          <a:xfrm>
            <a:off x="2895600" y="1123950"/>
            <a:ext cx="1447800" cy="3200400"/>
          </a:xfrm>
          <a:prstGeom prst="rect">
            <a:avLst/>
          </a:prstGeom>
          <a:solidFill>
            <a:srgbClr val="FF0000">
              <a:alpha val="47000"/>
            </a:srgbClr>
          </a:solidFill>
          <a:ln w="12700">
            <a:solidFill>
              <a:schemeClr val="bg2">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dirty="0">
              <a:solidFill>
                <a:schemeClr val="accent5">
                  <a:lumMod val="50000"/>
                  <a:lumOff val="50000"/>
                </a:schemeClr>
              </a:solidFill>
            </a:endParaRPr>
          </a:p>
        </p:txBody>
      </p:sp>
      <p:sp>
        <p:nvSpPr>
          <p:cNvPr id="78" name="TextBox 77"/>
          <p:cNvSpPr txBox="1"/>
          <p:nvPr/>
        </p:nvSpPr>
        <p:spPr>
          <a:xfrm>
            <a:off x="6705600" y="2082600"/>
            <a:ext cx="1981200" cy="1169551"/>
          </a:xfrm>
          <a:prstGeom prst="rect">
            <a:avLst/>
          </a:prstGeom>
          <a:noFill/>
        </p:spPr>
        <p:txBody>
          <a:bodyPr wrap="square" rtlCol="0">
            <a:spAutoFit/>
          </a:bodyPr>
          <a:lstStyle/>
          <a:p>
            <a:r>
              <a:rPr lang="en-US" sz="1400" dirty="0" smtClean="0">
                <a:solidFill>
                  <a:schemeClr val="bg2"/>
                </a:solidFill>
              </a:rPr>
              <a:t>System components and Application instances are evenly distributed over two availability zones.</a:t>
            </a:r>
          </a:p>
        </p:txBody>
      </p:sp>
      <p:sp>
        <p:nvSpPr>
          <p:cNvPr id="45" name="TextBox 44"/>
          <p:cNvSpPr txBox="1"/>
          <p:nvPr/>
        </p:nvSpPr>
        <p:spPr>
          <a:xfrm>
            <a:off x="6705600" y="3409950"/>
            <a:ext cx="1981200" cy="738664"/>
          </a:xfrm>
          <a:prstGeom prst="rect">
            <a:avLst/>
          </a:prstGeom>
          <a:noFill/>
        </p:spPr>
        <p:txBody>
          <a:bodyPr wrap="square" rtlCol="0">
            <a:spAutoFit/>
          </a:bodyPr>
          <a:lstStyle/>
          <a:p>
            <a:r>
              <a:rPr lang="en-US" sz="1400" dirty="0" smtClean="0">
                <a:solidFill>
                  <a:schemeClr val="bg2"/>
                </a:solidFill>
              </a:rPr>
              <a:t>Loosing an AZ keeps instances running and available.</a:t>
            </a:r>
          </a:p>
        </p:txBody>
      </p:sp>
      <p:sp>
        <p:nvSpPr>
          <p:cNvPr id="5" name="TextBox 4"/>
          <p:cNvSpPr txBox="1"/>
          <p:nvPr/>
        </p:nvSpPr>
        <p:spPr>
          <a:xfrm>
            <a:off x="6705600" y="1261438"/>
            <a:ext cx="1948513" cy="738664"/>
          </a:xfrm>
          <a:prstGeom prst="rect">
            <a:avLst/>
          </a:prstGeom>
          <a:noFill/>
        </p:spPr>
        <p:txBody>
          <a:bodyPr wrap="square" rtlCol="0">
            <a:spAutoFit/>
          </a:bodyPr>
          <a:lstStyle/>
          <a:p>
            <a:r>
              <a:rPr lang="en-US" dirty="0" smtClean="0">
                <a:solidFill>
                  <a:schemeClr val="bg2"/>
                </a:solidFill>
              </a:rPr>
              <a:t>Availability Zones are </a:t>
            </a:r>
            <a:r>
              <a:rPr lang="en-US" dirty="0" err="1" smtClean="0">
                <a:solidFill>
                  <a:schemeClr val="bg2"/>
                </a:solidFill>
              </a:rPr>
              <a:t>vCenter</a:t>
            </a:r>
            <a:r>
              <a:rPr lang="en-US" dirty="0" smtClean="0">
                <a:solidFill>
                  <a:schemeClr val="bg2"/>
                </a:solidFill>
              </a:rPr>
              <a:t> Resource Pools</a:t>
            </a:r>
            <a:endParaRPr lang="en-US" dirty="0">
              <a:solidFill>
                <a:schemeClr val="bg2"/>
              </a:solidFill>
            </a:endParaRPr>
          </a:p>
        </p:txBody>
      </p:sp>
    </p:spTree>
    <p:extLst>
      <p:ext uri="{BB962C8B-B14F-4D97-AF65-F5344CB8AC3E}">
        <p14:creationId xmlns:p14="http://schemas.microsoft.com/office/powerpoint/2010/main" val="335980096"/>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anim calcmode="lin" valueType="num">
                                      <p:cBhvr additive="base">
                                        <p:cTn id="7" dur="500" fill="hold"/>
                                        <p:tgtEl>
                                          <p:spTgt spid="78"/>
                                        </p:tgtEl>
                                        <p:attrNameLst>
                                          <p:attrName>ppt_x</p:attrName>
                                        </p:attrNameLst>
                                      </p:cBhvr>
                                      <p:tavLst>
                                        <p:tav tm="0">
                                          <p:val>
                                            <p:strVal val="#ppt_x"/>
                                          </p:val>
                                        </p:tav>
                                        <p:tav tm="100000">
                                          <p:val>
                                            <p:strVal val="#ppt_x"/>
                                          </p:val>
                                        </p:tav>
                                      </p:tavLst>
                                    </p:anim>
                                    <p:anim calcmode="lin" valueType="num">
                                      <p:cBhvr additive="base">
                                        <p:cTn id="8" dur="500" fill="hold"/>
                                        <p:tgtEl>
                                          <p:spTgt spid="7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9" fill="hold" nodeType="afterEffect">
                                  <p:stCondLst>
                                    <p:cond delay="0"/>
                                  </p:stCondLst>
                                  <p:childTnLst>
                                    <p:set>
                                      <p:cBhvr>
                                        <p:cTn id="11" dur="1" fill="hold">
                                          <p:stCondLst>
                                            <p:cond delay="0"/>
                                          </p:stCondLst>
                                        </p:cTn>
                                        <p:tgtEl>
                                          <p:spTgt spid="76"/>
                                        </p:tgtEl>
                                        <p:attrNameLst>
                                          <p:attrName>style.visibility</p:attrName>
                                        </p:attrNameLst>
                                      </p:cBhvr>
                                      <p:to>
                                        <p:strVal val="visible"/>
                                      </p:to>
                                    </p:set>
                                    <p:anim calcmode="lin" valueType="num">
                                      <p:cBhvr additive="base">
                                        <p:cTn id="12" dur="500" fill="hold"/>
                                        <p:tgtEl>
                                          <p:spTgt spid="76"/>
                                        </p:tgtEl>
                                        <p:attrNameLst>
                                          <p:attrName>ppt_x</p:attrName>
                                        </p:attrNameLst>
                                      </p:cBhvr>
                                      <p:tavLst>
                                        <p:tav tm="0">
                                          <p:val>
                                            <p:strVal val="0-#ppt_w/2"/>
                                          </p:val>
                                        </p:tav>
                                        <p:tav tm="100000">
                                          <p:val>
                                            <p:strVal val="#ppt_x"/>
                                          </p:val>
                                        </p:tav>
                                      </p:tavLst>
                                    </p:anim>
                                    <p:anim calcmode="lin" valueType="num">
                                      <p:cBhvr additive="base">
                                        <p:cTn id="13" dur="500" fill="hold"/>
                                        <p:tgtEl>
                                          <p:spTgt spid="76"/>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9" fill="hold" nodeType="afterEffect">
                                  <p:stCondLst>
                                    <p:cond delay="0"/>
                                  </p:stCondLst>
                                  <p:childTnLst>
                                    <p:set>
                                      <p:cBhvr>
                                        <p:cTn id="16" dur="1" fill="hold">
                                          <p:stCondLst>
                                            <p:cond delay="0"/>
                                          </p:stCondLst>
                                        </p:cTn>
                                        <p:tgtEl>
                                          <p:spTgt spid="67"/>
                                        </p:tgtEl>
                                        <p:attrNameLst>
                                          <p:attrName>style.visibility</p:attrName>
                                        </p:attrNameLst>
                                      </p:cBhvr>
                                      <p:to>
                                        <p:strVal val="visible"/>
                                      </p:to>
                                    </p:set>
                                    <p:anim calcmode="lin" valueType="num">
                                      <p:cBhvr additive="base">
                                        <p:cTn id="17" dur="500" fill="hold"/>
                                        <p:tgtEl>
                                          <p:spTgt spid="67"/>
                                        </p:tgtEl>
                                        <p:attrNameLst>
                                          <p:attrName>ppt_x</p:attrName>
                                        </p:attrNameLst>
                                      </p:cBhvr>
                                      <p:tavLst>
                                        <p:tav tm="0">
                                          <p:val>
                                            <p:strVal val="0-#ppt_w/2"/>
                                          </p:val>
                                        </p:tav>
                                        <p:tav tm="100000">
                                          <p:val>
                                            <p:strVal val="#ppt_x"/>
                                          </p:val>
                                        </p:tav>
                                      </p:tavLst>
                                    </p:anim>
                                    <p:anim calcmode="lin" valueType="num">
                                      <p:cBhvr additive="base">
                                        <p:cTn id="18" dur="500" fill="hold"/>
                                        <p:tgtEl>
                                          <p:spTgt spid="67"/>
                                        </p:tgtEl>
                                        <p:attrNameLst>
                                          <p:attrName>ppt_y</p:attrName>
                                        </p:attrNameLst>
                                      </p:cBhvr>
                                      <p:tavLst>
                                        <p:tav tm="0">
                                          <p:val>
                                            <p:strVal val="0-#ppt_h/2"/>
                                          </p:val>
                                        </p:tav>
                                        <p:tav tm="100000">
                                          <p:val>
                                            <p:strVal val="#ppt_y"/>
                                          </p:val>
                                        </p:tav>
                                      </p:tavLst>
                                    </p:anim>
                                  </p:childTnLst>
                                </p:cTn>
                              </p:par>
                            </p:childTnLst>
                          </p:cTn>
                        </p:par>
                        <p:par>
                          <p:cTn id="19" fill="hold">
                            <p:stCondLst>
                              <p:cond delay="1500"/>
                            </p:stCondLst>
                            <p:childTnLst>
                              <p:par>
                                <p:cTn id="20" presetID="2" presetClass="entr" presetSubtype="9" fill="hold" nodeType="afterEffect">
                                  <p:stCondLst>
                                    <p:cond delay="0"/>
                                  </p:stCondLst>
                                  <p:childTnLst>
                                    <p:set>
                                      <p:cBhvr>
                                        <p:cTn id="21" dur="1" fill="hold">
                                          <p:stCondLst>
                                            <p:cond delay="0"/>
                                          </p:stCondLst>
                                        </p:cTn>
                                        <p:tgtEl>
                                          <p:spTgt spid="35"/>
                                        </p:tgtEl>
                                        <p:attrNameLst>
                                          <p:attrName>style.visibility</p:attrName>
                                        </p:attrNameLst>
                                      </p:cBhvr>
                                      <p:to>
                                        <p:strVal val="visible"/>
                                      </p:to>
                                    </p:set>
                                    <p:anim calcmode="lin" valueType="num">
                                      <p:cBhvr additive="base">
                                        <p:cTn id="22" dur="500" fill="hold"/>
                                        <p:tgtEl>
                                          <p:spTgt spid="35"/>
                                        </p:tgtEl>
                                        <p:attrNameLst>
                                          <p:attrName>ppt_x</p:attrName>
                                        </p:attrNameLst>
                                      </p:cBhvr>
                                      <p:tavLst>
                                        <p:tav tm="0">
                                          <p:val>
                                            <p:strVal val="0-#ppt_w/2"/>
                                          </p:val>
                                        </p:tav>
                                        <p:tav tm="100000">
                                          <p:val>
                                            <p:strVal val="#ppt_x"/>
                                          </p:val>
                                        </p:tav>
                                      </p:tavLst>
                                    </p:anim>
                                    <p:anim calcmode="lin" valueType="num">
                                      <p:cBhvr additive="base">
                                        <p:cTn id="23" dur="500" fill="hold"/>
                                        <p:tgtEl>
                                          <p:spTgt spid="35"/>
                                        </p:tgtEl>
                                        <p:attrNameLst>
                                          <p:attrName>ppt_y</p:attrName>
                                        </p:attrNameLst>
                                      </p:cBhvr>
                                      <p:tavLst>
                                        <p:tav tm="0">
                                          <p:val>
                                            <p:strVal val="0-#ppt_h/2"/>
                                          </p:val>
                                        </p:tav>
                                        <p:tav tm="100000">
                                          <p:val>
                                            <p:strVal val="#ppt_y"/>
                                          </p:val>
                                        </p:tav>
                                      </p:tavLst>
                                    </p:anim>
                                  </p:childTnLst>
                                </p:cTn>
                              </p:par>
                            </p:childTnLst>
                          </p:cTn>
                        </p:par>
                        <p:par>
                          <p:cTn id="24" fill="hold">
                            <p:stCondLst>
                              <p:cond delay="2000"/>
                            </p:stCondLst>
                            <p:childTnLst>
                              <p:par>
                                <p:cTn id="25" presetID="2" presetClass="entr" presetSubtype="9" fill="hold" nodeType="afterEffect">
                                  <p:stCondLst>
                                    <p:cond delay="0"/>
                                  </p:stCondLst>
                                  <p:childTnLst>
                                    <p:set>
                                      <p:cBhvr>
                                        <p:cTn id="26" dur="1" fill="hold">
                                          <p:stCondLst>
                                            <p:cond delay="0"/>
                                          </p:stCondLst>
                                        </p:cTn>
                                        <p:tgtEl>
                                          <p:spTgt spid="77"/>
                                        </p:tgtEl>
                                        <p:attrNameLst>
                                          <p:attrName>style.visibility</p:attrName>
                                        </p:attrNameLst>
                                      </p:cBhvr>
                                      <p:to>
                                        <p:strVal val="visible"/>
                                      </p:to>
                                    </p:set>
                                    <p:anim calcmode="lin" valueType="num">
                                      <p:cBhvr additive="base">
                                        <p:cTn id="27" dur="500" fill="hold"/>
                                        <p:tgtEl>
                                          <p:spTgt spid="77"/>
                                        </p:tgtEl>
                                        <p:attrNameLst>
                                          <p:attrName>ppt_x</p:attrName>
                                        </p:attrNameLst>
                                      </p:cBhvr>
                                      <p:tavLst>
                                        <p:tav tm="0">
                                          <p:val>
                                            <p:strVal val="0-#ppt_w/2"/>
                                          </p:val>
                                        </p:tav>
                                        <p:tav tm="100000">
                                          <p:val>
                                            <p:strVal val="#ppt_x"/>
                                          </p:val>
                                        </p:tav>
                                      </p:tavLst>
                                    </p:anim>
                                    <p:anim calcmode="lin" valueType="num">
                                      <p:cBhvr additive="base">
                                        <p:cTn id="28" dur="500" fill="hold"/>
                                        <p:tgtEl>
                                          <p:spTgt spid="77"/>
                                        </p:tgtEl>
                                        <p:attrNameLst>
                                          <p:attrName>ppt_y</p:attrName>
                                        </p:attrNameLst>
                                      </p:cBhvr>
                                      <p:tavLst>
                                        <p:tav tm="0">
                                          <p:val>
                                            <p:strVal val="0-#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5"/>
                                        </p:tgtEl>
                                        <p:attrNameLst>
                                          <p:attrName>style.visibility</p:attrName>
                                        </p:attrNameLst>
                                      </p:cBhvr>
                                      <p:to>
                                        <p:strVal val="visible"/>
                                      </p:to>
                                    </p:set>
                                  </p:childTnLst>
                                </p:cTn>
                              </p:par>
                            </p:childTnLst>
                          </p:cTn>
                        </p:par>
                        <p:par>
                          <p:cTn id="33" fill="hold">
                            <p:stCondLst>
                              <p:cond delay="0"/>
                            </p:stCondLst>
                            <p:childTnLst>
                              <p:par>
                                <p:cTn id="34" presetID="2" presetClass="entr" presetSubtype="4" fill="hold" grpId="0" nodeType="afterEffect">
                                  <p:stCondLst>
                                    <p:cond delay="0"/>
                                  </p:stCondLst>
                                  <p:childTnLst>
                                    <p:set>
                                      <p:cBhvr>
                                        <p:cTn id="35" dur="1" fill="hold">
                                          <p:stCondLst>
                                            <p:cond delay="0"/>
                                          </p:stCondLst>
                                        </p:cTn>
                                        <p:tgtEl>
                                          <p:spTgt spid="45"/>
                                        </p:tgtEl>
                                        <p:attrNameLst>
                                          <p:attrName>style.visibility</p:attrName>
                                        </p:attrNameLst>
                                      </p:cBhvr>
                                      <p:to>
                                        <p:strVal val="visible"/>
                                      </p:to>
                                    </p:set>
                                    <p:anim calcmode="lin" valueType="num">
                                      <p:cBhvr additive="base">
                                        <p:cTn id="36" dur="1000" fill="hold"/>
                                        <p:tgtEl>
                                          <p:spTgt spid="45"/>
                                        </p:tgtEl>
                                        <p:attrNameLst>
                                          <p:attrName>ppt_x</p:attrName>
                                        </p:attrNameLst>
                                      </p:cBhvr>
                                      <p:tavLst>
                                        <p:tav tm="0">
                                          <p:val>
                                            <p:strVal val="#ppt_x"/>
                                          </p:val>
                                        </p:tav>
                                        <p:tav tm="100000">
                                          <p:val>
                                            <p:strVal val="#ppt_x"/>
                                          </p:val>
                                        </p:tav>
                                      </p:tavLst>
                                    </p:anim>
                                    <p:anim calcmode="lin" valueType="num">
                                      <p:cBhvr additive="base">
                                        <p:cTn id="37" dur="1000" fill="hold"/>
                                        <p:tgtEl>
                                          <p:spTgt spid="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P spid="78" grpId="0"/>
      <p:bldP spid="4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grpSp>
        <p:nvGrpSpPr>
          <p:cNvPr id="105" name="Group 104"/>
          <p:cNvGrpSpPr/>
          <p:nvPr/>
        </p:nvGrpSpPr>
        <p:grpSpPr>
          <a:xfrm>
            <a:off x="447502" y="180400"/>
            <a:ext cx="8248996" cy="4468001"/>
            <a:chOff x="48247" y="107461"/>
            <a:chExt cx="8988291" cy="4953001"/>
          </a:xfrm>
        </p:grpSpPr>
        <p:sp>
          <p:nvSpPr>
            <p:cNvPr id="4" name="Slide Number Placeholder 1"/>
            <p:cNvSpPr txBox="1">
              <a:spLocks/>
            </p:cNvSpPr>
            <p:nvPr/>
          </p:nvSpPr>
          <p:spPr>
            <a:xfrm>
              <a:off x="48247" y="4695386"/>
              <a:ext cx="373338" cy="273844"/>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DA07C09-8A41-3B46-A636-3955072BBB4F}" type="slidenum">
                <a:rPr lang="en-US" sz="900" smtClean="0">
                  <a:solidFill>
                    <a:schemeClr val="bg1">
                      <a:lumMod val="65000"/>
                    </a:schemeClr>
                  </a:solidFill>
                </a:rPr>
                <a:pPr/>
                <a:t>27</a:t>
              </a:fld>
              <a:endParaRPr lang="en-US" sz="1050" dirty="0">
                <a:solidFill>
                  <a:schemeClr val="bg1">
                    <a:lumMod val="65000"/>
                  </a:schemeClr>
                </a:solidFill>
              </a:endParaRPr>
            </a:p>
          </p:txBody>
        </p:sp>
        <p:sp>
          <p:nvSpPr>
            <p:cNvPr id="3" name="Rectangle 2"/>
            <p:cNvSpPr/>
            <p:nvPr/>
          </p:nvSpPr>
          <p:spPr>
            <a:xfrm>
              <a:off x="48247" y="3751384"/>
              <a:ext cx="6878138" cy="1309077"/>
            </a:xfrm>
            <a:prstGeom prst="rect">
              <a:avLst/>
            </a:prstGeom>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t"/>
            <a:lstStyle/>
            <a:p>
              <a:r>
                <a:rPr lang="en-US" sz="1400" dirty="0" smtClean="0">
                  <a:solidFill>
                    <a:srgbClr val="000000"/>
                  </a:solidFill>
                </a:rPr>
                <a:t>Infrastructure Automation</a:t>
              </a:r>
            </a:p>
            <a:p>
              <a:r>
                <a:rPr lang="en-US" sz="1400" dirty="0" smtClean="0">
                  <a:solidFill>
                    <a:srgbClr val="000000"/>
                  </a:solidFill>
                </a:rPr>
                <a:t>(BOSH)</a:t>
              </a:r>
              <a:endParaRPr lang="en-US" sz="1400" dirty="0">
                <a:solidFill>
                  <a:srgbClr val="000000"/>
                </a:solidFill>
              </a:endParaRPr>
            </a:p>
          </p:txBody>
        </p:sp>
        <p:sp>
          <p:nvSpPr>
            <p:cNvPr id="5" name="Rectangle 4"/>
            <p:cNvSpPr/>
            <p:nvPr/>
          </p:nvSpPr>
          <p:spPr>
            <a:xfrm>
              <a:off x="48247" y="1602153"/>
              <a:ext cx="4787522" cy="2041769"/>
            </a:xfrm>
            <a:prstGeom prst="rect">
              <a:avLst/>
            </a:prstGeom>
            <a:ln>
              <a:solidFill>
                <a:schemeClr val="bg1"/>
              </a:solidFill>
            </a:ln>
          </p:spPr>
          <p:style>
            <a:lnRef idx="1">
              <a:schemeClr val="accent1"/>
            </a:lnRef>
            <a:fillRef idx="3">
              <a:schemeClr val="accent1"/>
            </a:fillRef>
            <a:effectRef idx="2">
              <a:schemeClr val="accent1"/>
            </a:effectRef>
            <a:fontRef idx="minor">
              <a:schemeClr val="lt1"/>
            </a:fontRef>
          </p:style>
          <p:txBody>
            <a:bodyPr rtlCol="0" anchor="t"/>
            <a:lstStyle/>
            <a:p>
              <a:pPr algn="ctr"/>
              <a:r>
                <a:rPr lang="en-US" sz="1400" dirty="0" smtClean="0">
                  <a:solidFill>
                    <a:srgbClr val="000000"/>
                  </a:solidFill>
                </a:rPr>
                <a:t>Elastic Container Runtime</a:t>
              </a:r>
              <a:endParaRPr lang="en-US" sz="1400" dirty="0">
                <a:solidFill>
                  <a:srgbClr val="000000"/>
                </a:solidFill>
              </a:endParaRPr>
            </a:p>
          </p:txBody>
        </p:sp>
        <p:sp>
          <p:nvSpPr>
            <p:cNvPr id="6" name="Rectangle 5"/>
            <p:cNvSpPr/>
            <p:nvPr/>
          </p:nvSpPr>
          <p:spPr>
            <a:xfrm>
              <a:off x="4943231" y="107461"/>
              <a:ext cx="1983154" cy="3536462"/>
            </a:xfrm>
            <a:prstGeom prst="rect">
              <a:avLst/>
            </a:prstGeom>
            <a:ln>
              <a:solidFill>
                <a:srgbClr val="FFFFFF"/>
              </a:solidFill>
              <a:prstDash val="solid"/>
            </a:ln>
          </p:spPr>
          <p:style>
            <a:lnRef idx="1">
              <a:schemeClr val="accent1"/>
            </a:lnRef>
            <a:fillRef idx="3">
              <a:schemeClr val="accent1"/>
            </a:fillRef>
            <a:effectRef idx="2">
              <a:schemeClr val="accent1"/>
            </a:effectRef>
            <a:fontRef idx="minor">
              <a:schemeClr val="lt1"/>
            </a:fontRef>
          </p:style>
          <p:txBody>
            <a:bodyPr rtlCol="0" anchor="t"/>
            <a:lstStyle/>
            <a:p>
              <a:pPr algn="ctr"/>
              <a:r>
                <a:rPr lang="en-US" sz="1400" dirty="0" smtClean="0">
                  <a:solidFill>
                    <a:srgbClr val="000000"/>
                  </a:solidFill>
                </a:rPr>
                <a:t>BOSH Managed Services</a:t>
              </a:r>
              <a:endParaRPr lang="en-US" sz="1400" dirty="0">
                <a:solidFill>
                  <a:srgbClr val="000000"/>
                </a:solidFill>
              </a:endParaRPr>
            </a:p>
          </p:txBody>
        </p:sp>
        <p:sp>
          <p:nvSpPr>
            <p:cNvPr id="9" name="Rectangle 8"/>
            <p:cNvSpPr/>
            <p:nvPr/>
          </p:nvSpPr>
          <p:spPr>
            <a:xfrm>
              <a:off x="7033846" y="107461"/>
              <a:ext cx="2002692" cy="4953001"/>
            </a:xfrm>
            <a:prstGeom prst="rect">
              <a:avLst/>
            </a:prstGeom>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t"/>
            <a:lstStyle/>
            <a:p>
              <a:pPr algn="ctr"/>
              <a:r>
                <a:rPr lang="en-US" sz="1400" dirty="0" smtClean="0">
                  <a:solidFill>
                    <a:srgbClr val="000000"/>
                  </a:solidFill>
                </a:rPr>
                <a:t>Brokered Services</a:t>
              </a:r>
              <a:endParaRPr lang="en-US" sz="1400" dirty="0">
                <a:solidFill>
                  <a:srgbClr val="000000"/>
                </a:solidFill>
              </a:endParaRPr>
            </a:p>
          </p:txBody>
        </p:sp>
        <p:sp>
          <p:nvSpPr>
            <p:cNvPr id="7" name="Rectangle 6"/>
            <p:cNvSpPr/>
            <p:nvPr/>
          </p:nvSpPr>
          <p:spPr>
            <a:xfrm>
              <a:off x="48247" y="107461"/>
              <a:ext cx="4787522" cy="1406770"/>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t"/>
            <a:lstStyle/>
            <a:p>
              <a:pPr algn="ctr"/>
              <a:r>
                <a:rPr lang="en-US" sz="1400" dirty="0" smtClean="0">
                  <a:solidFill>
                    <a:schemeClr val="tx1"/>
                  </a:solidFill>
                </a:rPr>
                <a:t>Applications / APIs / </a:t>
              </a:r>
              <a:r>
                <a:rPr lang="en-US" sz="1400" dirty="0" err="1" smtClean="0">
                  <a:solidFill>
                    <a:schemeClr val="tx1"/>
                  </a:solidFill>
                </a:rPr>
                <a:t>Microservices</a:t>
              </a:r>
              <a:endParaRPr lang="en-US" sz="1400" dirty="0">
                <a:solidFill>
                  <a:schemeClr val="tx1"/>
                </a:solidFill>
              </a:endParaRPr>
            </a:p>
          </p:txBody>
        </p:sp>
        <p:grpSp>
          <p:nvGrpSpPr>
            <p:cNvPr id="28" name="Group 27"/>
            <p:cNvGrpSpPr/>
            <p:nvPr/>
          </p:nvGrpSpPr>
          <p:grpSpPr>
            <a:xfrm>
              <a:off x="173339" y="402436"/>
              <a:ext cx="4662430" cy="1113398"/>
              <a:chOff x="173339" y="402436"/>
              <a:chExt cx="4752043" cy="1113398"/>
            </a:xfrm>
          </p:grpSpPr>
          <p:sp>
            <p:nvSpPr>
              <p:cNvPr id="16" name="TextBox 15"/>
              <p:cNvSpPr txBox="1"/>
              <p:nvPr/>
            </p:nvSpPr>
            <p:spPr>
              <a:xfrm>
                <a:off x="509426" y="1139019"/>
                <a:ext cx="2188661" cy="369332"/>
              </a:xfrm>
              <a:prstGeom prst="rect">
                <a:avLst/>
              </a:prstGeom>
              <a:noFill/>
            </p:spPr>
            <p:txBody>
              <a:bodyPr wrap="square" rtlCol="0">
                <a:spAutoFit/>
              </a:bodyPr>
              <a:lstStyle/>
              <a:p>
                <a:pPr algn="ctr"/>
                <a:r>
                  <a:rPr lang="en-US" sz="900" i="1" dirty="0" smtClean="0"/>
                  <a:t>Compiled, staged, containerized, deployed and managed by platform</a:t>
                </a:r>
                <a:endParaRPr lang="en-US" sz="900" i="1" dirty="0"/>
              </a:p>
            </p:txBody>
          </p:sp>
          <p:pic>
            <p:nvPicPr>
              <p:cNvPr id="19" name="Picture 18" descr="homepage-docker-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2341" y="402436"/>
                <a:ext cx="890130" cy="736583"/>
              </a:xfrm>
              <a:prstGeom prst="rect">
                <a:avLst/>
              </a:prstGeom>
            </p:spPr>
          </p:pic>
          <p:sp>
            <p:nvSpPr>
              <p:cNvPr id="21" name="TextBox 20"/>
              <p:cNvSpPr txBox="1"/>
              <p:nvPr/>
            </p:nvSpPr>
            <p:spPr>
              <a:xfrm>
                <a:off x="3282463" y="1106411"/>
                <a:ext cx="1642919" cy="409423"/>
              </a:xfrm>
              <a:prstGeom prst="rect">
                <a:avLst/>
              </a:prstGeom>
              <a:noFill/>
            </p:spPr>
            <p:txBody>
              <a:bodyPr wrap="square" rtlCol="0">
                <a:spAutoFit/>
              </a:bodyPr>
              <a:lstStyle/>
              <a:p>
                <a:pPr algn="ctr"/>
                <a:r>
                  <a:rPr lang="en-US" sz="900" dirty="0" smtClean="0"/>
                  <a:t>BYO container, deployed and managed by platform</a:t>
                </a:r>
                <a:endParaRPr lang="en-US" sz="900" dirty="0"/>
              </a:p>
            </p:txBody>
          </p:sp>
          <p:grpSp>
            <p:nvGrpSpPr>
              <p:cNvPr id="23" name="Group 22"/>
              <p:cNvGrpSpPr/>
              <p:nvPr/>
            </p:nvGrpSpPr>
            <p:grpSpPr>
              <a:xfrm>
                <a:off x="173339" y="469208"/>
                <a:ext cx="2744197" cy="780015"/>
                <a:chOff x="303844" y="537765"/>
                <a:chExt cx="2744197" cy="780015"/>
              </a:xfrm>
            </p:grpSpPr>
            <p:pic>
              <p:nvPicPr>
                <p:cNvPr id="8" name="Picture 7"/>
                <p:cNvPicPr>
                  <a:picLocks noChangeAspect="1"/>
                </p:cNvPicPr>
                <p:nvPr/>
              </p:nvPicPr>
              <p:blipFill>
                <a:blip r:embed="rId4"/>
                <a:stretch>
                  <a:fillRect/>
                </a:stretch>
              </p:blipFill>
              <p:spPr>
                <a:xfrm>
                  <a:off x="1934306" y="974185"/>
                  <a:ext cx="1113735" cy="275038"/>
                </a:xfrm>
                <a:prstGeom prst="rect">
                  <a:avLst/>
                </a:prstGeom>
                <a:noFill/>
                <a:ln w="28575" cmpd="sng">
                  <a:noFill/>
                  <a:prstDash val="dash"/>
                </a:ln>
              </p:spPr>
            </p:pic>
            <p:pic>
              <p:nvPicPr>
                <p:cNvPr id="12" name="Picture 11"/>
                <p:cNvPicPr>
                  <a:picLocks noChangeAspect="1"/>
                </p:cNvPicPr>
                <p:nvPr/>
              </p:nvPicPr>
              <p:blipFill>
                <a:blip r:embed="rId5"/>
                <a:stretch>
                  <a:fillRect/>
                </a:stretch>
              </p:blipFill>
              <p:spPr>
                <a:xfrm>
                  <a:off x="303844" y="545383"/>
                  <a:ext cx="1506415" cy="393785"/>
                </a:xfrm>
                <a:prstGeom prst="rect">
                  <a:avLst/>
                </a:prstGeom>
                <a:noFill/>
                <a:ln w="28575" cmpd="sng">
                  <a:noFill/>
                  <a:prstDash val="dash"/>
                </a:ln>
              </p:spPr>
            </p:pic>
            <p:grpSp>
              <p:nvGrpSpPr>
                <p:cNvPr id="17" name="Group 16"/>
                <p:cNvGrpSpPr/>
                <p:nvPr/>
              </p:nvGrpSpPr>
              <p:grpSpPr>
                <a:xfrm>
                  <a:off x="303844" y="903541"/>
                  <a:ext cx="1630462" cy="414239"/>
                  <a:chOff x="241141" y="855342"/>
                  <a:chExt cx="2723741" cy="647397"/>
                </a:xfrm>
              </p:grpSpPr>
              <p:pic>
                <p:nvPicPr>
                  <p:cNvPr id="13" name="Picture 12"/>
                  <p:cNvPicPr>
                    <a:picLocks noChangeAspect="1"/>
                  </p:cNvPicPr>
                  <p:nvPr/>
                </p:nvPicPr>
                <p:blipFill>
                  <a:blip r:embed="rId6"/>
                  <a:stretch>
                    <a:fillRect/>
                  </a:stretch>
                </p:blipFill>
                <p:spPr>
                  <a:xfrm>
                    <a:off x="1975561" y="965748"/>
                    <a:ext cx="429846" cy="429846"/>
                  </a:xfrm>
                  <a:prstGeom prst="rect">
                    <a:avLst/>
                  </a:prstGeom>
                </p:spPr>
              </p:pic>
              <p:pic>
                <p:nvPicPr>
                  <p:cNvPr id="14" name="Picture 13"/>
                  <p:cNvPicPr>
                    <a:picLocks noChangeAspect="1"/>
                  </p:cNvPicPr>
                  <p:nvPr/>
                </p:nvPicPr>
                <p:blipFill>
                  <a:blip r:embed="rId7"/>
                  <a:stretch>
                    <a:fillRect/>
                  </a:stretch>
                </p:blipFill>
                <p:spPr>
                  <a:xfrm>
                    <a:off x="2405407" y="911022"/>
                    <a:ext cx="559475" cy="559475"/>
                  </a:xfrm>
                  <a:prstGeom prst="rect">
                    <a:avLst/>
                  </a:prstGeom>
                </p:spPr>
              </p:pic>
              <p:pic>
                <p:nvPicPr>
                  <p:cNvPr id="10" name="Picture 9"/>
                  <p:cNvPicPr>
                    <a:picLocks noChangeAspect="1"/>
                  </p:cNvPicPr>
                  <p:nvPr/>
                </p:nvPicPr>
                <p:blipFill>
                  <a:blip r:embed="rId8"/>
                  <a:stretch>
                    <a:fillRect/>
                  </a:stretch>
                </p:blipFill>
                <p:spPr>
                  <a:xfrm>
                    <a:off x="737345" y="914028"/>
                    <a:ext cx="549564" cy="504799"/>
                  </a:xfrm>
                  <a:prstGeom prst="rect">
                    <a:avLst/>
                  </a:prstGeom>
                </p:spPr>
              </p:pic>
              <p:pic>
                <p:nvPicPr>
                  <p:cNvPr id="11" name="Picture 10"/>
                  <p:cNvPicPr>
                    <a:picLocks noChangeAspect="1"/>
                  </p:cNvPicPr>
                  <p:nvPr/>
                </p:nvPicPr>
                <p:blipFill>
                  <a:blip r:embed="rId9"/>
                  <a:stretch>
                    <a:fillRect/>
                  </a:stretch>
                </p:blipFill>
                <p:spPr>
                  <a:xfrm>
                    <a:off x="1286909" y="855342"/>
                    <a:ext cx="647397" cy="647397"/>
                  </a:xfrm>
                  <a:prstGeom prst="rect">
                    <a:avLst/>
                  </a:prstGeom>
                </p:spPr>
              </p:pic>
              <p:pic>
                <p:nvPicPr>
                  <p:cNvPr id="15" name="Picture 14"/>
                  <p:cNvPicPr>
                    <a:picLocks noChangeAspect="1"/>
                  </p:cNvPicPr>
                  <p:nvPr/>
                </p:nvPicPr>
                <p:blipFill>
                  <a:blip r:embed="rId10"/>
                  <a:stretch>
                    <a:fillRect/>
                  </a:stretch>
                </p:blipFill>
                <p:spPr>
                  <a:xfrm>
                    <a:off x="241141" y="894151"/>
                    <a:ext cx="561445" cy="561445"/>
                  </a:xfrm>
                  <a:prstGeom prst="rect">
                    <a:avLst/>
                  </a:prstGeom>
                </p:spPr>
              </p:pic>
            </p:grpSp>
            <p:pic>
              <p:nvPicPr>
                <p:cNvPr id="18" name="Picture 17"/>
                <p:cNvPicPr>
                  <a:picLocks noChangeAspect="1"/>
                </p:cNvPicPr>
                <p:nvPr/>
              </p:nvPicPr>
              <p:blipFill>
                <a:blip r:embed="rId11"/>
                <a:stretch>
                  <a:fillRect/>
                </a:stretch>
              </p:blipFill>
              <p:spPr>
                <a:xfrm>
                  <a:off x="2546362" y="537765"/>
                  <a:ext cx="501679" cy="501679"/>
                </a:xfrm>
                <a:prstGeom prst="rect">
                  <a:avLst/>
                </a:prstGeom>
              </p:spPr>
            </p:pic>
            <p:pic>
              <p:nvPicPr>
                <p:cNvPr id="20" name="Picture 19"/>
                <p:cNvPicPr>
                  <a:picLocks noChangeAspect="1"/>
                </p:cNvPicPr>
                <p:nvPr/>
              </p:nvPicPr>
              <p:blipFill>
                <a:blip r:embed="rId12"/>
                <a:stretch>
                  <a:fillRect/>
                </a:stretch>
              </p:blipFill>
              <p:spPr>
                <a:xfrm>
                  <a:off x="1810259" y="558018"/>
                  <a:ext cx="819162" cy="383490"/>
                </a:xfrm>
                <a:prstGeom prst="rect">
                  <a:avLst/>
                </a:prstGeom>
              </p:spPr>
            </p:pic>
          </p:grpSp>
          <p:cxnSp>
            <p:nvCxnSpPr>
              <p:cNvPr id="25" name="Straight Connector 24"/>
              <p:cNvCxnSpPr/>
              <p:nvPr/>
            </p:nvCxnSpPr>
            <p:spPr>
              <a:xfrm>
                <a:off x="3282462" y="429845"/>
                <a:ext cx="0" cy="976924"/>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grpSp>
        <p:sp>
          <p:nvSpPr>
            <p:cNvPr id="32" name="Rounded Rectangle 31"/>
            <p:cNvSpPr/>
            <p:nvPr/>
          </p:nvSpPr>
          <p:spPr>
            <a:xfrm>
              <a:off x="267368" y="1991895"/>
              <a:ext cx="1383979" cy="735263"/>
            </a:xfrm>
            <a:prstGeom prst="round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Container Scheduling</a:t>
              </a:r>
              <a:endParaRPr lang="en-US" sz="1200" dirty="0">
                <a:solidFill>
                  <a:srgbClr val="000000"/>
                </a:solidFill>
              </a:endParaRPr>
            </a:p>
          </p:txBody>
        </p:sp>
        <p:sp>
          <p:nvSpPr>
            <p:cNvPr id="33" name="Rounded Rectangle 32"/>
            <p:cNvSpPr/>
            <p:nvPr/>
          </p:nvSpPr>
          <p:spPr>
            <a:xfrm>
              <a:off x="1763072" y="1991895"/>
              <a:ext cx="1383979" cy="735263"/>
            </a:xfrm>
            <a:prstGeom prst="round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Elastic (Auto) Scaling</a:t>
              </a:r>
              <a:endParaRPr lang="en-US" sz="1200" dirty="0">
                <a:solidFill>
                  <a:srgbClr val="000000"/>
                </a:solidFill>
              </a:endParaRPr>
            </a:p>
          </p:txBody>
        </p:sp>
        <p:sp>
          <p:nvSpPr>
            <p:cNvPr id="34" name="Rounded Rectangle 33"/>
            <p:cNvSpPr/>
            <p:nvPr/>
          </p:nvSpPr>
          <p:spPr>
            <a:xfrm>
              <a:off x="267368" y="2811790"/>
              <a:ext cx="1383979" cy="735263"/>
            </a:xfrm>
            <a:prstGeom prst="round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Integrated Logging/Metrics</a:t>
              </a:r>
              <a:endParaRPr lang="en-US" sz="1200" dirty="0">
                <a:solidFill>
                  <a:srgbClr val="000000"/>
                </a:solidFill>
              </a:endParaRPr>
            </a:p>
          </p:txBody>
        </p:sp>
        <p:sp>
          <p:nvSpPr>
            <p:cNvPr id="35" name="Rounded Rectangle 34"/>
            <p:cNvSpPr/>
            <p:nvPr/>
          </p:nvSpPr>
          <p:spPr>
            <a:xfrm>
              <a:off x="1773682" y="2811481"/>
              <a:ext cx="1383979" cy="735263"/>
            </a:xfrm>
            <a:prstGeom prst="round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Self-Healing &amp; High Availability</a:t>
              </a:r>
              <a:endParaRPr lang="en-US" sz="1200" dirty="0">
                <a:solidFill>
                  <a:srgbClr val="000000"/>
                </a:solidFill>
              </a:endParaRPr>
            </a:p>
          </p:txBody>
        </p:sp>
        <p:sp>
          <p:nvSpPr>
            <p:cNvPr id="36" name="Rounded Rectangle 35"/>
            <p:cNvSpPr/>
            <p:nvPr/>
          </p:nvSpPr>
          <p:spPr>
            <a:xfrm>
              <a:off x="3280361" y="1991895"/>
              <a:ext cx="1472372" cy="735263"/>
            </a:xfrm>
            <a:prstGeom prst="round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solidFill>
                    <a:srgbClr val="000000"/>
                  </a:solidFill>
                </a:rPr>
                <a:t>Dev</a:t>
              </a:r>
              <a:r>
                <a:rPr lang="en-US" sz="1200" dirty="0" smtClean="0">
                  <a:solidFill>
                    <a:srgbClr val="000000"/>
                  </a:solidFill>
                </a:rPr>
                <a:t> + Ops Role-Based Self Service Access</a:t>
              </a:r>
              <a:endParaRPr lang="en-US" sz="1200" dirty="0">
                <a:solidFill>
                  <a:srgbClr val="000000"/>
                </a:solidFill>
              </a:endParaRPr>
            </a:p>
          </p:txBody>
        </p:sp>
        <p:sp>
          <p:nvSpPr>
            <p:cNvPr id="37" name="Rounded Rectangle 36"/>
            <p:cNvSpPr/>
            <p:nvPr/>
          </p:nvSpPr>
          <p:spPr>
            <a:xfrm>
              <a:off x="3280362" y="2844771"/>
              <a:ext cx="1472372" cy="735263"/>
            </a:xfrm>
            <a:prstGeom prst="round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Zero Downtime Upgrades &amp; Patches</a:t>
              </a:r>
              <a:endParaRPr lang="en-US" sz="1200" dirty="0">
                <a:solidFill>
                  <a:srgbClr val="000000"/>
                </a:solidFill>
              </a:endParaRPr>
            </a:p>
          </p:txBody>
        </p:sp>
        <p:sp>
          <p:nvSpPr>
            <p:cNvPr id="38" name="Rounded Rectangle 37"/>
            <p:cNvSpPr/>
            <p:nvPr/>
          </p:nvSpPr>
          <p:spPr>
            <a:xfrm>
              <a:off x="4129548" y="4249378"/>
              <a:ext cx="2755673" cy="315892"/>
            </a:xfrm>
            <a:prstGeom prst="round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Version </a:t>
              </a:r>
              <a:r>
                <a:rPr lang="en-US" sz="1200" dirty="0">
                  <a:solidFill>
                    <a:srgbClr val="000000"/>
                  </a:solidFill>
                </a:rPr>
                <a:t>C</a:t>
              </a:r>
              <a:r>
                <a:rPr lang="en-US" sz="1200" dirty="0" smtClean="0">
                  <a:solidFill>
                    <a:srgbClr val="000000"/>
                  </a:solidFill>
                </a:rPr>
                <a:t>ontrolled Configuration</a:t>
              </a:r>
              <a:endParaRPr lang="en-US" sz="1200" dirty="0">
                <a:solidFill>
                  <a:srgbClr val="000000"/>
                </a:solidFill>
              </a:endParaRPr>
            </a:p>
          </p:txBody>
        </p:sp>
        <p:sp>
          <p:nvSpPr>
            <p:cNvPr id="40" name="Rounded Rectangle 39"/>
            <p:cNvSpPr/>
            <p:nvPr/>
          </p:nvSpPr>
          <p:spPr>
            <a:xfrm>
              <a:off x="4989398" y="3839332"/>
              <a:ext cx="1895823" cy="315892"/>
            </a:xfrm>
            <a:prstGeom prst="round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Infrastructure Agnostic</a:t>
              </a:r>
              <a:endParaRPr lang="en-US" sz="1200" dirty="0">
                <a:solidFill>
                  <a:srgbClr val="000000"/>
                </a:solidFill>
              </a:endParaRPr>
            </a:p>
          </p:txBody>
        </p:sp>
        <p:sp>
          <p:nvSpPr>
            <p:cNvPr id="41" name="Rounded Rectangle 40"/>
            <p:cNvSpPr/>
            <p:nvPr/>
          </p:nvSpPr>
          <p:spPr>
            <a:xfrm>
              <a:off x="2747666" y="3834217"/>
              <a:ext cx="2195566" cy="315892"/>
            </a:xfrm>
            <a:prstGeom prst="round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Multi-Cloud Orchestration</a:t>
              </a:r>
              <a:endParaRPr lang="en-US" sz="1200" dirty="0">
                <a:solidFill>
                  <a:srgbClr val="000000"/>
                </a:solidFill>
              </a:endParaRPr>
            </a:p>
          </p:txBody>
        </p:sp>
        <p:sp>
          <p:nvSpPr>
            <p:cNvPr id="42" name="Rounded Rectangle 41"/>
            <p:cNvSpPr/>
            <p:nvPr/>
          </p:nvSpPr>
          <p:spPr>
            <a:xfrm>
              <a:off x="5416378" y="634391"/>
              <a:ext cx="1468844" cy="315892"/>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MySQL</a:t>
              </a:r>
              <a:endParaRPr lang="en-US" sz="1200" dirty="0">
                <a:solidFill>
                  <a:srgbClr val="000000"/>
                </a:solidFill>
              </a:endParaRPr>
            </a:p>
          </p:txBody>
        </p:sp>
        <p:sp>
          <p:nvSpPr>
            <p:cNvPr id="43" name="Rounded Rectangle 42"/>
            <p:cNvSpPr/>
            <p:nvPr/>
          </p:nvSpPr>
          <p:spPr>
            <a:xfrm>
              <a:off x="5416378" y="994938"/>
              <a:ext cx="1468844" cy="315892"/>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solidFill>
                    <a:srgbClr val="000000"/>
                  </a:solidFill>
                </a:rPr>
                <a:t>Redis</a:t>
              </a:r>
              <a:endParaRPr lang="en-US" sz="1200" dirty="0">
                <a:solidFill>
                  <a:srgbClr val="000000"/>
                </a:solidFill>
              </a:endParaRPr>
            </a:p>
          </p:txBody>
        </p:sp>
        <p:sp>
          <p:nvSpPr>
            <p:cNvPr id="44" name="Rounded Rectangle 43"/>
            <p:cNvSpPr/>
            <p:nvPr/>
          </p:nvSpPr>
          <p:spPr>
            <a:xfrm>
              <a:off x="5416378" y="1364122"/>
              <a:ext cx="1468844" cy="315892"/>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  </a:t>
              </a:r>
              <a:r>
                <a:rPr lang="en-US" sz="1200" dirty="0" err="1" smtClean="0">
                  <a:solidFill>
                    <a:srgbClr val="000000"/>
                  </a:solidFill>
                </a:rPr>
                <a:t>RabbitMQ</a:t>
              </a:r>
              <a:endParaRPr lang="en-US" sz="1200" dirty="0">
                <a:solidFill>
                  <a:srgbClr val="000000"/>
                </a:solidFill>
              </a:endParaRPr>
            </a:p>
          </p:txBody>
        </p:sp>
        <p:sp>
          <p:nvSpPr>
            <p:cNvPr id="45" name="Rounded Rectangle 44"/>
            <p:cNvSpPr/>
            <p:nvPr/>
          </p:nvSpPr>
          <p:spPr>
            <a:xfrm>
              <a:off x="5416378" y="1741509"/>
              <a:ext cx="1468844" cy="315892"/>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    Netflix OSS</a:t>
              </a:r>
              <a:endParaRPr lang="en-US" sz="1200" dirty="0">
                <a:solidFill>
                  <a:srgbClr val="000000"/>
                </a:solidFill>
              </a:endParaRPr>
            </a:p>
          </p:txBody>
        </p:sp>
        <p:sp>
          <p:nvSpPr>
            <p:cNvPr id="46" name="Rounded Rectangle 45"/>
            <p:cNvSpPr/>
            <p:nvPr/>
          </p:nvSpPr>
          <p:spPr>
            <a:xfrm>
              <a:off x="5416378" y="2105455"/>
              <a:ext cx="1468844" cy="315892"/>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SSO</a:t>
              </a:r>
              <a:endParaRPr lang="en-US" sz="1200" dirty="0">
                <a:solidFill>
                  <a:srgbClr val="000000"/>
                </a:solidFill>
              </a:endParaRPr>
            </a:p>
          </p:txBody>
        </p:sp>
        <p:sp>
          <p:nvSpPr>
            <p:cNvPr id="47" name="Rounded Rectangle 46"/>
            <p:cNvSpPr/>
            <p:nvPr/>
          </p:nvSpPr>
          <p:spPr>
            <a:xfrm>
              <a:off x="5416378" y="2542277"/>
              <a:ext cx="1468844" cy="315892"/>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Jenkins</a:t>
              </a:r>
              <a:endParaRPr lang="en-US" sz="1200" dirty="0">
                <a:solidFill>
                  <a:srgbClr val="000000"/>
                </a:solidFill>
              </a:endParaRPr>
            </a:p>
          </p:txBody>
        </p:sp>
        <p:sp>
          <p:nvSpPr>
            <p:cNvPr id="48" name="Rounded Rectangle 47"/>
            <p:cNvSpPr/>
            <p:nvPr/>
          </p:nvSpPr>
          <p:spPr>
            <a:xfrm>
              <a:off x="5416378" y="2879558"/>
              <a:ext cx="1468844" cy="315892"/>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solidFill>
                    <a:srgbClr val="000000"/>
                  </a:solidFill>
                </a:rPr>
                <a:t>GitLab</a:t>
              </a:r>
              <a:endParaRPr lang="en-US" sz="1200" dirty="0">
                <a:solidFill>
                  <a:srgbClr val="000000"/>
                </a:solidFill>
              </a:endParaRPr>
            </a:p>
          </p:txBody>
        </p:sp>
        <p:sp>
          <p:nvSpPr>
            <p:cNvPr id="49" name="Rounded Rectangle 48"/>
            <p:cNvSpPr/>
            <p:nvPr/>
          </p:nvSpPr>
          <p:spPr>
            <a:xfrm>
              <a:off x="5416378" y="3247768"/>
              <a:ext cx="1468844" cy="315892"/>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rgbClr val="000000"/>
                </a:solidFill>
              </a:endParaRPr>
            </a:p>
          </p:txBody>
        </p:sp>
        <p:pic>
          <p:nvPicPr>
            <p:cNvPr id="50" name="Shape 124" descr="icon_mysql_cf@2x.png"/>
            <p:cNvPicPr preferRelativeResize="0"/>
            <p:nvPr/>
          </p:nvPicPr>
          <p:blipFill rotWithShape="1">
            <a:blip r:embed="rId13">
              <a:alphaModFix/>
            </a:blip>
            <a:srcRect/>
            <a:stretch/>
          </p:blipFill>
          <p:spPr>
            <a:xfrm>
              <a:off x="5466612" y="668946"/>
              <a:ext cx="293015" cy="281337"/>
            </a:xfrm>
            <a:prstGeom prst="rect">
              <a:avLst/>
            </a:prstGeom>
            <a:noFill/>
            <a:ln>
              <a:noFill/>
            </a:ln>
          </p:spPr>
        </p:pic>
        <p:pic>
          <p:nvPicPr>
            <p:cNvPr id="51" name="Shape 125" descr="icon_redis_cf@2x.png"/>
            <p:cNvPicPr preferRelativeResize="0"/>
            <p:nvPr/>
          </p:nvPicPr>
          <p:blipFill rotWithShape="1">
            <a:blip r:embed="rId14">
              <a:alphaModFix/>
            </a:blip>
            <a:srcRect/>
            <a:stretch/>
          </p:blipFill>
          <p:spPr>
            <a:xfrm>
              <a:off x="5466612" y="1015138"/>
              <a:ext cx="293015" cy="295692"/>
            </a:xfrm>
            <a:prstGeom prst="rect">
              <a:avLst/>
            </a:prstGeom>
            <a:noFill/>
            <a:ln>
              <a:noFill/>
            </a:ln>
          </p:spPr>
        </p:pic>
        <p:pic>
          <p:nvPicPr>
            <p:cNvPr id="52" name="Picture 51" descr="icon_rabbitmq_cf@2x.png"/>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a:off x="5466612" y="1368052"/>
              <a:ext cx="292357" cy="292357"/>
            </a:xfrm>
            <a:prstGeom prst="rect">
              <a:avLst/>
            </a:prstGeom>
          </p:spPr>
        </p:pic>
        <p:pic>
          <p:nvPicPr>
            <p:cNvPr id="53" name="Picture 2" descr="http://photos4.meetupstatic.com/photos/event/7/8/f/c/global_249990972.jpe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467781" y="1765555"/>
              <a:ext cx="291846" cy="291846"/>
            </a:xfrm>
            <a:prstGeom prst="roundRect">
              <a:avLst>
                <a:gd name="adj" fmla="val 22615"/>
              </a:avLst>
            </a:prstGeom>
            <a:solidFill>
              <a:srgbClr val="FFFFFF">
                <a:shade val="85000"/>
              </a:srgbClr>
            </a:solidFill>
            <a:ln>
              <a:noFill/>
            </a:ln>
            <a:effectLst/>
            <a:extLst/>
          </p:spPr>
        </p:pic>
        <p:pic>
          <p:nvPicPr>
            <p:cNvPr id="54" name="Shape 120" descr="icon_single_signon_cf@2x.png"/>
            <p:cNvPicPr preferRelativeResize="0"/>
            <p:nvPr/>
          </p:nvPicPr>
          <p:blipFill rotWithShape="1">
            <a:blip r:embed="rId17">
              <a:alphaModFix/>
            </a:blip>
            <a:srcRect/>
            <a:stretch/>
          </p:blipFill>
          <p:spPr>
            <a:xfrm>
              <a:off x="5467781" y="2138467"/>
              <a:ext cx="292357" cy="282880"/>
            </a:xfrm>
            <a:prstGeom prst="rect">
              <a:avLst/>
            </a:prstGeom>
            <a:noFill/>
            <a:ln>
              <a:noFill/>
            </a:ln>
          </p:spPr>
        </p:pic>
        <p:pic>
          <p:nvPicPr>
            <p:cNvPr id="55" name="Shape 118" descr="icon_jenkins_enterprise.png"/>
            <p:cNvPicPr preferRelativeResize="0"/>
            <p:nvPr/>
          </p:nvPicPr>
          <p:blipFill rotWithShape="1">
            <a:blip r:embed="rId18">
              <a:alphaModFix/>
            </a:blip>
            <a:srcRect/>
            <a:stretch/>
          </p:blipFill>
          <p:spPr>
            <a:xfrm>
              <a:off x="5467781" y="2559043"/>
              <a:ext cx="316438" cy="289639"/>
            </a:xfrm>
            <a:prstGeom prst="rect">
              <a:avLst/>
            </a:prstGeom>
            <a:noFill/>
            <a:ln>
              <a:noFill/>
            </a:ln>
          </p:spPr>
        </p:pic>
        <p:pic>
          <p:nvPicPr>
            <p:cNvPr id="56" name="Shape 119" descr="icon_gitlab_cf@2x.png"/>
            <p:cNvPicPr preferRelativeResize="0"/>
            <p:nvPr/>
          </p:nvPicPr>
          <p:blipFill rotWithShape="1">
            <a:blip r:embed="rId19">
              <a:alphaModFix/>
            </a:blip>
            <a:srcRect/>
            <a:stretch/>
          </p:blipFill>
          <p:spPr>
            <a:xfrm>
              <a:off x="5472637" y="2935155"/>
              <a:ext cx="311804" cy="260295"/>
            </a:xfrm>
            <a:prstGeom prst="rect">
              <a:avLst/>
            </a:prstGeom>
            <a:noFill/>
            <a:ln>
              <a:noFill/>
            </a:ln>
          </p:spPr>
        </p:pic>
        <p:sp>
          <p:nvSpPr>
            <p:cNvPr id="30" name="TextBox 29"/>
            <p:cNvSpPr txBox="1"/>
            <p:nvPr/>
          </p:nvSpPr>
          <p:spPr>
            <a:xfrm>
              <a:off x="5943600" y="2236681"/>
              <a:ext cx="415498" cy="369332"/>
            </a:xfrm>
            <a:prstGeom prst="rect">
              <a:avLst/>
            </a:prstGeom>
            <a:noFill/>
          </p:spPr>
          <p:txBody>
            <a:bodyPr wrap="none" rtlCol="0">
              <a:spAutoFit/>
            </a:bodyPr>
            <a:lstStyle/>
            <a:p>
              <a:r>
                <a:rPr lang="is-IS" dirty="0" smtClean="0"/>
                <a:t>…</a:t>
              </a:r>
              <a:endParaRPr lang="en-US" dirty="0"/>
            </a:p>
          </p:txBody>
        </p:sp>
        <p:sp>
          <p:nvSpPr>
            <p:cNvPr id="31" name="TextBox 30"/>
            <p:cNvSpPr txBox="1"/>
            <p:nvPr/>
          </p:nvSpPr>
          <p:spPr>
            <a:xfrm rot="16200000">
              <a:off x="4714965" y="1463652"/>
              <a:ext cx="825867" cy="276999"/>
            </a:xfrm>
            <a:prstGeom prst="rect">
              <a:avLst/>
            </a:prstGeom>
            <a:noFill/>
          </p:spPr>
          <p:txBody>
            <a:bodyPr wrap="none" rtlCol="0">
              <a:spAutoFit/>
            </a:bodyPr>
            <a:lstStyle/>
            <a:p>
              <a:r>
                <a:rPr lang="en-US" sz="1200" dirty="0" smtClean="0"/>
                <a:t>PIVOTAL</a:t>
              </a:r>
              <a:endParaRPr lang="en-US" sz="1200" dirty="0"/>
            </a:p>
          </p:txBody>
        </p:sp>
        <p:sp>
          <p:nvSpPr>
            <p:cNvPr id="60" name="TextBox 59"/>
            <p:cNvSpPr txBox="1"/>
            <p:nvPr/>
          </p:nvSpPr>
          <p:spPr>
            <a:xfrm rot="16200000">
              <a:off x="4701662" y="2950427"/>
              <a:ext cx="915635" cy="276999"/>
            </a:xfrm>
            <a:prstGeom prst="rect">
              <a:avLst/>
            </a:prstGeom>
            <a:noFill/>
          </p:spPr>
          <p:txBody>
            <a:bodyPr wrap="none" rtlCol="0">
              <a:spAutoFit/>
            </a:bodyPr>
            <a:lstStyle/>
            <a:p>
              <a:r>
                <a:rPr lang="en-US" sz="1200" dirty="0" smtClean="0"/>
                <a:t>PARTNER</a:t>
              </a:r>
              <a:endParaRPr lang="en-US" sz="1200" dirty="0"/>
            </a:p>
          </p:txBody>
        </p:sp>
        <p:sp>
          <p:nvSpPr>
            <p:cNvPr id="61" name="Rounded Rectangle 60"/>
            <p:cNvSpPr/>
            <p:nvPr/>
          </p:nvSpPr>
          <p:spPr>
            <a:xfrm>
              <a:off x="7428058" y="634391"/>
              <a:ext cx="1468844" cy="315892"/>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    </a:t>
              </a:r>
              <a:r>
                <a:rPr lang="en-US" sz="1200" dirty="0" err="1" smtClean="0">
                  <a:solidFill>
                    <a:srgbClr val="000000"/>
                  </a:solidFill>
                </a:rPr>
                <a:t>Greenplum</a:t>
              </a:r>
              <a:endParaRPr lang="en-US" sz="1200" dirty="0">
                <a:solidFill>
                  <a:srgbClr val="000000"/>
                </a:solidFill>
              </a:endParaRPr>
            </a:p>
          </p:txBody>
        </p:sp>
        <p:sp>
          <p:nvSpPr>
            <p:cNvPr id="62" name="Rounded Rectangle 61"/>
            <p:cNvSpPr/>
            <p:nvPr/>
          </p:nvSpPr>
          <p:spPr>
            <a:xfrm>
              <a:off x="7428058" y="996203"/>
              <a:ext cx="1468844" cy="315892"/>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HDB</a:t>
              </a:r>
              <a:endParaRPr lang="en-US" sz="1200" dirty="0">
                <a:solidFill>
                  <a:srgbClr val="000000"/>
                </a:solidFill>
              </a:endParaRPr>
            </a:p>
          </p:txBody>
        </p:sp>
        <p:sp>
          <p:nvSpPr>
            <p:cNvPr id="63" name="Rounded Rectangle 62"/>
            <p:cNvSpPr/>
            <p:nvPr/>
          </p:nvSpPr>
          <p:spPr>
            <a:xfrm>
              <a:off x="7428058" y="1616904"/>
              <a:ext cx="1468844" cy="315892"/>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rgbClr val="000000"/>
                </a:solidFill>
              </a:endParaRPr>
            </a:p>
          </p:txBody>
        </p:sp>
        <p:sp>
          <p:nvSpPr>
            <p:cNvPr id="64" name="Rounded Rectangle 63"/>
            <p:cNvSpPr/>
            <p:nvPr/>
          </p:nvSpPr>
          <p:spPr>
            <a:xfrm>
              <a:off x="7428058" y="1951505"/>
              <a:ext cx="1468844" cy="315892"/>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rgbClr val="000000"/>
                </a:solidFill>
              </a:endParaRPr>
            </a:p>
          </p:txBody>
        </p:sp>
        <p:sp>
          <p:nvSpPr>
            <p:cNvPr id="65" name="Rounded Rectangle 64"/>
            <p:cNvSpPr/>
            <p:nvPr/>
          </p:nvSpPr>
          <p:spPr>
            <a:xfrm>
              <a:off x="7428058" y="2298113"/>
              <a:ext cx="1468844" cy="315892"/>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rgbClr val="000000"/>
                </a:solidFill>
              </a:endParaRPr>
            </a:p>
          </p:txBody>
        </p:sp>
        <p:sp>
          <p:nvSpPr>
            <p:cNvPr id="66" name="Rounded Rectangle 65"/>
            <p:cNvSpPr/>
            <p:nvPr/>
          </p:nvSpPr>
          <p:spPr>
            <a:xfrm>
              <a:off x="7428058" y="2647231"/>
              <a:ext cx="1468844" cy="315892"/>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rgbClr val="000000"/>
                </a:solidFill>
              </a:endParaRPr>
            </a:p>
          </p:txBody>
        </p:sp>
        <p:sp>
          <p:nvSpPr>
            <p:cNvPr id="67" name="Rounded Rectangle 66"/>
            <p:cNvSpPr/>
            <p:nvPr/>
          </p:nvSpPr>
          <p:spPr>
            <a:xfrm>
              <a:off x="7428058" y="3247768"/>
              <a:ext cx="1468844" cy="315892"/>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Oracle DB</a:t>
              </a:r>
              <a:endParaRPr lang="en-US" sz="1200" dirty="0">
                <a:solidFill>
                  <a:srgbClr val="000000"/>
                </a:solidFill>
              </a:endParaRPr>
            </a:p>
          </p:txBody>
        </p:sp>
        <p:sp>
          <p:nvSpPr>
            <p:cNvPr id="68" name="Rounded Rectangle 67"/>
            <p:cNvSpPr/>
            <p:nvPr/>
          </p:nvSpPr>
          <p:spPr>
            <a:xfrm>
              <a:off x="7428058" y="3595088"/>
              <a:ext cx="1468844" cy="315892"/>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MS SQL Server</a:t>
              </a:r>
              <a:endParaRPr lang="en-US" sz="1200" dirty="0">
                <a:solidFill>
                  <a:srgbClr val="000000"/>
                </a:solidFill>
              </a:endParaRPr>
            </a:p>
          </p:txBody>
        </p:sp>
        <p:sp>
          <p:nvSpPr>
            <p:cNvPr id="69" name="Rounded Rectangle 68"/>
            <p:cNvSpPr/>
            <p:nvPr/>
          </p:nvSpPr>
          <p:spPr>
            <a:xfrm>
              <a:off x="7428058" y="3931304"/>
              <a:ext cx="1468844" cy="315892"/>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MySQL</a:t>
              </a:r>
              <a:endParaRPr lang="en-US" sz="1200" dirty="0">
                <a:solidFill>
                  <a:srgbClr val="000000"/>
                </a:solidFill>
              </a:endParaRPr>
            </a:p>
          </p:txBody>
        </p:sp>
        <p:sp>
          <p:nvSpPr>
            <p:cNvPr id="70" name="Rounded Rectangle 69"/>
            <p:cNvSpPr/>
            <p:nvPr/>
          </p:nvSpPr>
          <p:spPr>
            <a:xfrm>
              <a:off x="7428058" y="4278285"/>
              <a:ext cx="1468844" cy="315892"/>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Active MQ</a:t>
              </a:r>
            </a:p>
          </p:txBody>
        </p:sp>
        <p:sp>
          <p:nvSpPr>
            <p:cNvPr id="71" name="Rounded Rectangle 70"/>
            <p:cNvSpPr/>
            <p:nvPr/>
          </p:nvSpPr>
          <p:spPr>
            <a:xfrm>
              <a:off x="7428058" y="4613783"/>
              <a:ext cx="1468844" cy="315892"/>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IBM DB/2</a:t>
              </a:r>
              <a:endParaRPr lang="en-US" sz="1200" dirty="0">
                <a:solidFill>
                  <a:srgbClr val="000000"/>
                </a:solidFill>
              </a:endParaRPr>
            </a:p>
          </p:txBody>
        </p:sp>
        <p:sp>
          <p:nvSpPr>
            <p:cNvPr id="72" name="TextBox 71"/>
            <p:cNvSpPr txBox="1"/>
            <p:nvPr/>
          </p:nvSpPr>
          <p:spPr>
            <a:xfrm>
              <a:off x="7927474" y="1291077"/>
              <a:ext cx="338554" cy="276999"/>
            </a:xfrm>
            <a:prstGeom prst="rect">
              <a:avLst/>
            </a:prstGeom>
            <a:noFill/>
          </p:spPr>
          <p:txBody>
            <a:bodyPr wrap="none" rtlCol="0">
              <a:spAutoFit/>
            </a:bodyPr>
            <a:lstStyle/>
            <a:p>
              <a:r>
                <a:rPr lang="is-IS" sz="1200" dirty="0" smtClean="0"/>
                <a:t>…</a:t>
              </a:r>
              <a:endParaRPr lang="en-US" sz="1200" dirty="0"/>
            </a:p>
          </p:txBody>
        </p:sp>
        <p:sp>
          <p:nvSpPr>
            <p:cNvPr id="73" name="TextBox 72"/>
            <p:cNvSpPr txBox="1"/>
            <p:nvPr/>
          </p:nvSpPr>
          <p:spPr>
            <a:xfrm>
              <a:off x="7946190" y="2963123"/>
              <a:ext cx="338554" cy="276999"/>
            </a:xfrm>
            <a:prstGeom prst="rect">
              <a:avLst/>
            </a:prstGeom>
            <a:noFill/>
          </p:spPr>
          <p:txBody>
            <a:bodyPr wrap="none" rtlCol="0">
              <a:spAutoFit/>
            </a:bodyPr>
            <a:lstStyle/>
            <a:p>
              <a:r>
                <a:rPr lang="is-IS" sz="1200" dirty="0" smtClean="0"/>
                <a:t>…</a:t>
              </a:r>
              <a:endParaRPr lang="en-US" sz="1200" dirty="0"/>
            </a:p>
          </p:txBody>
        </p:sp>
        <p:sp>
          <p:nvSpPr>
            <p:cNvPr id="74" name="TextBox 73"/>
            <p:cNvSpPr txBox="1"/>
            <p:nvPr/>
          </p:nvSpPr>
          <p:spPr>
            <a:xfrm rot="16200000">
              <a:off x="6867340" y="876638"/>
              <a:ext cx="825867" cy="276999"/>
            </a:xfrm>
            <a:prstGeom prst="rect">
              <a:avLst/>
            </a:prstGeom>
            <a:noFill/>
          </p:spPr>
          <p:txBody>
            <a:bodyPr wrap="none" rtlCol="0">
              <a:spAutoFit/>
            </a:bodyPr>
            <a:lstStyle/>
            <a:p>
              <a:r>
                <a:rPr lang="en-US" sz="1200" dirty="0" smtClean="0"/>
                <a:t>PIVOTAL</a:t>
              </a:r>
              <a:endParaRPr lang="en-US" sz="1200" dirty="0"/>
            </a:p>
          </p:txBody>
        </p:sp>
        <p:sp>
          <p:nvSpPr>
            <p:cNvPr id="75" name="TextBox 74"/>
            <p:cNvSpPr txBox="1"/>
            <p:nvPr/>
          </p:nvSpPr>
          <p:spPr>
            <a:xfrm rot="16200000">
              <a:off x="6714388" y="2159613"/>
              <a:ext cx="1119567" cy="276999"/>
            </a:xfrm>
            <a:prstGeom prst="rect">
              <a:avLst/>
            </a:prstGeom>
            <a:noFill/>
          </p:spPr>
          <p:txBody>
            <a:bodyPr wrap="none" rtlCol="0">
              <a:spAutoFit/>
            </a:bodyPr>
            <a:lstStyle/>
            <a:p>
              <a:r>
                <a:rPr lang="en-US" sz="1200" dirty="0" smtClean="0"/>
                <a:t>PARTNERED</a:t>
              </a:r>
              <a:endParaRPr lang="en-US" sz="1200" dirty="0"/>
            </a:p>
          </p:txBody>
        </p:sp>
        <p:sp>
          <p:nvSpPr>
            <p:cNvPr id="76" name="TextBox 75"/>
            <p:cNvSpPr txBox="1"/>
            <p:nvPr/>
          </p:nvSpPr>
          <p:spPr>
            <a:xfrm rot="16200000">
              <a:off x="6550900" y="3979018"/>
              <a:ext cx="1458753" cy="276999"/>
            </a:xfrm>
            <a:prstGeom prst="rect">
              <a:avLst/>
            </a:prstGeom>
            <a:noFill/>
          </p:spPr>
          <p:txBody>
            <a:bodyPr wrap="none" rtlCol="0">
              <a:spAutoFit/>
            </a:bodyPr>
            <a:lstStyle/>
            <a:p>
              <a:r>
                <a:rPr lang="en-US" sz="1200" dirty="0" smtClean="0"/>
                <a:t>USER PROVIDED</a:t>
              </a:r>
              <a:endParaRPr lang="en-US" sz="1200" dirty="0"/>
            </a:p>
          </p:txBody>
        </p:sp>
        <p:sp>
          <p:nvSpPr>
            <p:cNvPr id="77" name="Rounded Rectangle 76"/>
            <p:cNvSpPr/>
            <p:nvPr/>
          </p:nvSpPr>
          <p:spPr>
            <a:xfrm>
              <a:off x="1167774" y="4247197"/>
              <a:ext cx="2950273" cy="315892"/>
            </a:xfrm>
            <a:prstGeom prst="round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Health and Lifecycle Management</a:t>
              </a:r>
              <a:endParaRPr lang="en-US" sz="1200" dirty="0">
                <a:solidFill>
                  <a:srgbClr val="000000"/>
                </a:solidFill>
              </a:endParaRPr>
            </a:p>
          </p:txBody>
        </p:sp>
        <p:pic>
          <p:nvPicPr>
            <p:cNvPr id="92" name="Picture 91"/>
            <p:cNvPicPr>
              <a:picLocks noChangeAspect="1"/>
            </p:cNvPicPr>
            <p:nvPr/>
          </p:nvPicPr>
          <p:blipFill>
            <a:blip r:embed="rId20"/>
            <a:stretch>
              <a:fillRect/>
            </a:stretch>
          </p:blipFill>
          <p:spPr>
            <a:xfrm>
              <a:off x="7491558" y="1642574"/>
              <a:ext cx="1314304" cy="245962"/>
            </a:xfrm>
            <a:prstGeom prst="rect">
              <a:avLst/>
            </a:prstGeom>
          </p:spPr>
        </p:pic>
        <p:pic>
          <p:nvPicPr>
            <p:cNvPr id="101" name="Picture 100"/>
            <p:cNvPicPr>
              <a:picLocks noChangeAspect="1"/>
            </p:cNvPicPr>
            <p:nvPr/>
          </p:nvPicPr>
          <p:blipFill>
            <a:blip r:embed="rId21"/>
            <a:stretch>
              <a:fillRect/>
            </a:stretch>
          </p:blipFill>
          <p:spPr>
            <a:xfrm>
              <a:off x="7491558" y="2015085"/>
              <a:ext cx="1257852" cy="225119"/>
            </a:xfrm>
            <a:prstGeom prst="rect">
              <a:avLst/>
            </a:prstGeom>
          </p:spPr>
        </p:pic>
        <p:pic>
          <p:nvPicPr>
            <p:cNvPr id="102" name="Picture 101"/>
            <p:cNvPicPr>
              <a:picLocks noChangeAspect="1"/>
            </p:cNvPicPr>
            <p:nvPr/>
          </p:nvPicPr>
          <p:blipFill>
            <a:blip r:embed="rId22"/>
            <a:stretch>
              <a:fillRect/>
            </a:stretch>
          </p:blipFill>
          <p:spPr>
            <a:xfrm>
              <a:off x="7766050" y="2328110"/>
              <a:ext cx="790156" cy="266896"/>
            </a:xfrm>
            <a:prstGeom prst="rect">
              <a:avLst/>
            </a:prstGeom>
          </p:spPr>
        </p:pic>
        <p:pic>
          <p:nvPicPr>
            <p:cNvPr id="103" name="Picture 102"/>
            <p:cNvPicPr>
              <a:picLocks noChangeAspect="1"/>
            </p:cNvPicPr>
            <p:nvPr/>
          </p:nvPicPr>
          <p:blipFill>
            <a:blip r:embed="rId23"/>
            <a:stretch>
              <a:fillRect/>
            </a:stretch>
          </p:blipFill>
          <p:spPr>
            <a:xfrm>
              <a:off x="7491558" y="2595006"/>
              <a:ext cx="1231113" cy="417112"/>
            </a:xfrm>
            <a:prstGeom prst="rect">
              <a:avLst/>
            </a:prstGeom>
          </p:spPr>
        </p:pic>
        <p:pic>
          <p:nvPicPr>
            <p:cNvPr id="106" name="Shape 126" descr="icon_pivotalhd_cf@2x.png"/>
            <p:cNvPicPr preferRelativeResize="0"/>
            <p:nvPr/>
          </p:nvPicPr>
          <p:blipFill rotWithShape="1">
            <a:blip r:embed="rId24">
              <a:alphaModFix/>
            </a:blip>
            <a:srcRect/>
            <a:stretch/>
          </p:blipFill>
          <p:spPr>
            <a:xfrm>
              <a:off x="7452983" y="1015138"/>
              <a:ext cx="313067" cy="286478"/>
            </a:xfrm>
            <a:prstGeom prst="rect">
              <a:avLst/>
            </a:prstGeom>
            <a:noFill/>
            <a:ln>
              <a:noFill/>
            </a:ln>
          </p:spPr>
        </p:pic>
        <p:pic>
          <p:nvPicPr>
            <p:cNvPr id="107" name="Shape 123" descr="icon_gemfire_cf@2x.png"/>
            <p:cNvPicPr preferRelativeResize="0"/>
            <p:nvPr/>
          </p:nvPicPr>
          <p:blipFill rotWithShape="1">
            <a:blip r:embed="rId25">
              <a:alphaModFix/>
            </a:blip>
            <a:srcRect/>
            <a:stretch/>
          </p:blipFill>
          <p:spPr>
            <a:xfrm>
              <a:off x="7452983" y="648342"/>
              <a:ext cx="301941" cy="301941"/>
            </a:xfrm>
            <a:prstGeom prst="rect">
              <a:avLst/>
            </a:prstGeom>
            <a:noFill/>
            <a:ln>
              <a:noFill/>
            </a:ln>
          </p:spPr>
        </p:pic>
        <p:pic>
          <p:nvPicPr>
            <p:cNvPr id="104" name="Picture 103"/>
            <p:cNvPicPr>
              <a:picLocks noChangeAspect="1"/>
            </p:cNvPicPr>
            <p:nvPr/>
          </p:nvPicPr>
          <p:blipFill>
            <a:blip r:embed="rId26"/>
            <a:stretch>
              <a:fillRect/>
            </a:stretch>
          </p:blipFill>
          <p:spPr>
            <a:xfrm>
              <a:off x="5626963" y="2913104"/>
              <a:ext cx="997876" cy="997876"/>
            </a:xfrm>
            <a:prstGeom prst="rect">
              <a:avLst/>
            </a:prstGeom>
          </p:spPr>
        </p:pic>
      </p:grpSp>
      <p:grpSp>
        <p:nvGrpSpPr>
          <p:cNvPr id="110" name="Group 109"/>
          <p:cNvGrpSpPr/>
          <p:nvPr/>
        </p:nvGrpSpPr>
        <p:grpSpPr>
          <a:xfrm>
            <a:off x="1076768" y="4343397"/>
            <a:ext cx="5183908" cy="729872"/>
            <a:chOff x="184080" y="4377802"/>
            <a:chExt cx="4336746" cy="531523"/>
          </a:xfrm>
        </p:grpSpPr>
        <p:grpSp>
          <p:nvGrpSpPr>
            <p:cNvPr id="111" name="Group 110"/>
            <p:cNvGrpSpPr/>
            <p:nvPr/>
          </p:nvGrpSpPr>
          <p:grpSpPr>
            <a:xfrm>
              <a:off x="184080" y="4377802"/>
              <a:ext cx="1010802" cy="527416"/>
              <a:chOff x="184080" y="4448922"/>
              <a:chExt cx="1010802" cy="527416"/>
            </a:xfrm>
          </p:grpSpPr>
          <p:pic>
            <p:nvPicPr>
              <p:cNvPr id="122" name="Picture 121"/>
              <p:cNvPicPr>
                <a:picLocks noChangeAspect="1"/>
              </p:cNvPicPr>
              <p:nvPr/>
            </p:nvPicPr>
            <p:blipFill>
              <a:blip r:embed="rId27" cstate="print"/>
              <a:srcRect b="-4013"/>
              <a:stretch>
                <a:fillRect/>
              </a:stretch>
            </p:blipFill>
            <p:spPr bwMode="auto">
              <a:xfrm>
                <a:off x="184080" y="4448922"/>
                <a:ext cx="1010802" cy="527416"/>
              </a:xfrm>
              <a:prstGeom prst="rect">
                <a:avLst/>
              </a:prstGeom>
              <a:noFill/>
              <a:ln w="9525">
                <a:noFill/>
                <a:miter lim="800000"/>
                <a:headEnd/>
                <a:tailEnd/>
              </a:ln>
            </p:spPr>
          </p:pic>
          <p:pic>
            <p:nvPicPr>
              <p:cNvPr id="123" name="Picture 122"/>
              <p:cNvPicPr>
                <a:picLocks noChangeAspect="1"/>
              </p:cNvPicPr>
              <p:nvPr/>
            </p:nvPicPr>
            <p:blipFill>
              <a:blip r:embed="rId28" cstate="print">
                <a:clrChange>
                  <a:clrFrom>
                    <a:srgbClr val="FFFFFF"/>
                  </a:clrFrom>
                  <a:clrTo>
                    <a:srgbClr val="FFFFFF">
                      <a:alpha val="0"/>
                    </a:srgbClr>
                  </a:clrTo>
                </a:clrChange>
              </a:blip>
              <a:stretch>
                <a:fillRect/>
              </a:stretch>
            </p:blipFill>
            <p:spPr>
              <a:xfrm>
                <a:off x="378026" y="4636567"/>
                <a:ext cx="648221" cy="164130"/>
              </a:xfrm>
              <a:prstGeom prst="rect">
                <a:avLst/>
              </a:prstGeom>
            </p:spPr>
          </p:pic>
        </p:grpSp>
        <p:grpSp>
          <p:nvGrpSpPr>
            <p:cNvPr id="112" name="Group 111"/>
            <p:cNvGrpSpPr/>
            <p:nvPr/>
          </p:nvGrpSpPr>
          <p:grpSpPr>
            <a:xfrm>
              <a:off x="2400043" y="4380286"/>
              <a:ext cx="1010802" cy="527416"/>
              <a:chOff x="2400043" y="4451406"/>
              <a:chExt cx="1010802" cy="527416"/>
            </a:xfrm>
          </p:grpSpPr>
          <p:pic>
            <p:nvPicPr>
              <p:cNvPr id="120" name="Picture 119"/>
              <p:cNvPicPr>
                <a:picLocks noChangeAspect="1"/>
              </p:cNvPicPr>
              <p:nvPr/>
            </p:nvPicPr>
            <p:blipFill>
              <a:blip r:embed="rId27" cstate="print"/>
              <a:srcRect b="-4013"/>
              <a:stretch>
                <a:fillRect/>
              </a:stretch>
            </p:blipFill>
            <p:spPr bwMode="auto">
              <a:xfrm>
                <a:off x="2400043" y="4451406"/>
                <a:ext cx="1010802" cy="527416"/>
              </a:xfrm>
              <a:prstGeom prst="rect">
                <a:avLst/>
              </a:prstGeom>
              <a:noFill/>
              <a:ln w="9525">
                <a:noFill/>
                <a:miter lim="800000"/>
                <a:headEnd/>
                <a:tailEnd/>
              </a:ln>
            </p:spPr>
          </p:pic>
          <p:pic>
            <p:nvPicPr>
              <p:cNvPr id="121" name="Picture 2" descr="https://encrypted-tbn0.gstatic.com/images?q=tbn:ANd9GcRgWtweeNVNot_dJ1JZ4fATg5X0qxTniN17Zry9UylCHUwXFy8KJQ"/>
              <p:cNvPicPr>
                <a:picLocks noChangeAspect="1" noChangeArrowheads="1"/>
              </p:cNvPicPr>
              <p:nvPr/>
            </p:nvPicPr>
            <p:blipFill>
              <a:blip r:embed="rId29" cstate="print"/>
              <a:srcRect/>
              <a:stretch>
                <a:fillRect/>
              </a:stretch>
            </p:blipFill>
            <p:spPr bwMode="auto">
              <a:xfrm>
                <a:off x="2576400" y="4585912"/>
                <a:ext cx="542437" cy="219842"/>
              </a:xfrm>
              <a:prstGeom prst="rect">
                <a:avLst/>
              </a:prstGeom>
              <a:noFill/>
            </p:spPr>
          </p:pic>
        </p:grpSp>
        <p:grpSp>
          <p:nvGrpSpPr>
            <p:cNvPr id="113" name="Group 112"/>
            <p:cNvGrpSpPr/>
            <p:nvPr/>
          </p:nvGrpSpPr>
          <p:grpSpPr>
            <a:xfrm>
              <a:off x="1286160" y="4378688"/>
              <a:ext cx="1010802" cy="527416"/>
              <a:chOff x="1286160" y="4449808"/>
              <a:chExt cx="1010802" cy="527416"/>
            </a:xfrm>
          </p:grpSpPr>
          <p:pic>
            <p:nvPicPr>
              <p:cNvPr id="118" name="Picture 117"/>
              <p:cNvPicPr>
                <a:picLocks noChangeAspect="1"/>
              </p:cNvPicPr>
              <p:nvPr/>
            </p:nvPicPr>
            <p:blipFill>
              <a:blip r:embed="rId27" cstate="print"/>
              <a:srcRect b="-4013"/>
              <a:stretch>
                <a:fillRect/>
              </a:stretch>
            </p:blipFill>
            <p:spPr bwMode="auto">
              <a:xfrm>
                <a:off x="1286160" y="4449808"/>
                <a:ext cx="1010802" cy="527416"/>
              </a:xfrm>
              <a:prstGeom prst="rect">
                <a:avLst/>
              </a:prstGeom>
              <a:noFill/>
              <a:ln w="9525">
                <a:noFill/>
                <a:miter lim="800000"/>
                <a:headEnd/>
                <a:tailEnd/>
              </a:ln>
            </p:spPr>
          </p:pic>
          <p:pic>
            <p:nvPicPr>
              <p:cNvPr id="119" name="Picture 118" descr="openstack_logo.jpg"/>
              <p:cNvPicPr>
                <a:picLocks noChangeAspect="1"/>
              </p:cNvPicPr>
              <p:nvPr/>
            </p:nvPicPr>
            <p:blipFill rotWithShape="1">
              <a:blip r:embed="rId30" cstate="print">
                <a:extLst>
                  <a:ext uri="{28A0092B-C50C-407E-A947-70E740481C1C}">
                    <a14:useLocalDpi xmlns:a14="http://schemas.microsoft.com/office/drawing/2010/main" val="0"/>
                  </a:ext>
                </a:extLst>
              </a:blip>
              <a:srcRect l="4286"/>
              <a:stretch/>
            </p:blipFill>
            <p:spPr>
              <a:xfrm>
                <a:off x="1455729" y="4599299"/>
                <a:ext cx="596066" cy="198041"/>
              </a:xfrm>
              <a:prstGeom prst="rect">
                <a:avLst/>
              </a:prstGeom>
            </p:spPr>
          </p:pic>
        </p:grpSp>
        <p:grpSp>
          <p:nvGrpSpPr>
            <p:cNvPr id="114" name="Group 113"/>
            <p:cNvGrpSpPr/>
            <p:nvPr/>
          </p:nvGrpSpPr>
          <p:grpSpPr>
            <a:xfrm>
              <a:off x="3510024" y="4381909"/>
              <a:ext cx="1010802" cy="527416"/>
              <a:chOff x="3510024" y="4453029"/>
              <a:chExt cx="1010802" cy="527416"/>
            </a:xfrm>
          </p:grpSpPr>
          <p:pic>
            <p:nvPicPr>
              <p:cNvPr id="115" name="Picture 114"/>
              <p:cNvPicPr>
                <a:picLocks noChangeAspect="1"/>
              </p:cNvPicPr>
              <p:nvPr/>
            </p:nvPicPr>
            <p:blipFill>
              <a:blip r:embed="rId27" cstate="print"/>
              <a:srcRect b="-4013"/>
              <a:stretch>
                <a:fillRect/>
              </a:stretch>
            </p:blipFill>
            <p:spPr bwMode="auto">
              <a:xfrm>
                <a:off x="3510024" y="4453029"/>
                <a:ext cx="1010802" cy="527416"/>
              </a:xfrm>
              <a:prstGeom prst="rect">
                <a:avLst/>
              </a:prstGeom>
              <a:noFill/>
              <a:ln w="9525">
                <a:noFill/>
                <a:miter lim="800000"/>
                <a:headEnd/>
                <a:tailEnd/>
              </a:ln>
            </p:spPr>
          </p:pic>
          <p:pic>
            <p:nvPicPr>
              <p:cNvPr id="116" name="Picture 115"/>
              <p:cNvPicPr>
                <a:picLocks noChangeAspect="1"/>
              </p:cNvPicPr>
              <p:nvPr/>
            </p:nvPicPr>
            <p:blipFill>
              <a:blip r:embed="rId31"/>
              <a:stretch>
                <a:fillRect/>
              </a:stretch>
            </p:blipFill>
            <p:spPr>
              <a:xfrm>
                <a:off x="3650837" y="4531964"/>
                <a:ext cx="327845" cy="327845"/>
              </a:xfrm>
              <a:prstGeom prst="rect">
                <a:avLst/>
              </a:prstGeom>
            </p:spPr>
          </p:pic>
          <p:sp>
            <p:nvSpPr>
              <p:cNvPr id="117" name="TextBox 116"/>
              <p:cNvSpPr txBox="1"/>
              <p:nvPr/>
            </p:nvSpPr>
            <p:spPr>
              <a:xfrm>
                <a:off x="3860293" y="4629329"/>
                <a:ext cx="501523" cy="201722"/>
              </a:xfrm>
              <a:prstGeom prst="rect">
                <a:avLst/>
              </a:prstGeom>
              <a:noFill/>
            </p:spPr>
            <p:txBody>
              <a:bodyPr wrap="none" rtlCol="0">
                <a:spAutoFit/>
              </a:bodyPr>
              <a:lstStyle/>
              <a:p>
                <a:pPr algn="ctr"/>
                <a:r>
                  <a:rPr lang="en-US" sz="1200" dirty="0" smtClean="0">
                    <a:solidFill>
                      <a:srgbClr val="4C4C4C"/>
                    </a:solidFill>
                  </a:rPr>
                  <a:t>Azure</a:t>
                </a:r>
              </a:p>
            </p:txBody>
          </p:sp>
        </p:grpSp>
      </p:grpSp>
    </p:spTree>
    <p:extLst>
      <p:ext uri="{BB962C8B-B14F-4D97-AF65-F5344CB8AC3E}">
        <p14:creationId xmlns:p14="http://schemas.microsoft.com/office/powerpoint/2010/main" val="321770602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Tree>
    <p:extLst>
      <p:ext uri="{BB962C8B-B14F-4D97-AF65-F5344CB8AC3E}">
        <p14:creationId xmlns:p14="http://schemas.microsoft.com/office/powerpoint/2010/main" val="1575569158"/>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127912" y="95250"/>
            <a:ext cx="8347075" cy="4603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r>
              <a:rPr lang="en-US" sz="2800" dirty="0" smtClean="0">
                <a:solidFill>
                  <a:srgbClr val="3EA7BC"/>
                </a:solidFill>
              </a:rPr>
              <a:t>A Multi-Cloud Platform: Cloud Foundry</a:t>
            </a:r>
            <a:endParaRPr lang="en-US" sz="2800" dirty="0">
              <a:solidFill>
                <a:srgbClr val="3EA7BC"/>
              </a:solidFill>
              <a:latin typeface="Arial" charset="0"/>
              <a:cs typeface="Arial" charset="0"/>
            </a:endParaRPr>
          </a:p>
        </p:txBody>
      </p:sp>
      <p:sp>
        <p:nvSpPr>
          <p:cNvPr id="19" name="Rounded Rectangle 18"/>
          <p:cNvSpPr/>
          <p:nvPr/>
        </p:nvSpPr>
        <p:spPr>
          <a:xfrm>
            <a:off x="162734" y="1155417"/>
            <a:ext cx="6764810" cy="2558748"/>
          </a:xfrm>
          <a:prstGeom prst="roundRect">
            <a:avLst>
              <a:gd name="adj" fmla="val 8224"/>
            </a:avLst>
          </a:prstGeom>
          <a:gradFill flip="none" rotWithShape="1">
            <a:gsLst>
              <a:gs pos="0">
                <a:schemeClr val="bg1">
                  <a:lumMod val="85000"/>
                </a:schemeClr>
              </a:gs>
              <a:gs pos="100000">
                <a:schemeClr val="bg1">
                  <a:lumMod val="95000"/>
                </a:schemeClr>
              </a:gs>
            </a:gsLst>
            <a:lin ang="5400000" scaled="0"/>
            <a:tileRect/>
          </a:gradFill>
          <a:ln w="9525" cmpd="sng">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anchor="b"/>
          <a:lstStyle/>
          <a:p>
            <a:pPr algn="ctr" fontAlgn="auto">
              <a:spcBef>
                <a:spcPts val="0"/>
              </a:spcBef>
              <a:spcAft>
                <a:spcPts val="0"/>
              </a:spcAft>
              <a:defRPr/>
            </a:pPr>
            <a:endParaRPr lang="en-US" sz="1600" dirty="0">
              <a:solidFill>
                <a:srgbClr val="008881"/>
              </a:solidFill>
            </a:endParaRPr>
          </a:p>
        </p:txBody>
      </p:sp>
      <p:sp>
        <p:nvSpPr>
          <p:cNvPr id="9" name="Rounded Rectangle 8"/>
          <p:cNvSpPr/>
          <p:nvPr/>
        </p:nvSpPr>
        <p:spPr>
          <a:xfrm>
            <a:off x="382282" y="2992155"/>
            <a:ext cx="6426200" cy="438150"/>
          </a:xfrm>
          <a:prstGeom prst="roundRect">
            <a:avLst>
              <a:gd name="adj" fmla="val 8938"/>
            </a:avLst>
          </a:prstGeom>
          <a:solidFill>
            <a:schemeClr val="accent3"/>
          </a:solidFill>
          <a:ln w="19050" cap="flat" cmpd="sng" algn="ctr">
            <a:solidFill>
              <a:schemeClr val="lt1"/>
            </a:solidFill>
            <a:prstDash val="solid"/>
            <a:round/>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defRPr/>
            </a:pPr>
            <a:r>
              <a:rPr lang="en-US" altLang="en-US" sz="1800" dirty="0" smtClean="0">
                <a:solidFill>
                  <a:srgbClr val="FFFFFF"/>
                </a:solidFill>
              </a:rPr>
              <a:t>Cloud Foundry BOSH</a:t>
            </a:r>
            <a:endParaRPr lang="en-US" altLang="en-US" sz="1200" dirty="0" smtClean="0">
              <a:solidFill>
                <a:srgbClr val="FFFFFF"/>
              </a:solidFill>
            </a:endParaRPr>
          </a:p>
        </p:txBody>
      </p:sp>
      <p:sp>
        <p:nvSpPr>
          <p:cNvPr id="24589" name="TextBox 14"/>
          <p:cNvSpPr txBox="1">
            <a:spLocks noChangeArrowheads="1"/>
          </p:cNvSpPr>
          <p:nvPr/>
        </p:nvSpPr>
        <p:spPr bwMode="auto">
          <a:xfrm>
            <a:off x="6952944" y="3063592"/>
            <a:ext cx="2049463"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400" dirty="0">
                <a:solidFill>
                  <a:srgbClr val="FFFFFF"/>
                </a:solidFill>
              </a:rPr>
              <a:t>Multi-Cloud Declarative Service Deployment, Operations</a:t>
            </a:r>
          </a:p>
        </p:txBody>
      </p:sp>
      <p:sp>
        <p:nvSpPr>
          <p:cNvPr id="24590" name="TextBox 15"/>
          <p:cNvSpPr txBox="1">
            <a:spLocks noChangeArrowheads="1"/>
          </p:cNvSpPr>
          <p:nvPr/>
        </p:nvSpPr>
        <p:spPr bwMode="auto">
          <a:xfrm>
            <a:off x="6927544" y="1549117"/>
            <a:ext cx="2184400"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400" dirty="0">
                <a:solidFill>
                  <a:srgbClr val="FFFFFF"/>
                </a:solidFill>
              </a:rPr>
              <a:t>Elastic managed runtime service integrated into leading data services; all scaled and managed by CF BOSH </a:t>
            </a:r>
          </a:p>
        </p:txBody>
      </p:sp>
      <p:grpSp>
        <p:nvGrpSpPr>
          <p:cNvPr id="17" name="Group 16"/>
          <p:cNvGrpSpPr/>
          <p:nvPr/>
        </p:nvGrpSpPr>
        <p:grpSpPr>
          <a:xfrm>
            <a:off x="763207" y="3498496"/>
            <a:ext cx="5875345" cy="971903"/>
            <a:chOff x="184080" y="4377802"/>
            <a:chExt cx="4336746" cy="531523"/>
          </a:xfrm>
        </p:grpSpPr>
        <p:grpSp>
          <p:nvGrpSpPr>
            <p:cNvPr id="20" name="Group 19"/>
            <p:cNvGrpSpPr/>
            <p:nvPr/>
          </p:nvGrpSpPr>
          <p:grpSpPr>
            <a:xfrm>
              <a:off x="184080" y="4377802"/>
              <a:ext cx="1010802" cy="527416"/>
              <a:chOff x="184080" y="4448922"/>
              <a:chExt cx="1010802" cy="527416"/>
            </a:xfrm>
          </p:grpSpPr>
          <p:pic>
            <p:nvPicPr>
              <p:cNvPr id="31" name="Picture 30"/>
              <p:cNvPicPr>
                <a:picLocks noChangeAspect="1"/>
              </p:cNvPicPr>
              <p:nvPr/>
            </p:nvPicPr>
            <p:blipFill>
              <a:blip r:embed="rId3" cstate="print"/>
              <a:srcRect b="-4013"/>
              <a:stretch>
                <a:fillRect/>
              </a:stretch>
            </p:blipFill>
            <p:spPr bwMode="auto">
              <a:xfrm>
                <a:off x="184080" y="4448922"/>
                <a:ext cx="1010802" cy="527416"/>
              </a:xfrm>
              <a:prstGeom prst="rect">
                <a:avLst/>
              </a:prstGeom>
              <a:noFill/>
              <a:ln w="9525">
                <a:noFill/>
                <a:miter lim="800000"/>
                <a:headEnd/>
                <a:tailEnd/>
              </a:ln>
            </p:spPr>
          </p:pic>
          <p:pic>
            <p:nvPicPr>
              <p:cNvPr id="32" name="Picture 31"/>
              <p:cNvPicPr>
                <a:picLocks noChangeAspect="1"/>
              </p:cNvPicPr>
              <p:nvPr/>
            </p:nvPicPr>
            <p:blipFill>
              <a:blip r:embed="rId4" cstate="print">
                <a:clrChange>
                  <a:clrFrom>
                    <a:srgbClr val="FFFFFF"/>
                  </a:clrFrom>
                  <a:clrTo>
                    <a:srgbClr val="FFFFFF">
                      <a:alpha val="0"/>
                    </a:srgbClr>
                  </a:clrTo>
                </a:clrChange>
              </a:blip>
              <a:stretch>
                <a:fillRect/>
              </a:stretch>
            </p:blipFill>
            <p:spPr>
              <a:xfrm>
                <a:off x="378026" y="4636567"/>
                <a:ext cx="648221" cy="164130"/>
              </a:xfrm>
              <a:prstGeom prst="rect">
                <a:avLst/>
              </a:prstGeom>
            </p:spPr>
          </p:pic>
        </p:grpSp>
        <p:grpSp>
          <p:nvGrpSpPr>
            <p:cNvPr id="21" name="Group 20"/>
            <p:cNvGrpSpPr/>
            <p:nvPr/>
          </p:nvGrpSpPr>
          <p:grpSpPr>
            <a:xfrm>
              <a:off x="2400043" y="4380286"/>
              <a:ext cx="1010802" cy="527416"/>
              <a:chOff x="2400043" y="4451406"/>
              <a:chExt cx="1010802" cy="527416"/>
            </a:xfrm>
          </p:grpSpPr>
          <p:pic>
            <p:nvPicPr>
              <p:cNvPr id="29" name="Picture 28"/>
              <p:cNvPicPr>
                <a:picLocks noChangeAspect="1"/>
              </p:cNvPicPr>
              <p:nvPr/>
            </p:nvPicPr>
            <p:blipFill>
              <a:blip r:embed="rId3" cstate="print"/>
              <a:srcRect b="-4013"/>
              <a:stretch>
                <a:fillRect/>
              </a:stretch>
            </p:blipFill>
            <p:spPr bwMode="auto">
              <a:xfrm>
                <a:off x="2400043" y="4451406"/>
                <a:ext cx="1010802" cy="527416"/>
              </a:xfrm>
              <a:prstGeom prst="rect">
                <a:avLst/>
              </a:prstGeom>
              <a:noFill/>
              <a:ln w="9525">
                <a:noFill/>
                <a:miter lim="800000"/>
                <a:headEnd/>
                <a:tailEnd/>
              </a:ln>
            </p:spPr>
          </p:pic>
          <p:pic>
            <p:nvPicPr>
              <p:cNvPr id="30" name="Picture 2" descr="https://encrypted-tbn0.gstatic.com/images?q=tbn:ANd9GcRgWtweeNVNot_dJ1JZ4fATg5X0qxTniN17Zry9UylCHUwXFy8KJQ"/>
              <p:cNvPicPr>
                <a:picLocks noChangeAspect="1" noChangeArrowheads="1"/>
              </p:cNvPicPr>
              <p:nvPr/>
            </p:nvPicPr>
            <p:blipFill>
              <a:blip r:embed="rId5" cstate="print"/>
              <a:srcRect/>
              <a:stretch>
                <a:fillRect/>
              </a:stretch>
            </p:blipFill>
            <p:spPr bwMode="auto">
              <a:xfrm>
                <a:off x="2576400" y="4585912"/>
                <a:ext cx="542437" cy="219842"/>
              </a:xfrm>
              <a:prstGeom prst="rect">
                <a:avLst/>
              </a:prstGeom>
              <a:noFill/>
            </p:spPr>
          </p:pic>
        </p:grpSp>
        <p:grpSp>
          <p:nvGrpSpPr>
            <p:cNvPr id="22" name="Group 21"/>
            <p:cNvGrpSpPr/>
            <p:nvPr/>
          </p:nvGrpSpPr>
          <p:grpSpPr>
            <a:xfrm>
              <a:off x="1286160" y="4378688"/>
              <a:ext cx="1010802" cy="527416"/>
              <a:chOff x="1286160" y="4449808"/>
              <a:chExt cx="1010802" cy="527416"/>
            </a:xfrm>
          </p:grpSpPr>
          <p:pic>
            <p:nvPicPr>
              <p:cNvPr id="27" name="Picture 26"/>
              <p:cNvPicPr>
                <a:picLocks noChangeAspect="1"/>
              </p:cNvPicPr>
              <p:nvPr/>
            </p:nvPicPr>
            <p:blipFill>
              <a:blip r:embed="rId3" cstate="print"/>
              <a:srcRect b="-4013"/>
              <a:stretch>
                <a:fillRect/>
              </a:stretch>
            </p:blipFill>
            <p:spPr bwMode="auto">
              <a:xfrm>
                <a:off x="1286160" y="4449808"/>
                <a:ext cx="1010802" cy="527416"/>
              </a:xfrm>
              <a:prstGeom prst="rect">
                <a:avLst/>
              </a:prstGeom>
              <a:noFill/>
              <a:ln w="9525">
                <a:noFill/>
                <a:miter lim="800000"/>
                <a:headEnd/>
                <a:tailEnd/>
              </a:ln>
            </p:spPr>
          </p:pic>
          <p:pic>
            <p:nvPicPr>
              <p:cNvPr id="28" name="Picture 27" descr="openstack_logo.jpg"/>
              <p:cNvPicPr>
                <a:picLocks noChangeAspect="1"/>
              </p:cNvPicPr>
              <p:nvPr/>
            </p:nvPicPr>
            <p:blipFill rotWithShape="1">
              <a:blip r:embed="rId6" cstate="print">
                <a:extLst>
                  <a:ext uri="{28A0092B-C50C-407E-A947-70E740481C1C}">
                    <a14:useLocalDpi xmlns:a14="http://schemas.microsoft.com/office/drawing/2010/main" val="0"/>
                  </a:ext>
                </a:extLst>
              </a:blip>
              <a:srcRect l="4286"/>
              <a:stretch/>
            </p:blipFill>
            <p:spPr>
              <a:xfrm>
                <a:off x="1455729" y="4599299"/>
                <a:ext cx="596066" cy="198041"/>
              </a:xfrm>
              <a:prstGeom prst="rect">
                <a:avLst/>
              </a:prstGeom>
            </p:spPr>
          </p:pic>
        </p:grpSp>
        <p:grpSp>
          <p:nvGrpSpPr>
            <p:cNvPr id="23" name="Group 22"/>
            <p:cNvGrpSpPr/>
            <p:nvPr/>
          </p:nvGrpSpPr>
          <p:grpSpPr>
            <a:xfrm>
              <a:off x="3510024" y="4381909"/>
              <a:ext cx="1010802" cy="527416"/>
              <a:chOff x="3510024" y="4453029"/>
              <a:chExt cx="1010802" cy="527416"/>
            </a:xfrm>
          </p:grpSpPr>
          <p:pic>
            <p:nvPicPr>
              <p:cNvPr id="24" name="Picture 23"/>
              <p:cNvPicPr>
                <a:picLocks noChangeAspect="1"/>
              </p:cNvPicPr>
              <p:nvPr/>
            </p:nvPicPr>
            <p:blipFill>
              <a:blip r:embed="rId3" cstate="print"/>
              <a:srcRect b="-4013"/>
              <a:stretch>
                <a:fillRect/>
              </a:stretch>
            </p:blipFill>
            <p:spPr bwMode="auto">
              <a:xfrm>
                <a:off x="3510024" y="4453029"/>
                <a:ext cx="1010802" cy="527416"/>
              </a:xfrm>
              <a:prstGeom prst="rect">
                <a:avLst/>
              </a:prstGeom>
              <a:noFill/>
              <a:ln w="9525">
                <a:noFill/>
                <a:miter lim="800000"/>
                <a:headEnd/>
                <a:tailEnd/>
              </a:ln>
            </p:spPr>
          </p:pic>
          <p:pic>
            <p:nvPicPr>
              <p:cNvPr id="25" name="Picture 24"/>
              <p:cNvPicPr>
                <a:picLocks noChangeAspect="1"/>
              </p:cNvPicPr>
              <p:nvPr/>
            </p:nvPicPr>
            <p:blipFill>
              <a:blip r:embed="rId7"/>
              <a:stretch>
                <a:fillRect/>
              </a:stretch>
            </p:blipFill>
            <p:spPr>
              <a:xfrm>
                <a:off x="3650837" y="4531964"/>
                <a:ext cx="327845" cy="327845"/>
              </a:xfrm>
              <a:prstGeom prst="rect">
                <a:avLst/>
              </a:prstGeom>
            </p:spPr>
          </p:pic>
          <p:sp>
            <p:nvSpPr>
              <p:cNvPr id="26" name="TextBox 25"/>
              <p:cNvSpPr txBox="1"/>
              <p:nvPr/>
            </p:nvSpPr>
            <p:spPr>
              <a:xfrm>
                <a:off x="3833915" y="4577180"/>
                <a:ext cx="594387" cy="239074"/>
              </a:xfrm>
              <a:prstGeom prst="rect">
                <a:avLst/>
              </a:prstGeom>
              <a:noFill/>
            </p:spPr>
            <p:txBody>
              <a:bodyPr wrap="none" rtlCol="0">
                <a:spAutoFit/>
              </a:bodyPr>
              <a:lstStyle/>
              <a:p>
                <a:pPr algn="ctr"/>
                <a:r>
                  <a:rPr lang="en-US" sz="1200" dirty="0" smtClean="0">
                    <a:solidFill>
                      <a:schemeClr val="tx1">
                        <a:lumMod val="50000"/>
                      </a:schemeClr>
                    </a:solidFill>
                  </a:rPr>
                  <a:t>Azure</a:t>
                </a:r>
              </a:p>
            </p:txBody>
          </p:sp>
        </p:grpSp>
      </p:grpSp>
      <p:grpSp>
        <p:nvGrpSpPr>
          <p:cNvPr id="6" name="Group 5"/>
          <p:cNvGrpSpPr/>
          <p:nvPr/>
        </p:nvGrpSpPr>
        <p:grpSpPr>
          <a:xfrm>
            <a:off x="372757" y="1336392"/>
            <a:ext cx="6362700" cy="1603375"/>
            <a:chOff x="372757" y="1336392"/>
            <a:chExt cx="6362700" cy="1603375"/>
          </a:xfrm>
        </p:grpSpPr>
        <p:sp>
          <p:nvSpPr>
            <p:cNvPr id="3" name="Rounded Rectangle 2"/>
            <p:cNvSpPr/>
            <p:nvPr/>
          </p:nvSpPr>
          <p:spPr>
            <a:xfrm>
              <a:off x="1525282" y="1341155"/>
              <a:ext cx="1165225" cy="1590675"/>
            </a:xfrm>
            <a:prstGeom prst="roundRect">
              <a:avLst>
                <a:gd name="adj" fmla="val 5730"/>
              </a:avLst>
            </a:prstGeom>
            <a:solidFill>
              <a:schemeClr val="accent1"/>
            </a:solidFill>
            <a:ln w="19050" cap="flat" cmpd="sng" algn="ctr">
              <a:solidFill>
                <a:schemeClr val="lt1"/>
              </a:solidFill>
              <a:prstDash val="solid"/>
              <a:round/>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lgn="ctr">
                <a:defRPr/>
              </a:pPr>
              <a:r>
                <a:rPr lang="en-US" dirty="0">
                  <a:solidFill>
                    <a:srgbClr val="FFFFFF"/>
                  </a:solidFill>
                  <a:latin typeface="Arial"/>
                </a:rPr>
                <a:t>Elastic </a:t>
              </a:r>
              <a:endParaRPr lang="en-US" dirty="0" smtClean="0">
                <a:solidFill>
                  <a:srgbClr val="FFFFFF"/>
                </a:solidFill>
                <a:latin typeface="Arial"/>
              </a:endParaRPr>
            </a:p>
            <a:p>
              <a:pPr algn="ctr">
                <a:defRPr/>
              </a:pPr>
              <a:r>
                <a:rPr lang="en-US" dirty="0" smtClean="0">
                  <a:solidFill>
                    <a:srgbClr val="FFFFFF"/>
                  </a:solidFill>
                  <a:latin typeface="Arial"/>
                </a:rPr>
                <a:t>Container</a:t>
              </a:r>
              <a:endParaRPr lang="en-US" dirty="0">
                <a:solidFill>
                  <a:srgbClr val="FFFFFF"/>
                </a:solidFill>
                <a:latin typeface="Arial"/>
              </a:endParaRPr>
            </a:p>
            <a:p>
              <a:pPr algn="ctr">
                <a:defRPr/>
              </a:pPr>
              <a:r>
                <a:rPr lang="en-US" dirty="0" smtClean="0">
                  <a:solidFill>
                    <a:srgbClr val="FFFFFF"/>
                  </a:solidFill>
                  <a:latin typeface="Arial"/>
                </a:rPr>
                <a:t>Runtime</a:t>
              </a:r>
              <a:endParaRPr lang="en-US" dirty="0">
                <a:solidFill>
                  <a:srgbClr val="FFFFFF"/>
                </a:solidFill>
                <a:latin typeface="Arial"/>
              </a:endParaRPr>
            </a:p>
            <a:p>
              <a:pPr algn="ctr">
                <a:defRPr/>
              </a:pPr>
              <a:r>
                <a:rPr lang="en-US" sz="1200" dirty="0">
                  <a:solidFill>
                    <a:srgbClr val="FFFFFF"/>
                  </a:solidFill>
                  <a:latin typeface="Arial"/>
                </a:rPr>
                <a:t>Agile  </a:t>
              </a:r>
              <a:r>
                <a:rPr lang="en-US" sz="1200" dirty="0" err="1">
                  <a:solidFill>
                    <a:srgbClr val="FFFFFF"/>
                  </a:solidFill>
                  <a:latin typeface="Arial"/>
                </a:rPr>
                <a:t>Microservices</a:t>
              </a:r>
              <a:endParaRPr lang="en-US" sz="1200" dirty="0">
                <a:solidFill>
                  <a:srgbClr val="FFFFFF"/>
                </a:solidFill>
                <a:latin typeface="Arial"/>
              </a:endParaRPr>
            </a:p>
          </p:txBody>
        </p:sp>
        <p:sp>
          <p:nvSpPr>
            <p:cNvPr id="4" name="Rounded Rectangle 3"/>
            <p:cNvSpPr/>
            <p:nvPr/>
          </p:nvSpPr>
          <p:spPr>
            <a:xfrm>
              <a:off x="5768669" y="1341155"/>
              <a:ext cx="966788" cy="1590675"/>
            </a:xfrm>
            <a:prstGeom prst="roundRect">
              <a:avLst>
                <a:gd name="adj" fmla="val 6856"/>
              </a:avLst>
            </a:prstGeom>
            <a:solidFill>
              <a:schemeClr val="bg1">
                <a:lumMod val="50000"/>
              </a:schemeClr>
            </a:solidFill>
            <a:ln w="19050" cap="flat" cmpd="sng" algn="ctr">
              <a:solidFill>
                <a:schemeClr val="lt1"/>
              </a:solidFill>
              <a:prstDash val="solid"/>
              <a:round/>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lgn="ctr">
                <a:defRPr/>
              </a:pPr>
              <a:r>
                <a:rPr lang="en-US" sz="1400" dirty="0" err="1" smtClean="0">
                  <a:solidFill>
                    <a:srgbClr val="FFFFFF"/>
                  </a:solidFill>
                  <a:latin typeface="Arial"/>
                </a:rPr>
                <a:t>DataStax</a:t>
              </a:r>
              <a:endParaRPr lang="en-US" sz="1400" dirty="0" smtClean="0">
                <a:solidFill>
                  <a:srgbClr val="FFFFFF"/>
                </a:solidFill>
                <a:latin typeface="Arial"/>
              </a:endParaRPr>
            </a:p>
            <a:p>
              <a:pPr algn="ctr">
                <a:defRPr/>
              </a:pPr>
              <a:r>
                <a:rPr lang="en-US" sz="1200" dirty="0" smtClean="0">
                  <a:solidFill>
                    <a:srgbClr val="FFFFFF"/>
                  </a:solidFill>
                  <a:latin typeface="Arial"/>
                </a:rPr>
                <a:t>Cassandra</a:t>
              </a:r>
              <a:endParaRPr lang="en-US" sz="1200" dirty="0">
                <a:solidFill>
                  <a:srgbClr val="FFFFFF"/>
                </a:solidFill>
                <a:latin typeface="Arial"/>
              </a:endParaRPr>
            </a:p>
          </p:txBody>
        </p:sp>
        <p:sp>
          <p:nvSpPr>
            <p:cNvPr id="5" name="Rounded Rectangle 4"/>
            <p:cNvSpPr/>
            <p:nvPr/>
          </p:nvSpPr>
          <p:spPr>
            <a:xfrm>
              <a:off x="372757" y="1341155"/>
              <a:ext cx="1095375" cy="1590675"/>
            </a:xfrm>
            <a:prstGeom prst="roundRect">
              <a:avLst>
                <a:gd name="adj" fmla="val 4825"/>
              </a:avLst>
            </a:prstGeom>
            <a:solidFill>
              <a:schemeClr val="bg1">
                <a:lumMod val="50000"/>
              </a:schemeClr>
            </a:solidFill>
            <a:ln w="19050" cap="flat" cmpd="sng" algn="ctr">
              <a:solidFill>
                <a:schemeClr val="lt1"/>
              </a:solidFill>
              <a:prstDash val="solid"/>
              <a:round/>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defRPr/>
              </a:pPr>
              <a:endParaRPr lang="en-US" altLang="en-US" sz="1600" dirty="0" smtClean="0">
                <a:solidFill>
                  <a:srgbClr val="FFFFFF"/>
                </a:solidFill>
              </a:endParaRPr>
            </a:p>
            <a:p>
              <a:pPr algn="ctr" eaLnBrk="1" hangingPunct="1">
                <a:lnSpc>
                  <a:spcPts val="1475"/>
                </a:lnSpc>
                <a:defRPr/>
              </a:pPr>
              <a:r>
                <a:rPr lang="en-US" altLang="en-US" sz="1600" dirty="0" smtClean="0">
                  <a:solidFill>
                    <a:srgbClr val="FFFFFF"/>
                  </a:solidFill>
                </a:rPr>
                <a:t>Jenkins Service</a:t>
              </a:r>
            </a:p>
            <a:p>
              <a:pPr algn="ctr" eaLnBrk="1" hangingPunct="1">
                <a:lnSpc>
                  <a:spcPts val="1475"/>
                </a:lnSpc>
                <a:defRPr/>
              </a:pPr>
              <a:r>
                <a:rPr lang="en-US" altLang="en-US" sz="1600" dirty="0" smtClean="0">
                  <a:solidFill>
                    <a:srgbClr val="FFFFFF"/>
                  </a:solidFill>
                </a:rPr>
                <a:t>(CI)</a:t>
              </a:r>
            </a:p>
            <a:p>
              <a:pPr algn="ctr" eaLnBrk="1" hangingPunct="1">
                <a:defRPr/>
              </a:pPr>
              <a:endParaRPr lang="en-US" altLang="en-US" sz="1600" dirty="0" smtClean="0">
                <a:solidFill>
                  <a:srgbClr val="FFFFFF"/>
                </a:solidFill>
              </a:endParaRPr>
            </a:p>
          </p:txBody>
        </p:sp>
        <p:sp>
          <p:nvSpPr>
            <p:cNvPr id="7" name="Rounded Rectangle 6"/>
            <p:cNvSpPr/>
            <p:nvPr/>
          </p:nvSpPr>
          <p:spPr>
            <a:xfrm>
              <a:off x="3774769" y="1341155"/>
              <a:ext cx="969963" cy="1590675"/>
            </a:xfrm>
            <a:prstGeom prst="roundRect">
              <a:avLst>
                <a:gd name="adj" fmla="val 6130"/>
              </a:avLst>
            </a:prstGeom>
            <a:solidFill>
              <a:schemeClr val="bg1">
                <a:lumMod val="50000"/>
              </a:schemeClr>
            </a:solidFill>
            <a:ln w="19050" cap="flat" cmpd="sng" algn="ctr">
              <a:solidFill>
                <a:schemeClr val="lt1"/>
              </a:solidFill>
              <a:prstDash val="solid"/>
              <a:round/>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defRPr/>
              </a:pPr>
              <a:endParaRPr lang="en-US" altLang="en-US" sz="1600" dirty="0" smtClean="0">
                <a:solidFill>
                  <a:srgbClr val="FFFFFF"/>
                </a:solidFill>
              </a:endParaRPr>
            </a:p>
            <a:p>
              <a:pPr algn="ctr" eaLnBrk="1" hangingPunct="1">
                <a:defRPr/>
              </a:pPr>
              <a:r>
                <a:rPr lang="en-US" altLang="en-US" sz="1600" dirty="0" smtClean="0">
                  <a:solidFill>
                    <a:srgbClr val="FFFFFF"/>
                  </a:solidFill>
                </a:rPr>
                <a:t>MySQL</a:t>
              </a:r>
            </a:p>
            <a:p>
              <a:pPr algn="ctr" eaLnBrk="1" hangingPunct="1">
                <a:defRPr/>
              </a:pPr>
              <a:endParaRPr lang="en-US" altLang="en-US" sz="1600" dirty="0" smtClean="0">
                <a:solidFill>
                  <a:srgbClr val="FFFFFF"/>
                </a:solidFill>
              </a:endParaRPr>
            </a:p>
          </p:txBody>
        </p:sp>
        <p:sp>
          <p:nvSpPr>
            <p:cNvPr id="18" name="Rounded Rectangle 17"/>
            <p:cNvSpPr/>
            <p:nvPr/>
          </p:nvSpPr>
          <p:spPr>
            <a:xfrm>
              <a:off x="4786007" y="1336392"/>
              <a:ext cx="966787" cy="1603375"/>
            </a:xfrm>
            <a:prstGeom prst="roundRect">
              <a:avLst>
                <a:gd name="adj" fmla="val 6856"/>
              </a:avLst>
            </a:prstGeom>
            <a:solidFill>
              <a:schemeClr val="bg1">
                <a:lumMod val="50000"/>
              </a:schemeClr>
            </a:solidFill>
            <a:ln w="19050" cap="flat" cmpd="sng" algn="ctr">
              <a:solidFill>
                <a:schemeClr val="lt1"/>
              </a:solidFill>
              <a:prstDash val="solid"/>
              <a:round/>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lgn="ctr">
                <a:defRPr/>
              </a:pPr>
              <a:r>
                <a:rPr lang="en-US" sz="1400" dirty="0">
                  <a:solidFill>
                    <a:srgbClr val="FFFFFF"/>
                  </a:solidFill>
                  <a:latin typeface="Arial"/>
                </a:rPr>
                <a:t>Rabbit MQ</a:t>
              </a:r>
            </a:p>
          </p:txBody>
        </p:sp>
        <p:sp>
          <p:nvSpPr>
            <p:cNvPr id="33" name="Rounded Rectangle 32"/>
            <p:cNvSpPr/>
            <p:nvPr/>
          </p:nvSpPr>
          <p:spPr>
            <a:xfrm>
              <a:off x="2730917" y="1349092"/>
              <a:ext cx="969963" cy="1590675"/>
            </a:xfrm>
            <a:prstGeom prst="roundRect">
              <a:avLst>
                <a:gd name="adj" fmla="val 6130"/>
              </a:avLst>
            </a:prstGeom>
            <a:solidFill>
              <a:schemeClr val="bg1">
                <a:lumMod val="50000"/>
              </a:schemeClr>
            </a:solidFill>
            <a:ln w="19050" cap="flat" cmpd="sng" algn="ctr">
              <a:solidFill>
                <a:schemeClr val="lt1"/>
              </a:solidFill>
              <a:prstDash val="solid"/>
              <a:round/>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defRPr/>
              </a:pPr>
              <a:endParaRPr lang="en-US" altLang="en-US" sz="1600" dirty="0" smtClean="0">
                <a:solidFill>
                  <a:srgbClr val="FFFFFF"/>
                </a:solidFill>
              </a:endParaRPr>
            </a:p>
            <a:p>
              <a:pPr algn="ctr" eaLnBrk="1" hangingPunct="1">
                <a:defRPr/>
              </a:pPr>
              <a:r>
                <a:rPr lang="en-US" altLang="en-US" sz="1600" dirty="0" err="1" smtClean="0">
                  <a:solidFill>
                    <a:srgbClr val="FFFFFF"/>
                  </a:solidFill>
                </a:rPr>
                <a:t>Redis</a:t>
              </a:r>
              <a:endParaRPr lang="en-US" altLang="en-US" sz="1600" dirty="0" smtClean="0">
                <a:solidFill>
                  <a:srgbClr val="FFFFFF"/>
                </a:solidFill>
              </a:endParaRPr>
            </a:p>
            <a:p>
              <a:pPr algn="ctr" eaLnBrk="1" hangingPunct="1">
                <a:defRPr/>
              </a:pPr>
              <a:endParaRPr lang="en-US" altLang="en-US" sz="1600" dirty="0" smtClean="0">
                <a:solidFill>
                  <a:srgbClr val="FFFFFF"/>
                </a:solidFill>
              </a:endParaRPr>
            </a:p>
          </p:txBody>
        </p:sp>
      </p:grpSp>
    </p:spTree>
    <p:extLst>
      <p:ext uri="{BB962C8B-B14F-4D97-AF65-F5344CB8AC3E}">
        <p14:creationId xmlns:p14="http://schemas.microsoft.com/office/powerpoint/2010/main" val="2767838986"/>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p:tgtEl>
                                          <p:spTgt spid="17"/>
                                        </p:tgtEl>
                                        <p:attrNameLst>
                                          <p:attrName>ppt_y</p:attrName>
                                        </p:attrNameLst>
                                      </p:cBhvr>
                                      <p:tavLst>
                                        <p:tav tm="0">
                                          <p:val>
                                            <p:strVal val="#ppt_y+#ppt_h*1.125000"/>
                                          </p:val>
                                        </p:tav>
                                        <p:tav tm="100000">
                                          <p:val>
                                            <p:strVal val="#ppt_y"/>
                                          </p:val>
                                        </p:tav>
                                      </p:tavLst>
                                    </p:anim>
                                    <p:animEffect transition="in" filter="wipe(up)">
                                      <p:cBhvr>
                                        <p:cTn id="8" dur="500"/>
                                        <p:tgtEl>
                                          <p:spTgt spid="17"/>
                                        </p:tgtEl>
                                      </p:cBhvr>
                                    </p:animEffect>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p:tgtEl>
                                          <p:spTgt spid="9"/>
                                        </p:tgtEl>
                                        <p:attrNameLst>
                                          <p:attrName>ppt_y</p:attrName>
                                        </p:attrNameLst>
                                      </p:cBhvr>
                                      <p:tavLst>
                                        <p:tav tm="0">
                                          <p:val>
                                            <p:strVal val="#ppt_y+#ppt_h*1.125000"/>
                                          </p:val>
                                        </p:tav>
                                        <p:tav tm="100000">
                                          <p:val>
                                            <p:strVal val="#ppt_y"/>
                                          </p:val>
                                        </p:tav>
                                      </p:tavLst>
                                    </p:anim>
                                    <p:animEffect transition="in" filter="wipe(up)">
                                      <p:cBhvr>
                                        <p:cTn id="13" dur="500"/>
                                        <p:tgtEl>
                                          <p:spTgt spid="9"/>
                                        </p:tgtEl>
                                      </p:cBhvr>
                                    </p:animEffect>
                                  </p:childTnLst>
                                </p:cTn>
                              </p:par>
                            </p:childTnLst>
                          </p:cTn>
                        </p:par>
                        <p:par>
                          <p:cTn id="14" fill="hold">
                            <p:stCondLst>
                              <p:cond delay="1000"/>
                            </p:stCondLst>
                            <p:childTnLst>
                              <p:par>
                                <p:cTn id="15" presetID="12" presetClass="entr" presetSubtype="4"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p:tgtEl>
                                          <p:spTgt spid="6"/>
                                        </p:tgtEl>
                                        <p:attrNameLst>
                                          <p:attrName>ppt_y</p:attrName>
                                        </p:attrNameLst>
                                      </p:cBhvr>
                                      <p:tavLst>
                                        <p:tav tm="0">
                                          <p:val>
                                            <p:strVal val="#ppt_y+#ppt_h*1.125000"/>
                                          </p:val>
                                        </p:tav>
                                        <p:tav tm="100000">
                                          <p:val>
                                            <p:strVal val="#ppt_y"/>
                                          </p:val>
                                        </p:tav>
                                      </p:tavLst>
                                    </p:anim>
                                    <p:animEffect transition="in" filter="wipe(up)">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descr="Stocksy_txp157cab05rEJ000_Medium_423382.jpg"/>
          <p:cNvPicPr>
            <a:picLocks noChangeAspect="1"/>
          </p:cNvPicPr>
          <p:nvPr/>
        </p:nvPicPr>
        <p:blipFill>
          <a:blip r:embed="rId3"/>
          <a:srcRect t="15584"/>
          <a:stretch>
            <a:fillRect/>
          </a:stretch>
        </p:blipFill>
        <p:spPr>
          <a:xfrm>
            <a:off x="0" y="0"/>
            <a:ext cx="9144000" cy="5143500"/>
          </a:xfrm>
          <a:prstGeom prst="rect">
            <a:avLst/>
          </a:prstGeom>
        </p:spPr>
      </p:pic>
      <p:sp>
        <p:nvSpPr>
          <p:cNvPr id="20" name="Rectangle 19"/>
          <p:cNvSpPr/>
          <p:nvPr/>
        </p:nvSpPr>
        <p:spPr>
          <a:xfrm>
            <a:off x="0" y="0"/>
            <a:ext cx="9144000" cy="5143500"/>
          </a:xfrm>
          <a:prstGeom prst="rect">
            <a:avLst/>
          </a:prstGeom>
          <a:gradFill flip="none" rotWithShape="1">
            <a:gsLst>
              <a:gs pos="8000">
                <a:srgbClr val="000000">
                  <a:alpha val="0"/>
                </a:srgbClr>
              </a:gs>
              <a:gs pos="54000">
                <a:srgbClr val="000000">
                  <a:alpha val="86000"/>
                </a:srgbClr>
              </a:gs>
              <a:gs pos="83000">
                <a:srgbClr val="000000">
                  <a:alpha val="89000"/>
                </a:srgbClr>
              </a:gs>
            </a:gsLst>
            <a:lin ang="16500000" scaled="0"/>
            <a:tileRect/>
          </a:gradFill>
          <a:ln w="44450" cap="flat" cmpd="sng" algn="ctr">
            <a:noFill/>
            <a:prstDash val="solid"/>
            <a:round/>
            <a:headEnd type="none" w="med" len="med"/>
            <a:tailEnd type="none" w="med" len="med"/>
          </a:ln>
          <a:effectLst/>
        </p:spPr>
        <p:txBody>
          <a:bodyPr lIns="68579" tIns="34289" rIns="68579" bIns="34289" rtlCol="0" anchor="ctr"/>
          <a:lstStyle/>
          <a:p>
            <a:pPr algn="ctr">
              <a:defRPr/>
            </a:pPr>
            <a:endParaRPr lang="en-US" kern="0">
              <a:solidFill>
                <a:srgbClr val="FFFFFF"/>
              </a:solidFill>
            </a:endParaRPr>
          </a:p>
        </p:txBody>
      </p:sp>
      <p:grpSp>
        <p:nvGrpSpPr>
          <p:cNvPr id="2" name="Group 24"/>
          <p:cNvGrpSpPr/>
          <p:nvPr/>
        </p:nvGrpSpPr>
        <p:grpSpPr>
          <a:xfrm>
            <a:off x="3754006" y="2328641"/>
            <a:ext cx="1187450" cy="800195"/>
            <a:chOff x="1314450" y="2381250"/>
            <a:chExt cx="1847850" cy="1245223"/>
          </a:xfrm>
        </p:grpSpPr>
        <p:sp>
          <p:nvSpPr>
            <p:cNvPr id="24" name="Rounded Rectangle 23"/>
            <p:cNvSpPr/>
            <p:nvPr/>
          </p:nvSpPr>
          <p:spPr>
            <a:xfrm>
              <a:off x="1752600" y="2806700"/>
              <a:ext cx="1028700" cy="635000"/>
            </a:xfrm>
            <a:prstGeom prst="round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22" name="Picture 21" descr="cf-green.png"/>
            <p:cNvPicPr>
              <a:picLocks noChangeAspect="1"/>
            </p:cNvPicPr>
            <p:nvPr/>
          </p:nvPicPr>
          <p:blipFill>
            <a:blip r:embed="rId4"/>
            <a:stretch>
              <a:fillRect/>
            </a:stretch>
          </p:blipFill>
          <p:spPr>
            <a:xfrm>
              <a:off x="1314450" y="2381250"/>
              <a:ext cx="1847850" cy="1245223"/>
            </a:xfrm>
            <a:prstGeom prst="rect">
              <a:avLst/>
            </a:prstGeom>
          </p:spPr>
        </p:pic>
      </p:grpSp>
      <p:cxnSp>
        <p:nvCxnSpPr>
          <p:cNvPr id="40" name="Straight Connector 39"/>
          <p:cNvCxnSpPr/>
          <p:nvPr/>
        </p:nvCxnSpPr>
        <p:spPr>
          <a:xfrm>
            <a:off x="596900" y="2111130"/>
            <a:ext cx="7848600" cy="1588"/>
          </a:xfrm>
          <a:prstGeom prst="line">
            <a:avLst/>
          </a:prstGeom>
          <a:ln w="22225" cap="flat" cmpd="sng" algn="ctr">
            <a:gradFill flip="none" rotWithShape="1">
              <a:gsLst>
                <a:gs pos="0">
                  <a:schemeClr val="accent1">
                    <a:alpha val="0"/>
                  </a:schemeClr>
                </a:gs>
                <a:gs pos="100000">
                  <a:schemeClr val="bg2">
                    <a:alpha val="0"/>
                  </a:schemeClr>
                </a:gs>
                <a:gs pos="49000">
                  <a:schemeClr val="accent1"/>
                </a:gs>
              </a:gsLst>
              <a:path path="circle">
                <a:fillToRect l="100000" t="100000"/>
              </a:path>
              <a:tileRect r="-100000" b="-100000"/>
            </a:gra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96900" y="3428754"/>
            <a:ext cx="7848600" cy="1588"/>
          </a:xfrm>
          <a:prstGeom prst="line">
            <a:avLst/>
          </a:prstGeom>
          <a:ln w="22225" cap="flat" cmpd="sng" algn="ctr">
            <a:gradFill flip="none" rotWithShape="1">
              <a:gsLst>
                <a:gs pos="0">
                  <a:schemeClr val="accent1">
                    <a:alpha val="0"/>
                  </a:schemeClr>
                </a:gs>
                <a:gs pos="100000">
                  <a:schemeClr val="bg2">
                    <a:alpha val="0"/>
                  </a:schemeClr>
                </a:gs>
                <a:gs pos="49000">
                  <a:schemeClr val="accent1"/>
                </a:gs>
              </a:gsLst>
              <a:path path="circle">
                <a:fillToRect l="100000" t="100000"/>
              </a:path>
              <a:tileRect r="-100000" b="-100000"/>
            </a:gra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8" name="Shape 1014"/>
          <p:cNvSpPr txBox="1">
            <a:spLocks/>
          </p:cNvSpPr>
          <p:nvPr/>
        </p:nvSpPr>
        <p:spPr>
          <a:xfrm>
            <a:off x="1820794" y="1336859"/>
            <a:ext cx="5209487" cy="460500"/>
          </a:xfrm>
          <a:prstGeom prst="rect">
            <a:avLst/>
          </a:prstGeom>
          <a:noFill/>
          <a:ln>
            <a:noFill/>
          </a:ln>
        </p:spPr>
        <p:txBody>
          <a:bodyPr lIns="0" tIns="0" rIns="0" bIns="0" anchor="t" anchorCtr="0">
            <a:noAutofit/>
          </a:bodyPr>
          <a:lstStyle/>
          <a:p>
            <a:pPr algn="dist">
              <a:lnSpc>
                <a:spcPct val="90000"/>
              </a:lnSpc>
              <a:buSzPct val="25000"/>
              <a:defRPr/>
            </a:pPr>
            <a:endParaRPr lang="en" sz="4500" b="1" kern="0" cap="all" dirty="0">
              <a:solidFill>
                <a:srgbClr val="008881"/>
              </a:solidFill>
              <a:ea typeface="Arial"/>
              <a:cs typeface="Arial"/>
              <a:sym typeface="Arial"/>
            </a:endParaRPr>
          </a:p>
        </p:txBody>
      </p:sp>
      <p:sp>
        <p:nvSpPr>
          <p:cNvPr id="11" name="Shape 1163"/>
          <p:cNvSpPr txBox="1">
            <a:spLocks/>
          </p:cNvSpPr>
          <p:nvPr/>
        </p:nvSpPr>
        <p:spPr bwMode="gray">
          <a:xfrm>
            <a:off x="205956" y="1396070"/>
            <a:ext cx="8410499" cy="460500"/>
          </a:xfrm>
          <a:prstGeom prst="rect">
            <a:avLst/>
          </a:prstGeom>
          <a:noFill/>
          <a:ln>
            <a:noFill/>
          </a:ln>
        </p:spPr>
        <p:txBody>
          <a:bodyPr lIns="0" tIns="0" rIns="0" bIns="0" anchor="t" anchorCtr="0">
            <a:noAutofit/>
          </a:bodyPr>
          <a:lstStyle>
            <a:defPPr marR="0" algn="l" rtl="0">
              <a:lnSpc>
                <a:spcPct val="100000"/>
              </a:lnSpc>
              <a:spcBef>
                <a:spcPts val="0"/>
              </a:spcBef>
              <a:spcAft>
                <a:spcPts val="0"/>
              </a:spcAft>
            </a:defPPr>
            <a:lvl1pPr marR="0" algn="l" rtl="0">
              <a:lnSpc>
                <a:spcPct val="90000"/>
              </a:lnSpc>
              <a:spcBef>
                <a:spcPts val="0"/>
              </a:spcBef>
              <a:spcAft>
                <a:spcPts val="0"/>
              </a:spcAft>
              <a:buNone/>
              <a:defRPr sz="3200" b="0" i="0" u="none" strike="noStrike" cap="none" baseline="0">
                <a:solidFill>
                  <a:schemeClr val="tx2"/>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stStyle>
          <a:p>
            <a:pPr algn="ctr">
              <a:buSzPct val="25000"/>
            </a:pPr>
            <a:r>
              <a:rPr lang="en-US" b="1" cap="all" dirty="0" smtClean="0">
                <a:solidFill>
                  <a:srgbClr val="74CEC7"/>
                </a:solidFill>
              </a:rPr>
              <a:t>D e m o</a:t>
            </a:r>
            <a:endParaRPr lang="en" sz="2100" b="1" cap="all" dirty="0">
              <a:solidFill>
                <a:srgbClr val="74CEC7"/>
              </a:solidFill>
            </a:endParaRPr>
          </a:p>
        </p:txBody>
      </p:sp>
    </p:spTree>
    <p:extLst>
      <p:ext uri="{BB962C8B-B14F-4D97-AF65-F5344CB8AC3E}">
        <p14:creationId xmlns:p14="http://schemas.microsoft.com/office/powerpoint/2010/main" val="5210946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ctrTitle"/>
          </p:nvPr>
        </p:nvSpPr>
        <p:spPr>
          <a:xfrm>
            <a:off x="1017587" y="1739930"/>
            <a:ext cx="7473270" cy="620700"/>
          </a:xfrm>
        </p:spPr>
        <p:txBody>
          <a:bodyPr/>
          <a:lstStyle/>
          <a:p>
            <a:r>
              <a:rPr lang="en-US" sz="4000" dirty="0" smtClean="0">
                <a:solidFill>
                  <a:schemeClr val="accent3"/>
                </a:solidFill>
              </a:rPr>
              <a:t>Elastic Container Runtime</a:t>
            </a:r>
            <a:endParaRPr lang="en-US" sz="4000" dirty="0">
              <a:solidFill>
                <a:schemeClr val="accent3"/>
              </a:solidFill>
            </a:endParaRPr>
          </a:p>
        </p:txBody>
      </p:sp>
      <p:sp>
        <p:nvSpPr>
          <p:cNvPr id="5" name="Content Placeholder 3"/>
          <p:cNvSpPr txBox="1">
            <a:spLocks/>
          </p:cNvSpPr>
          <p:nvPr/>
        </p:nvSpPr>
        <p:spPr>
          <a:xfrm>
            <a:off x="1026053" y="2447128"/>
            <a:ext cx="6048375" cy="562768"/>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r>
              <a:rPr lang="en-US" sz="2400" dirty="0" smtClean="0">
                <a:solidFill>
                  <a:srgbClr val="FFFFFF"/>
                </a:solidFill>
              </a:rPr>
              <a:t>Technical Drill Down</a:t>
            </a:r>
            <a:endParaRPr lang="en-US" sz="2400" dirty="0">
              <a:solidFill>
                <a:srgbClr val="FFFFFF"/>
              </a:solidFill>
            </a:endParaRPr>
          </a:p>
        </p:txBody>
      </p:sp>
    </p:spTree>
    <p:extLst>
      <p:ext uri="{BB962C8B-B14F-4D97-AF65-F5344CB8AC3E}">
        <p14:creationId xmlns:p14="http://schemas.microsoft.com/office/powerpoint/2010/main" val="8104438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30580" y="3791256"/>
            <a:ext cx="8509144" cy="459683"/>
          </a:xfrm>
          <a:prstGeom prst="roundRect">
            <a:avLst/>
          </a:prstGeom>
          <a:solidFill>
            <a:schemeClr val="bg1">
              <a:lumMod val="85000"/>
            </a:schemeClr>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dirty="0" smtClean="0">
                <a:solidFill>
                  <a:srgbClr val="4D4D4D"/>
                </a:solidFill>
              </a:rPr>
              <a:t>BOSH - Automation Layer</a:t>
            </a:r>
            <a:endParaRPr lang="en-US" sz="1200" b="1" dirty="0">
              <a:solidFill>
                <a:srgbClr val="4D4D4D"/>
              </a:solidFill>
            </a:endParaRPr>
          </a:p>
        </p:txBody>
      </p:sp>
      <p:grpSp>
        <p:nvGrpSpPr>
          <p:cNvPr id="271" name="Group 270"/>
          <p:cNvGrpSpPr/>
          <p:nvPr/>
        </p:nvGrpSpPr>
        <p:grpSpPr>
          <a:xfrm>
            <a:off x="330580" y="289781"/>
            <a:ext cx="8509144" cy="3406318"/>
            <a:chOff x="1267575" y="676309"/>
            <a:chExt cx="7253110" cy="3524412"/>
          </a:xfrm>
        </p:grpSpPr>
        <p:sp>
          <p:nvSpPr>
            <p:cNvPr id="6" name="AutoShape 1"/>
            <p:cNvSpPr>
              <a:spLocks noChangeArrowheads="1"/>
            </p:cNvSpPr>
            <p:nvPr/>
          </p:nvSpPr>
          <p:spPr bwMode="auto">
            <a:xfrm>
              <a:off x="1267575" y="676309"/>
              <a:ext cx="7253110" cy="3524412"/>
            </a:xfrm>
            <a:prstGeom prst="roundRect">
              <a:avLst>
                <a:gd name="adj" fmla="val 7589"/>
              </a:avLst>
            </a:prstGeom>
            <a:solidFill>
              <a:schemeClr val="bg1">
                <a:lumMod val="85000"/>
              </a:schemeClr>
            </a:solidFill>
            <a:ln w="9525" cap="flat">
              <a:solidFill>
                <a:srgbClr val="FFFFFF"/>
              </a:solidFill>
              <a:round/>
              <a:headEnd/>
              <a:tailEnd/>
            </a:ln>
            <a:effectLst/>
            <a:extLst/>
          </p:spPr>
          <p:txBody>
            <a:bodyPr wrap="none" anchor="t"/>
            <a:lstStyle/>
            <a:p>
              <a:r>
                <a:rPr lang="en-US" sz="1800" b="1" dirty="0" smtClean="0"/>
                <a:t>Pivotal Cloud Foundry</a:t>
              </a:r>
              <a:endParaRPr lang="en-US" sz="1800" b="1" dirty="0"/>
            </a:p>
          </p:txBody>
        </p:sp>
        <p:sp>
          <p:nvSpPr>
            <p:cNvPr id="166" name="AutoShape 5"/>
            <p:cNvSpPr>
              <a:spLocks noChangeArrowheads="1"/>
            </p:cNvSpPr>
            <p:nvPr/>
          </p:nvSpPr>
          <p:spPr bwMode="auto">
            <a:xfrm>
              <a:off x="5086495" y="2955615"/>
              <a:ext cx="1417638" cy="403140"/>
            </a:xfrm>
            <a:prstGeom prst="roundRect">
              <a:avLst>
                <a:gd name="adj" fmla="val 7401"/>
              </a:avLst>
            </a:prstGeom>
            <a:solidFill>
              <a:srgbClr val="33928A"/>
            </a:solidFill>
            <a:ln w="9360" cap="sq">
              <a:solidFill>
                <a:srgbClr val="FFFFFF"/>
              </a:solidFill>
              <a:miter lim="800000"/>
              <a:headEnd/>
              <a:tailEnd/>
            </a:ln>
            <a:effectLst>
              <a:outerShdw blurRad="63500" dist="75597" dir="1064680" algn="ctr" rotWithShape="0">
                <a:srgbClr val="808080">
                  <a:alpha val="35036"/>
                </a:srgbClr>
              </a:outerShdw>
            </a:effectLst>
          </p:spPr>
          <p:txBody>
            <a:bodyPr lIns="0" tIns="0" rIns="0" bIns="0" anchor="ctr" anchorCtr="1"/>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dirty="0" err="1" smtClean="0">
                  <a:solidFill>
                    <a:srgbClr val="FFFFFF"/>
                  </a:solidFill>
                </a:rPr>
                <a:t>etcd</a:t>
              </a:r>
              <a:endParaRPr lang="en-US" sz="1800" b="1" dirty="0">
                <a:solidFill>
                  <a:srgbClr val="FFFFFF"/>
                </a:solidFill>
              </a:endParaRPr>
            </a:p>
          </p:txBody>
        </p:sp>
        <p:sp>
          <p:nvSpPr>
            <p:cNvPr id="177" name="AutoShape 4"/>
            <p:cNvSpPr>
              <a:spLocks noChangeArrowheads="1"/>
            </p:cNvSpPr>
            <p:nvPr/>
          </p:nvSpPr>
          <p:spPr bwMode="auto">
            <a:xfrm>
              <a:off x="5066308" y="777038"/>
              <a:ext cx="1402134" cy="403140"/>
            </a:xfrm>
            <a:prstGeom prst="roundRect">
              <a:avLst>
                <a:gd name="adj" fmla="val 4579"/>
              </a:avLst>
            </a:prstGeom>
            <a:solidFill>
              <a:srgbClr val="33928A"/>
            </a:solidFill>
            <a:ln>
              <a:solidFill>
                <a:srgbClr val="FFFFFF"/>
              </a:solidFill>
            </a:ln>
            <a:effectLst>
              <a:outerShdw blurRad="63500" dist="75597" dir="1064680" algn="ctr" rotWithShape="0">
                <a:srgbClr val="808080">
                  <a:alpha val="35036"/>
                </a:srgbClr>
              </a:outerShdw>
            </a:effectLst>
          </p:spPr>
          <p:txBody>
            <a:bodyPr lIns="32400" tIns="0" rIns="0" bIns="0" anchor="ctr" anchorCtr="1"/>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b="1" dirty="0" err="1" smtClean="0">
                  <a:solidFill>
                    <a:srgbClr val="FFFFFF"/>
                  </a:solidFill>
                </a:rPr>
                <a:t>OAuth</a:t>
              </a:r>
              <a:r>
                <a:rPr lang="en-US" sz="1200" b="1" dirty="0" smtClean="0">
                  <a:solidFill>
                    <a:srgbClr val="FFFFFF"/>
                  </a:solidFill>
                </a:rPr>
                <a:t> 2.0 Server (UAA)</a:t>
              </a:r>
              <a:endParaRPr lang="en-US" sz="1200" b="1" dirty="0">
                <a:solidFill>
                  <a:srgbClr val="FFFFFF"/>
                </a:solidFill>
              </a:endParaRPr>
            </a:p>
          </p:txBody>
        </p:sp>
        <p:grpSp>
          <p:nvGrpSpPr>
            <p:cNvPr id="63" name="Group 62"/>
            <p:cNvGrpSpPr/>
            <p:nvPr/>
          </p:nvGrpSpPr>
          <p:grpSpPr>
            <a:xfrm>
              <a:off x="3581065" y="777037"/>
              <a:ext cx="1406266" cy="401241"/>
              <a:chOff x="3345294" y="905666"/>
              <a:chExt cx="1406266" cy="401241"/>
            </a:xfrm>
          </p:grpSpPr>
          <p:sp>
            <p:nvSpPr>
              <p:cNvPr id="175" name="AutoShape 3"/>
              <p:cNvSpPr>
                <a:spLocks noChangeArrowheads="1"/>
              </p:cNvSpPr>
              <p:nvPr/>
            </p:nvSpPr>
            <p:spPr bwMode="auto">
              <a:xfrm>
                <a:off x="3345294" y="905666"/>
                <a:ext cx="1406266" cy="401241"/>
              </a:xfrm>
              <a:prstGeom prst="roundRect">
                <a:avLst>
                  <a:gd name="adj" fmla="val 4579"/>
                </a:avLst>
              </a:prstGeom>
              <a:solidFill>
                <a:srgbClr val="33928A"/>
              </a:solidFill>
              <a:ln>
                <a:solidFill>
                  <a:srgbClr val="FFFFFF"/>
                </a:solidFill>
              </a:ln>
              <a:effectLst>
                <a:outerShdw blurRad="63500" dist="75597" dir="1064680" algn="ctr" rotWithShape="0">
                  <a:srgbClr val="808080">
                    <a:alpha val="35036"/>
                  </a:srgbClr>
                </a:outerShdw>
              </a:effectLst>
            </p:spPr>
            <p:txBody>
              <a:bodyPr lIns="320040" tIns="0" rIns="0" bIns="0" anchor="ct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b="1" dirty="0" smtClean="0">
                    <a:solidFill>
                      <a:srgbClr val="FFFFFF"/>
                    </a:solidFill>
                  </a:rPr>
                  <a:t>Login Server</a:t>
                </a:r>
                <a:endParaRPr lang="en-US" sz="1200" b="1" dirty="0">
                  <a:solidFill>
                    <a:srgbClr val="FFFFFF"/>
                  </a:solidFill>
                </a:endParaRPr>
              </a:p>
            </p:txBody>
          </p:sp>
          <p:sp>
            <p:nvSpPr>
              <p:cNvPr id="179" name="Oval 84"/>
              <p:cNvSpPr/>
              <p:nvPr/>
            </p:nvSpPr>
            <p:spPr>
              <a:xfrm rot="16200000">
                <a:off x="3384162" y="1059848"/>
                <a:ext cx="224216" cy="173297"/>
              </a:xfrm>
              <a:custGeom>
                <a:avLst/>
                <a:gdLst/>
                <a:ahLst/>
                <a:cxnLst/>
                <a:rect l="l" t="t" r="r" b="b"/>
                <a:pathLst>
                  <a:path w="2065579" h="1046012">
                    <a:moveTo>
                      <a:pt x="1760487" y="351205"/>
                    </a:moveTo>
                    <a:cubicBezTo>
                      <a:pt x="1665603" y="351205"/>
                      <a:pt x="1588685" y="428123"/>
                      <a:pt x="1588685" y="523007"/>
                    </a:cubicBezTo>
                    <a:cubicBezTo>
                      <a:pt x="1588685" y="617891"/>
                      <a:pt x="1665603" y="694809"/>
                      <a:pt x="1760487" y="694809"/>
                    </a:cubicBezTo>
                    <a:cubicBezTo>
                      <a:pt x="1855371" y="694809"/>
                      <a:pt x="1932289" y="617891"/>
                      <a:pt x="1932289" y="523007"/>
                    </a:cubicBezTo>
                    <a:cubicBezTo>
                      <a:pt x="1932289" y="428123"/>
                      <a:pt x="1855371" y="351205"/>
                      <a:pt x="1760487" y="351205"/>
                    </a:cubicBezTo>
                    <a:close/>
                    <a:moveTo>
                      <a:pt x="1542573" y="0"/>
                    </a:moveTo>
                    <a:cubicBezTo>
                      <a:pt x="1831421" y="0"/>
                      <a:pt x="2065579" y="234158"/>
                      <a:pt x="2065579" y="523006"/>
                    </a:cubicBezTo>
                    <a:cubicBezTo>
                      <a:pt x="2065579" y="811854"/>
                      <a:pt x="1831421" y="1046012"/>
                      <a:pt x="1542573" y="1046012"/>
                    </a:cubicBezTo>
                    <a:cubicBezTo>
                      <a:pt x="1320299" y="1046012"/>
                      <a:pt x="1130410" y="907353"/>
                      <a:pt x="1055933" y="711331"/>
                    </a:cubicBezTo>
                    <a:lnTo>
                      <a:pt x="188330" y="711331"/>
                    </a:lnTo>
                    <a:lnTo>
                      <a:pt x="188327" y="711334"/>
                    </a:lnTo>
                    <a:lnTo>
                      <a:pt x="0" y="523007"/>
                    </a:lnTo>
                    <a:lnTo>
                      <a:pt x="187821" y="335186"/>
                    </a:lnTo>
                    <a:lnTo>
                      <a:pt x="369695" y="517060"/>
                    </a:lnTo>
                    <a:lnTo>
                      <a:pt x="552076" y="334679"/>
                    </a:lnTo>
                    <a:lnTo>
                      <a:pt x="554444" y="334679"/>
                    </a:lnTo>
                    <a:lnTo>
                      <a:pt x="736824" y="517059"/>
                    </a:lnTo>
                    <a:lnTo>
                      <a:pt x="919204" y="334679"/>
                    </a:lnTo>
                    <a:lnTo>
                      <a:pt x="1055934" y="334679"/>
                    </a:lnTo>
                    <a:cubicBezTo>
                      <a:pt x="1130411" y="138659"/>
                      <a:pt x="1320300" y="0"/>
                      <a:pt x="1542573" y="0"/>
                    </a:cubicBezTo>
                    <a:close/>
                  </a:path>
                </a:pathLst>
              </a:cu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900" dirty="0">
                  <a:solidFill>
                    <a:srgbClr val="FFFFFF"/>
                  </a:solidFill>
                  <a:latin typeface="Arial"/>
                </a:endParaRPr>
              </a:p>
            </p:txBody>
          </p:sp>
        </p:grpSp>
        <p:sp>
          <p:nvSpPr>
            <p:cNvPr id="190" name="Oval 194"/>
            <p:cNvSpPr/>
            <p:nvPr/>
          </p:nvSpPr>
          <p:spPr>
            <a:xfrm>
              <a:off x="5165283" y="3076033"/>
              <a:ext cx="206829" cy="169547"/>
            </a:xfrm>
            <a:custGeom>
              <a:avLst/>
              <a:gdLst/>
              <a:ahLst/>
              <a:cxnLst/>
              <a:rect l="l" t="t" r="r" b="b"/>
              <a:pathLst>
                <a:path w="564449" h="588709">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5" name="Group 194"/>
            <p:cNvGrpSpPr/>
            <p:nvPr/>
          </p:nvGrpSpPr>
          <p:grpSpPr>
            <a:xfrm>
              <a:off x="5109058" y="3437648"/>
              <a:ext cx="1417638" cy="725338"/>
              <a:chOff x="5151274" y="2328822"/>
              <a:chExt cx="1417638" cy="725338"/>
            </a:xfrm>
          </p:grpSpPr>
          <p:sp>
            <p:nvSpPr>
              <p:cNvPr id="196" name="AutoShape 5"/>
              <p:cNvSpPr>
                <a:spLocks noChangeArrowheads="1"/>
              </p:cNvSpPr>
              <p:nvPr/>
            </p:nvSpPr>
            <p:spPr bwMode="auto">
              <a:xfrm>
                <a:off x="5151274" y="2328822"/>
                <a:ext cx="1417638" cy="725338"/>
              </a:xfrm>
              <a:prstGeom prst="roundRect">
                <a:avLst>
                  <a:gd name="adj" fmla="val 7401"/>
                </a:avLst>
              </a:prstGeom>
              <a:solidFill>
                <a:srgbClr val="2F8880"/>
              </a:solidFill>
              <a:ln w="9360" cap="sq">
                <a:solidFill>
                  <a:srgbClr val="FFFFFF"/>
                </a:solidFill>
                <a:miter lim="800000"/>
                <a:headEnd/>
                <a:tailEnd/>
              </a:ln>
              <a:effectLst>
                <a:outerShdw blurRad="63500" dist="75597" dir="1064680" algn="ctr" rotWithShape="0">
                  <a:srgbClr val="808080">
                    <a:alpha val="35036"/>
                  </a:srgbClr>
                </a:outerShdw>
              </a:effectLst>
            </p:spPr>
            <p:txBody>
              <a:bodyPr lIns="0" tIns="0" rIns="0" bIns="0"/>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dirty="0" smtClean="0">
                    <a:solidFill>
                      <a:srgbClr val="FFFFFF"/>
                    </a:solidFill>
                  </a:rPr>
                  <a:t>Container Access</a:t>
                </a:r>
                <a:endParaRPr lang="en-US" sz="1600" b="1" dirty="0">
                  <a:solidFill>
                    <a:srgbClr val="FFFFFF"/>
                  </a:solidFill>
                </a:endParaRPr>
              </a:p>
            </p:txBody>
          </p:sp>
          <p:sp>
            <p:nvSpPr>
              <p:cNvPr id="198" name="AutoShape 11"/>
              <p:cNvSpPr>
                <a:spLocks noChangeArrowheads="1"/>
              </p:cNvSpPr>
              <p:nvPr/>
            </p:nvSpPr>
            <p:spPr bwMode="auto">
              <a:xfrm>
                <a:off x="5226244" y="2714362"/>
                <a:ext cx="1279525" cy="257175"/>
              </a:xfrm>
              <a:prstGeom prst="roundRect">
                <a:avLst>
                  <a:gd name="adj" fmla="val 347"/>
                </a:avLst>
              </a:prstGeom>
              <a:solidFill>
                <a:schemeClr val="accent6"/>
              </a:solidFill>
              <a:ln w="9525" cap="flat">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FFFFFF"/>
                    </a:solidFill>
                  </a:rPr>
                  <a:t>SSH Proxy</a:t>
                </a:r>
                <a:endParaRPr lang="en-US" sz="1400" dirty="0">
                  <a:solidFill>
                    <a:srgbClr val="FFFFFF"/>
                  </a:solidFill>
                </a:endParaRPr>
              </a:p>
            </p:txBody>
          </p:sp>
        </p:grpSp>
        <p:grpSp>
          <p:nvGrpSpPr>
            <p:cNvPr id="71" name="Group 70"/>
            <p:cNvGrpSpPr/>
            <p:nvPr/>
          </p:nvGrpSpPr>
          <p:grpSpPr>
            <a:xfrm>
              <a:off x="2135447" y="1287868"/>
              <a:ext cx="1406266" cy="401241"/>
              <a:chOff x="2135447" y="1287868"/>
              <a:chExt cx="1406266" cy="401241"/>
            </a:xfrm>
          </p:grpSpPr>
          <p:sp>
            <p:nvSpPr>
              <p:cNvPr id="7" name="AutoShape 3"/>
              <p:cNvSpPr>
                <a:spLocks noChangeArrowheads="1"/>
              </p:cNvSpPr>
              <p:nvPr/>
            </p:nvSpPr>
            <p:spPr bwMode="auto">
              <a:xfrm>
                <a:off x="2135447" y="1287868"/>
                <a:ext cx="1406266" cy="401241"/>
              </a:xfrm>
              <a:prstGeom prst="roundRect">
                <a:avLst>
                  <a:gd name="adj" fmla="val 4579"/>
                </a:avLst>
              </a:prstGeom>
              <a:solidFill>
                <a:schemeClr val="accent1"/>
              </a:solidFill>
              <a:ln>
                <a:solidFill>
                  <a:srgbClr val="FFFFFF"/>
                </a:solidFill>
              </a:ln>
              <a:effectLst>
                <a:outerShdw blurRad="63500" dist="75597" dir="1064680" algn="ctr" rotWithShape="0">
                  <a:srgbClr val="808080">
                    <a:alpha val="35036"/>
                  </a:srgbClr>
                </a:outerShdw>
              </a:effectLst>
            </p:spPr>
            <p:txBody>
              <a:bodyPr lIns="320040" tIns="0" rIns="0" bIns="0" anchor="ct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b="1" dirty="0" smtClean="0">
                    <a:solidFill>
                      <a:srgbClr val="FFFFFF"/>
                    </a:solidFill>
                  </a:rPr>
                  <a:t>Cloud Controller</a:t>
                </a:r>
                <a:endParaRPr lang="en-US" sz="1200" b="1" dirty="0">
                  <a:solidFill>
                    <a:srgbClr val="FFFFFF"/>
                  </a:solidFill>
                </a:endParaRPr>
              </a:p>
            </p:txBody>
          </p:sp>
          <p:sp>
            <p:nvSpPr>
              <p:cNvPr id="200" name="Shape 289"/>
              <p:cNvSpPr/>
              <p:nvPr/>
            </p:nvSpPr>
            <p:spPr>
              <a:xfrm>
                <a:off x="2179173" y="1328484"/>
                <a:ext cx="199082" cy="265670"/>
              </a:xfrm>
              <a:custGeom>
                <a:avLst/>
                <a:gdLst/>
                <a:ahLst/>
                <a:cxnLst/>
                <a:rect l="0" t="0" r="0" b="0"/>
                <a:pathLst>
                  <a:path w="120000" h="120000" extrusionOk="0">
                    <a:moveTo>
                      <a:pt x="60000" y="92324"/>
                    </a:moveTo>
                    <a:lnTo>
                      <a:pt x="38590" y="104580"/>
                    </a:lnTo>
                    <a:cubicBezTo>
                      <a:pt x="44390" y="108214"/>
                      <a:pt x="51904" y="110084"/>
                      <a:pt x="60000" y="110084"/>
                    </a:cubicBezTo>
                    <a:cubicBezTo>
                      <a:pt x="68096" y="110084"/>
                      <a:pt x="75609" y="108214"/>
                      <a:pt x="81409" y="104580"/>
                    </a:cubicBezTo>
                    <a:close/>
                    <a:moveTo>
                      <a:pt x="23779" y="71589"/>
                    </a:moveTo>
                    <a:cubicBezTo>
                      <a:pt x="22207" y="74563"/>
                      <a:pt x="21433" y="77806"/>
                      <a:pt x="21433" y="81184"/>
                    </a:cubicBezTo>
                    <a:cubicBezTo>
                      <a:pt x="21433" y="90786"/>
                      <a:pt x="27683" y="99295"/>
                      <a:pt x="37705" y="104133"/>
                    </a:cubicBezTo>
                    <a:lnTo>
                      <a:pt x="45903" y="84254"/>
                    </a:lnTo>
                    <a:close/>
                    <a:moveTo>
                      <a:pt x="96220" y="71589"/>
                    </a:moveTo>
                    <a:lnTo>
                      <a:pt x="74096" y="84254"/>
                    </a:lnTo>
                    <a:lnTo>
                      <a:pt x="82294" y="104133"/>
                    </a:lnTo>
                    <a:cubicBezTo>
                      <a:pt x="92316" y="99295"/>
                      <a:pt x="98566" y="90786"/>
                      <a:pt x="98566" y="81184"/>
                    </a:cubicBezTo>
                    <a:cubicBezTo>
                      <a:pt x="98566" y="77806"/>
                      <a:pt x="97792" y="74563"/>
                      <a:pt x="96220" y="71589"/>
                    </a:cubicBezTo>
                    <a:close/>
                    <a:moveTo>
                      <a:pt x="60942" y="52356"/>
                    </a:moveTo>
                    <a:lnTo>
                      <a:pt x="68711" y="71197"/>
                    </a:lnTo>
                    <a:lnTo>
                      <a:pt x="96058" y="71197"/>
                    </a:lnTo>
                    <a:cubicBezTo>
                      <a:pt x="90849" y="60351"/>
                      <a:pt x="77132" y="52585"/>
                      <a:pt x="60942" y="52356"/>
                    </a:cubicBezTo>
                    <a:close/>
                    <a:moveTo>
                      <a:pt x="59057" y="52356"/>
                    </a:moveTo>
                    <a:cubicBezTo>
                      <a:pt x="42867" y="52585"/>
                      <a:pt x="29150" y="60351"/>
                      <a:pt x="23941" y="71197"/>
                    </a:cubicBezTo>
                    <a:lnTo>
                      <a:pt x="51287" y="71197"/>
                    </a:lnTo>
                    <a:close/>
                    <a:moveTo>
                      <a:pt x="70359" y="14649"/>
                    </a:moveTo>
                    <a:lnTo>
                      <a:pt x="111798" y="14649"/>
                    </a:lnTo>
                    <a:lnTo>
                      <a:pt x="111798" y="29159"/>
                    </a:lnTo>
                    <a:lnTo>
                      <a:pt x="88172" y="48677"/>
                    </a:lnTo>
                    <a:cubicBezTo>
                      <a:pt x="102412" y="55551"/>
                      <a:pt x="111798" y="67546"/>
                      <a:pt x="111798" y="81184"/>
                    </a:cubicBezTo>
                    <a:cubicBezTo>
                      <a:pt x="111798" y="102621"/>
                      <a:pt x="88607" y="119999"/>
                      <a:pt x="60000" y="119999"/>
                    </a:cubicBezTo>
                    <a:cubicBezTo>
                      <a:pt x="31392" y="119999"/>
                      <a:pt x="8201" y="102621"/>
                      <a:pt x="8201" y="81184"/>
                    </a:cubicBezTo>
                    <a:cubicBezTo>
                      <a:pt x="8201" y="67563"/>
                      <a:pt x="17565" y="55580"/>
                      <a:pt x="31772" y="48700"/>
                    </a:cubicBezTo>
                    <a:lnTo>
                      <a:pt x="8201" y="29226"/>
                    </a:lnTo>
                    <a:lnTo>
                      <a:pt x="8201" y="14717"/>
                    </a:lnTo>
                    <a:lnTo>
                      <a:pt x="49640" y="14717"/>
                    </a:lnTo>
                    <a:lnTo>
                      <a:pt x="49640" y="29226"/>
                    </a:lnTo>
                    <a:lnTo>
                      <a:pt x="49640" y="43151"/>
                    </a:lnTo>
                    <a:cubicBezTo>
                      <a:pt x="52986" y="42636"/>
                      <a:pt x="56451" y="42369"/>
                      <a:pt x="60000" y="42369"/>
                    </a:cubicBezTo>
                    <a:lnTo>
                      <a:pt x="70359" y="43151"/>
                    </a:lnTo>
                    <a:lnTo>
                      <a:pt x="70359" y="29159"/>
                    </a:lnTo>
                    <a:close/>
                    <a:moveTo>
                      <a:pt x="0" y="0"/>
                    </a:moveTo>
                    <a:lnTo>
                      <a:pt x="120000" y="0"/>
                    </a:lnTo>
                    <a:lnTo>
                      <a:pt x="120000" y="9380"/>
                    </a:lnTo>
                    <a:lnTo>
                      <a:pt x="0" y="9380"/>
                    </a:ln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grpSp>
        <p:grpSp>
          <p:nvGrpSpPr>
            <p:cNvPr id="65" name="Group 64"/>
            <p:cNvGrpSpPr/>
            <p:nvPr/>
          </p:nvGrpSpPr>
          <p:grpSpPr>
            <a:xfrm>
              <a:off x="5086495" y="1287869"/>
              <a:ext cx="1417638" cy="1104540"/>
              <a:chOff x="5128711" y="1312493"/>
              <a:chExt cx="1417638" cy="1000856"/>
            </a:xfrm>
          </p:grpSpPr>
          <p:sp>
            <p:nvSpPr>
              <p:cNvPr id="162" name="AutoShape 5"/>
              <p:cNvSpPr>
                <a:spLocks noChangeArrowheads="1"/>
              </p:cNvSpPr>
              <p:nvPr/>
            </p:nvSpPr>
            <p:spPr bwMode="auto">
              <a:xfrm>
                <a:off x="5128711" y="1312493"/>
                <a:ext cx="1417638" cy="1000856"/>
              </a:xfrm>
              <a:prstGeom prst="roundRect">
                <a:avLst>
                  <a:gd name="adj" fmla="val 7401"/>
                </a:avLst>
              </a:prstGeom>
              <a:solidFill>
                <a:srgbClr val="2F8880"/>
              </a:solidFill>
              <a:ln w="9360" cap="sq">
                <a:solidFill>
                  <a:srgbClr val="FFFFFF"/>
                </a:solidFill>
                <a:miter lim="800000"/>
                <a:headEnd/>
                <a:tailEnd/>
              </a:ln>
              <a:effectLst>
                <a:outerShdw blurRad="63500" dist="75597" dir="1064680" algn="ctr" rotWithShape="0">
                  <a:srgbClr val="808080">
                    <a:alpha val="35036"/>
                  </a:srgbClr>
                </a:outerShdw>
              </a:effectLst>
            </p:spPr>
            <p:txBody>
              <a:bodyPr lIns="0" tIns="0" rIns="0" bIns="0"/>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dirty="0" smtClean="0">
                    <a:solidFill>
                      <a:srgbClr val="FFFFFF"/>
                    </a:solidFill>
                  </a:rPr>
                  <a:t>Brain</a:t>
                </a:r>
                <a:endParaRPr lang="en-US" sz="1600" b="1" dirty="0">
                  <a:solidFill>
                    <a:srgbClr val="FFFFFF"/>
                  </a:solidFill>
                </a:endParaRPr>
              </a:p>
            </p:txBody>
          </p:sp>
          <p:sp>
            <p:nvSpPr>
              <p:cNvPr id="164" name="AutoShape 11"/>
              <p:cNvSpPr>
                <a:spLocks noChangeArrowheads="1"/>
              </p:cNvSpPr>
              <p:nvPr/>
            </p:nvSpPr>
            <p:spPr bwMode="auto">
              <a:xfrm>
                <a:off x="5212170" y="2010085"/>
                <a:ext cx="1279525" cy="257175"/>
              </a:xfrm>
              <a:prstGeom prst="roundRect">
                <a:avLst>
                  <a:gd name="adj" fmla="val 347"/>
                </a:avLst>
              </a:prstGeom>
              <a:solidFill>
                <a:srgbClr val="004A4A"/>
              </a:solidFill>
              <a:ln w="9525" cap="flat">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FFFFFF"/>
                    </a:solidFill>
                  </a:rPr>
                  <a:t>Converger</a:t>
                </a:r>
                <a:endParaRPr lang="en-US" sz="1400" dirty="0">
                  <a:solidFill>
                    <a:srgbClr val="FFFFFF"/>
                  </a:solidFill>
                </a:endParaRPr>
              </a:p>
            </p:txBody>
          </p:sp>
          <p:sp>
            <p:nvSpPr>
              <p:cNvPr id="192" name="AutoShape 11"/>
              <p:cNvSpPr>
                <a:spLocks noChangeArrowheads="1"/>
              </p:cNvSpPr>
              <p:nvPr/>
            </p:nvSpPr>
            <p:spPr bwMode="auto">
              <a:xfrm>
                <a:off x="5207499" y="1649953"/>
                <a:ext cx="1279525" cy="257175"/>
              </a:xfrm>
              <a:prstGeom prst="roundRect">
                <a:avLst>
                  <a:gd name="adj" fmla="val 347"/>
                </a:avLst>
              </a:prstGeom>
              <a:solidFill>
                <a:srgbClr val="004A4A"/>
              </a:solidFill>
              <a:ln w="9525" cap="flat">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FFFFFF"/>
                    </a:solidFill>
                  </a:rPr>
                  <a:t>Auctioneer</a:t>
                </a:r>
                <a:endParaRPr lang="en-US" sz="1400" dirty="0">
                  <a:solidFill>
                    <a:srgbClr val="FFFFFF"/>
                  </a:solidFill>
                </a:endParaRPr>
              </a:p>
            </p:txBody>
          </p:sp>
        </p:grpSp>
        <p:grpSp>
          <p:nvGrpSpPr>
            <p:cNvPr id="70" name="Group 69"/>
            <p:cNvGrpSpPr/>
            <p:nvPr/>
          </p:nvGrpSpPr>
          <p:grpSpPr>
            <a:xfrm>
              <a:off x="3622101" y="1292373"/>
              <a:ext cx="1417638" cy="403140"/>
              <a:chOff x="3644940" y="1276727"/>
              <a:chExt cx="1417638" cy="403140"/>
            </a:xfrm>
          </p:grpSpPr>
          <p:sp>
            <p:nvSpPr>
              <p:cNvPr id="184" name="AutoShape 5"/>
              <p:cNvSpPr>
                <a:spLocks noChangeArrowheads="1"/>
              </p:cNvSpPr>
              <p:nvPr/>
            </p:nvSpPr>
            <p:spPr bwMode="auto">
              <a:xfrm>
                <a:off x="3644940" y="1276727"/>
                <a:ext cx="1417638" cy="403140"/>
              </a:xfrm>
              <a:prstGeom prst="roundRect">
                <a:avLst>
                  <a:gd name="adj" fmla="val 7401"/>
                </a:avLst>
              </a:prstGeom>
              <a:solidFill>
                <a:srgbClr val="33928A"/>
              </a:solidFill>
              <a:ln w="9360" cap="sq">
                <a:solidFill>
                  <a:srgbClr val="FFFFFF"/>
                </a:solidFill>
                <a:miter lim="800000"/>
                <a:headEnd/>
                <a:tailEnd/>
              </a:ln>
              <a:effectLst>
                <a:outerShdw blurRad="63500" dist="75597" dir="1064680" algn="ctr" rotWithShape="0">
                  <a:srgbClr val="808080">
                    <a:alpha val="35036"/>
                  </a:srgbClr>
                </a:outerShdw>
              </a:effectLst>
            </p:spPr>
            <p:txBody>
              <a:bodyPr lIns="0" tIns="0" rIns="0" bIns="0" anchor="ctr" anchorCtr="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dirty="0" smtClean="0">
                    <a:solidFill>
                      <a:srgbClr val="FFFFFF"/>
                    </a:solidFill>
                  </a:rPr>
                  <a:t>            </a:t>
                </a:r>
                <a:r>
                  <a:rPr lang="en-US" b="1" dirty="0" err="1" smtClean="0">
                    <a:solidFill>
                      <a:srgbClr val="FFFFFF"/>
                    </a:solidFill>
                  </a:rPr>
                  <a:t>Blobstore</a:t>
                </a:r>
                <a:endParaRPr lang="en-US" sz="1800" b="1" dirty="0">
                  <a:solidFill>
                    <a:srgbClr val="FFFFFF"/>
                  </a:solidFill>
                </a:endParaRPr>
              </a:p>
            </p:txBody>
          </p:sp>
          <p:sp>
            <p:nvSpPr>
              <p:cNvPr id="212" name="Shape 390"/>
              <p:cNvSpPr/>
              <p:nvPr/>
            </p:nvSpPr>
            <p:spPr>
              <a:xfrm rot="18900000">
                <a:off x="3952951" y="1429021"/>
                <a:ext cx="153021" cy="153021"/>
              </a:xfrm>
              <a:prstGeom prst="teardrop">
                <a:avLst>
                  <a:gd name="adj" fmla="val 149574"/>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213" name="Shape 328"/>
              <p:cNvSpPr/>
              <p:nvPr/>
            </p:nvSpPr>
            <p:spPr>
              <a:xfrm>
                <a:off x="3724926" y="1394707"/>
                <a:ext cx="170214" cy="192039"/>
              </a:xfrm>
              <a:custGeom>
                <a:avLst/>
                <a:gdLst/>
                <a:ahLst/>
                <a:cxnLst/>
                <a:rect l="0" t="0" r="0" b="0"/>
                <a:pathLst>
                  <a:path w="120000" h="120000" extrusionOk="0">
                    <a:moveTo>
                      <a:pt x="0" y="33813"/>
                    </a:moveTo>
                    <a:lnTo>
                      <a:pt x="56402" y="62407"/>
                    </a:lnTo>
                    <a:lnTo>
                      <a:pt x="56688" y="120000"/>
                    </a:lnTo>
                    <a:lnTo>
                      <a:pt x="285" y="91405"/>
                    </a:lnTo>
                    <a:close/>
                    <a:moveTo>
                      <a:pt x="120000" y="32982"/>
                    </a:moveTo>
                    <a:lnTo>
                      <a:pt x="119714" y="90574"/>
                    </a:lnTo>
                    <a:lnTo>
                      <a:pt x="63311" y="119168"/>
                    </a:lnTo>
                    <a:lnTo>
                      <a:pt x="63597" y="61576"/>
                    </a:lnTo>
                    <a:close/>
                    <a:moveTo>
                      <a:pt x="59874" y="0"/>
                    </a:moveTo>
                    <a:lnTo>
                      <a:pt x="116151" y="28787"/>
                    </a:lnTo>
                    <a:lnTo>
                      <a:pt x="59874" y="57575"/>
                    </a:lnTo>
                    <a:lnTo>
                      <a:pt x="3596" y="28787"/>
                    </a:ln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grpSp>
        <p:grpSp>
          <p:nvGrpSpPr>
            <p:cNvPr id="83" name="Group 82"/>
            <p:cNvGrpSpPr/>
            <p:nvPr/>
          </p:nvGrpSpPr>
          <p:grpSpPr>
            <a:xfrm>
              <a:off x="2125663" y="1749054"/>
              <a:ext cx="1416050" cy="1616869"/>
              <a:chOff x="2125663" y="1749054"/>
              <a:chExt cx="1416050" cy="1616869"/>
            </a:xfrm>
          </p:grpSpPr>
          <p:sp>
            <p:nvSpPr>
              <p:cNvPr id="17" name="AutoShape 13"/>
              <p:cNvSpPr>
                <a:spLocks noChangeArrowheads="1"/>
              </p:cNvSpPr>
              <p:nvPr/>
            </p:nvSpPr>
            <p:spPr bwMode="auto">
              <a:xfrm>
                <a:off x="2125663" y="1749054"/>
                <a:ext cx="1416050" cy="1616869"/>
              </a:xfrm>
              <a:prstGeom prst="roundRect">
                <a:avLst>
                  <a:gd name="adj" fmla="val 4579"/>
                </a:avLst>
              </a:prstGeom>
              <a:solidFill>
                <a:srgbClr val="33928A"/>
              </a:solidFill>
              <a:ln w="9360" cap="sq">
                <a:solidFill>
                  <a:srgbClr val="FFFFFF"/>
                </a:solidFill>
                <a:miter lim="800000"/>
                <a:headEnd/>
                <a:tailEnd/>
              </a:ln>
              <a:effectLst>
                <a:outerShdw blurRad="63500" dist="75597" dir="1064680" algn="ctr" rotWithShape="0">
                  <a:srgbClr val="808080">
                    <a:alpha val="35036"/>
                  </a:srgbClr>
                </a:outerShdw>
              </a:effectLst>
            </p:spPr>
            <p:txBody>
              <a:bodyPr lIns="0" tIns="0" rIns="0" bIns="0"/>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dirty="0">
                    <a:solidFill>
                      <a:srgbClr val="FFFFFF"/>
                    </a:solidFill>
                  </a:rPr>
                  <a:t> </a:t>
                </a:r>
                <a:r>
                  <a:rPr lang="en-US" b="1" dirty="0" smtClean="0">
                    <a:solidFill>
                      <a:srgbClr val="FFFFFF"/>
                    </a:solidFill>
                  </a:rPr>
                  <a:t>CELL</a:t>
                </a:r>
                <a:endParaRPr lang="en-US" sz="1600" b="1" dirty="0">
                  <a:solidFill>
                    <a:srgbClr val="FFFFFF"/>
                  </a:solidFill>
                </a:endParaRPr>
              </a:p>
            </p:txBody>
          </p:sp>
          <p:sp>
            <p:nvSpPr>
              <p:cNvPr id="24" name="AutoShape 20"/>
              <p:cNvSpPr>
                <a:spLocks noChangeArrowheads="1"/>
              </p:cNvSpPr>
              <p:nvPr/>
            </p:nvSpPr>
            <p:spPr bwMode="auto">
              <a:xfrm>
                <a:off x="2181227" y="2416735"/>
                <a:ext cx="1277937" cy="582709"/>
              </a:xfrm>
              <a:prstGeom prst="roundRect">
                <a:avLst>
                  <a:gd name="adj" fmla="val 468"/>
                </a:avLst>
              </a:prstGeom>
              <a:solidFill>
                <a:srgbClr val="004A4A"/>
              </a:solidFill>
              <a:ln w="9525" cap="flat">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0" rIns="90000" bIns="0" anchor="t" anchorCtr="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FFFFFF"/>
                    </a:solidFill>
                  </a:rPr>
                  <a:t>     Garden</a:t>
                </a:r>
                <a:endParaRPr lang="en-US" sz="1200" dirty="0">
                  <a:solidFill>
                    <a:srgbClr val="FFFFFF"/>
                  </a:solidFill>
                </a:endParaRPr>
              </a:p>
            </p:txBody>
          </p:sp>
          <p:sp>
            <p:nvSpPr>
              <p:cNvPr id="203" name="Shape 368"/>
              <p:cNvSpPr/>
              <p:nvPr/>
            </p:nvSpPr>
            <p:spPr>
              <a:xfrm rot="5400000">
                <a:off x="2702910" y="2253874"/>
                <a:ext cx="232991" cy="1185074"/>
              </a:xfrm>
              <a:custGeom>
                <a:avLst/>
                <a:gdLst/>
                <a:ahLst/>
                <a:cxnLst/>
                <a:rect l="0" t="0" r="0" b="0"/>
                <a:pathLst>
                  <a:path w="120000" h="120000" extrusionOk="0">
                    <a:moveTo>
                      <a:pt x="7664" y="12890"/>
                    </a:moveTo>
                    <a:lnTo>
                      <a:pt x="112335" y="12890"/>
                    </a:lnTo>
                    <a:lnTo>
                      <a:pt x="112335" y="3984"/>
                    </a:lnTo>
                    <a:lnTo>
                      <a:pt x="7664" y="3984"/>
                    </a:lnTo>
                    <a:close/>
                    <a:moveTo>
                      <a:pt x="7664" y="25781"/>
                    </a:moveTo>
                    <a:lnTo>
                      <a:pt x="112335" y="25781"/>
                    </a:lnTo>
                    <a:lnTo>
                      <a:pt x="112335" y="16874"/>
                    </a:lnTo>
                    <a:lnTo>
                      <a:pt x="7664" y="16874"/>
                    </a:lnTo>
                    <a:close/>
                    <a:moveTo>
                      <a:pt x="7664" y="38671"/>
                    </a:moveTo>
                    <a:lnTo>
                      <a:pt x="112335" y="38671"/>
                    </a:lnTo>
                    <a:lnTo>
                      <a:pt x="112335" y="29765"/>
                    </a:lnTo>
                    <a:lnTo>
                      <a:pt x="7664" y="29765"/>
                    </a:lnTo>
                    <a:close/>
                    <a:moveTo>
                      <a:pt x="7664" y="51562"/>
                    </a:moveTo>
                    <a:lnTo>
                      <a:pt x="112335" y="51562"/>
                    </a:lnTo>
                    <a:lnTo>
                      <a:pt x="112335" y="42656"/>
                    </a:lnTo>
                    <a:lnTo>
                      <a:pt x="7664" y="42656"/>
                    </a:lnTo>
                    <a:close/>
                    <a:moveTo>
                      <a:pt x="7664" y="64452"/>
                    </a:moveTo>
                    <a:lnTo>
                      <a:pt x="112335" y="64452"/>
                    </a:lnTo>
                    <a:lnTo>
                      <a:pt x="112335" y="55546"/>
                    </a:lnTo>
                    <a:lnTo>
                      <a:pt x="7664" y="55546"/>
                    </a:lnTo>
                    <a:close/>
                    <a:moveTo>
                      <a:pt x="7664" y="77343"/>
                    </a:moveTo>
                    <a:lnTo>
                      <a:pt x="112335" y="77343"/>
                    </a:lnTo>
                    <a:lnTo>
                      <a:pt x="112335" y="68437"/>
                    </a:lnTo>
                    <a:lnTo>
                      <a:pt x="7664" y="68437"/>
                    </a:lnTo>
                    <a:close/>
                    <a:moveTo>
                      <a:pt x="7664" y="90234"/>
                    </a:moveTo>
                    <a:lnTo>
                      <a:pt x="112335" y="90234"/>
                    </a:lnTo>
                    <a:lnTo>
                      <a:pt x="112335" y="81328"/>
                    </a:lnTo>
                    <a:lnTo>
                      <a:pt x="7664" y="81328"/>
                    </a:lnTo>
                    <a:close/>
                    <a:moveTo>
                      <a:pt x="7664" y="103124"/>
                    </a:moveTo>
                    <a:lnTo>
                      <a:pt x="112335" y="103124"/>
                    </a:lnTo>
                    <a:lnTo>
                      <a:pt x="112335" y="94218"/>
                    </a:lnTo>
                    <a:lnTo>
                      <a:pt x="7664" y="94218"/>
                    </a:lnTo>
                    <a:close/>
                    <a:moveTo>
                      <a:pt x="7664" y="116015"/>
                    </a:moveTo>
                    <a:lnTo>
                      <a:pt x="112335" y="116015"/>
                    </a:lnTo>
                    <a:lnTo>
                      <a:pt x="112335" y="107109"/>
                    </a:lnTo>
                    <a:lnTo>
                      <a:pt x="7664" y="107109"/>
                    </a:lnTo>
                    <a:close/>
                    <a:moveTo>
                      <a:pt x="0" y="119999"/>
                    </a:moveTo>
                    <a:lnTo>
                      <a:pt x="0" y="0"/>
                    </a:lnTo>
                    <a:lnTo>
                      <a:pt x="1916" y="0"/>
                    </a:lnTo>
                    <a:lnTo>
                      <a:pt x="7664" y="0"/>
                    </a:lnTo>
                    <a:lnTo>
                      <a:pt x="112335" y="0"/>
                    </a:lnTo>
                    <a:lnTo>
                      <a:pt x="114251" y="0"/>
                    </a:lnTo>
                    <a:lnTo>
                      <a:pt x="120000" y="0"/>
                    </a:lnTo>
                    <a:lnTo>
                      <a:pt x="120000" y="119999"/>
                    </a:lnTo>
                    <a:lnTo>
                      <a:pt x="114251" y="119999"/>
                    </a:lnTo>
                    <a:lnTo>
                      <a:pt x="114251" y="120000"/>
                    </a:lnTo>
                    <a:lnTo>
                      <a:pt x="1916" y="120000"/>
                    </a:lnTo>
                    <a:lnTo>
                      <a:pt x="1916" y="119999"/>
                    </a:lnTo>
                    <a:close/>
                  </a:path>
                </a:pathLst>
              </a:custGeom>
              <a:solidFill>
                <a:schemeClr val="bg1">
                  <a:lumMod val="95000"/>
                  <a:alpha val="40000"/>
                </a:scheme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25" name="Freeform 21"/>
              <p:cNvSpPr>
                <a:spLocks noChangeArrowheads="1"/>
              </p:cNvSpPr>
              <p:nvPr/>
            </p:nvSpPr>
            <p:spPr bwMode="auto">
              <a:xfrm>
                <a:off x="3235731" y="2507847"/>
                <a:ext cx="176212" cy="160503"/>
              </a:xfrm>
              <a:custGeom>
                <a:avLst/>
                <a:gdLst>
                  <a:gd name="G0" fmla="+- 1 0 0"/>
                  <a:gd name="G1" fmla="+- 1 0 0"/>
                  <a:gd name="G2" fmla="+- 1 0 0"/>
                  <a:gd name="G3" fmla="+- 1 0 0"/>
                  <a:gd name="G4" fmla="+- 1 0 0"/>
                  <a:gd name="G5" fmla="+- 1 0 0"/>
                  <a:gd name="G6" fmla="+- 1 0 0"/>
                  <a:gd name="G7" fmla="+- 1 0 0"/>
                  <a:gd name="G8" fmla="+- 1 0 0"/>
                  <a:gd name="G9" fmla="+- 1 0 0"/>
                  <a:gd name="G10" fmla="+- 1 0 0"/>
                  <a:gd name="G11" fmla="+- 1 0 0"/>
                  <a:gd name="G12" fmla="+- 1 0 0"/>
                  <a:gd name="G13" fmla="+- 1 0 0"/>
                  <a:gd name="G14" fmla="+- 1 0 0"/>
                  <a:gd name="G15" fmla="+- 1 0 0"/>
                  <a:gd name="G16" fmla="+- 1 0 0"/>
                  <a:gd name="G17" fmla="+- 1 0 0"/>
                  <a:gd name="G18" fmla="+- 1 0 0"/>
                  <a:gd name="G19" fmla="+- 1 0 0"/>
                  <a:gd name="G20" fmla="+- 1 0 0"/>
                  <a:gd name="G21" fmla="+- 1 0 0"/>
                  <a:gd name="G22" fmla="+- 1 0 0"/>
                  <a:gd name="G23" fmla="+- 1 0 0"/>
                  <a:gd name="G24" fmla="+- 1 0 0"/>
                  <a:gd name="G25" fmla="+- 1 0 0"/>
                  <a:gd name="G26" fmla="+- 1 0 0"/>
                  <a:gd name="G27" fmla="+- 1 0 0"/>
                  <a:gd name="G28" fmla="+- 1 0 0"/>
                  <a:gd name="G29" fmla="+- 1 0 0"/>
                  <a:gd name="G30" fmla="+- 1 0 0"/>
                  <a:gd name="G31" fmla="+- 1 0 0"/>
                  <a:gd name="G32" fmla="+- 1 0 0"/>
                  <a:gd name="G33" fmla="+- 1 0 0"/>
                  <a:gd name="G34" fmla="+- 1 0 0"/>
                  <a:gd name="G35" fmla="+- 1 0 0"/>
                  <a:gd name="G36" fmla="+- 1 0 0"/>
                  <a:gd name="G37" fmla="+- 1 0 0"/>
                  <a:gd name="G38" fmla="+- 1 0 0"/>
                  <a:gd name="G39" fmla="+- 1 0 0"/>
                  <a:gd name="G40" fmla="+- 1 0 0"/>
                  <a:gd name="G41" fmla="+- 1 0 0"/>
                  <a:gd name="G42" fmla="+- 1 0 0"/>
                  <a:gd name="G43" fmla="+- 1 0 0"/>
                  <a:gd name="G44" fmla="+- 1 0 0"/>
                  <a:gd name="G45" fmla="+- 1 0 0"/>
                  <a:gd name="G46" fmla="+- 1 0 0"/>
                  <a:gd name="G47" fmla="+- 1 0 0"/>
                  <a:gd name="G48" fmla="+- 1 0 0"/>
                  <a:gd name="G49" fmla="+- 1 0 0"/>
                  <a:gd name="G50" fmla="+- 1 0 0"/>
                  <a:gd name="G51" fmla="+- 1 0 0"/>
                  <a:gd name="G52" fmla="+- 1 0 0"/>
                  <a:gd name="G53" fmla="+- 31355 0 0"/>
                  <a:gd name="G54" fmla="+- 29966 0 0"/>
                  <a:gd name="G55" fmla="+- 4021 0 0"/>
                  <a:gd name="G56" fmla="+- 2632 0 0"/>
                  <a:gd name="G57" fmla="+- 1 0 0"/>
                  <a:gd name="G58" fmla="+- 1 0 0"/>
                  <a:gd name="G59" fmla="+- 1 0 0"/>
                  <a:gd name="G60" fmla="+- 1 0 0"/>
                  <a:gd name="G61" fmla="+- 1 0 0"/>
                  <a:gd name="G62" fmla="+- 1 0 0"/>
                  <a:gd name="G63" fmla="+- 1 0 0"/>
                  <a:gd name="T0" fmla="*/ 495299 w 990600"/>
                  <a:gd name="T1" fmla="*/ 621778 h 1265275"/>
                  <a:gd name="T2" fmla="*/ 371473 w 990600"/>
                  <a:gd name="T3" fmla="*/ 745604 h 1265275"/>
                  <a:gd name="T4" fmla="*/ 457199 w 990600"/>
                  <a:gd name="T5" fmla="*/ 861738 h 1265275"/>
                  <a:gd name="T6" fmla="*/ 457199 w 990600"/>
                  <a:gd name="T7" fmla="*/ 1103911 h 1265275"/>
                  <a:gd name="T8" fmla="*/ 495299 w 990600"/>
                  <a:gd name="T9" fmla="*/ 1142011 h 1265275"/>
                  <a:gd name="T10" fmla="*/ 533399 w 990600"/>
                  <a:gd name="T11" fmla="*/ 1103911 h 1265275"/>
                  <a:gd name="T12" fmla="*/ 533399 w 990600"/>
                  <a:gd name="T13" fmla="*/ 861738 h 1265275"/>
                  <a:gd name="T14" fmla="*/ 619125 w 990600"/>
                  <a:gd name="T15" fmla="*/ 745604 h 1265275"/>
                  <a:gd name="T16" fmla="*/ 495299 w 990600"/>
                  <a:gd name="T17" fmla="*/ 621778 h 1265275"/>
                  <a:gd name="T18" fmla="*/ 495297 w 990600"/>
                  <a:gd name="T19" fmla="*/ 170493 h 1265275"/>
                  <a:gd name="T20" fmla="*/ 307802 w 990600"/>
                  <a:gd name="T21" fmla="*/ 357987 h 1265275"/>
                  <a:gd name="T22" fmla="*/ 307804 w 990600"/>
                  <a:gd name="T23" fmla="*/ 357991 h 1265275"/>
                  <a:gd name="T24" fmla="*/ 307544 w 990600"/>
                  <a:gd name="T25" fmla="*/ 357991 h 1265275"/>
                  <a:gd name="T26" fmla="*/ 307544 w 990600"/>
                  <a:gd name="T27" fmla="*/ 538211 h 1265275"/>
                  <a:gd name="T28" fmla="*/ 683058 w 990600"/>
                  <a:gd name="T29" fmla="*/ 538211 h 1265275"/>
                  <a:gd name="T30" fmla="*/ 683058 w 990600"/>
                  <a:gd name="T31" fmla="*/ 357991 h 1265275"/>
                  <a:gd name="T32" fmla="*/ 682792 w 990600"/>
                  <a:gd name="T33" fmla="*/ 357991 h 1265275"/>
                  <a:gd name="T34" fmla="*/ 682792 w 990600"/>
                  <a:gd name="T35" fmla="*/ 357987 h 1265275"/>
                  <a:gd name="T36" fmla="*/ 495297 w 990600"/>
                  <a:gd name="T37" fmla="*/ 170493 h 1265275"/>
                  <a:gd name="T38" fmla="*/ 495300 w 990600"/>
                  <a:gd name="T39" fmla="*/ 0 h 1265275"/>
                  <a:gd name="T40" fmla="*/ 841781 w 990600"/>
                  <a:gd name="T41" fmla="*/ 346479 h 1265275"/>
                  <a:gd name="T42" fmla="*/ 841781 w 990600"/>
                  <a:gd name="T43" fmla="*/ 346481 h 1265275"/>
                  <a:gd name="T44" fmla="*/ 841781 w 990600"/>
                  <a:gd name="T45" fmla="*/ 538211 h 1265275"/>
                  <a:gd name="T46" fmla="*/ 869420 w 990600"/>
                  <a:gd name="T47" fmla="*/ 538211 h 1265275"/>
                  <a:gd name="T48" fmla="*/ 990600 w 990600"/>
                  <a:gd name="T49" fmla="*/ 659391 h 1265275"/>
                  <a:gd name="T50" fmla="*/ 990600 w 990600"/>
                  <a:gd name="T51" fmla="*/ 1144095 h 1265275"/>
                  <a:gd name="T52" fmla="*/ 869420 w 990600"/>
                  <a:gd name="T53" fmla="*/ 1265275 h 1265275"/>
                  <a:gd name="T54" fmla="*/ 121180 w 990600"/>
                  <a:gd name="T55" fmla="*/ 1265275 h 1265275"/>
                  <a:gd name="T56" fmla="*/ 0 w 990600"/>
                  <a:gd name="T57" fmla="*/ 1144095 h 1265275"/>
                  <a:gd name="T58" fmla="*/ 0 w 990600"/>
                  <a:gd name="T59" fmla="*/ 659391 h 1265275"/>
                  <a:gd name="T60" fmla="*/ 121180 w 990600"/>
                  <a:gd name="T61" fmla="*/ 538211 h 1265275"/>
                  <a:gd name="T62" fmla="*/ 148819 w 990600"/>
                  <a:gd name="T63" fmla="*/ 538211 h 1265275"/>
                  <a:gd name="T64" fmla="*/ 148819 w 990600"/>
                  <a:gd name="T65" fmla="*/ 346481 h 1265275"/>
                  <a:gd name="T66" fmla="*/ 495300 w 990600"/>
                  <a:gd name="T67" fmla="*/ 0 h 1265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0600" h="1265275">
                    <a:moveTo>
                      <a:pt x="495299" y="621778"/>
                    </a:moveTo>
                    <a:cubicBezTo>
                      <a:pt x="426912" y="621778"/>
                      <a:pt x="371473" y="677217"/>
                      <a:pt x="371473" y="745604"/>
                    </a:cubicBezTo>
                    <a:cubicBezTo>
                      <a:pt x="371473" y="800510"/>
                      <a:pt x="407209" y="847069"/>
                      <a:pt x="457199" y="861738"/>
                    </a:cubicBezTo>
                    <a:lnTo>
                      <a:pt x="457199" y="1103911"/>
                    </a:lnTo>
                    <a:cubicBezTo>
                      <a:pt x="457199" y="1124953"/>
                      <a:pt x="474257" y="1142011"/>
                      <a:pt x="495299" y="1142011"/>
                    </a:cubicBezTo>
                    <a:cubicBezTo>
                      <a:pt x="516341" y="1142011"/>
                      <a:pt x="533399" y="1124953"/>
                      <a:pt x="533399" y="1103911"/>
                    </a:cubicBezTo>
                    <a:lnTo>
                      <a:pt x="533399" y="861738"/>
                    </a:lnTo>
                    <a:cubicBezTo>
                      <a:pt x="583390" y="847069"/>
                      <a:pt x="619125" y="800510"/>
                      <a:pt x="619125" y="745604"/>
                    </a:cubicBezTo>
                    <a:cubicBezTo>
                      <a:pt x="619125" y="677217"/>
                      <a:pt x="563686" y="621778"/>
                      <a:pt x="495299" y="621778"/>
                    </a:cubicBezTo>
                    <a:close/>
                    <a:moveTo>
                      <a:pt x="495297" y="170493"/>
                    </a:moveTo>
                    <a:cubicBezTo>
                      <a:pt x="391746" y="170493"/>
                      <a:pt x="307802" y="254436"/>
                      <a:pt x="307802" y="357987"/>
                    </a:cubicBezTo>
                    <a:lnTo>
                      <a:pt x="307804" y="357991"/>
                    </a:lnTo>
                    <a:lnTo>
                      <a:pt x="307544" y="357991"/>
                    </a:lnTo>
                    <a:lnTo>
                      <a:pt x="307544" y="538211"/>
                    </a:lnTo>
                    <a:lnTo>
                      <a:pt x="683058" y="538211"/>
                    </a:lnTo>
                    <a:lnTo>
                      <a:pt x="683058" y="357991"/>
                    </a:lnTo>
                    <a:lnTo>
                      <a:pt x="682792" y="357991"/>
                    </a:lnTo>
                    <a:cubicBezTo>
                      <a:pt x="682792" y="357988"/>
                      <a:pt x="682792" y="357988"/>
                      <a:pt x="682792" y="357987"/>
                    </a:cubicBezTo>
                    <a:cubicBezTo>
                      <a:pt x="682792" y="254436"/>
                      <a:pt x="598848" y="170493"/>
                      <a:pt x="495297" y="170493"/>
                    </a:cubicBezTo>
                    <a:close/>
                    <a:moveTo>
                      <a:pt x="495300" y="0"/>
                    </a:moveTo>
                    <a:cubicBezTo>
                      <a:pt x="686657" y="0"/>
                      <a:pt x="841781" y="155124"/>
                      <a:pt x="841781" y="346479"/>
                    </a:cubicBezTo>
                    <a:lnTo>
                      <a:pt x="841781" y="346481"/>
                    </a:lnTo>
                    <a:lnTo>
                      <a:pt x="841781" y="538211"/>
                    </a:lnTo>
                    <a:lnTo>
                      <a:pt x="869420" y="538211"/>
                    </a:lnTo>
                    <a:cubicBezTo>
                      <a:pt x="936346" y="538211"/>
                      <a:pt x="990600" y="592465"/>
                      <a:pt x="990600" y="659391"/>
                    </a:cubicBezTo>
                    <a:lnTo>
                      <a:pt x="990600" y="1144095"/>
                    </a:lnTo>
                    <a:cubicBezTo>
                      <a:pt x="990600" y="1211021"/>
                      <a:pt x="936346" y="1265275"/>
                      <a:pt x="869420" y="1265275"/>
                    </a:cubicBezTo>
                    <a:lnTo>
                      <a:pt x="121180" y="1265275"/>
                    </a:lnTo>
                    <a:cubicBezTo>
                      <a:pt x="54254" y="1265275"/>
                      <a:pt x="0" y="1211021"/>
                      <a:pt x="0" y="1144095"/>
                    </a:cubicBezTo>
                    <a:lnTo>
                      <a:pt x="0" y="659391"/>
                    </a:lnTo>
                    <a:cubicBezTo>
                      <a:pt x="0" y="592465"/>
                      <a:pt x="54254" y="538211"/>
                      <a:pt x="121180" y="538211"/>
                    </a:cubicBezTo>
                    <a:lnTo>
                      <a:pt x="148819" y="538211"/>
                    </a:lnTo>
                    <a:lnTo>
                      <a:pt x="148819" y="346481"/>
                    </a:lnTo>
                    <a:cubicBezTo>
                      <a:pt x="148819" y="155124"/>
                      <a:pt x="303944" y="0"/>
                      <a:pt x="495300" y="0"/>
                    </a:cubicBezTo>
                    <a:close/>
                  </a:path>
                </a:pathLst>
              </a:custGeom>
              <a:solidFill>
                <a:srgbClr val="FFFFF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7" name="AutoShape 23"/>
              <p:cNvSpPr>
                <a:spLocks noChangeArrowheads="1"/>
              </p:cNvSpPr>
              <p:nvPr/>
            </p:nvSpPr>
            <p:spPr bwMode="auto">
              <a:xfrm>
                <a:off x="2181227" y="3054159"/>
                <a:ext cx="1279525" cy="252413"/>
              </a:xfrm>
              <a:prstGeom prst="roundRect">
                <a:avLst>
                  <a:gd name="adj" fmla="val 468"/>
                </a:avLst>
              </a:prstGeom>
              <a:solidFill>
                <a:srgbClr val="007CA2"/>
              </a:solidFill>
              <a:ln w="9525" cap="flat">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a:solidFill>
                      <a:srgbClr val="FFFFFF"/>
                    </a:solidFill>
                  </a:rPr>
                  <a:t>Metron Agent</a:t>
                </a:r>
              </a:p>
            </p:txBody>
          </p:sp>
          <p:sp>
            <p:nvSpPr>
              <p:cNvPr id="98" name="AutoShape 10"/>
              <p:cNvSpPr>
                <a:spLocks noChangeArrowheads="1"/>
              </p:cNvSpPr>
              <p:nvPr/>
            </p:nvSpPr>
            <p:spPr bwMode="auto">
              <a:xfrm>
                <a:off x="2179173" y="2060248"/>
                <a:ext cx="561474" cy="301228"/>
              </a:xfrm>
              <a:prstGeom prst="roundRect">
                <a:avLst>
                  <a:gd name="adj" fmla="val 236"/>
                </a:avLst>
              </a:prstGeom>
              <a:solidFill>
                <a:srgbClr val="004A4A"/>
              </a:solidFill>
              <a:ln w="9525" cap="flat">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FFFFFF"/>
                    </a:solidFill>
                  </a:rPr>
                  <a:t>Rep</a:t>
                </a:r>
                <a:endParaRPr lang="en-US" sz="1400" dirty="0">
                  <a:solidFill>
                    <a:srgbClr val="FFFFFF"/>
                  </a:solidFill>
                </a:endParaRPr>
              </a:p>
            </p:txBody>
          </p:sp>
          <p:sp>
            <p:nvSpPr>
              <p:cNvPr id="99" name="AutoShape 10"/>
              <p:cNvSpPr>
                <a:spLocks noChangeArrowheads="1"/>
              </p:cNvSpPr>
              <p:nvPr/>
            </p:nvSpPr>
            <p:spPr bwMode="auto">
              <a:xfrm>
                <a:off x="2804026" y="2057728"/>
                <a:ext cx="656725" cy="301228"/>
              </a:xfrm>
              <a:prstGeom prst="roundRect">
                <a:avLst>
                  <a:gd name="adj" fmla="val 236"/>
                </a:avLst>
              </a:prstGeom>
              <a:solidFill>
                <a:srgbClr val="004A4A"/>
              </a:solidFill>
              <a:ln w="9525" cap="flat">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FFFFFF"/>
                    </a:solidFill>
                  </a:rPr>
                  <a:t>Exec.</a:t>
                </a:r>
                <a:endParaRPr lang="en-US" sz="1200" dirty="0">
                  <a:solidFill>
                    <a:srgbClr val="FFFFFF"/>
                  </a:solidFill>
                </a:endParaRPr>
              </a:p>
            </p:txBody>
          </p:sp>
          <p:sp>
            <p:nvSpPr>
              <p:cNvPr id="210" name="Shape 390"/>
              <p:cNvSpPr/>
              <p:nvPr/>
            </p:nvSpPr>
            <p:spPr>
              <a:xfrm rot="18900000">
                <a:off x="2727514" y="2792511"/>
                <a:ext cx="153021" cy="153021"/>
              </a:xfrm>
              <a:prstGeom prst="teardrop">
                <a:avLst>
                  <a:gd name="adj" fmla="val 149574"/>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226" name="Freeform 14"/>
              <p:cNvSpPr>
                <a:spLocks noChangeArrowheads="1"/>
              </p:cNvSpPr>
              <p:nvPr/>
            </p:nvSpPr>
            <p:spPr bwMode="auto">
              <a:xfrm>
                <a:off x="2159312" y="1802449"/>
                <a:ext cx="223838" cy="196453"/>
              </a:xfrm>
              <a:custGeom>
                <a:avLst/>
                <a:gdLst>
                  <a:gd name="T0" fmla="*/ 780282 w 2663320"/>
                  <a:gd name="T1" fmla="*/ 1331242 h 2626530"/>
                  <a:gd name="T2" fmla="*/ 1883038 w 2663320"/>
                  <a:gd name="T3" fmla="*/ 1331242 h 2626530"/>
                  <a:gd name="T4" fmla="*/ 1209800 w 2663320"/>
                  <a:gd name="T5" fmla="*/ 0 h 2626530"/>
                  <a:gd name="T6" fmla="*/ 1331390 w 2663320"/>
                  <a:gd name="T7" fmla="*/ 0 h 2626530"/>
                  <a:gd name="T8" fmla="*/ 1505222 w 2663320"/>
                  <a:gd name="T9" fmla="*/ 68405 h 2626530"/>
                  <a:gd name="T10" fmla="*/ 1822662 w 2663320"/>
                  <a:gd name="T11" fmla="*/ 404974 h 2626530"/>
                  <a:gd name="T12" fmla="*/ 2091972 w 2663320"/>
                  <a:gd name="T13" fmla="*/ 233440 h 2626530"/>
                  <a:gd name="T14" fmla="*/ 2185115 w 2663320"/>
                  <a:gd name="T15" fmla="*/ 311596 h 2626530"/>
                  <a:gd name="T16" fmla="*/ 2274309 w 2663320"/>
                  <a:gd name="T17" fmla="*/ 475735 h 2626530"/>
                  <a:gd name="T18" fmla="*/ 2303557 w 2663320"/>
                  <a:gd name="T19" fmla="*/ 937266 h 2626530"/>
                  <a:gd name="T20" fmla="*/ 2622849 w 2663320"/>
                  <a:gd name="T21" fmla="*/ 978981 h 2626530"/>
                  <a:gd name="T22" fmla="*/ 2643963 w 2663320"/>
                  <a:gd name="T23" fmla="*/ 1098724 h 2626530"/>
                  <a:gd name="T24" fmla="*/ 2606783 w 2663320"/>
                  <a:gd name="T25" fmla="*/ 1281793 h 2626530"/>
                  <a:gd name="T26" fmla="*/ 2330433 w 2663320"/>
                  <a:gd name="T27" fmla="*/ 1663614 h 2626530"/>
                  <a:gd name="T28" fmla="*/ 2544872 w 2663320"/>
                  <a:gd name="T29" fmla="*/ 1897986 h 2626530"/>
                  <a:gd name="T30" fmla="*/ 2484077 w 2663320"/>
                  <a:gd name="T31" fmla="*/ 2003286 h 2626530"/>
                  <a:gd name="T32" fmla="*/ 2337920 w 2663320"/>
                  <a:gd name="T33" fmla="*/ 2119627 h 2626530"/>
                  <a:gd name="T34" fmla="*/ 1887300 w 2663320"/>
                  <a:gd name="T35" fmla="*/ 2232322 h 2626530"/>
                  <a:gd name="T36" fmla="*/ 1900059 w 2663320"/>
                  <a:gd name="T37" fmla="*/ 2544743 h 2626530"/>
                  <a:gd name="T38" fmla="*/ 1785802 w 2663320"/>
                  <a:gd name="T39" fmla="*/ 2586329 h 2626530"/>
                  <a:gd name="T40" fmla="*/ 1599057 w 2663320"/>
                  <a:gd name="T41" fmla="*/ 2581503 h 2626530"/>
                  <a:gd name="T42" fmla="*/ 1325890 w 2663320"/>
                  <a:gd name="T43" fmla="*/ 2394621 h 2626530"/>
                  <a:gd name="T44" fmla="*/ 1074199 w 2663320"/>
                  <a:gd name="T45" fmla="*/ 2580814 h 2626530"/>
                  <a:gd name="T46" fmla="*/ 887455 w 2663320"/>
                  <a:gd name="T47" fmla="*/ 2585640 h 2626530"/>
                  <a:gd name="T48" fmla="*/ 773197 w 2663320"/>
                  <a:gd name="T49" fmla="*/ 2544054 h 2626530"/>
                  <a:gd name="T50" fmla="*/ 783804 w 2663320"/>
                  <a:gd name="T51" fmla="*/ 2244061 h 2626530"/>
                  <a:gd name="T52" fmla="*/ 320620 w 2663320"/>
                  <a:gd name="T53" fmla="*/ 2131349 h 2626530"/>
                  <a:gd name="T54" fmla="*/ 174463 w 2663320"/>
                  <a:gd name="T55" fmla="*/ 2015008 h 2626530"/>
                  <a:gd name="T56" fmla="*/ 113668 w 2663320"/>
                  <a:gd name="T57" fmla="*/ 1909708 h 2626530"/>
                  <a:gd name="T58" fmla="*/ 325920 w 2663320"/>
                  <a:gd name="T59" fmla="*/ 1677183 h 2626530"/>
                  <a:gd name="T60" fmla="*/ 56537 w 2663320"/>
                  <a:gd name="T61" fmla="*/ 1297653 h 2626530"/>
                  <a:gd name="T62" fmla="*/ 19357 w 2663320"/>
                  <a:gd name="T63" fmla="*/ 1114584 h 2626530"/>
                  <a:gd name="T64" fmla="*/ 40471 w 2663320"/>
                  <a:gd name="T65" fmla="*/ 994841 h 2626530"/>
                  <a:gd name="T66" fmla="*/ 339904 w 2663320"/>
                  <a:gd name="T67" fmla="*/ 953187 h 2626530"/>
                  <a:gd name="T68" fmla="*/ 372558 w 2663320"/>
                  <a:gd name="T69" fmla="*/ 483355 h 2626530"/>
                  <a:gd name="T70" fmla="*/ 461751 w 2663320"/>
                  <a:gd name="T71" fmla="*/ 319216 h 2626530"/>
                  <a:gd name="T72" fmla="*/ 554894 w 2663320"/>
                  <a:gd name="T73" fmla="*/ 241060 h 2626530"/>
                  <a:gd name="T74" fmla="*/ 651265 w 2663320"/>
                  <a:gd name="T75" fmla="*/ 249491 h 2626530"/>
                  <a:gd name="T76" fmla="*/ 1114390 w 2663320"/>
                  <a:gd name="T77" fmla="*/ 300984 h 2626530"/>
                  <a:gd name="T78" fmla="*/ 1209800 w 2663320"/>
                  <a:gd name="T79" fmla="*/ 0 h 2626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rgbClr val="FFFFF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pic>
          <p:nvPicPr>
            <p:cNvPr id="255" name="Picture 254"/>
            <p:cNvPicPr>
              <a:picLocks noChangeAspect="1"/>
            </p:cNvPicPr>
            <p:nvPr/>
          </p:nvPicPr>
          <p:blipFill rotWithShape="1">
            <a:blip r:embed="rId3"/>
            <a:srcRect b="31914"/>
            <a:stretch/>
          </p:blipFill>
          <p:spPr>
            <a:xfrm>
              <a:off x="2877786" y="2661058"/>
              <a:ext cx="522807" cy="294557"/>
            </a:xfrm>
            <a:prstGeom prst="rect">
              <a:avLst/>
            </a:prstGeom>
            <a:effectLst>
              <a:outerShdw blurRad="50800" dist="38100" dir="2700000" sx="97000" sy="97000" algn="tl" rotWithShape="0">
                <a:srgbClr val="000000">
                  <a:alpha val="71000"/>
                </a:srgbClr>
              </a:outerShdw>
            </a:effectLst>
          </p:spPr>
        </p:pic>
        <p:grpSp>
          <p:nvGrpSpPr>
            <p:cNvPr id="258" name="Group 257"/>
            <p:cNvGrpSpPr/>
            <p:nvPr/>
          </p:nvGrpSpPr>
          <p:grpSpPr>
            <a:xfrm>
              <a:off x="3606775" y="1758355"/>
              <a:ext cx="1416050" cy="1616869"/>
              <a:chOff x="2125663" y="1749054"/>
              <a:chExt cx="1416050" cy="1616869"/>
            </a:xfrm>
          </p:grpSpPr>
          <p:sp>
            <p:nvSpPr>
              <p:cNvPr id="259" name="AutoShape 13"/>
              <p:cNvSpPr>
                <a:spLocks noChangeArrowheads="1"/>
              </p:cNvSpPr>
              <p:nvPr/>
            </p:nvSpPr>
            <p:spPr bwMode="auto">
              <a:xfrm>
                <a:off x="2125663" y="1749054"/>
                <a:ext cx="1416050" cy="1616869"/>
              </a:xfrm>
              <a:prstGeom prst="roundRect">
                <a:avLst>
                  <a:gd name="adj" fmla="val 4579"/>
                </a:avLst>
              </a:prstGeom>
              <a:solidFill>
                <a:srgbClr val="33928A"/>
              </a:solidFill>
              <a:ln w="9360" cap="sq">
                <a:solidFill>
                  <a:srgbClr val="FFFFFF"/>
                </a:solidFill>
                <a:miter lim="800000"/>
                <a:headEnd/>
                <a:tailEnd/>
              </a:ln>
              <a:effectLst>
                <a:outerShdw blurRad="63500" dist="75597" dir="1064680" algn="ctr" rotWithShape="0">
                  <a:srgbClr val="808080">
                    <a:alpha val="35036"/>
                  </a:srgbClr>
                </a:outerShdw>
              </a:effectLst>
            </p:spPr>
            <p:txBody>
              <a:bodyPr lIns="0" tIns="0" rIns="0" bIns="0"/>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dirty="0">
                    <a:solidFill>
                      <a:srgbClr val="FFFFFF"/>
                    </a:solidFill>
                  </a:rPr>
                  <a:t> </a:t>
                </a:r>
                <a:r>
                  <a:rPr lang="en-US" b="1" dirty="0">
                    <a:solidFill>
                      <a:srgbClr val="FFFFFF"/>
                    </a:solidFill>
                  </a:rPr>
                  <a:t>CELL</a:t>
                </a:r>
                <a:endParaRPr lang="en-US" sz="1600" b="1" dirty="0">
                  <a:solidFill>
                    <a:srgbClr val="FFFFFF"/>
                  </a:solidFill>
                </a:endParaRPr>
              </a:p>
            </p:txBody>
          </p:sp>
          <p:sp>
            <p:nvSpPr>
              <p:cNvPr id="260" name="AutoShape 20"/>
              <p:cNvSpPr>
                <a:spLocks noChangeArrowheads="1"/>
              </p:cNvSpPr>
              <p:nvPr/>
            </p:nvSpPr>
            <p:spPr bwMode="auto">
              <a:xfrm>
                <a:off x="2181227" y="2416735"/>
                <a:ext cx="1277937" cy="582709"/>
              </a:xfrm>
              <a:prstGeom prst="roundRect">
                <a:avLst>
                  <a:gd name="adj" fmla="val 468"/>
                </a:avLst>
              </a:prstGeom>
              <a:solidFill>
                <a:srgbClr val="004A4A"/>
              </a:solidFill>
              <a:ln w="9525" cap="flat">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0" rIns="90000" bIns="0" anchor="t" anchorCtr="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FFFFFF"/>
                    </a:solidFill>
                  </a:rPr>
                  <a:t>     .NET</a:t>
                </a:r>
                <a:endParaRPr lang="en-US" sz="1200" dirty="0">
                  <a:solidFill>
                    <a:srgbClr val="FFFFFF"/>
                  </a:solidFill>
                </a:endParaRPr>
              </a:p>
            </p:txBody>
          </p:sp>
          <p:sp>
            <p:nvSpPr>
              <p:cNvPr id="261" name="Shape 368"/>
              <p:cNvSpPr/>
              <p:nvPr/>
            </p:nvSpPr>
            <p:spPr>
              <a:xfrm rot="5400000">
                <a:off x="2702910" y="2253874"/>
                <a:ext cx="232991" cy="1185074"/>
              </a:xfrm>
              <a:custGeom>
                <a:avLst/>
                <a:gdLst/>
                <a:ahLst/>
                <a:cxnLst/>
                <a:rect l="0" t="0" r="0" b="0"/>
                <a:pathLst>
                  <a:path w="120000" h="120000" extrusionOk="0">
                    <a:moveTo>
                      <a:pt x="7664" y="12890"/>
                    </a:moveTo>
                    <a:lnTo>
                      <a:pt x="112335" y="12890"/>
                    </a:lnTo>
                    <a:lnTo>
                      <a:pt x="112335" y="3984"/>
                    </a:lnTo>
                    <a:lnTo>
                      <a:pt x="7664" y="3984"/>
                    </a:lnTo>
                    <a:close/>
                    <a:moveTo>
                      <a:pt x="7664" y="25781"/>
                    </a:moveTo>
                    <a:lnTo>
                      <a:pt x="112335" y="25781"/>
                    </a:lnTo>
                    <a:lnTo>
                      <a:pt x="112335" y="16874"/>
                    </a:lnTo>
                    <a:lnTo>
                      <a:pt x="7664" y="16874"/>
                    </a:lnTo>
                    <a:close/>
                    <a:moveTo>
                      <a:pt x="7664" y="38671"/>
                    </a:moveTo>
                    <a:lnTo>
                      <a:pt x="112335" y="38671"/>
                    </a:lnTo>
                    <a:lnTo>
                      <a:pt x="112335" y="29765"/>
                    </a:lnTo>
                    <a:lnTo>
                      <a:pt x="7664" y="29765"/>
                    </a:lnTo>
                    <a:close/>
                    <a:moveTo>
                      <a:pt x="7664" y="51562"/>
                    </a:moveTo>
                    <a:lnTo>
                      <a:pt x="112335" y="51562"/>
                    </a:lnTo>
                    <a:lnTo>
                      <a:pt x="112335" y="42656"/>
                    </a:lnTo>
                    <a:lnTo>
                      <a:pt x="7664" y="42656"/>
                    </a:lnTo>
                    <a:close/>
                    <a:moveTo>
                      <a:pt x="7664" y="64452"/>
                    </a:moveTo>
                    <a:lnTo>
                      <a:pt x="112335" y="64452"/>
                    </a:lnTo>
                    <a:lnTo>
                      <a:pt x="112335" y="55546"/>
                    </a:lnTo>
                    <a:lnTo>
                      <a:pt x="7664" y="55546"/>
                    </a:lnTo>
                    <a:close/>
                    <a:moveTo>
                      <a:pt x="7664" y="77343"/>
                    </a:moveTo>
                    <a:lnTo>
                      <a:pt x="112335" y="77343"/>
                    </a:lnTo>
                    <a:lnTo>
                      <a:pt x="112335" y="68437"/>
                    </a:lnTo>
                    <a:lnTo>
                      <a:pt x="7664" y="68437"/>
                    </a:lnTo>
                    <a:close/>
                    <a:moveTo>
                      <a:pt x="7664" y="90234"/>
                    </a:moveTo>
                    <a:lnTo>
                      <a:pt x="112335" y="90234"/>
                    </a:lnTo>
                    <a:lnTo>
                      <a:pt x="112335" y="81328"/>
                    </a:lnTo>
                    <a:lnTo>
                      <a:pt x="7664" y="81328"/>
                    </a:lnTo>
                    <a:close/>
                    <a:moveTo>
                      <a:pt x="7664" y="103124"/>
                    </a:moveTo>
                    <a:lnTo>
                      <a:pt x="112335" y="103124"/>
                    </a:lnTo>
                    <a:lnTo>
                      <a:pt x="112335" y="94218"/>
                    </a:lnTo>
                    <a:lnTo>
                      <a:pt x="7664" y="94218"/>
                    </a:lnTo>
                    <a:close/>
                    <a:moveTo>
                      <a:pt x="7664" y="116015"/>
                    </a:moveTo>
                    <a:lnTo>
                      <a:pt x="112335" y="116015"/>
                    </a:lnTo>
                    <a:lnTo>
                      <a:pt x="112335" y="107109"/>
                    </a:lnTo>
                    <a:lnTo>
                      <a:pt x="7664" y="107109"/>
                    </a:lnTo>
                    <a:close/>
                    <a:moveTo>
                      <a:pt x="0" y="119999"/>
                    </a:moveTo>
                    <a:lnTo>
                      <a:pt x="0" y="0"/>
                    </a:lnTo>
                    <a:lnTo>
                      <a:pt x="1916" y="0"/>
                    </a:lnTo>
                    <a:lnTo>
                      <a:pt x="7664" y="0"/>
                    </a:lnTo>
                    <a:lnTo>
                      <a:pt x="112335" y="0"/>
                    </a:lnTo>
                    <a:lnTo>
                      <a:pt x="114251" y="0"/>
                    </a:lnTo>
                    <a:lnTo>
                      <a:pt x="120000" y="0"/>
                    </a:lnTo>
                    <a:lnTo>
                      <a:pt x="120000" y="119999"/>
                    </a:lnTo>
                    <a:lnTo>
                      <a:pt x="114251" y="119999"/>
                    </a:lnTo>
                    <a:lnTo>
                      <a:pt x="114251" y="120000"/>
                    </a:lnTo>
                    <a:lnTo>
                      <a:pt x="1916" y="120000"/>
                    </a:lnTo>
                    <a:lnTo>
                      <a:pt x="1916" y="119999"/>
                    </a:lnTo>
                    <a:close/>
                  </a:path>
                </a:pathLst>
              </a:custGeom>
              <a:solidFill>
                <a:schemeClr val="bg1">
                  <a:lumMod val="95000"/>
                  <a:alpha val="40000"/>
                </a:scheme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262" name="Freeform 21"/>
              <p:cNvSpPr>
                <a:spLocks noChangeArrowheads="1"/>
              </p:cNvSpPr>
              <p:nvPr/>
            </p:nvSpPr>
            <p:spPr bwMode="auto">
              <a:xfrm>
                <a:off x="3235731" y="2507847"/>
                <a:ext cx="176212" cy="160503"/>
              </a:xfrm>
              <a:custGeom>
                <a:avLst/>
                <a:gdLst>
                  <a:gd name="G0" fmla="+- 1 0 0"/>
                  <a:gd name="G1" fmla="+- 1 0 0"/>
                  <a:gd name="G2" fmla="+- 1 0 0"/>
                  <a:gd name="G3" fmla="+- 1 0 0"/>
                  <a:gd name="G4" fmla="+- 1 0 0"/>
                  <a:gd name="G5" fmla="+- 1 0 0"/>
                  <a:gd name="G6" fmla="+- 1 0 0"/>
                  <a:gd name="G7" fmla="+- 1 0 0"/>
                  <a:gd name="G8" fmla="+- 1 0 0"/>
                  <a:gd name="G9" fmla="+- 1 0 0"/>
                  <a:gd name="G10" fmla="+- 1 0 0"/>
                  <a:gd name="G11" fmla="+- 1 0 0"/>
                  <a:gd name="G12" fmla="+- 1 0 0"/>
                  <a:gd name="G13" fmla="+- 1 0 0"/>
                  <a:gd name="G14" fmla="+- 1 0 0"/>
                  <a:gd name="G15" fmla="+- 1 0 0"/>
                  <a:gd name="G16" fmla="+- 1 0 0"/>
                  <a:gd name="G17" fmla="+- 1 0 0"/>
                  <a:gd name="G18" fmla="+- 1 0 0"/>
                  <a:gd name="G19" fmla="+- 1 0 0"/>
                  <a:gd name="G20" fmla="+- 1 0 0"/>
                  <a:gd name="G21" fmla="+- 1 0 0"/>
                  <a:gd name="G22" fmla="+- 1 0 0"/>
                  <a:gd name="G23" fmla="+- 1 0 0"/>
                  <a:gd name="G24" fmla="+- 1 0 0"/>
                  <a:gd name="G25" fmla="+- 1 0 0"/>
                  <a:gd name="G26" fmla="+- 1 0 0"/>
                  <a:gd name="G27" fmla="+- 1 0 0"/>
                  <a:gd name="G28" fmla="+- 1 0 0"/>
                  <a:gd name="G29" fmla="+- 1 0 0"/>
                  <a:gd name="G30" fmla="+- 1 0 0"/>
                  <a:gd name="G31" fmla="+- 1 0 0"/>
                  <a:gd name="G32" fmla="+- 1 0 0"/>
                  <a:gd name="G33" fmla="+- 1 0 0"/>
                  <a:gd name="G34" fmla="+- 1 0 0"/>
                  <a:gd name="G35" fmla="+- 1 0 0"/>
                  <a:gd name="G36" fmla="+- 1 0 0"/>
                  <a:gd name="G37" fmla="+- 1 0 0"/>
                  <a:gd name="G38" fmla="+- 1 0 0"/>
                  <a:gd name="G39" fmla="+- 1 0 0"/>
                  <a:gd name="G40" fmla="+- 1 0 0"/>
                  <a:gd name="G41" fmla="+- 1 0 0"/>
                  <a:gd name="G42" fmla="+- 1 0 0"/>
                  <a:gd name="G43" fmla="+- 1 0 0"/>
                  <a:gd name="G44" fmla="+- 1 0 0"/>
                  <a:gd name="G45" fmla="+- 1 0 0"/>
                  <a:gd name="G46" fmla="+- 1 0 0"/>
                  <a:gd name="G47" fmla="+- 1 0 0"/>
                  <a:gd name="G48" fmla="+- 1 0 0"/>
                  <a:gd name="G49" fmla="+- 1 0 0"/>
                  <a:gd name="G50" fmla="+- 1 0 0"/>
                  <a:gd name="G51" fmla="+- 1 0 0"/>
                  <a:gd name="G52" fmla="+- 1 0 0"/>
                  <a:gd name="G53" fmla="+- 31355 0 0"/>
                  <a:gd name="G54" fmla="+- 29966 0 0"/>
                  <a:gd name="G55" fmla="+- 4021 0 0"/>
                  <a:gd name="G56" fmla="+- 2632 0 0"/>
                  <a:gd name="G57" fmla="+- 1 0 0"/>
                  <a:gd name="G58" fmla="+- 1 0 0"/>
                  <a:gd name="G59" fmla="+- 1 0 0"/>
                  <a:gd name="G60" fmla="+- 1 0 0"/>
                  <a:gd name="G61" fmla="+- 1 0 0"/>
                  <a:gd name="G62" fmla="+- 1 0 0"/>
                  <a:gd name="G63" fmla="+- 1 0 0"/>
                  <a:gd name="T0" fmla="*/ 495299 w 990600"/>
                  <a:gd name="T1" fmla="*/ 621778 h 1265275"/>
                  <a:gd name="T2" fmla="*/ 371473 w 990600"/>
                  <a:gd name="T3" fmla="*/ 745604 h 1265275"/>
                  <a:gd name="T4" fmla="*/ 457199 w 990600"/>
                  <a:gd name="T5" fmla="*/ 861738 h 1265275"/>
                  <a:gd name="T6" fmla="*/ 457199 w 990600"/>
                  <a:gd name="T7" fmla="*/ 1103911 h 1265275"/>
                  <a:gd name="T8" fmla="*/ 495299 w 990600"/>
                  <a:gd name="T9" fmla="*/ 1142011 h 1265275"/>
                  <a:gd name="T10" fmla="*/ 533399 w 990600"/>
                  <a:gd name="T11" fmla="*/ 1103911 h 1265275"/>
                  <a:gd name="T12" fmla="*/ 533399 w 990600"/>
                  <a:gd name="T13" fmla="*/ 861738 h 1265275"/>
                  <a:gd name="T14" fmla="*/ 619125 w 990600"/>
                  <a:gd name="T15" fmla="*/ 745604 h 1265275"/>
                  <a:gd name="T16" fmla="*/ 495299 w 990600"/>
                  <a:gd name="T17" fmla="*/ 621778 h 1265275"/>
                  <a:gd name="T18" fmla="*/ 495297 w 990600"/>
                  <a:gd name="T19" fmla="*/ 170493 h 1265275"/>
                  <a:gd name="T20" fmla="*/ 307802 w 990600"/>
                  <a:gd name="T21" fmla="*/ 357987 h 1265275"/>
                  <a:gd name="T22" fmla="*/ 307804 w 990600"/>
                  <a:gd name="T23" fmla="*/ 357991 h 1265275"/>
                  <a:gd name="T24" fmla="*/ 307544 w 990600"/>
                  <a:gd name="T25" fmla="*/ 357991 h 1265275"/>
                  <a:gd name="T26" fmla="*/ 307544 w 990600"/>
                  <a:gd name="T27" fmla="*/ 538211 h 1265275"/>
                  <a:gd name="T28" fmla="*/ 683058 w 990600"/>
                  <a:gd name="T29" fmla="*/ 538211 h 1265275"/>
                  <a:gd name="T30" fmla="*/ 683058 w 990600"/>
                  <a:gd name="T31" fmla="*/ 357991 h 1265275"/>
                  <a:gd name="T32" fmla="*/ 682792 w 990600"/>
                  <a:gd name="T33" fmla="*/ 357991 h 1265275"/>
                  <a:gd name="T34" fmla="*/ 682792 w 990600"/>
                  <a:gd name="T35" fmla="*/ 357987 h 1265275"/>
                  <a:gd name="T36" fmla="*/ 495297 w 990600"/>
                  <a:gd name="T37" fmla="*/ 170493 h 1265275"/>
                  <a:gd name="T38" fmla="*/ 495300 w 990600"/>
                  <a:gd name="T39" fmla="*/ 0 h 1265275"/>
                  <a:gd name="T40" fmla="*/ 841781 w 990600"/>
                  <a:gd name="T41" fmla="*/ 346479 h 1265275"/>
                  <a:gd name="T42" fmla="*/ 841781 w 990600"/>
                  <a:gd name="T43" fmla="*/ 346481 h 1265275"/>
                  <a:gd name="T44" fmla="*/ 841781 w 990600"/>
                  <a:gd name="T45" fmla="*/ 538211 h 1265275"/>
                  <a:gd name="T46" fmla="*/ 869420 w 990600"/>
                  <a:gd name="T47" fmla="*/ 538211 h 1265275"/>
                  <a:gd name="T48" fmla="*/ 990600 w 990600"/>
                  <a:gd name="T49" fmla="*/ 659391 h 1265275"/>
                  <a:gd name="T50" fmla="*/ 990600 w 990600"/>
                  <a:gd name="T51" fmla="*/ 1144095 h 1265275"/>
                  <a:gd name="T52" fmla="*/ 869420 w 990600"/>
                  <a:gd name="T53" fmla="*/ 1265275 h 1265275"/>
                  <a:gd name="T54" fmla="*/ 121180 w 990600"/>
                  <a:gd name="T55" fmla="*/ 1265275 h 1265275"/>
                  <a:gd name="T56" fmla="*/ 0 w 990600"/>
                  <a:gd name="T57" fmla="*/ 1144095 h 1265275"/>
                  <a:gd name="T58" fmla="*/ 0 w 990600"/>
                  <a:gd name="T59" fmla="*/ 659391 h 1265275"/>
                  <a:gd name="T60" fmla="*/ 121180 w 990600"/>
                  <a:gd name="T61" fmla="*/ 538211 h 1265275"/>
                  <a:gd name="T62" fmla="*/ 148819 w 990600"/>
                  <a:gd name="T63" fmla="*/ 538211 h 1265275"/>
                  <a:gd name="T64" fmla="*/ 148819 w 990600"/>
                  <a:gd name="T65" fmla="*/ 346481 h 1265275"/>
                  <a:gd name="T66" fmla="*/ 495300 w 990600"/>
                  <a:gd name="T67" fmla="*/ 0 h 1265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0600" h="1265275">
                    <a:moveTo>
                      <a:pt x="495299" y="621778"/>
                    </a:moveTo>
                    <a:cubicBezTo>
                      <a:pt x="426912" y="621778"/>
                      <a:pt x="371473" y="677217"/>
                      <a:pt x="371473" y="745604"/>
                    </a:cubicBezTo>
                    <a:cubicBezTo>
                      <a:pt x="371473" y="800510"/>
                      <a:pt x="407209" y="847069"/>
                      <a:pt x="457199" y="861738"/>
                    </a:cubicBezTo>
                    <a:lnTo>
                      <a:pt x="457199" y="1103911"/>
                    </a:lnTo>
                    <a:cubicBezTo>
                      <a:pt x="457199" y="1124953"/>
                      <a:pt x="474257" y="1142011"/>
                      <a:pt x="495299" y="1142011"/>
                    </a:cubicBezTo>
                    <a:cubicBezTo>
                      <a:pt x="516341" y="1142011"/>
                      <a:pt x="533399" y="1124953"/>
                      <a:pt x="533399" y="1103911"/>
                    </a:cubicBezTo>
                    <a:lnTo>
                      <a:pt x="533399" y="861738"/>
                    </a:lnTo>
                    <a:cubicBezTo>
                      <a:pt x="583390" y="847069"/>
                      <a:pt x="619125" y="800510"/>
                      <a:pt x="619125" y="745604"/>
                    </a:cubicBezTo>
                    <a:cubicBezTo>
                      <a:pt x="619125" y="677217"/>
                      <a:pt x="563686" y="621778"/>
                      <a:pt x="495299" y="621778"/>
                    </a:cubicBezTo>
                    <a:close/>
                    <a:moveTo>
                      <a:pt x="495297" y="170493"/>
                    </a:moveTo>
                    <a:cubicBezTo>
                      <a:pt x="391746" y="170493"/>
                      <a:pt x="307802" y="254436"/>
                      <a:pt x="307802" y="357987"/>
                    </a:cubicBezTo>
                    <a:lnTo>
                      <a:pt x="307804" y="357991"/>
                    </a:lnTo>
                    <a:lnTo>
                      <a:pt x="307544" y="357991"/>
                    </a:lnTo>
                    <a:lnTo>
                      <a:pt x="307544" y="538211"/>
                    </a:lnTo>
                    <a:lnTo>
                      <a:pt x="683058" y="538211"/>
                    </a:lnTo>
                    <a:lnTo>
                      <a:pt x="683058" y="357991"/>
                    </a:lnTo>
                    <a:lnTo>
                      <a:pt x="682792" y="357991"/>
                    </a:lnTo>
                    <a:cubicBezTo>
                      <a:pt x="682792" y="357988"/>
                      <a:pt x="682792" y="357988"/>
                      <a:pt x="682792" y="357987"/>
                    </a:cubicBezTo>
                    <a:cubicBezTo>
                      <a:pt x="682792" y="254436"/>
                      <a:pt x="598848" y="170493"/>
                      <a:pt x="495297" y="170493"/>
                    </a:cubicBezTo>
                    <a:close/>
                    <a:moveTo>
                      <a:pt x="495300" y="0"/>
                    </a:moveTo>
                    <a:cubicBezTo>
                      <a:pt x="686657" y="0"/>
                      <a:pt x="841781" y="155124"/>
                      <a:pt x="841781" y="346479"/>
                    </a:cubicBezTo>
                    <a:lnTo>
                      <a:pt x="841781" y="346481"/>
                    </a:lnTo>
                    <a:lnTo>
                      <a:pt x="841781" y="538211"/>
                    </a:lnTo>
                    <a:lnTo>
                      <a:pt x="869420" y="538211"/>
                    </a:lnTo>
                    <a:cubicBezTo>
                      <a:pt x="936346" y="538211"/>
                      <a:pt x="990600" y="592465"/>
                      <a:pt x="990600" y="659391"/>
                    </a:cubicBezTo>
                    <a:lnTo>
                      <a:pt x="990600" y="1144095"/>
                    </a:lnTo>
                    <a:cubicBezTo>
                      <a:pt x="990600" y="1211021"/>
                      <a:pt x="936346" y="1265275"/>
                      <a:pt x="869420" y="1265275"/>
                    </a:cubicBezTo>
                    <a:lnTo>
                      <a:pt x="121180" y="1265275"/>
                    </a:lnTo>
                    <a:cubicBezTo>
                      <a:pt x="54254" y="1265275"/>
                      <a:pt x="0" y="1211021"/>
                      <a:pt x="0" y="1144095"/>
                    </a:cubicBezTo>
                    <a:lnTo>
                      <a:pt x="0" y="659391"/>
                    </a:lnTo>
                    <a:cubicBezTo>
                      <a:pt x="0" y="592465"/>
                      <a:pt x="54254" y="538211"/>
                      <a:pt x="121180" y="538211"/>
                    </a:cubicBezTo>
                    <a:lnTo>
                      <a:pt x="148819" y="538211"/>
                    </a:lnTo>
                    <a:lnTo>
                      <a:pt x="148819" y="346481"/>
                    </a:lnTo>
                    <a:cubicBezTo>
                      <a:pt x="148819" y="155124"/>
                      <a:pt x="303944" y="0"/>
                      <a:pt x="495300" y="0"/>
                    </a:cubicBezTo>
                    <a:close/>
                  </a:path>
                </a:pathLst>
              </a:custGeom>
              <a:solidFill>
                <a:srgbClr val="FFFFF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63" name="AutoShape 23"/>
              <p:cNvSpPr>
                <a:spLocks noChangeArrowheads="1"/>
              </p:cNvSpPr>
              <p:nvPr/>
            </p:nvSpPr>
            <p:spPr bwMode="auto">
              <a:xfrm>
                <a:off x="2181227" y="3054159"/>
                <a:ext cx="1279525" cy="252413"/>
              </a:xfrm>
              <a:prstGeom prst="roundRect">
                <a:avLst>
                  <a:gd name="adj" fmla="val 468"/>
                </a:avLst>
              </a:prstGeom>
              <a:solidFill>
                <a:srgbClr val="007CA2"/>
              </a:solidFill>
              <a:ln w="9525" cap="flat">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a:solidFill>
                      <a:srgbClr val="FFFFFF"/>
                    </a:solidFill>
                  </a:rPr>
                  <a:t>Metron Agent</a:t>
                </a:r>
              </a:p>
            </p:txBody>
          </p:sp>
          <p:sp>
            <p:nvSpPr>
              <p:cNvPr id="264" name="AutoShape 10"/>
              <p:cNvSpPr>
                <a:spLocks noChangeArrowheads="1"/>
              </p:cNvSpPr>
              <p:nvPr/>
            </p:nvSpPr>
            <p:spPr bwMode="auto">
              <a:xfrm>
                <a:off x="2179173" y="2060248"/>
                <a:ext cx="561474" cy="301228"/>
              </a:xfrm>
              <a:prstGeom prst="roundRect">
                <a:avLst>
                  <a:gd name="adj" fmla="val 236"/>
                </a:avLst>
              </a:prstGeom>
              <a:solidFill>
                <a:srgbClr val="004A4A"/>
              </a:solidFill>
              <a:ln w="9525" cap="flat">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FFFFFF"/>
                    </a:solidFill>
                  </a:rPr>
                  <a:t>Rep</a:t>
                </a:r>
                <a:endParaRPr lang="en-US" sz="1400" dirty="0">
                  <a:solidFill>
                    <a:srgbClr val="FFFFFF"/>
                  </a:solidFill>
                </a:endParaRPr>
              </a:p>
            </p:txBody>
          </p:sp>
          <p:sp>
            <p:nvSpPr>
              <p:cNvPr id="265" name="AutoShape 10"/>
              <p:cNvSpPr>
                <a:spLocks noChangeArrowheads="1"/>
              </p:cNvSpPr>
              <p:nvPr/>
            </p:nvSpPr>
            <p:spPr bwMode="auto">
              <a:xfrm>
                <a:off x="2804026" y="2057728"/>
                <a:ext cx="656725" cy="301228"/>
              </a:xfrm>
              <a:prstGeom prst="roundRect">
                <a:avLst>
                  <a:gd name="adj" fmla="val 236"/>
                </a:avLst>
              </a:prstGeom>
              <a:solidFill>
                <a:srgbClr val="004A4A"/>
              </a:solidFill>
              <a:ln w="9525" cap="flat">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FFFFFF"/>
                    </a:solidFill>
                  </a:rPr>
                  <a:t>Exec.</a:t>
                </a:r>
                <a:endParaRPr lang="en-US" sz="1200" dirty="0">
                  <a:solidFill>
                    <a:srgbClr val="FFFFFF"/>
                  </a:solidFill>
                </a:endParaRPr>
              </a:p>
            </p:txBody>
          </p:sp>
          <p:sp>
            <p:nvSpPr>
              <p:cNvPr id="266" name="Shape 390"/>
              <p:cNvSpPr/>
              <p:nvPr/>
            </p:nvSpPr>
            <p:spPr>
              <a:xfrm rot="18900000">
                <a:off x="2727514" y="2792511"/>
                <a:ext cx="153021" cy="153021"/>
              </a:xfrm>
              <a:prstGeom prst="teardrop">
                <a:avLst>
                  <a:gd name="adj" fmla="val 149574"/>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267" name="Freeform 14"/>
              <p:cNvSpPr>
                <a:spLocks noChangeArrowheads="1"/>
              </p:cNvSpPr>
              <p:nvPr/>
            </p:nvSpPr>
            <p:spPr bwMode="auto">
              <a:xfrm>
                <a:off x="2159312" y="1802449"/>
                <a:ext cx="223838" cy="196453"/>
              </a:xfrm>
              <a:custGeom>
                <a:avLst/>
                <a:gdLst>
                  <a:gd name="T0" fmla="*/ 780282 w 2663320"/>
                  <a:gd name="T1" fmla="*/ 1331242 h 2626530"/>
                  <a:gd name="T2" fmla="*/ 1883038 w 2663320"/>
                  <a:gd name="T3" fmla="*/ 1331242 h 2626530"/>
                  <a:gd name="T4" fmla="*/ 1209800 w 2663320"/>
                  <a:gd name="T5" fmla="*/ 0 h 2626530"/>
                  <a:gd name="T6" fmla="*/ 1331390 w 2663320"/>
                  <a:gd name="T7" fmla="*/ 0 h 2626530"/>
                  <a:gd name="T8" fmla="*/ 1505222 w 2663320"/>
                  <a:gd name="T9" fmla="*/ 68405 h 2626530"/>
                  <a:gd name="T10" fmla="*/ 1822662 w 2663320"/>
                  <a:gd name="T11" fmla="*/ 404974 h 2626530"/>
                  <a:gd name="T12" fmla="*/ 2091972 w 2663320"/>
                  <a:gd name="T13" fmla="*/ 233440 h 2626530"/>
                  <a:gd name="T14" fmla="*/ 2185115 w 2663320"/>
                  <a:gd name="T15" fmla="*/ 311596 h 2626530"/>
                  <a:gd name="T16" fmla="*/ 2274309 w 2663320"/>
                  <a:gd name="T17" fmla="*/ 475735 h 2626530"/>
                  <a:gd name="T18" fmla="*/ 2303557 w 2663320"/>
                  <a:gd name="T19" fmla="*/ 937266 h 2626530"/>
                  <a:gd name="T20" fmla="*/ 2622849 w 2663320"/>
                  <a:gd name="T21" fmla="*/ 978981 h 2626530"/>
                  <a:gd name="T22" fmla="*/ 2643963 w 2663320"/>
                  <a:gd name="T23" fmla="*/ 1098724 h 2626530"/>
                  <a:gd name="T24" fmla="*/ 2606783 w 2663320"/>
                  <a:gd name="T25" fmla="*/ 1281793 h 2626530"/>
                  <a:gd name="T26" fmla="*/ 2330433 w 2663320"/>
                  <a:gd name="T27" fmla="*/ 1663614 h 2626530"/>
                  <a:gd name="T28" fmla="*/ 2544872 w 2663320"/>
                  <a:gd name="T29" fmla="*/ 1897986 h 2626530"/>
                  <a:gd name="T30" fmla="*/ 2484077 w 2663320"/>
                  <a:gd name="T31" fmla="*/ 2003286 h 2626530"/>
                  <a:gd name="T32" fmla="*/ 2337920 w 2663320"/>
                  <a:gd name="T33" fmla="*/ 2119627 h 2626530"/>
                  <a:gd name="T34" fmla="*/ 1887300 w 2663320"/>
                  <a:gd name="T35" fmla="*/ 2232322 h 2626530"/>
                  <a:gd name="T36" fmla="*/ 1900059 w 2663320"/>
                  <a:gd name="T37" fmla="*/ 2544743 h 2626530"/>
                  <a:gd name="T38" fmla="*/ 1785802 w 2663320"/>
                  <a:gd name="T39" fmla="*/ 2586329 h 2626530"/>
                  <a:gd name="T40" fmla="*/ 1599057 w 2663320"/>
                  <a:gd name="T41" fmla="*/ 2581503 h 2626530"/>
                  <a:gd name="T42" fmla="*/ 1325890 w 2663320"/>
                  <a:gd name="T43" fmla="*/ 2394621 h 2626530"/>
                  <a:gd name="T44" fmla="*/ 1074199 w 2663320"/>
                  <a:gd name="T45" fmla="*/ 2580814 h 2626530"/>
                  <a:gd name="T46" fmla="*/ 887455 w 2663320"/>
                  <a:gd name="T47" fmla="*/ 2585640 h 2626530"/>
                  <a:gd name="T48" fmla="*/ 773197 w 2663320"/>
                  <a:gd name="T49" fmla="*/ 2544054 h 2626530"/>
                  <a:gd name="T50" fmla="*/ 783804 w 2663320"/>
                  <a:gd name="T51" fmla="*/ 2244061 h 2626530"/>
                  <a:gd name="T52" fmla="*/ 320620 w 2663320"/>
                  <a:gd name="T53" fmla="*/ 2131349 h 2626530"/>
                  <a:gd name="T54" fmla="*/ 174463 w 2663320"/>
                  <a:gd name="T55" fmla="*/ 2015008 h 2626530"/>
                  <a:gd name="T56" fmla="*/ 113668 w 2663320"/>
                  <a:gd name="T57" fmla="*/ 1909708 h 2626530"/>
                  <a:gd name="T58" fmla="*/ 325920 w 2663320"/>
                  <a:gd name="T59" fmla="*/ 1677183 h 2626530"/>
                  <a:gd name="T60" fmla="*/ 56537 w 2663320"/>
                  <a:gd name="T61" fmla="*/ 1297653 h 2626530"/>
                  <a:gd name="T62" fmla="*/ 19357 w 2663320"/>
                  <a:gd name="T63" fmla="*/ 1114584 h 2626530"/>
                  <a:gd name="T64" fmla="*/ 40471 w 2663320"/>
                  <a:gd name="T65" fmla="*/ 994841 h 2626530"/>
                  <a:gd name="T66" fmla="*/ 339904 w 2663320"/>
                  <a:gd name="T67" fmla="*/ 953187 h 2626530"/>
                  <a:gd name="T68" fmla="*/ 372558 w 2663320"/>
                  <a:gd name="T69" fmla="*/ 483355 h 2626530"/>
                  <a:gd name="T70" fmla="*/ 461751 w 2663320"/>
                  <a:gd name="T71" fmla="*/ 319216 h 2626530"/>
                  <a:gd name="T72" fmla="*/ 554894 w 2663320"/>
                  <a:gd name="T73" fmla="*/ 241060 h 2626530"/>
                  <a:gd name="T74" fmla="*/ 651265 w 2663320"/>
                  <a:gd name="T75" fmla="*/ 249491 h 2626530"/>
                  <a:gd name="T76" fmla="*/ 1114390 w 2663320"/>
                  <a:gd name="T77" fmla="*/ 300984 h 2626530"/>
                  <a:gd name="T78" fmla="*/ 1209800 w 2663320"/>
                  <a:gd name="T79" fmla="*/ 0 h 2626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rgbClr val="FFFFF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pic>
          <p:nvPicPr>
            <p:cNvPr id="268" name="Picture 267"/>
            <p:cNvPicPr>
              <a:picLocks noChangeAspect="1"/>
            </p:cNvPicPr>
            <p:nvPr/>
          </p:nvPicPr>
          <p:blipFill>
            <a:blip r:embed="rId4"/>
            <a:stretch>
              <a:fillRect/>
            </a:stretch>
          </p:blipFill>
          <p:spPr>
            <a:xfrm>
              <a:off x="3667744" y="2423526"/>
              <a:ext cx="260492" cy="260492"/>
            </a:xfrm>
            <a:prstGeom prst="rect">
              <a:avLst/>
            </a:prstGeom>
          </p:spPr>
        </p:pic>
        <p:pic>
          <p:nvPicPr>
            <p:cNvPr id="269" name="Picture 268"/>
            <p:cNvPicPr>
              <a:picLocks noChangeAspect="1"/>
            </p:cNvPicPr>
            <p:nvPr/>
          </p:nvPicPr>
          <p:blipFill>
            <a:blip r:embed="rId5"/>
            <a:stretch>
              <a:fillRect/>
            </a:stretch>
          </p:blipFill>
          <p:spPr>
            <a:xfrm>
              <a:off x="2203325" y="2438824"/>
              <a:ext cx="285828" cy="285828"/>
            </a:xfrm>
            <a:prstGeom prst="rect">
              <a:avLst/>
            </a:prstGeom>
          </p:spPr>
        </p:pic>
      </p:grpSp>
      <p:grpSp>
        <p:nvGrpSpPr>
          <p:cNvPr id="272" name="Group 271"/>
          <p:cNvGrpSpPr/>
          <p:nvPr/>
        </p:nvGrpSpPr>
        <p:grpSpPr>
          <a:xfrm>
            <a:off x="2495638" y="4155509"/>
            <a:ext cx="4287302" cy="709208"/>
            <a:chOff x="184080" y="4377802"/>
            <a:chExt cx="4336746" cy="531523"/>
          </a:xfrm>
        </p:grpSpPr>
        <p:grpSp>
          <p:nvGrpSpPr>
            <p:cNvPr id="273" name="Group 272"/>
            <p:cNvGrpSpPr/>
            <p:nvPr/>
          </p:nvGrpSpPr>
          <p:grpSpPr>
            <a:xfrm>
              <a:off x="184080" y="4377802"/>
              <a:ext cx="1010802" cy="527416"/>
              <a:chOff x="184080" y="4448922"/>
              <a:chExt cx="1010802" cy="527416"/>
            </a:xfrm>
          </p:grpSpPr>
          <p:pic>
            <p:nvPicPr>
              <p:cNvPr id="284" name="Picture 283"/>
              <p:cNvPicPr>
                <a:picLocks noChangeAspect="1"/>
              </p:cNvPicPr>
              <p:nvPr/>
            </p:nvPicPr>
            <p:blipFill>
              <a:blip r:embed="rId6" cstate="print"/>
              <a:srcRect b="-4013"/>
              <a:stretch>
                <a:fillRect/>
              </a:stretch>
            </p:blipFill>
            <p:spPr bwMode="auto">
              <a:xfrm>
                <a:off x="184080" y="4448922"/>
                <a:ext cx="1010802" cy="527416"/>
              </a:xfrm>
              <a:prstGeom prst="rect">
                <a:avLst/>
              </a:prstGeom>
              <a:noFill/>
              <a:ln w="9525">
                <a:noFill/>
                <a:miter lim="800000"/>
                <a:headEnd/>
                <a:tailEnd/>
              </a:ln>
            </p:spPr>
          </p:pic>
          <p:pic>
            <p:nvPicPr>
              <p:cNvPr id="285" name="Picture 284"/>
              <p:cNvPicPr>
                <a:picLocks noChangeAspect="1"/>
              </p:cNvPicPr>
              <p:nvPr/>
            </p:nvPicPr>
            <p:blipFill>
              <a:blip r:embed="rId7" cstate="print">
                <a:clrChange>
                  <a:clrFrom>
                    <a:srgbClr val="FFFFFF"/>
                  </a:clrFrom>
                  <a:clrTo>
                    <a:srgbClr val="FFFFFF">
                      <a:alpha val="0"/>
                    </a:srgbClr>
                  </a:clrTo>
                </a:clrChange>
              </a:blip>
              <a:stretch>
                <a:fillRect/>
              </a:stretch>
            </p:blipFill>
            <p:spPr>
              <a:xfrm>
                <a:off x="378026" y="4636567"/>
                <a:ext cx="648221" cy="164130"/>
              </a:xfrm>
              <a:prstGeom prst="rect">
                <a:avLst/>
              </a:prstGeom>
            </p:spPr>
          </p:pic>
        </p:grpSp>
        <p:grpSp>
          <p:nvGrpSpPr>
            <p:cNvPr id="274" name="Group 273"/>
            <p:cNvGrpSpPr/>
            <p:nvPr/>
          </p:nvGrpSpPr>
          <p:grpSpPr>
            <a:xfrm>
              <a:off x="2400043" y="4380286"/>
              <a:ext cx="1010802" cy="527416"/>
              <a:chOff x="2400043" y="4451406"/>
              <a:chExt cx="1010802" cy="527416"/>
            </a:xfrm>
          </p:grpSpPr>
          <p:pic>
            <p:nvPicPr>
              <p:cNvPr id="282" name="Picture 281"/>
              <p:cNvPicPr>
                <a:picLocks noChangeAspect="1"/>
              </p:cNvPicPr>
              <p:nvPr/>
            </p:nvPicPr>
            <p:blipFill>
              <a:blip r:embed="rId6" cstate="print"/>
              <a:srcRect b="-4013"/>
              <a:stretch>
                <a:fillRect/>
              </a:stretch>
            </p:blipFill>
            <p:spPr bwMode="auto">
              <a:xfrm>
                <a:off x="2400043" y="4451406"/>
                <a:ext cx="1010802" cy="527416"/>
              </a:xfrm>
              <a:prstGeom prst="rect">
                <a:avLst/>
              </a:prstGeom>
              <a:noFill/>
              <a:ln w="9525">
                <a:noFill/>
                <a:miter lim="800000"/>
                <a:headEnd/>
                <a:tailEnd/>
              </a:ln>
            </p:spPr>
          </p:pic>
          <p:pic>
            <p:nvPicPr>
              <p:cNvPr id="283" name="Picture 2" descr="https://encrypted-tbn0.gstatic.com/images?q=tbn:ANd9GcRgWtweeNVNot_dJ1JZ4fATg5X0qxTniN17Zry9UylCHUwXFy8KJQ"/>
              <p:cNvPicPr>
                <a:picLocks noChangeAspect="1" noChangeArrowheads="1"/>
              </p:cNvPicPr>
              <p:nvPr/>
            </p:nvPicPr>
            <p:blipFill>
              <a:blip r:embed="rId8" cstate="print"/>
              <a:srcRect/>
              <a:stretch>
                <a:fillRect/>
              </a:stretch>
            </p:blipFill>
            <p:spPr bwMode="auto">
              <a:xfrm>
                <a:off x="2576400" y="4585912"/>
                <a:ext cx="542437" cy="219842"/>
              </a:xfrm>
              <a:prstGeom prst="rect">
                <a:avLst/>
              </a:prstGeom>
              <a:noFill/>
            </p:spPr>
          </p:pic>
        </p:grpSp>
        <p:grpSp>
          <p:nvGrpSpPr>
            <p:cNvPr id="275" name="Group 274"/>
            <p:cNvGrpSpPr/>
            <p:nvPr/>
          </p:nvGrpSpPr>
          <p:grpSpPr>
            <a:xfrm>
              <a:off x="1286160" y="4378688"/>
              <a:ext cx="1010802" cy="527416"/>
              <a:chOff x="1286160" y="4449808"/>
              <a:chExt cx="1010802" cy="527416"/>
            </a:xfrm>
          </p:grpSpPr>
          <p:pic>
            <p:nvPicPr>
              <p:cNvPr id="280" name="Picture 279"/>
              <p:cNvPicPr>
                <a:picLocks noChangeAspect="1"/>
              </p:cNvPicPr>
              <p:nvPr/>
            </p:nvPicPr>
            <p:blipFill>
              <a:blip r:embed="rId6" cstate="print"/>
              <a:srcRect b="-4013"/>
              <a:stretch>
                <a:fillRect/>
              </a:stretch>
            </p:blipFill>
            <p:spPr bwMode="auto">
              <a:xfrm>
                <a:off x="1286160" y="4449808"/>
                <a:ext cx="1010802" cy="527416"/>
              </a:xfrm>
              <a:prstGeom prst="rect">
                <a:avLst/>
              </a:prstGeom>
              <a:noFill/>
              <a:ln w="9525">
                <a:noFill/>
                <a:miter lim="800000"/>
                <a:headEnd/>
                <a:tailEnd/>
              </a:ln>
            </p:spPr>
          </p:pic>
          <p:pic>
            <p:nvPicPr>
              <p:cNvPr id="281" name="Picture 280" descr="openstack_logo.jpg"/>
              <p:cNvPicPr>
                <a:picLocks noChangeAspect="1"/>
              </p:cNvPicPr>
              <p:nvPr/>
            </p:nvPicPr>
            <p:blipFill rotWithShape="1">
              <a:blip r:embed="rId9" cstate="print">
                <a:extLst>
                  <a:ext uri="{28A0092B-C50C-407E-A947-70E740481C1C}">
                    <a14:useLocalDpi xmlns:a14="http://schemas.microsoft.com/office/drawing/2010/main" val="0"/>
                  </a:ext>
                </a:extLst>
              </a:blip>
              <a:srcRect l="4286"/>
              <a:stretch/>
            </p:blipFill>
            <p:spPr>
              <a:xfrm>
                <a:off x="1455729" y="4599299"/>
                <a:ext cx="596066" cy="198041"/>
              </a:xfrm>
              <a:prstGeom prst="rect">
                <a:avLst/>
              </a:prstGeom>
            </p:spPr>
          </p:pic>
        </p:grpSp>
        <p:grpSp>
          <p:nvGrpSpPr>
            <p:cNvPr id="276" name="Group 275"/>
            <p:cNvGrpSpPr/>
            <p:nvPr/>
          </p:nvGrpSpPr>
          <p:grpSpPr>
            <a:xfrm>
              <a:off x="3510024" y="4381909"/>
              <a:ext cx="1010802" cy="527416"/>
              <a:chOff x="3510024" y="4453029"/>
              <a:chExt cx="1010802" cy="527416"/>
            </a:xfrm>
          </p:grpSpPr>
          <p:pic>
            <p:nvPicPr>
              <p:cNvPr id="277" name="Picture 276"/>
              <p:cNvPicPr>
                <a:picLocks noChangeAspect="1"/>
              </p:cNvPicPr>
              <p:nvPr/>
            </p:nvPicPr>
            <p:blipFill>
              <a:blip r:embed="rId6" cstate="print"/>
              <a:srcRect b="-4013"/>
              <a:stretch>
                <a:fillRect/>
              </a:stretch>
            </p:blipFill>
            <p:spPr bwMode="auto">
              <a:xfrm>
                <a:off x="3510024" y="4453029"/>
                <a:ext cx="1010802" cy="527416"/>
              </a:xfrm>
              <a:prstGeom prst="rect">
                <a:avLst/>
              </a:prstGeom>
              <a:noFill/>
              <a:ln w="9525">
                <a:noFill/>
                <a:miter lim="800000"/>
                <a:headEnd/>
                <a:tailEnd/>
              </a:ln>
            </p:spPr>
          </p:pic>
          <p:pic>
            <p:nvPicPr>
              <p:cNvPr id="278" name="Picture 277"/>
              <p:cNvPicPr>
                <a:picLocks noChangeAspect="1"/>
              </p:cNvPicPr>
              <p:nvPr/>
            </p:nvPicPr>
            <p:blipFill>
              <a:blip r:embed="rId4"/>
              <a:stretch>
                <a:fillRect/>
              </a:stretch>
            </p:blipFill>
            <p:spPr>
              <a:xfrm>
                <a:off x="3650837" y="4531964"/>
                <a:ext cx="327845" cy="327845"/>
              </a:xfrm>
              <a:prstGeom prst="rect">
                <a:avLst/>
              </a:prstGeom>
            </p:spPr>
          </p:pic>
          <p:sp>
            <p:nvSpPr>
              <p:cNvPr id="279" name="TextBox 278"/>
              <p:cNvSpPr txBox="1"/>
              <p:nvPr/>
            </p:nvSpPr>
            <p:spPr>
              <a:xfrm>
                <a:off x="3833915" y="4577180"/>
                <a:ext cx="594387" cy="239074"/>
              </a:xfrm>
              <a:prstGeom prst="rect">
                <a:avLst/>
              </a:prstGeom>
              <a:noFill/>
            </p:spPr>
            <p:txBody>
              <a:bodyPr wrap="none" rtlCol="0">
                <a:spAutoFit/>
              </a:bodyPr>
              <a:lstStyle/>
              <a:p>
                <a:pPr algn="ctr"/>
                <a:r>
                  <a:rPr lang="en-US" sz="1200" dirty="0" smtClean="0">
                    <a:solidFill>
                      <a:schemeClr val="tx1">
                        <a:lumMod val="50000"/>
                      </a:schemeClr>
                    </a:solidFill>
                  </a:rPr>
                  <a:t>Azure</a:t>
                </a:r>
              </a:p>
            </p:txBody>
          </p:sp>
        </p:grpSp>
      </p:grpSp>
      <p:grpSp>
        <p:nvGrpSpPr>
          <p:cNvPr id="111" name="Group 110"/>
          <p:cNvGrpSpPr/>
          <p:nvPr/>
        </p:nvGrpSpPr>
        <p:grpSpPr>
          <a:xfrm>
            <a:off x="6688237" y="456183"/>
            <a:ext cx="1744133" cy="886964"/>
            <a:chOff x="6775984" y="840178"/>
            <a:chExt cx="1744133" cy="886964"/>
          </a:xfrm>
        </p:grpSpPr>
        <p:sp>
          <p:nvSpPr>
            <p:cNvPr id="112" name="AutoShape 1"/>
            <p:cNvSpPr>
              <a:spLocks noChangeArrowheads="1"/>
            </p:cNvSpPr>
            <p:nvPr/>
          </p:nvSpPr>
          <p:spPr bwMode="auto">
            <a:xfrm>
              <a:off x="6775984" y="840178"/>
              <a:ext cx="1744133" cy="864803"/>
            </a:xfrm>
            <a:prstGeom prst="roundRect">
              <a:avLst>
                <a:gd name="adj" fmla="val 7589"/>
              </a:avLst>
            </a:prstGeom>
            <a:solidFill>
              <a:schemeClr val="bg1">
                <a:lumMod val="65000"/>
              </a:schemeClr>
            </a:solidFill>
            <a:ln w="9525" cap="flat">
              <a:solidFill>
                <a:srgbClr val="FFFFFF"/>
              </a:solidFill>
              <a:round/>
              <a:headEnd/>
              <a:tailEnd/>
            </a:ln>
            <a:effectLst>
              <a:outerShdw blurRad="50800" dist="38100" algn="tl" rotWithShape="0">
                <a:schemeClr val="tx2">
                  <a:alpha val="30000"/>
                </a:schemeClr>
              </a:outerShdw>
            </a:effectLst>
            <a:extLst/>
          </p:spPr>
          <p:txBody>
            <a:bodyPr wrap="none" anchor="ctr"/>
            <a:lstStyle/>
            <a:p>
              <a:r>
                <a:rPr lang="en-US" dirty="0" smtClean="0"/>
                <a:t> </a:t>
              </a:r>
              <a:endParaRPr lang="en-US" dirty="0"/>
            </a:p>
          </p:txBody>
        </p:sp>
        <p:grpSp>
          <p:nvGrpSpPr>
            <p:cNvPr id="113" name="Shape 179"/>
            <p:cNvGrpSpPr/>
            <p:nvPr/>
          </p:nvGrpSpPr>
          <p:grpSpPr>
            <a:xfrm>
              <a:off x="6847703" y="928524"/>
              <a:ext cx="1621611" cy="798618"/>
              <a:chOff x="1163919" y="1239446"/>
              <a:chExt cx="1621611" cy="798618"/>
            </a:xfrm>
          </p:grpSpPr>
          <p:grpSp>
            <p:nvGrpSpPr>
              <p:cNvPr id="114" name="Shape 181"/>
              <p:cNvGrpSpPr/>
              <p:nvPr/>
            </p:nvGrpSpPr>
            <p:grpSpPr>
              <a:xfrm>
                <a:off x="1163919" y="1239446"/>
                <a:ext cx="1621611" cy="568476"/>
                <a:chOff x="5481921" y="2721113"/>
                <a:chExt cx="1621611" cy="568476"/>
              </a:xfrm>
            </p:grpSpPr>
            <p:sp>
              <p:nvSpPr>
                <p:cNvPr id="116" name="Shape 182"/>
                <p:cNvSpPr/>
                <p:nvPr/>
              </p:nvSpPr>
              <p:spPr>
                <a:xfrm>
                  <a:off x="5481921" y="2721113"/>
                  <a:ext cx="1613145" cy="272143"/>
                </a:xfrm>
                <a:prstGeom prst="roundRect">
                  <a:avLst>
                    <a:gd name="adj" fmla="val 17740"/>
                  </a:avLst>
                </a:prstGeom>
                <a:solidFill>
                  <a:srgbClr val="33928A"/>
                </a:solidFill>
                <a:ln>
                  <a:solidFill>
                    <a:srgbClr val="FFFFFF"/>
                  </a:solidFill>
                </a:ln>
              </p:spPr>
              <p:txBody>
                <a:bodyPr lIns="91425" tIns="0" rIns="91425" bIns="0" anchor="ctr" anchorCtr="0">
                  <a:normAutofit/>
                </a:bodyPr>
                <a:lstStyle/>
                <a:p>
                  <a:pPr marL="0" marR="0" lvl="0" indent="0" algn="l" rtl="0">
                    <a:lnSpc>
                      <a:spcPct val="100000"/>
                    </a:lnSpc>
                    <a:spcBef>
                      <a:spcPts val="0"/>
                    </a:spcBef>
                    <a:spcAft>
                      <a:spcPts val="0"/>
                    </a:spcAft>
                    <a:buClr>
                      <a:srgbClr val="F2F2F2"/>
                    </a:buClr>
                    <a:buSzPct val="25000"/>
                    <a:buFont typeface="Calibri"/>
                    <a:buNone/>
                  </a:pPr>
                  <a:r>
                    <a:rPr lang="en-US" sz="1200" b="0" i="0" u="none" strike="noStrike" cap="none" baseline="0" dirty="0">
                      <a:solidFill>
                        <a:srgbClr val="F2F2F2"/>
                      </a:solidFill>
                      <a:latin typeface="Calibri"/>
                      <a:ea typeface="Calibri"/>
                      <a:cs typeface="Calibri"/>
                      <a:sym typeface="Calibri"/>
                      <a:rtl val="0"/>
                    </a:rPr>
                    <a:t>Ops Manager UI</a:t>
                  </a:r>
                </a:p>
              </p:txBody>
            </p:sp>
            <p:sp>
              <p:nvSpPr>
                <p:cNvPr id="117" name="Shape 183"/>
                <p:cNvSpPr/>
                <p:nvPr/>
              </p:nvSpPr>
              <p:spPr>
                <a:xfrm>
                  <a:off x="5490387" y="3017446"/>
                  <a:ext cx="1613145" cy="272143"/>
                </a:xfrm>
                <a:prstGeom prst="roundRect">
                  <a:avLst>
                    <a:gd name="adj" fmla="val 17740"/>
                  </a:avLst>
                </a:prstGeom>
                <a:solidFill>
                  <a:srgbClr val="33928A"/>
                </a:solidFill>
                <a:ln>
                  <a:solidFill>
                    <a:srgbClr val="FFFFFF"/>
                  </a:solidFill>
                </a:ln>
              </p:spPr>
              <p:txBody>
                <a:bodyPr lIns="91425" tIns="0" rIns="91425" bIns="0" anchor="ctr" anchorCtr="0">
                  <a:normAutofit/>
                </a:bodyPr>
                <a:lstStyle/>
                <a:p>
                  <a:pPr marL="0" marR="0" lvl="0" indent="0" algn="l" rtl="0">
                    <a:lnSpc>
                      <a:spcPct val="100000"/>
                    </a:lnSpc>
                    <a:spcBef>
                      <a:spcPts val="0"/>
                    </a:spcBef>
                    <a:spcAft>
                      <a:spcPts val="0"/>
                    </a:spcAft>
                    <a:buClr>
                      <a:srgbClr val="F2F2F2"/>
                    </a:buClr>
                    <a:buSzPct val="25000"/>
                    <a:buFont typeface="Calibri"/>
                    <a:buNone/>
                  </a:pPr>
                  <a:r>
                    <a:rPr lang="en-US" sz="1200" b="0" i="0" u="none" strike="noStrike" cap="none" baseline="0">
                      <a:solidFill>
                        <a:srgbClr val="F2F2F2"/>
                      </a:solidFill>
                      <a:latin typeface="Calibri"/>
                      <a:ea typeface="Calibri"/>
                      <a:cs typeface="Calibri"/>
                      <a:sym typeface="Calibri"/>
                      <a:rtl val="0"/>
                    </a:rPr>
                    <a:t>Ops Manager Director</a:t>
                  </a:r>
                </a:p>
              </p:txBody>
            </p:sp>
            <p:sp>
              <p:nvSpPr>
                <p:cNvPr id="118" name="Shape 184"/>
                <p:cNvSpPr/>
                <p:nvPr/>
              </p:nvSpPr>
              <p:spPr>
                <a:xfrm rot="-2700000">
                  <a:off x="6784415" y="2806978"/>
                  <a:ext cx="269999" cy="98294"/>
                </a:xfrm>
                <a:custGeom>
                  <a:avLst/>
                  <a:gdLst/>
                  <a:ahLst/>
                  <a:cxnLst/>
                  <a:rect l="0" t="0" r="0" b="0"/>
                  <a:pathLst>
                    <a:path w="1118481" h="407194" extrusionOk="0">
                      <a:moveTo>
                        <a:pt x="174315" y="0"/>
                      </a:moveTo>
                      <a:cubicBezTo>
                        <a:pt x="251754" y="0"/>
                        <a:pt x="319094" y="43232"/>
                        <a:pt x="351038" y="108219"/>
                      </a:cubicBezTo>
                      <a:lnTo>
                        <a:pt x="767443" y="108219"/>
                      </a:lnTo>
                      <a:cubicBezTo>
                        <a:pt x="799388" y="43232"/>
                        <a:pt x="866728" y="0"/>
                        <a:pt x="944166" y="0"/>
                      </a:cubicBezTo>
                      <a:cubicBezTo>
                        <a:pt x="1020049" y="0"/>
                        <a:pt x="1086236" y="41514"/>
                        <a:pt x="1118481" y="104647"/>
                      </a:cubicBezTo>
                      <a:lnTo>
                        <a:pt x="949589" y="104647"/>
                      </a:lnTo>
                      <a:lnTo>
                        <a:pt x="900114" y="203597"/>
                      </a:lnTo>
                      <a:lnTo>
                        <a:pt x="949589" y="302547"/>
                      </a:lnTo>
                      <a:lnTo>
                        <a:pt x="1118481" y="302547"/>
                      </a:lnTo>
                      <a:cubicBezTo>
                        <a:pt x="1086236" y="365680"/>
                        <a:pt x="1020049" y="407194"/>
                        <a:pt x="944166" y="407194"/>
                      </a:cubicBezTo>
                      <a:cubicBezTo>
                        <a:pt x="866728" y="407194"/>
                        <a:pt x="799388" y="363962"/>
                        <a:pt x="767443" y="298975"/>
                      </a:cubicBezTo>
                      <a:lnTo>
                        <a:pt x="351038" y="298975"/>
                      </a:lnTo>
                      <a:cubicBezTo>
                        <a:pt x="319094" y="363962"/>
                        <a:pt x="251754" y="407194"/>
                        <a:pt x="174315" y="407194"/>
                      </a:cubicBezTo>
                      <a:cubicBezTo>
                        <a:pt x="98432" y="407194"/>
                        <a:pt x="32245" y="365680"/>
                        <a:pt x="0" y="302547"/>
                      </a:cubicBezTo>
                      <a:lnTo>
                        <a:pt x="168892" y="302547"/>
                      </a:lnTo>
                      <a:lnTo>
                        <a:pt x="218367" y="203597"/>
                      </a:lnTo>
                      <a:lnTo>
                        <a:pt x="168892" y="104647"/>
                      </a:lnTo>
                      <a:lnTo>
                        <a:pt x="0" y="104647"/>
                      </a:lnTo>
                      <a:cubicBezTo>
                        <a:pt x="32245" y="41514"/>
                        <a:pt x="98432" y="0"/>
                        <a:pt x="174315" y="0"/>
                      </a:cubicBezTo>
                      <a:close/>
                    </a:path>
                  </a:pathLst>
                </a:custGeom>
                <a:solidFill>
                  <a:schemeClr val="lt1"/>
                </a:solidFill>
                <a:ln>
                  <a:solidFill>
                    <a:srgbClr val="FFFFFF"/>
                  </a:solidFill>
                </a:ln>
              </p:spPr>
              <p:txBody>
                <a:bodyPr lIns="91425" tIns="45700" rIns="91425" bIns="45700" anchor="ctr" anchorCtr="0">
                  <a:normAutofit fontScale="25000" lnSpcReduction="20000"/>
                </a:bodyPr>
                <a:lstStyle/>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chemeClr val="lt1"/>
                    </a:solidFill>
                    <a:latin typeface="Arial"/>
                    <a:ea typeface="Arial"/>
                    <a:cs typeface="Arial"/>
                    <a:sym typeface="Arial"/>
                    <a:rtl val="0"/>
                  </a:endParaRPr>
                </a:p>
              </p:txBody>
            </p:sp>
          </p:grpSp>
          <p:sp>
            <p:nvSpPr>
              <p:cNvPr id="115" name="Shape 185"/>
              <p:cNvSpPr txBox="1"/>
              <p:nvPr/>
            </p:nvSpPr>
            <p:spPr>
              <a:xfrm>
                <a:off x="1169700" y="1761066"/>
                <a:ext cx="1587544" cy="276998"/>
              </a:xfrm>
              <a:prstGeom prst="rect">
                <a:avLst/>
              </a:prstGeom>
              <a:noFill/>
              <a:ln>
                <a:noFill/>
              </a:ln>
            </p:spPr>
            <p:txBody>
              <a:bodyPr lIns="91425" tIns="45700" rIns="91425" bIns="45700" anchor="t" anchorCtr="0">
                <a:normAutofit/>
              </a:bodyPr>
              <a:lstStyle/>
              <a:p>
                <a:pPr marL="0" marR="0" lvl="0" indent="0" algn="ctr" rtl="0">
                  <a:lnSpc>
                    <a:spcPct val="100000"/>
                  </a:lnSpc>
                  <a:spcBef>
                    <a:spcPts val="0"/>
                  </a:spcBef>
                  <a:spcAft>
                    <a:spcPts val="0"/>
                  </a:spcAft>
                  <a:buClr>
                    <a:schemeClr val="dk1"/>
                  </a:buClr>
                  <a:buSzPct val="25000"/>
                  <a:buFont typeface="Arial"/>
                  <a:buNone/>
                </a:pPr>
                <a:r>
                  <a:rPr lang="en-US" sz="1200" b="0" i="0" u="none" strike="noStrike" cap="none" baseline="0" dirty="0">
                    <a:solidFill>
                      <a:schemeClr val="bg1"/>
                    </a:solidFill>
                    <a:latin typeface="Arial"/>
                    <a:ea typeface="Arial"/>
                    <a:cs typeface="Arial"/>
                    <a:sym typeface="Arial"/>
                    <a:rtl val="0"/>
                  </a:rPr>
                  <a:t>Operations Manager</a:t>
                </a:r>
              </a:p>
            </p:txBody>
          </p:sp>
        </p:grpSp>
      </p:grpSp>
      <p:grpSp>
        <p:nvGrpSpPr>
          <p:cNvPr id="119" name="Group 118"/>
          <p:cNvGrpSpPr/>
          <p:nvPr/>
        </p:nvGrpSpPr>
        <p:grpSpPr>
          <a:xfrm>
            <a:off x="6684997" y="1490128"/>
            <a:ext cx="1744133" cy="896936"/>
            <a:chOff x="6775984" y="1967163"/>
            <a:chExt cx="1744133" cy="896936"/>
          </a:xfrm>
        </p:grpSpPr>
        <p:sp>
          <p:nvSpPr>
            <p:cNvPr id="120" name="AutoShape 1"/>
            <p:cNvSpPr>
              <a:spLocks noChangeArrowheads="1"/>
            </p:cNvSpPr>
            <p:nvPr/>
          </p:nvSpPr>
          <p:spPr bwMode="auto">
            <a:xfrm>
              <a:off x="6775984" y="1967163"/>
              <a:ext cx="1744133" cy="864803"/>
            </a:xfrm>
            <a:prstGeom prst="roundRect">
              <a:avLst>
                <a:gd name="adj" fmla="val 7589"/>
              </a:avLst>
            </a:prstGeom>
            <a:solidFill>
              <a:srgbClr val="A6A6A6"/>
            </a:solidFill>
            <a:ln w="9525" cap="flat">
              <a:solidFill>
                <a:srgbClr val="FFFFFF"/>
              </a:solidFill>
              <a:round/>
              <a:headEnd/>
              <a:tailEnd/>
            </a:ln>
            <a:effectLst>
              <a:outerShdw blurRad="50800" dist="38100" dir="2700000" algn="tl" rotWithShape="0">
                <a:srgbClr val="000000">
                  <a:alpha val="43000"/>
                </a:srgbClr>
              </a:outerShdw>
            </a:effectLst>
            <a:extLst/>
          </p:spPr>
          <p:txBody>
            <a:bodyPr wrap="none" anchor="ctr"/>
            <a:lstStyle/>
            <a:p>
              <a:r>
                <a:rPr lang="en-US" dirty="0" smtClean="0"/>
                <a:t> </a:t>
              </a:r>
              <a:endParaRPr lang="en-US" dirty="0"/>
            </a:p>
          </p:txBody>
        </p:sp>
        <p:grpSp>
          <p:nvGrpSpPr>
            <p:cNvPr id="121" name="Shape 194"/>
            <p:cNvGrpSpPr/>
            <p:nvPr/>
          </p:nvGrpSpPr>
          <p:grpSpPr>
            <a:xfrm>
              <a:off x="6847707" y="2014681"/>
              <a:ext cx="1613145" cy="849418"/>
              <a:chOff x="6430190" y="1230979"/>
              <a:chExt cx="1613145" cy="849418"/>
            </a:xfrm>
          </p:grpSpPr>
          <p:grpSp>
            <p:nvGrpSpPr>
              <p:cNvPr id="122" name="Shape 196"/>
              <p:cNvGrpSpPr/>
              <p:nvPr/>
            </p:nvGrpSpPr>
            <p:grpSpPr>
              <a:xfrm>
                <a:off x="6430190" y="1230979"/>
                <a:ext cx="1613145" cy="568473"/>
                <a:chOff x="5490387" y="1527312"/>
                <a:chExt cx="1613145" cy="568473"/>
              </a:xfrm>
            </p:grpSpPr>
            <p:sp>
              <p:nvSpPr>
                <p:cNvPr id="126" name="Shape 197"/>
                <p:cNvSpPr/>
                <p:nvPr/>
              </p:nvSpPr>
              <p:spPr>
                <a:xfrm>
                  <a:off x="5490387" y="1527312"/>
                  <a:ext cx="1613145" cy="272143"/>
                </a:xfrm>
                <a:prstGeom prst="roundRect">
                  <a:avLst>
                    <a:gd name="adj" fmla="val 17740"/>
                  </a:avLst>
                </a:prstGeom>
                <a:solidFill>
                  <a:srgbClr val="33928A"/>
                </a:solidFill>
                <a:ln>
                  <a:solidFill>
                    <a:srgbClr val="FFFFFF"/>
                  </a:solidFill>
                </a:ln>
              </p:spPr>
              <p:txBody>
                <a:bodyPr lIns="91425" tIns="0" rIns="91425" bIns="0" anchor="ctr" anchorCtr="0">
                  <a:normAutofit/>
                </a:bodyPr>
                <a:lstStyle/>
                <a:p>
                  <a:pPr marL="0" marR="0" lvl="0" indent="0" algn="l" rtl="0">
                    <a:lnSpc>
                      <a:spcPct val="100000"/>
                    </a:lnSpc>
                    <a:spcBef>
                      <a:spcPts val="0"/>
                    </a:spcBef>
                    <a:spcAft>
                      <a:spcPts val="0"/>
                    </a:spcAft>
                    <a:buClr>
                      <a:srgbClr val="F2F2F2"/>
                    </a:buClr>
                    <a:buSzPct val="25000"/>
                    <a:buFont typeface="Calibri"/>
                    <a:buNone/>
                  </a:pPr>
                  <a:r>
                    <a:rPr lang="en-US" sz="1200" b="0" i="0" u="none" strike="noStrike" cap="none" baseline="0">
                      <a:solidFill>
                        <a:srgbClr val="F2F2F2"/>
                      </a:solidFill>
                      <a:latin typeface="Calibri"/>
                      <a:ea typeface="Calibri"/>
                      <a:cs typeface="Calibri"/>
                      <a:sym typeface="Calibri"/>
                      <a:rtl val="0"/>
                    </a:rPr>
                    <a:t>Service Broker</a:t>
                  </a:r>
                </a:p>
              </p:txBody>
            </p:sp>
            <p:sp>
              <p:nvSpPr>
                <p:cNvPr id="133" name="Shape 198"/>
                <p:cNvSpPr/>
                <p:nvPr/>
              </p:nvSpPr>
              <p:spPr>
                <a:xfrm>
                  <a:off x="5490387" y="1823643"/>
                  <a:ext cx="1613145" cy="272143"/>
                </a:xfrm>
                <a:prstGeom prst="roundRect">
                  <a:avLst>
                    <a:gd name="adj" fmla="val 17740"/>
                  </a:avLst>
                </a:prstGeom>
                <a:solidFill>
                  <a:srgbClr val="33928A"/>
                </a:solidFill>
                <a:ln>
                  <a:solidFill>
                    <a:srgbClr val="FFFFFF"/>
                  </a:solidFill>
                </a:ln>
              </p:spPr>
              <p:txBody>
                <a:bodyPr lIns="91425" tIns="0" rIns="91425" bIns="0" anchor="ctr" anchorCtr="0">
                  <a:normAutofit/>
                </a:bodyPr>
                <a:lstStyle/>
                <a:p>
                  <a:pPr marL="0" marR="0" lvl="0" indent="0" algn="l" rtl="0">
                    <a:lnSpc>
                      <a:spcPct val="100000"/>
                    </a:lnSpc>
                    <a:spcBef>
                      <a:spcPts val="0"/>
                    </a:spcBef>
                    <a:spcAft>
                      <a:spcPts val="0"/>
                    </a:spcAft>
                    <a:buClr>
                      <a:srgbClr val="F2F2F2"/>
                    </a:buClr>
                    <a:buSzPct val="25000"/>
                    <a:buFont typeface="Calibri"/>
                    <a:buNone/>
                  </a:pPr>
                  <a:r>
                    <a:rPr lang="en-US" sz="1200" b="0" i="0" u="none" strike="noStrike" cap="none" baseline="0" dirty="0">
                      <a:solidFill>
                        <a:srgbClr val="F2F2F2"/>
                      </a:solidFill>
                      <a:latin typeface="Calibri"/>
                      <a:ea typeface="Calibri"/>
                      <a:cs typeface="Calibri"/>
                      <a:sym typeface="Calibri"/>
                      <a:rtl val="0"/>
                    </a:rPr>
                    <a:t>Service Nodes</a:t>
                  </a:r>
                </a:p>
              </p:txBody>
            </p:sp>
            <p:sp>
              <p:nvSpPr>
                <p:cNvPr id="134" name="Shape 199"/>
                <p:cNvSpPr/>
                <p:nvPr/>
              </p:nvSpPr>
              <p:spPr>
                <a:xfrm>
                  <a:off x="6846607" y="1563850"/>
                  <a:ext cx="194025" cy="194020"/>
                </a:xfrm>
                <a:custGeom>
                  <a:avLst/>
                  <a:gdLst/>
                  <a:ahLst/>
                  <a:cxnLst/>
                  <a:rect l="0" t="0" r="0" b="0"/>
                  <a:pathLst>
                    <a:path w="3195025" h="3194985" extrusionOk="0">
                      <a:moveTo>
                        <a:pt x="683252" y="2245091"/>
                      </a:moveTo>
                      <a:cubicBezTo>
                        <a:pt x="526024" y="2245091"/>
                        <a:pt x="398566" y="2372549"/>
                        <a:pt x="398566" y="2529777"/>
                      </a:cubicBezTo>
                      <a:lnTo>
                        <a:pt x="398563" y="2529777"/>
                      </a:lnTo>
                      <a:cubicBezTo>
                        <a:pt x="398563" y="2687004"/>
                        <a:pt x="526021" y="2814463"/>
                        <a:pt x="683249" y="2814463"/>
                      </a:cubicBezTo>
                      <a:cubicBezTo>
                        <a:pt x="840476" y="2814463"/>
                        <a:pt x="967935" y="2687004"/>
                        <a:pt x="967935" y="2529777"/>
                      </a:cubicBezTo>
                      <a:lnTo>
                        <a:pt x="967935" y="2245091"/>
                      </a:lnTo>
                      <a:close/>
                      <a:moveTo>
                        <a:pt x="2244948" y="2226032"/>
                      </a:moveTo>
                      <a:lnTo>
                        <a:pt x="2244948" y="2510715"/>
                      </a:lnTo>
                      <a:cubicBezTo>
                        <a:pt x="2244948" y="2667943"/>
                        <a:pt x="2372406" y="2795401"/>
                        <a:pt x="2529634" y="2795401"/>
                      </a:cubicBezTo>
                      <a:lnTo>
                        <a:pt x="2529634" y="2795404"/>
                      </a:lnTo>
                      <a:cubicBezTo>
                        <a:pt x="2686861" y="2795404"/>
                        <a:pt x="2814320" y="2667945"/>
                        <a:pt x="2814320" y="2510718"/>
                      </a:cubicBezTo>
                      <a:cubicBezTo>
                        <a:pt x="2814320" y="2353491"/>
                        <a:pt x="2686861" y="2226032"/>
                        <a:pt x="2529634" y="2226032"/>
                      </a:cubicBezTo>
                      <a:close/>
                      <a:moveTo>
                        <a:pt x="1324215" y="1318407"/>
                      </a:moveTo>
                      <a:lnTo>
                        <a:pt x="1324215" y="1321813"/>
                      </a:lnTo>
                      <a:lnTo>
                        <a:pt x="1321332" y="1321813"/>
                      </a:lnTo>
                      <a:lnTo>
                        <a:pt x="1321332" y="1873653"/>
                      </a:lnTo>
                      <a:lnTo>
                        <a:pt x="1873510" y="1873653"/>
                      </a:lnTo>
                      <a:lnTo>
                        <a:pt x="1873510" y="1872635"/>
                      </a:lnTo>
                      <a:lnTo>
                        <a:pt x="1876578" y="1872635"/>
                      </a:lnTo>
                      <a:lnTo>
                        <a:pt x="1876578" y="1321332"/>
                      </a:lnTo>
                      <a:lnTo>
                        <a:pt x="1873693" y="1321332"/>
                      </a:lnTo>
                      <a:lnTo>
                        <a:pt x="1873693" y="1318407"/>
                      </a:lnTo>
                      <a:close/>
                      <a:moveTo>
                        <a:pt x="668091" y="399044"/>
                      </a:moveTo>
                      <a:cubicBezTo>
                        <a:pt x="510864" y="399044"/>
                        <a:pt x="383405" y="526503"/>
                        <a:pt x="383405" y="683730"/>
                      </a:cubicBezTo>
                      <a:cubicBezTo>
                        <a:pt x="383405" y="840957"/>
                        <a:pt x="510864" y="968416"/>
                        <a:pt x="668091" y="968416"/>
                      </a:cubicBezTo>
                      <a:lnTo>
                        <a:pt x="952777" y="968416"/>
                      </a:lnTo>
                      <a:lnTo>
                        <a:pt x="952777" y="683733"/>
                      </a:lnTo>
                      <a:cubicBezTo>
                        <a:pt x="952777" y="526505"/>
                        <a:pt x="825319" y="399047"/>
                        <a:pt x="668091" y="399047"/>
                      </a:cubicBezTo>
                      <a:close/>
                      <a:moveTo>
                        <a:pt x="2511776" y="380522"/>
                      </a:moveTo>
                      <a:cubicBezTo>
                        <a:pt x="2354549" y="380522"/>
                        <a:pt x="2227090" y="507981"/>
                        <a:pt x="2227090" y="665208"/>
                      </a:cubicBezTo>
                      <a:lnTo>
                        <a:pt x="2227090" y="949894"/>
                      </a:lnTo>
                      <a:lnTo>
                        <a:pt x="2511773" y="949894"/>
                      </a:lnTo>
                      <a:cubicBezTo>
                        <a:pt x="2669001" y="949894"/>
                        <a:pt x="2796459" y="822436"/>
                        <a:pt x="2796459" y="665208"/>
                      </a:cubicBezTo>
                      <a:lnTo>
                        <a:pt x="2796462" y="665208"/>
                      </a:lnTo>
                      <a:cubicBezTo>
                        <a:pt x="2796462" y="507981"/>
                        <a:pt x="2669003" y="380522"/>
                        <a:pt x="2511776" y="380522"/>
                      </a:cubicBezTo>
                      <a:close/>
                      <a:moveTo>
                        <a:pt x="2534359" y="0"/>
                      </a:moveTo>
                      <a:cubicBezTo>
                        <a:pt x="2899234" y="0"/>
                        <a:pt x="3195025" y="295791"/>
                        <a:pt x="3195025" y="660666"/>
                      </a:cubicBezTo>
                      <a:lnTo>
                        <a:pt x="3195022" y="660666"/>
                      </a:lnTo>
                      <a:cubicBezTo>
                        <a:pt x="3195022" y="1025541"/>
                        <a:pt x="2899231" y="1321332"/>
                        <a:pt x="2534356" y="1321332"/>
                      </a:cubicBezTo>
                      <a:lnTo>
                        <a:pt x="2227340" y="1321332"/>
                      </a:lnTo>
                      <a:lnTo>
                        <a:pt x="2227340" y="1872635"/>
                      </a:lnTo>
                      <a:lnTo>
                        <a:pt x="2534176" y="1872635"/>
                      </a:lnTo>
                      <a:cubicBezTo>
                        <a:pt x="2899051" y="1872635"/>
                        <a:pt x="3194842" y="2168426"/>
                        <a:pt x="3194842" y="2533301"/>
                      </a:cubicBezTo>
                      <a:cubicBezTo>
                        <a:pt x="3194842" y="2898176"/>
                        <a:pt x="2899051" y="3193967"/>
                        <a:pt x="2534176" y="3193967"/>
                      </a:cubicBezTo>
                      <a:lnTo>
                        <a:pt x="2534176" y="3193964"/>
                      </a:lnTo>
                      <a:cubicBezTo>
                        <a:pt x="2169301" y="3193964"/>
                        <a:pt x="1873510" y="2898174"/>
                        <a:pt x="1873510" y="2533298"/>
                      </a:cubicBezTo>
                      <a:lnTo>
                        <a:pt x="1873510" y="2245313"/>
                      </a:lnTo>
                      <a:lnTo>
                        <a:pt x="1321332" y="2245313"/>
                      </a:lnTo>
                      <a:lnTo>
                        <a:pt x="1321332" y="2534319"/>
                      </a:lnTo>
                      <a:cubicBezTo>
                        <a:pt x="1321332" y="2899194"/>
                        <a:pt x="1025541" y="3194985"/>
                        <a:pt x="660666" y="3194985"/>
                      </a:cubicBezTo>
                      <a:cubicBezTo>
                        <a:pt x="295791" y="3194985"/>
                        <a:pt x="0" y="2899194"/>
                        <a:pt x="0" y="2534319"/>
                      </a:cubicBezTo>
                      <a:lnTo>
                        <a:pt x="2" y="2534319"/>
                      </a:lnTo>
                      <a:cubicBezTo>
                        <a:pt x="2" y="2169444"/>
                        <a:pt x="295793" y="1873653"/>
                        <a:pt x="660668" y="1873653"/>
                      </a:cubicBezTo>
                      <a:lnTo>
                        <a:pt x="969070" y="1873653"/>
                      </a:lnTo>
                      <a:lnTo>
                        <a:pt x="969070" y="1321813"/>
                      </a:lnTo>
                      <a:lnTo>
                        <a:pt x="663549" y="1321813"/>
                      </a:lnTo>
                      <a:cubicBezTo>
                        <a:pt x="298674" y="1321813"/>
                        <a:pt x="2883" y="1026022"/>
                        <a:pt x="2883" y="661147"/>
                      </a:cubicBezTo>
                      <a:cubicBezTo>
                        <a:pt x="2883" y="296272"/>
                        <a:pt x="298674" y="481"/>
                        <a:pt x="663549" y="481"/>
                      </a:cubicBezTo>
                      <a:lnTo>
                        <a:pt x="663549" y="484"/>
                      </a:lnTo>
                      <a:cubicBezTo>
                        <a:pt x="1028424" y="484"/>
                        <a:pt x="1324215" y="296274"/>
                        <a:pt x="1324215" y="661150"/>
                      </a:cubicBezTo>
                      <a:lnTo>
                        <a:pt x="1324215" y="987043"/>
                      </a:lnTo>
                      <a:lnTo>
                        <a:pt x="1873693" y="987043"/>
                      </a:lnTo>
                      <a:lnTo>
                        <a:pt x="1873693" y="660666"/>
                      </a:lnTo>
                      <a:cubicBezTo>
                        <a:pt x="1873693" y="295791"/>
                        <a:pt x="2169484" y="0"/>
                        <a:pt x="2534359" y="0"/>
                      </a:cubicBezTo>
                      <a:close/>
                    </a:path>
                  </a:pathLst>
                </a:custGeom>
                <a:solidFill>
                  <a:schemeClr val="lt1"/>
                </a:solidFill>
                <a:ln>
                  <a:noFill/>
                </a:ln>
              </p:spPr>
              <p:txBody>
                <a:bodyPr lIns="91425" tIns="45700" rIns="91425" bIns="45700" anchor="ctr" anchorCtr="0">
                  <a:normAutofit fontScale="25000" lnSpcReduction="20000"/>
                </a:bodyPr>
                <a:lstStyle/>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chemeClr val="lt1"/>
                    </a:solidFill>
                    <a:latin typeface="Arial"/>
                    <a:ea typeface="Arial"/>
                    <a:cs typeface="Arial"/>
                    <a:sym typeface="Arial"/>
                    <a:rtl val="0"/>
                  </a:endParaRPr>
                </a:p>
              </p:txBody>
            </p:sp>
          </p:grpSp>
          <p:sp>
            <p:nvSpPr>
              <p:cNvPr id="123" name="Shape 200"/>
              <p:cNvSpPr txBox="1"/>
              <p:nvPr/>
            </p:nvSpPr>
            <p:spPr>
              <a:xfrm>
                <a:off x="6880835" y="1803399"/>
                <a:ext cx="697802" cy="276998"/>
              </a:xfrm>
              <a:prstGeom prst="rect">
                <a:avLst/>
              </a:prstGeom>
              <a:noFill/>
              <a:ln>
                <a:noFill/>
              </a:ln>
            </p:spPr>
            <p:txBody>
              <a:bodyPr lIns="91425" tIns="45700" rIns="91425" bIns="45700" anchor="t" anchorCtr="0">
                <a:normAutofit/>
              </a:bodyPr>
              <a:lstStyle/>
              <a:p>
                <a:pPr marL="0" marR="0" lvl="0" indent="0" algn="ctr" rtl="0">
                  <a:lnSpc>
                    <a:spcPct val="100000"/>
                  </a:lnSpc>
                  <a:spcBef>
                    <a:spcPts val="0"/>
                  </a:spcBef>
                  <a:spcAft>
                    <a:spcPts val="0"/>
                  </a:spcAft>
                  <a:buClr>
                    <a:schemeClr val="dk1"/>
                  </a:buClr>
                  <a:buSzPct val="25000"/>
                  <a:buFont typeface="Arial"/>
                  <a:buNone/>
                </a:pPr>
                <a:r>
                  <a:rPr lang="en-US" sz="1200" b="0" i="0" u="none" strike="noStrike" cap="none" baseline="0" dirty="0" smtClean="0">
                    <a:solidFill>
                      <a:srgbClr val="FFFFFF"/>
                    </a:solidFill>
                    <a:latin typeface="Arial"/>
                    <a:ea typeface="Arial"/>
                    <a:cs typeface="Arial"/>
                    <a:sym typeface="Arial"/>
                    <a:rtl val="0"/>
                  </a:rPr>
                  <a:t>Service</a:t>
                </a:r>
                <a:endParaRPr lang="en-US" sz="1200" b="0" i="0" u="none" strike="noStrike" cap="none" baseline="0" dirty="0">
                  <a:solidFill>
                    <a:srgbClr val="FFFFFF"/>
                  </a:solidFill>
                  <a:latin typeface="Arial"/>
                  <a:ea typeface="Arial"/>
                  <a:cs typeface="Arial"/>
                  <a:sym typeface="Arial"/>
                  <a:rtl val="0"/>
                </a:endParaRPr>
              </a:p>
            </p:txBody>
          </p:sp>
          <p:sp>
            <p:nvSpPr>
              <p:cNvPr id="124" name="Shape 201"/>
              <p:cNvSpPr/>
              <p:nvPr/>
            </p:nvSpPr>
            <p:spPr>
              <a:xfrm>
                <a:off x="7807128" y="1574578"/>
                <a:ext cx="160006" cy="152622"/>
              </a:xfrm>
              <a:custGeom>
                <a:avLst/>
                <a:gdLst/>
                <a:ahLst/>
                <a:cxnLst/>
                <a:rect l="0" t="0" r="0" b="0"/>
                <a:pathLst>
                  <a:path w="564449" h="588709" extrusionOk="0">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lt1"/>
              </a:solidFill>
              <a:ln>
                <a:noFill/>
              </a:ln>
            </p:spPr>
            <p:txBody>
              <a:bodyPr lIns="91425" tIns="45700" rIns="91425" bIns="45700" anchor="ctr" anchorCtr="0">
                <a:normAutofit fontScale="25000" lnSpcReduction="20000"/>
              </a:bodyPr>
              <a:lstStyle/>
              <a:p>
                <a:pPr marL="0" marR="0" lvl="0" indent="0" algn="ctr" rtl="0">
                  <a:lnSpc>
                    <a:spcPct val="100000"/>
                  </a:lnSpc>
                  <a:spcBef>
                    <a:spcPts val="0"/>
                  </a:spcBef>
                  <a:spcAft>
                    <a:spcPts val="0"/>
                  </a:spcAft>
                  <a:buClr>
                    <a:srgbClr val="000000"/>
                  </a:buClr>
                  <a:buFont typeface="Arial"/>
                  <a:buNone/>
                </a:pPr>
                <a:endParaRPr sz="1800" b="0" i="0" u="none" strike="noStrike" cap="none" baseline="0">
                  <a:solidFill>
                    <a:schemeClr val="lt1"/>
                  </a:solidFill>
                  <a:latin typeface="Arial"/>
                  <a:ea typeface="Arial"/>
                  <a:cs typeface="Arial"/>
                  <a:sym typeface="Arial"/>
                  <a:rtl val="0"/>
                </a:endParaRPr>
              </a:p>
            </p:txBody>
          </p:sp>
        </p:grpSp>
      </p:grpSp>
      <p:grpSp>
        <p:nvGrpSpPr>
          <p:cNvPr id="137" name="Group 136"/>
          <p:cNvGrpSpPr/>
          <p:nvPr/>
        </p:nvGrpSpPr>
        <p:grpSpPr>
          <a:xfrm>
            <a:off x="6703547" y="2548528"/>
            <a:ext cx="1744133" cy="896936"/>
            <a:chOff x="6775984" y="1967163"/>
            <a:chExt cx="1744133" cy="896936"/>
          </a:xfrm>
        </p:grpSpPr>
        <p:sp>
          <p:nvSpPr>
            <p:cNvPr id="138" name="AutoShape 1"/>
            <p:cNvSpPr>
              <a:spLocks noChangeArrowheads="1"/>
            </p:cNvSpPr>
            <p:nvPr/>
          </p:nvSpPr>
          <p:spPr bwMode="auto">
            <a:xfrm>
              <a:off x="6775984" y="1967163"/>
              <a:ext cx="1744133" cy="864803"/>
            </a:xfrm>
            <a:prstGeom prst="roundRect">
              <a:avLst>
                <a:gd name="adj" fmla="val 7589"/>
              </a:avLst>
            </a:prstGeom>
            <a:solidFill>
              <a:srgbClr val="A6A6A6"/>
            </a:solidFill>
            <a:ln w="9525" cap="flat">
              <a:solidFill>
                <a:srgbClr val="FFFFFF"/>
              </a:solidFill>
              <a:round/>
              <a:headEnd/>
              <a:tailEnd/>
            </a:ln>
            <a:effectLst>
              <a:outerShdw blurRad="50800" dist="38100" dir="2700000" algn="tl" rotWithShape="0">
                <a:srgbClr val="000000">
                  <a:alpha val="43000"/>
                </a:srgbClr>
              </a:outerShdw>
            </a:effectLst>
            <a:extLst/>
          </p:spPr>
          <p:txBody>
            <a:bodyPr wrap="none" anchor="ctr"/>
            <a:lstStyle/>
            <a:p>
              <a:r>
                <a:rPr lang="en-US" dirty="0" smtClean="0"/>
                <a:t> </a:t>
              </a:r>
              <a:endParaRPr lang="en-US" dirty="0"/>
            </a:p>
          </p:txBody>
        </p:sp>
        <p:grpSp>
          <p:nvGrpSpPr>
            <p:cNvPr id="139" name="Shape 194"/>
            <p:cNvGrpSpPr/>
            <p:nvPr/>
          </p:nvGrpSpPr>
          <p:grpSpPr>
            <a:xfrm>
              <a:off x="6847707" y="2014681"/>
              <a:ext cx="1613145" cy="849418"/>
              <a:chOff x="6430190" y="1230979"/>
              <a:chExt cx="1613145" cy="849418"/>
            </a:xfrm>
          </p:grpSpPr>
          <p:grpSp>
            <p:nvGrpSpPr>
              <p:cNvPr id="140" name="Shape 196"/>
              <p:cNvGrpSpPr/>
              <p:nvPr/>
            </p:nvGrpSpPr>
            <p:grpSpPr>
              <a:xfrm>
                <a:off x="6430190" y="1230979"/>
                <a:ext cx="1613145" cy="568473"/>
                <a:chOff x="5490387" y="1527312"/>
                <a:chExt cx="1613145" cy="568473"/>
              </a:xfrm>
            </p:grpSpPr>
            <p:sp>
              <p:nvSpPr>
                <p:cNvPr id="143" name="Shape 197"/>
                <p:cNvSpPr/>
                <p:nvPr/>
              </p:nvSpPr>
              <p:spPr>
                <a:xfrm>
                  <a:off x="5490387" y="1527312"/>
                  <a:ext cx="1613145" cy="272143"/>
                </a:xfrm>
                <a:prstGeom prst="roundRect">
                  <a:avLst>
                    <a:gd name="adj" fmla="val 17740"/>
                  </a:avLst>
                </a:prstGeom>
                <a:solidFill>
                  <a:srgbClr val="33928A"/>
                </a:solidFill>
                <a:ln>
                  <a:solidFill>
                    <a:srgbClr val="FFFFFF"/>
                  </a:solidFill>
                </a:ln>
              </p:spPr>
              <p:txBody>
                <a:bodyPr lIns="91425" tIns="0" rIns="91425" bIns="0" anchor="ctr" anchorCtr="0">
                  <a:normAutofit/>
                </a:bodyPr>
                <a:lstStyle/>
                <a:p>
                  <a:pPr marL="0" marR="0" lvl="0" indent="0" algn="l" rtl="0">
                    <a:lnSpc>
                      <a:spcPct val="100000"/>
                    </a:lnSpc>
                    <a:spcBef>
                      <a:spcPts val="0"/>
                    </a:spcBef>
                    <a:spcAft>
                      <a:spcPts val="0"/>
                    </a:spcAft>
                    <a:buClr>
                      <a:srgbClr val="F2F2F2"/>
                    </a:buClr>
                    <a:buSzPct val="25000"/>
                    <a:buFont typeface="Calibri"/>
                    <a:buNone/>
                  </a:pPr>
                  <a:r>
                    <a:rPr lang="en-US" sz="1200" b="0" i="0" u="none" strike="noStrike" cap="none" baseline="0">
                      <a:solidFill>
                        <a:srgbClr val="F2F2F2"/>
                      </a:solidFill>
                      <a:latin typeface="Calibri"/>
                      <a:ea typeface="Calibri"/>
                      <a:cs typeface="Calibri"/>
                      <a:sym typeface="Calibri"/>
                      <a:rtl val="0"/>
                    </a:rPr>
                    <a:t>Service Broker</a:t>
                  </a:r>
                </a:p>
              </p:txBody>
            </p:sp>
            <p:sp>
              <p:nvSpPr>
                <p:cNvPr id="144" name="Shape 198"/>
                <p:cNvSpPr/>
                <p:nvPr/>
              </p:nvSpPr>
              <p:spPr>
                <a:xfrm>
                  <a:off x="5490387" y="1823643"/>
                  <a:ext cx="1613145" cy="272143"/>
                </a:xfrm>
                <a:prstGeom prst="roundRect">
                  <a:avLst>
                    <a:gd name="adj" fmla="val 17740"/>
                  </a:avLst>
                </a:prstGeom>
                <a:solidFill>
                  <a:srgbClr val="33928A"/>
                </a:solidFill>
                <a:ln>
                  <a:solidFill>
                    <a:srgbClr val="FFFFFF"/>
                  </a:solidFill>
                </a:ln>
              </p:spPr>
              <p:txBody>
                <a:bodyPr lIns="91425" tIns="0" rIns="91425" bIns="0" anchor="ctr" anchorCtr="0">
                  <a:normAutofit/>
                </a:bodyPr>
                <a:lstStyle/>
                <a:p>
                  <a:pPr marL="0" marR="0" lvl="0" indent="0" algn="l" rtl="0">
                    <a:lnSpc>
                      <a:spcPct val="100000"/>
                    </a:lnSpc>
                    <a:spcBef>
                      <a:spcPts val="0"/>
                    </a:spcBef>
                    <a:spcAft>
                      <a:spcPts val="0"/>
                    </a:spcAft>
                    <a:buClr>
                      <a:srgbClr val="F2F2F2"/>
                    </a:buClr>
                    <a:buSzPct val="25000"/>
                    <a:buFont typeface="Calibri"/>
                    <a:buNone/>
                  </a:pPr>
                  <a:r>
                    <a:rPr lang="en-US" sz="1200" b="0" i="0" u="none" strike="noStrike" cap="none" baseline="0" dirty="0">
                      <a:solidFill>
                        <a:srgbClr val="F2F2F2"/>
                      </a:solidFill>
                      <a:latin typeface="Calibri"/>
                      <a:ea typeface="Calibri"/>
                      <a:cs typeface="Calibri"/>
                      <a:sym typeface="Calibri"/>
                      <a:rtl val="0"/>
                    </a:rPr>
                    <a:t>Service Nodes</a:t>
                  </a:r>
                </a:p>
              </p:txBody>
            </p:sp>
            <p:sp>
              <p:nvSpPr>
                <p:cNvPr id="145" name="Shape 199"/>
                <p:cNvSpPr/>
                <p:nvPr/>
              </p:nvSpPr>
              <p:spPr>
                <a:xfrm>
                  <a:off x="6846607" y="1563850"/>
                  <a:ext cx="194025" cy="194020"/>
                </a:xfrm>
                <a:custGeom>
                  <a:avLst/>
                  <a:gdLst/>
                  <a:ahLst/>
                  <a:cxnLst/>
                  <a:rect l="0" t="0" r="0" b="0"/>
                  <a:pathLst>
                    <a:path w="3195025" h="3194985" extrusionOk="0">
                      <a:moveTo>
                        <a:pt x="683252" y="2245091"/>
                      </a:moveTo>
                      <a:cubicBezTo>
                        <a:pt x="526024" y="2245091"/>
                        <a:pt x="398566" y="2372549"/>
                        <a:pt x="398566" y="2529777"/>
                      </a:cubicBezTo>
                      <a:lnTo>
                        <a:pt x="398563" y="2529777"/>
                      </a:lnTo>
                      <a:cubicBezTo>
                        <a:pt x="398563" y="2687004"/>
                        <a:pt x="526021" y="2814463"/>
                        <a:pt x="683249" y="2814463"/>
                      </a:cubicBezTo>
                      <a:cubicBezTo>
                        <a:pt x="840476" y="2814463"/>
                        <a:pt x="967935" y="2687004"/>
                        <a:pt x="967935" y="2529777"/>
                      </a:cubicBezTo>
                      <a:lnTo>
                        <a:pt x="967935" y="2245091"/>
                      </a:lnTo>
                      <a:close/>
                      <a:moveTo>
                        <a:pt x="2244948" y="2226032"/>
                      </a:moveTo>
                      <a:lnTo>
                        <a:pt x="2244948" y="2510715"/>
                      </a:lnTo>
                      <a:cubicBezTo>
                        <a:pt x="2244948" y="2667943"/>
                        <a:pt x="2372406" y="2795401"/>
                        <a:pt x="2529634" y="2795401"/>
                      </a:cubicBezTo>
                      <a:lnTo>
                        <a:pt x="2529634" y="2795404"/>
                      </a:lnTo>
                      <a:cubicBezTo>
                        <a:pt x="2686861" y="2795404"/>
                        <a:pt x="2814320" y="2667945"/>
                        <a:pt x="2814320" y="2510718"/>
                      </a:cubicBezTo>
                      <a:cubicBezTo>
                        <a:pt x="2814320" y="2353491"/>
                        <a:pt x="2686861" y="2226032"/>
                        <a:pt x="2529634" y="2226032"/>
                      </a:cubicBezTo>
                      <a:close/>
                      <a:moveTo>
                        <a:pt x="1324215" y="1318407"/>
                      </a:moveTo>
                      <a:lnTo>
                        <a:pt x="1324215" y="1321813"/>
                      </a:lnTo>
                      <a:lnTo>
                        <a:pt x="1321332" y="1321813"/>
                      </a:lnTo>
                      <a:lnTo>
                        <a:pt x="1321332" y="1873653"/>
                      </a:lnTo>
                      <a:lnTo>
                        <a:pt x="1873510" y="1873653"/>
                      </a:lnTo>
                      <a:lnTo>
                        <a:pt x="1873510" y="1872635"/>
                      </a:lnTo>
                      <a:lnTo>
                        <a:pt x="1876578" y="1872635"/>
                      </a:lnTo>
                      <a:lnTo>
                        <a:pt x="1876578" y="1321332"/>
                      </a:lnTo>
                      <a:lnTo>
                        <a:pt x="1873693" y="1321332"/>
                      </a:lnTo>
                      <a:lnTo>
                        <a:pt x="1873693" y="1318407"/>
                      </a:lnTo>
                      <a:close/>
                      <a:moveTo>
                        <a:pt x="668091" y="399044"/>
                      </a:moveTo>
                      <a:cubicBezTo>
                        <a:pt x="510864" y="399044"/>
                        <a:pt x="383405" y="526503"/>
                        <a:pt x="383405" y="683730"/>
                      </a:cubicBezTo>
                      <a:cubicBezTo>
                        <a:pt x="383405" y="840957"/>
                        <a:pt x="510864" y="968416"/>
                        <a:pt x="668091" y="968416"/>
                      </a:cubicBezTo>
                      <a:lnTo>
                        <a:pt x="952777" y="968416"/>
                      </a:lnTo>
                      <a:lnTo>
                        <a:pt x="952777" y="683733"/>
                      </a:lnTo>
                      <a:cubicBezTo>
                        <a:pt x="952777" y="526505"/>
                        <a:pt x="825319" y="399047"/>
                        <a:pt x="668091" y="399047"/>
                      </a:cubicBezTo>
                      <a:close/>
                      <a:moveTo>
                        <a:pt x="2511776" y="380522"/>
                      </a:moveTo>
                      <a:cubicBezTo>
                        <a:pt x="2354549" y="380522"/>
                        <a:pt x="2227090" y="507981"/>
                        <a:pt x="2227090" y="665208"/>
                      </a:cubicBezTo>
                      <a:lnTo>
                        <a:pt x="2227090" y="949894"/>
                      </a:lnTo>
                      <a:lnTo>
                        <a:pt x="2511773" y="949894"/>
                      </a:lnTo>
                      <a:cubicBezTo>
                        <a:pt x="2669001" y="949894"/>
                        <a:pt x="2796459" y="822436"/>
                        <a:pt x="2796459" y="665208"/>
                      </a:cubicBezTo>
                      <a:lnTo>
                        <a:pt x="2796462" y="665208"/>
                      </a:lnTo>
                      <a:cubicBezTo>
                        <a:pt x="2796462" y="507981"/>
                        <a:pt x="2669003" y="380522"/>
                        <a:pt x="2511776" y="380522"/>
                      </a:cubicBezTo>
                      <a:close/>
                      <a:moveTo>
                        <a:pt x="2534359" y="0"/>
                      </a:moveTo>
                      <a:cubicBezTo>
                        <a:pt x="2899234" y="0"/>
                        <a:pt x="3195025" y="295791"/>
                        <a:pt x="3195025" y="660666"/>
                      </a:cubicBezTo>
                      <a:lnTo>
                        <a:pt x="3195022" y="660666"/>
                      </a:lnTo>
                      <a:cubicBezTo>
                        <a:pt x="3195022" y="1025541"/>
                        <a:pt x="2899231" y="1321332"/>
                        <a:pt x="2534356" y="1321332"/>
                      </a:cubicBezTo>
                      <a:lnTo>
                        <a:pt x="2227340" y="1321332"/>
                      </a:lnTo>
                      <a:lnTo>
                        <a:pt x="2227340" y="1872635"/>
                      </a:lnTo>
                      <a:lnTo>
                        <a:pt x="2534176" y="1872635"/>
                      </a:lnTo>
                      <a:cubicBezTo>
                        <a:pt x="2899051" y="1872635"/>
                        <a:pt x="3194842" y="2168426"/>
                        <a:pt x="3194842" y="2533301"/>
                      </a:cubicBezTo>
                      <a:cubicBezTo>
                        <a:pt x="3194842" y="2898176"/>
                        <a:pt x="2899051" y="3193967"/>
                        <a:pt x="2534176" y="3193967"/>
                      </a:cubicBezTo>
                      <a:lnTo>
                        <a:pt x="2534176" y="3193964"/>
                      </a:lnTo>
                      <a:cubicBezTo>
                        <a:pt x="2169301" y="3193964"/>
                        <a:pt x="1873510" y="2898174"/>
                        <a:pt x="1873510" y="2533298"/>
                      </a:cubicBezTo>
                      <a:lnTo>
                        <a:pt x="1873510" y="2245313"/>
                      </a:lnTo>
                      <a:lnTo>
                        <a:pt x="1321332" y="2245313"/>
                      </a:lnTo>
                      <a:lnTo>
                        <a:pt x="1321332" y="2534319"/>
                      </a:lnTo>
                      <a:cubicBezTo>
                        <a:pt x="1321332" y="2899194"/>
                        <a:pt x="1025541" y="3194985"/>
                        <a:pt x="660666" y="3194985"/>
                      </a:cubicBezTo>
                      <a:cubicBezTo>
                        <a:pt x="295791" y="3194985"/>
                        <a:pt x="0" y="2899194"/>
                        <a:pt x="0" y="2534319"/>
                      </a:cubicBezTo>
                      <a:lnTo>
                        <a:pt x="2" y="2534319"/>
                      </a:lnTo>
                      <a:cubicBezTo>
                        <a:pt x="2" y="2169444"/>
                        <a:pt x="295793" y="1873653"/>
                        <a:pt x="660668" y="1873653"/>
                      </a:cubicBezTo>
                      <a:lnTo>
                        <a:pt x="969070" y="1873653"/>
                      </a:lnTo>
                      <a:lnTo>
                        <a:pt x="969070" y="1321813"/>
                      </a:lnTo>
                      <a:lnTo>
                        <a:pt x="663549" y="1321813"/>
                      </a:lnTo>
                      <a:cubicBezTo>
                        <a:pt x="298674" y="1321813"/>
                        <a:pt x="2883" y="1026022"/>
                        <a:pt x="2883" y="661147"/>
                      </a:cubicBezTo>
                      <a:cubicBezTo>
                        <a:pt x="2883" y="296272"/>
                        <a:pt x="298674" y="481"/>
                        <a:pt x="663549" y="481"/>
                      </a:cubicBezTo>
                      <a:lnTo>
                        <a:pt x="663549" y="484"/>
                      </a:lnTo>
                      <a:cubicBezTo>
                        <a:pt x="1028424" y="484"/>
                        <a:pt x="1324215" y="296274"/>
                        <a:pt x="1324215" y="661150"/>
                      </a:cubicBezTo>
                      <a:lnTo>
                        <a:pt x="1324215" y="987043"/>
                      </a:lnTo>
                      <a:lnTo>
                        <a:pt x="1873693" y="987043"/>
                      </a:lnTo>
                      <a:lnTo>
                        <a:pt x="1873693" y="660666"/>
                      </a:lnTo>
                      <a:cubicBezTo>
                        <a:pt x="1873693" y="295791"/>
                        <a:pt x="2169484" y="0"/>
                        <a:pt x="2534359" y="0"/>
                      </a:cubicBezTo>
                      <a:close/>
                    </a:path>
                  </a:pathLst>
                </a:custGeom>
                <a:solidFill>
                  <a:schemeClr val="lt1"/>
                </a:solidFill>
                <a:ln>
                  <a:noFill/>
                </a:ln>
              </p:spPr>
              <p:txBody>
                <a:bodyPr lIns="91425" tIns="45700" rIns="91425" bIns="45700" anchor="ctr" anchorCtr="0">
                  <a:normAutofit fontScale="25000" lnSpcReduction="20000"/>
                </a:bodyPr>
                <a:lstStyle/>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chemeClr val="lt1"/>
                    </a:solidFill>
                    <a:latin typeface="Arial"/>
                    <a:ea typeface="Arial"/>
                    <a:cs typeface="Arial"/>
                    <a:sym typeface="Arial"/>
                    <a:rtl val="0"/>
                  </a:endParaRPr>
                </a:p>
              </p:txBody>
            </p:sp>
          </p:grpSp>
          <p:sp>
            <p:nvSpPr>
              <p:cNvPr id="141" name="Shape 200"/>
              <p:cNvSpPr txBox="1"/>
              <p:nvPr/>
            </p:nvSpPr>
            <p:spPr>
              <a:xfrm>
                <a:off x="6880835" y="1803399"/>
                <a:ext cx="697802" cy="276998"/>
              </a:xfrm>
              <a:prstGeom prst="rect">
                <a:avLst/>
              </a:prstGeom>
              <a:noFill/>
              <a:ln>
                <a:noFill/>
              </a:ln>
            </p:spPr>
            <p:txBody>
              <a:bodyPr lIns="91425" tIns="45700" rIns="91425" bIns="45700" anchor="t" anchorCtr="0">
                <a:normAutofit/>
              </a:bodyPr>
              <a:lstStyle/>
              <a:p>
                <a:pPr marL="0" marR="0" lvl="0" indent="0" algn="ctr" rtl="0">
                  <a:lnSpc>
                    <a:spcPct val="100000"/>
                  </a:lnSpc>
                  <a:spcBef>
                    <a:spcPts val="0"/>
                  </a:spcBef>
                  <a:spcAft>
                    <a:spcPts val="0"/>
                  </a:spcAft>
                  <a:buClr>
                    <a:schemeClr val="dk1"/>
                  </a:buClr>
                  <a:buSzPct val="25000"/>
                  <a:buFont typeface="Arial"/>
                  <a:buNone/>
                </a:pPr>
                <a:r>
                  <a:rPr lang="en-US" sz="1200" b="0" i="0" u="none" strike="noStrike" cap="none" baseline="0" dirty="0" smtClean="0">
                    <a:solidFill>
                      <a:srgbClr val="FFFFFF"/>
                    </a:solidFill>
                    <a:latin typeface="Arial"/>
                    <a:ea typeface="Arial"/>
                    <a:cs typeface="Arial"/>
                    <a:sym typeface="Arial"/>
                    <a:rtl val="0"/>
                  </a:rPr>
                  <a:t>Service</a:t>
                </a:r>
                <a:endParaRPr lang="en-US" sz="1200" b="0" i="0" u="none" strike="noStrike" cap="none" baseline="0" dirty="0">
                  <a:solidFill>
                    <a:srgbClr val="FFFFFF"/>
                  </a:solidFill>
                  <a:latin typeface="Arial"/>
                  <a:ea typeface="Arial"/>
                  <a:cs typeface="Arial"/>
                  <a:sym typeface="Arial"/>
                  <a:rtl val="0"/>
                </a:endParaRPr>
              </a:p>
            </p:txBody>
          </p:sp>
          <p:sp>
            <p:nvSpPr>
              <p:cNvPr id="142" name="Shape 201"/>
              <p:cNvSpPr/>
              <p:nvPr/>
            </p:nvSpPr>
            <p:spPr>
              <a:xfrm>
                <a:off x="7807128" y="1574578"/>
                <a:ext cx="160006" cy="152622"/>
              </a:xfrm>
              <a:custGeom>
                <a:avLst/>
                <a:gdLst/>
                <a:ahLst/>
                <a:cxnLst/>
                <a:rect l="0" t="0" r="0" b="0"/>
                <a:pathLst>
                  <a:path w="564449" h="588709" extrusionOk="0">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lt1"/>
              </a:solidFill>
              <a:ln>
                <a:noFill/>
              </a:ln>
            </p:spPr>
            <p:txBody>
              <a:bodyPr lIns="91425" tIns="45700" rIns="91425" bIns="45700" anchor="ctr" anchorCtr="0">
                <a:normAutofit fontScale="25000" lnSpcReduction="20000"/>
              </a:bodyPr>
              <a:lstStyle/>
              <a:p>
                <a:pPr marL="0" marR="0" lvl="0" indent="0" algn="ctr" rtl="0">
                  <a:lnSpc>
                    <a:spcPct val="100000"/>
                  </a:lnSpc>
                  <a:spcBef>
                    <a:spcPts val="0"/>
                  </a:spcBef>
                  <a:spcAft>
                    <a:spcPts val="0"/>
                  </a:spcAft>
                  <a:buClr>
                    <a:srgbClr val="000000"/>
                  </a:buClr>
                  <a:buFont typeface="Arial"/>
                  <a:buNone/>
                </a:pPr>
                <a:endParaRPr sz="1800" b="0" i="0" u="none" strike="noStrike" cap="none" baseline="0">
                  <a:solidFill>
                    <a:schemeClr val="lt1"/>
                  </a:solidFill>
                  <a:latin typeface="Arial"/>
                  <a:ea typeface="Arial"/>
                  <a:cs typeface="Arial"/>
                  <a:sym typeface="Arial"/>
                  <a:rtl val="0"/>
                </a:endParaRPr>
              </a:p>
            </p:txBody>
          </p:sp>
        </p:grpSp>
      </p:grpSp>
      <p:grpSp>
        <p:nvGrpSpPr>
          <p:cNvPr id="3" name="Group 2"/>
          <p:cNvGrpSpPr/>
          <p:nvPr/>
        </p:nvGrpSpPr>
        <p:grpSpPr>
          <a:xfrm>
            <a:off x="1337265" y="2958595"/>
            <a:ext cx="3435079" cy="682750"/>
            <a:chOff x="201665" y="1543374"/>
            <a:chExt cx="3435079" cy="682750"/>
          </a:xfrm>
        </p:grpSpPr>
        <p:sp>
          <p:nvSpPr>
            <p:cNvPr id="2" name="Rounded Rectangle 1"/>
            <p:cNvSpPr/>
            <p:nvPr/>
          </p:nvSpPr>
          <p:spPr>
            <a:xfrm>
              <a:off x="201665" y="1543374"/>
              <a:ext cx="3435079" cy="682750"/>
            </a:xfrm>
            <a:prstGeom prst="roundRect">
              <a:avLst/>
            </a:prstGeom>
            <a:solidFill>
              <a:srgbClr val="33928A"/>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t"/>
            <a:lstStyle/>
            <a:p>
              <a:r>
                <a:rPr lang="en-US" b="1" dirty="0">
                  <a:solidFill>
                    <a:srgbClr val="FFFFFF"/>
                  </a:solidFill>
                </a:rPr>
                <a:t>Loggregator</a:t>
              </a:r>
              <a:endParaRPr lang="en-US" dirty="0"/>
            </a:p>
          </p:txBody>
        </p:sp>
        <p:sp>
          <p:nvSpPr>
            <p:cNvPr id="125" name="AutoShape 23"/>
            <p:cNvSpPr>
              <a:spLocks noChangeArrowheads="1"/>
            </p:cNvSpPr>
            <p:nvPr/>
          </p:nvSpPr>
          <p:spPr bwMode="auto">
            <a:xfrm>
              <a:off x="339764" y="1911774"/>
              <a:ext cx="1239524" cy="249818"/>
            </a:xfrm>
            <a:prstGeom prst="roundRect">
              <a:avLst>
                <a:gd name="adj" fmla="val 468"/>
              </a:avLst>
            </a:prstGeom>
            <a:solidFill>
              <a:srgbClr val="007CA2"/>
            </a:solidFill>
            <a:ln w="12700" cap="flat" cmpd="sng">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FFFFFF"/>
                  </a:solidFill>
                </a:rPr>
                <a:t>Doppler</a:t>
              </a:r>
              <a:endParaRPr lang="en-US" sz="1200" dirty="0">
                <a:solidFill>
                  <a:srgbClr val="FFFFFF"/>
                </a:solidFill>
              </a:endParaRPr>
            </a:p>
          </p:txBody>
        </p:sp>
        <p:sp>
          <p:nvSpPr>
            <p:cNvPr id="127" name="AutoShape 23"/>
            <p:cNvSpPr>
              <a:spLocks noChangeArrowheads="1"/>
            </p:cNvSpPr>
            <p:nvPr/>
          </p:nvSpPr>
          <p:spPr bwMode="auto">
            <a:xfrm>
              <a:off x="1671535" y="1622787"/>
              <a:ext cx="1873729" cy="243955"/>
            </a:xfrm>
            <a:prstGeom prst="roundRect">
              <a:avLst>
                <a:gd name="adj" fmla="val 468"/>
              </a:avLst>
            </a:prstGeom>
            <a:solidFill>
              <a:srgbClr val="007CA2"/>
            </a:solidFill>
            <a:ln w="12700" cap="flat" cmpd="sng">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FFFFFF"/>
                  </a:solidFill>
                </a:rPr>
                <a:t>Traffic Controller</a:t>
              </a:r>
              <a:endParaRPr lang="en-US" sz="1200" dirty="0">
                <a:solidFill>
                  <a:srgbClr val="FFFFFF"/>
                </a:solidFill>
              </a:endParaRPr>
            </a:p>
          </p:txBody>
        </p:sp>
        <p:sp>
          <p:nvSpPr>
            <p:cNvPr id="128" name="AutoShape 23"/>
            <p:cNvSpPr>
              <a:spLocks noChangeArrowheads="1"/>
            </p:cNvSpPr>
            <p:nvPr/>
          </p:nvSpPr>
          <p:spPr bwMode="auto">
            <a:xfrm>
              <a:off x="1671535" y="1915996"/>
              <a:ext cx="1873301" cy="243955"/>
            </a:xfrm>
            <a:prstGeom prst="roundRect">
              <a:avLst>
                <a:gd name="adj" fmla="val 468"/>
              </a:avLst>
            </a:prstGeom>
            <a:solidFill>
              <a:srgbClr val="007CA2"/>
            </a:solidFill>
            <a:ln w="12700" cap="flat" cmpd="sng">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FFFFFF"/>
                  </a:solidFill>
                </a:rPr>
                <a:t>Log Firehose</a:t>
              </a:r>
              <a:endParaRPr lang="en-US" sz="1200" dirty="0">
                <a:solidFill>
                  <a:srgbClr val="FFFFFF"/>
                </a:solidFill>
              </a:endParaRPr>
            </a:p>
          </p:txBody>
        </p:sp>
      </p:grpSp>
      <p:sp>
        <p:nvSpPr>
          <p:cNvPr id="131" name="AutoShape 5"/>
          <p:cNvSpPr>
            <a:spLocks noChangeArrowheads="1"/>
          </p:cNvSpPr>
          <p:nvPr/>
        </p:nvSpPr>
        <p:spPr bwMode="auto">
          <a:xfrm>
            <a:off x="4810829" y="2011318"/>
            <a:ext cx="1663133" cy="389632"/>
          </a:xfrm>
          <a:prstGeom prst="roundRect">
            <a:avLst>
              <a:gd name="adj" fmla="val 7401"/>
            </a:avLst>
          </a:prstGeom>
          <a:solidFill>
            <a:srgbClr val="33928A"/>
          </a:solidFill>
          <a:ln w="9360" cap="sq">
            <a:solidFill>
              <a:srgbClr val="FFFFFF"/>
            </a:solidFill>
            <a:miter lim="800000"/>
            <a:headEnd/>
            <a:tailEnd/>
          </a:ln>
          <a:effectLst>
            <a:outerShdw blurRad="63500" dist="75597" dir="1064680" algn="ctr" rotWithShape="0">
              <a:srgbClr val="808080">
                <a:alpha val="35036"/>
              </a:srgbClr>
            </a:outerShdw>
          </a:effectLst>
        </p:spPr>
        <p:txBody>
          <a:bodyPr lIns="0" tIns="0" rIns="0" bIns="0" anchor="ctr" anchorCtr="1"/>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dirty="0" smtClean="0">
                <a:solidFill>
                  <a:srgbClr val="FFFFFF"/>
                </a:solidFill>
              </a:rPr>
              <a:t>BBS</a:t>
            </a:r>
            <a:endParaRPr lang="en-US" sz="1800" b="1" dirty="0">
              <a:solidFill>
                <a:srgbClr val="FFFFFF"/>
              </a:solidFill>
            </a:endParaRPr>
          </a:p>
        </p:txBody>
      </p:sp>
      <p:sp>
        <p:nvSpPr>
          <p:cNvPr id="132" name="Rounded Rectangle 131"/>
          <p:cNvSpPr/>
          <p:nvPr/>
        </p:nvSpPr>
        <p:spPr>
          <a:xfrm>
            <a:off x="1339645" y="2962349"/>
            <a:ext cx="3435079" cy="682750"/>
          </a:xfrm>
          <a:prstGeom prst="roundRect">
            <a:avLst/>
          </a:prstGeom>
          <a:solidFill>
            <a:srgbClr val="33928A"/>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dirty="0" smtClean="0">
                <a:solidFill>
                  <a:srgbClr val="FFFFFF"/>
                </a:solidFill>
              </a:rPr>
              <a:t>Logging / Metrics</a:t>
            </a:r>
            <a:endParaRPr lang="en-US" sz="1800" dirty="0"/>
          </a:p>
        </p:txBody>
      </p:sp>
      <p:sp>
        <p:nvSpPr>
          <p:cNvPr id="146" name="Rounded Rectangle 145"/>
          <p:cNvSpPr/>
          <p:nvPr/>
        </p:nvSpPr>
        <p:spPr>
          <a:xfrm>
            <a:off x="1337265" y="872207"/>
            <a:ext cx="5136697" cy="2010138"/>
          </a:xfrm>
          <a:prstGeom prst="roundRect">
            <a:avLst>
              <a:gd name="adj" fmla="val 2308"/>
            </a:avLst>
          </a:prstGeom>
          <a:solidFill>
            <a:srgbClr val="33928A"/>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dirty="0" smtClean="0">
                <a:solidFill>
                  <a:srgbClr val="FFFFFF"/>
                </a:solidFill>
              </a:rPr>
              <a:t>Elastic Container Runtime</a:t>
            </a:r>
            <a:endParaRPr lang="en-US" sz="1800" dirty="0"/>
          </a:p>
        </p:txBody>
      </p:sp>
      <p:sp>
        <p:nvSpPr>
          <p:cNvPr id="147" name="AutoShape 5"/>
          <p:cNvSpPr>
            <a:spLocks noChangeArrowheads="1"/>
          </p:cNvSpPr>
          <p:nvPr/>
        </p:nvSpPr>
        <p:spPr bwMode="auto">
          <a:xfrm>
            <a:off x="4837299" y="2962349"/>
            <a:ext cx="1663133" cy="701034"/>
          </a:xfrm>
          <a:prstGeom prst="roundRect">
            <a:avLst>
              <a:gd name="adj" fmla="val 7401"/>
            </a:avLst>
          </a:prstGeom>
          <a:solidFill>
            <a:srgbClr val="2F8880"/>
          </a:solidFill>
          <a:ln w="9360" cap="sq">
            <a:solidFill>
              <a:srgbClr val="FFFFFF"/>
            </a:solidFill>
            <a:miter lim="800000"/>
            <a:headEnd/>
            <a:tailEnd/>
          </a:ln>
          <a:effectLst>
            <a:outerShdw blurRad="63500" dist="75597" dir="1064680" algn="ctr" rotWithShape="0">
              <a:srgbClr val="808080">
                <a:alpha val="35036"/>
              </a:srgbClr>
            </a:outerShdw>
          </a:effectLst>
        </p:spPr>
        <p:txBody>
          <a:bodyPr lIns="0" tIns="0" rIns="0" bIns="0" anchor="ct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b="1" dirty="0" smtClean="0">
                <a:solidFill>
                  <a:srgbClr val="FFFFFF"/>
                </a:solidFill>
              </a:rPr>
              <a:t>Application</a:t>
            </a:r>
          </a:p>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b="1" dirty="0" smtClean="0">
                <a:solidFill>
                  <a:srgbClr val="FFFFFF"/>
                </a:solidFill>
              </a:rPr>
              <a:t>Access</a:t>
            </a:r>
            <a:endParaRPr lang="en-US" sz="2000" b="1" dirty="0">
              <a:solidFill>
                <a:srgbClr val="FFFFFF"/>
              </a:solidFill>
            </a:endParaRPr>
          </a:p>
        </p:txBody>
      </p:sp>
      <p:sp>
        <p:nvSpPr>
          <p:cNvPr id="148" name="AutoShape 3"/>
          <p:cNvSpPr>
            <a:spLocks noChangeArrowheads="1"/>
          </p:cNvSpPr>
          <p:nvPr/>
        </p:nvSpPr>
        <p:spPr bwMode="auto">
          <a:xfrm>
            <a:off x="3045802" y="388970"/>
            <a:ext cx="3386288" cy="387796"/>
          </a:xfrm>
          <a:prstGeom prst="roundRect">
            <a:avLst>
              <a:gd name="adj" fmla="val 4579"/>
            </a:avLst>
          </a:prstGeom>
          <a:solidFill>
            <a:srgbClr val="33928A"/>
          </a:solidFill>
          <a:ln>
            <a:solidFill>
              <a:srgbClr val="FFFFFF"/>
            </a:solidFill>
          </a:ln>
          <a:effectLst>
            <a:outerShdw blurRad="63500" dist="75597" dir="1064680" algn="ctr" rotWithShape="0">
              <a:srgbClr val="808080">
                <a:alpha val="35036"/>
              </a:srgbClr>
            </a:outerShdw>
          </a:effectLst>
        </p:spPr>
        <p:txBody>
          <a:bodyPr lIns="320040" tIns="0" rIns="0" bIns="0" anchor="ct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dirty="0" smtClean="0">
                <a:solidFill>
                  <a:srgbClr val="FFFFFF"/>
                </a:solidFill>
              </a:rPr>
              <a:t>Platform Access</a:t>
            </a:r>
            <a:endParaRPr lang="en-US" sz="1600" b="1" dirty="0">
              <a:solidFill>
                <a:srgbClr val="FFFFFF"/>
              </a:solidFill>
            </a:endParaRPr>
          </a:p>
        </p:txBody>
      </p:sp>
      <p:sp>
        <p:nvSpPr>
          <p:cNvPr id="149" name="AutoShape 3"/>
          <p:cNvSpPr>
            <a:spLocks noChangeArrowheads="1"/>
          </p:cNvSpPr>
          <p:nvPr/>
        </p:nvSpPr>
        <p:spPr bwMode="auto">
          <a:xfrm>
            <a:off x="6671034" y="453066"/>
            <a:ext cx="1761336" cy="890081"/>
          </a:xfrm>
          <a:prstGeom prst="roundRect">
            <a:avLst>
              <a:gd name="adj" fmla="val 4579"/>
            </a:avLst>
          </a:prstGeom>
          <a:solidFill>
            <a:srgbClr val="33928A"/>
          </a:solidFill>
          <a:ln>
            <a:solidFill>
              <a:srgbClr val="FFFFFF"/>
            </a:solidFill>
          </a:ln>
          <a:effectLst>
            <a:outerShdw blurRad="63500" dist="75597" dir="1064680" algn="ctr" rotWithShape="0">
              <a:srgbClr val="808080">
                <a:alpha val="35036"/>
              </a:srgbClr>
            </a:outerShdw>
          </a:effectLst>
        </p:spPr>
        <p:txBody>
          <a:bodyPr lIns="320040" tIns="0" rIns="0" bIns="0" anchor="ct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dirty="0" smtClean="0">
                <a:solidFill>
                  <a:srgbClr val="FFFFFF"/>
                </a:solidFill>
              </a:rPr>
              <a:t>Ops Manager</a:t>
            </a:r>
            <a:endParaRPr lang="en-US" sz="1600" b="1" dirty="0">
              <a:solidFill>
                <a:srgbClr val="FFFFFF"/>
              </a:solidFill>
            </a:endParaRPr>
          </a:p>
        </p:txBody>
      </p:sp>
      <p:sp>
        <p:nvSpPr>
          <p:cNvPr id="150" name="AutoShape 3"/>
          <p:cNvSpPr>
            <a:spLocks noChangeArrowheads="1"/>
          </p:cNvSpPr>
          <p:nvPr/>
        </p:nvSpPr>
        <p:spPr bwMode="auto">
          <a:xfrm>
            <a:off x="6667794" y="1490128"/>
            <a:ext cx="1761336" cy="890081"/>
          </a:xfrm>
          <a:prstGeom prst="roundRect">
            <a:avLst>
              <a:gd name="adj" fmla="val 4579"/>
            </a:avLst>
          </a:prstGeom>
          <a:solidFill>
            <a:srgbClr val="33928A"/>
          </a:solidFill>
          <a:ln>
            <a:solidFill>
              <a:srgbClr val="FFFFFF"/>
            </a:solidFill>
          </a:ln>
          <a:effectLst>
            <a:outerShdw blurRad="63500" dist="75597" dir="1064680" algn="ctr" rotWithShape="0">
              <a:srgbClr val="808080">
                <a:alpha val="35036"/>
              </a:srgbClr>
            </a:outerShdw>
          </a:effectLst>
        </p:spPr>
        <p:txBody>
          <a:bodyPr lIns="320040" tIns="0" rIns="0" bIns="0" anchor="ct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dirty="0" smtClean="0">
                <a:solidFill>
                  <a:srgbClr val="FFFFFF"/>
                </a:solidFill>
              </a:rPr>
              <a:t>Service</a:t>
            </a:r>
            <a:endParaRPr lang="en-US" sz="1600" b="1" dirty="0">
              <a:solidFill>
                <a:srgbClr val="FFFFFF"/>
              </a:solidFill>
            </a:endParaRPr>
          </a:p>
        </p:txBody>
      </p:sp>
      <p:sp>
        <p:nvSpPr>
          <p:cNvPr id="151" name="AutoShape 3"/>
          <p:cNvSpPr>
            <a:spLocks noChangeArrowheads="1"/>
          </p:cNvSpPr>
          <p:nvPr/>
        </p:nvSpPr>
        <p:spPr bwMode="auto">
          <a:xfrm>
            <a:off x="6703547" y="2552610"/>
            <a:ext cx="1761336" cy="890081"/>
          </a:xfrm>
          <a:prstGeom prst="roundRect">
            <a:avLst>
              <a:gd name="adj" fmla="val 4579"/>
            </a:avLst>
          </a:prstGeom>
          <a:solidFill>
            <a:srgbClr val="33928A"/>
          </a:solidFill>
          <a:ln>
            <a:solidFill>
              <a:srgbClr val="FFFFFF"/>
            </a:solidFill>
          </a:ln>
          <a:effectLst>
            <a:outerShdw blurRad="63500" dist="75597" dir="1064680" algn="ctr" rotWithShape="0">
              <a:srgbClr val="808080">
                <a:alpha val="35036"/>
              </a:srgbClr>
            </a:outerShdw>
          </a:effectLst>
        </p:spPr>
        <p:txBody>
          <a:bodyPr lIns="320040" tIns="0" rIns="0" bIns="0" anchor="ct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dirty="0" smtClean="0">
                <a:solidFill>
                  <a:srgbClr val="FFFFFF"/>
                </a:solidFill>
              </a:rPr>
              <a:t>Service</a:t>
            </a:r>
            <a:endParaRPr lang="en-US" sz="1600" b="1" dirty="0">
              <a:solidFill>
                <a:srgbClr val="FFFFFF"/>
              </a:solidFill>
            </a:endParaRPr>
          </a:p>
        </p:txBody>
      </p:sp>
      <p:sp>
        <p:nvSpPr>
          <p:cNvPr id="201" name="Rounded Rectangle 200"/>
          <p:cNvSpPr/>
          <p:nvPr/>
        </p:nvSpPr>
        <p:spPr bwMode="auto">
          <a:xfrm rot="16200000">
            <a:off x="-360697" y="2003327"/>
            <a:ext cx="2760500" cy="492726"/>
          </a:xfrm>
          <a:prstGeom prst="roundRect">
            <a:avLst>
              <a:gd name="adj" fmla="val 17740"/>
            </a:avLst>
          </a:prstGeom>
          <a:solidFill>
            <a:srgbClr val="33928A"/>
          </a:solidFill>
          <a:ln w="41275">
            <a:noFill/>
            <a:round/>
            <a:headEnd/>
            <a:tailEnd/>
          </a:ln>
        </p:spPr>
        <p:txBody>
          <a:bodyPr wrap="none" lIns="91440" tIns="0" rIns="91440" bIns="0" rtlCol="0" anchor="ctr"/>
          <a:lstStyle/>
          <a:p>
            <a:pPr algn="ctr"/>
            <a:r>
              <a:rPr lang="en-US" sz="1800" dirty="0">
                <a:solidFill>
                  <a:prstClr val="white">
                    <a:lumMod val="95000"/>
                  </a:prstClr>
                </a:solidFill>
                <a:latin typeface="Calibri"/>
              </a:rPr>
              <a:t>Dynamic </a:t>
            </a:r>
            <a:r>
              <a:rPr lang="en-US" sz="1800" dirty="0" smtClean="0">
                <a:solidFill>
                  <a:prstClr val="white">
                    <a:lumMod val="95000"/>
                  </a:prstClr>
                </a:solidFill>
                <a:latin typeface="Calibri"/>
              </a:rPr>
              <a:t>Router</a:t>
            </a:r>
          </a:p>
        </p:txBody>
      </p:sp>
      <p:sp>
        <p:nvSpPr>
          <p:cNvPr id="202" name="Shape 346"/>
          <p:cNvSpPr/>
          <p:nvPr/>
        </p:nvSpPr>
        <p:spPr>
          <a:xfrm>
            <a:off x="856193" y="3171326"/>
            <a:ext cx="355844" cy="342035"/>
          </a:xfrm>
          <a:custGeom>
            <a:avLst/>
            <a:gdLst/>
            <a:ahLst/>
            <a:cxnLst/>
            <a:rect l="0" t="0" r="0" b="0"/>
            <a:pathLst>
              <a:path w="120000" h="120000" extrusionOk="0">
                <a:moveTo>
                  <a:pt x="52669" y="69893"/>
                </a:moveTo>
                <a:lnTo>
                  <a:pt x="52669" y="92828"/>
                </a:lnTo>
                <a:lnTo>
                  <a:pt x="41041" y="92828"/>
                </a:lnTo>
                <a:lnTo>
                  <a:pt x="60000" y="117431"/>
                </a:lnTo>
                <a:lnTo>
                  <a:pt x="78958" y="92828"/>
                </a:lnTo>
                <a:lnTo>
                  <a:pt x="67330" y="92828"/>
                </a:lnTo>
                <a:lnTo>
                  <a:pt x="67330" y="69893"/>
                </a:lnTo>
                <a:close/>
                <a:moveTo>
                  <a:pt x="90877" y="41041"/>
                </a:moveTo>
                <a:lnTo>
                  <a:pt x="66274" y="60000"/>
                </a:lnTo>
                <a:lnTo>
                  <a:pt x="90877" y="78958"/>
                </a:lnTo>
                <a:lnTo>
                  <a:pt x="90877" y="67330"/>
                </a:lnTo>
                <a:lnTo>
                  <a:pt x="113812" y="67330"/>
                </a:lnTo>
                <a:lnTo>
                  <a:pt x="113812" y="52669"/>
                </a:lnTo>
                <a:lnTo>
                  <a:pt x="90877" y="52669"/>
                </a:lnTo>
                <a:close/>
                <a:moveTo>
                  <a:pt x="29122" y="41041"/>
                </a:moveTo>
                <a:lnTo>
                  <a:pt x="29122" y="52669"/>
                </a:lnTo>
                <a:lnTo>
                  <a:pt x="6187" y="52669"/>
                </a:lnTo>
                <a:lnTo>
                  <a:pt x="6187" y="67330"/>
                </a:lnTo>
                <a:lnTo>
                  <a:pt x="29122" y="67330"/>
                </a:lnTo>
                <a:lnTo>
                  <a:pt x="29122" y="78958"/>
                </a:lnTo>
                <a:lnTo>
                  <a:pt x="53724" y="60000"/>
                </a:lnTo>
                <a:close/>
                <a:moveTo>
                  <a:pt x="60000" y="2569"/>
                </a:moveTo>
                <a:lnTo>
                  <a:pt x="41041" y="27171"/>
                </a:lnTo>
                <a:lnTo>
                  <a:pt x="52669" y="27171"/>
                </a:lnTo>
                <a:lnTo>
                  <a:pt x="52669" y="50106"/>
                </a:lnTo>
                <a:lnTo>
                  <a:pt x="67330" y="50106"/>
                </a:lnTo>
                <a:lnTo>
                  <a:pt x="67330" y="27171"/>
                </a:lnTo>
                <a:lnTo>
                  <a:pt x="78958" y="27171"/>
                </a:lnTo>
                <a:close/>
                <a:moveTo>
                  <a:pt x="60000" y="0"/>
                </a:moveTo>
                <a:cubicBezTo>
                  <a:pt x="93137" y="0"/>
                  <a:pt x="120000" y="26862"/>
                  <a:pt x="120000" y="60000"/>
                </a:cubicBezTo>
                <a:cubicBezTo>
                  <a:pt x="120000" y="93137"/>
                  <a:pt x="93137" y="120000"/>
                  <a:pt x="60000" y="120000"/>
                </a:cubicBezTo>
                <a:cubicBezTo>
                  <a:pt x="26862" y="120000"/>
                  <a:pt x="0" y="93137"/>
                  <a:pt x="0" y="60000"/>
                </a:cubicBezTo>
                <a:cubicBezTo>
                  <a:pt x="0" y="26862"/>
                  <a:pt x="26862" y="0"/>
                  <a:pt x="60000"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4224894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148"/>
                                        </p:tgtEl>
                                      </p:cBhvr>
                                    </p:animEffect>
                                    <p:set>
                                      <p:cBhvr>
                                        <p:cTn id="7" dur="1" fill="hold">
                                          <p:stCondLst>
                                            <p:cond delay="499"/>
                                          </p:stCondLst>
                                        </p:cTn>
                                        <p:tgtEl>
                                          <p:spTgt spid="148"/>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grpId="0" nodeType="clickEffect">
                                  <p:stCondLst>
                                    <p:cond delay="0"/>
                                  </p:stCondLst>
                                  <p:childTnLst>
                                    <p:animEffect transition="out" filter="dissolve">
                                      <p:cBhvr>
                                        <p:cTn id="11" dur="500"/>
                                        <p:tgtEl>
                                          <p:spTgt spid="146"/>
                                        </p:tgtEl>
                                      </p:cBhvr>
                                    </p:animEffect>
                                    <p:set>
                                      <p:cBhvr>
                                        <p:cTn id="12" dur="1" fill="hold">
                                          <p:stCondLst>
                                            <p:cond delay="499"/>
                                          </p:stCondLst>
                                        </p:cTn>
                                        <p:tgtEl>
                                          <p:spTgt spid="14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9" presetClass="exit" presetSubtype="0" fill="hold" grpId="0" nodeType="clickEffect">
                                  <p:stCondLst>
                                    <p:cond delay="0"/>
                                  </p:stCondLst>
                                  <p:childTnLst>
                                    <p:animEffect transition="out" filter="dissolve">
                                      <p:cBhvr>
                                        <p:cTn id="16" dur="500"/>
                                        <p:tgtEl>
                                          <p:spTgt spid="132"/>
                                        </p:tgtEl>
                                      </p:cBhvr>
                                    </p:animEffect>
                                    <p:set>
                                      <p:cBhvr>
                                        <p:cTn id="17" dur="1" fill="hold">
                                          <p:stCondLst>
                                            <p:cond delay="499"/>
                                          </p:stCondLst>
                                        </p:cTn>
                                        <p:tgtEl>
                                          <p:spTgt spid="132"/>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9" presetClass="exit" presetSubtype="0" fill="hold" grpId="0" nodeType="clickEffect">
                                  <p:stCondLst>
                                    <p:cond delay="0"/>
                                  </p:stCondLst>
                                  <p:childTnLst>
                                    <p:animEffect transition="out" filter="dissolve">
                                      <p:cBhvr>
                                        <p:cTn id="21" dur="500"/>
                                        <p:tgtEl>
                                          <p:spTgt spid="147"/>
                                        </p:tgtEl>
                                      </p:cBhvr>
                                    </p:animEffect>
                                    <p:set>
                                      <p:cBhvr>
                                        <p:cTn id="22" dur="1" fill="hold">
                                          <p:stCondLst>
                                            <p:cond delay="499"/>
                                          </p:stCondLst>
                                        </p:cTn>
                                        <p:tgtEl>
                                          <p:spTgt spid="14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9" presetClass="exit" presetSubtype="0" fill="hold" grpId="0" nodeType="clickEffect">
                                  <p:stCondLst>
                                    <p:cond delay="0"/>
                                  </p:stCondLst>
                                  <p:childTnLst>
                                    <p:animEffect transition="out" filter="dissolve">
                                      <p:cBhvr>
                                        <p:cTn id="26" dur="500"/>
                                        <p:tgtEl>
                                          <p:spTgt spid="149"/>
                                        </p:tgtEl>
                                      </p:cBhvr>
                                    </p:animEffect>
                                    <p:set>
                                      <p:cBhvr>
                                        <p:cTn id="27" dur="1" fill="hold">
                                          <p:stCondLst>
                                            <p:cond delay="499"/>
                                          </p:stCondLst>
                                        </p:cTn>
                                        <p:tgtEl>
                                          <p:spTgt spid="149"/>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9" presetClass="exit" presetSubtype="0" fill="hold" grpId="0" nodeType="clickEffect">
                                  <p:stCondLst>
                                    <p:cond delay="0"/>
                                  </p:stCondLst>
                                  <p:childTnLst>
                                    <p:animEffect transition="out" filter="dissolve">
                                      <p:cBhvr>
                                        <p:cTn id="31" dur="500"/>
                                        <p:tgtEl>
                                          <p:spTgt spid="151"/>
                                        </p:tgtEl>
                                      </p:cBhvr>
                                    </p:animEffect>
                                    <p:set>
                                      <p:cBhvr>
                                        <p:cTn id="32" dur="1" fill="hold">
                                          <p:stCondLst>
                                            <p:cond delay="499"/>
                                          </p:stCondLst>
                                        </p:cTn>
                                        <p:tgtEl>
                                          <p:spTgt spid="151"/>
                                        </p:tgtEl>
                                        <p:attrNameLst>
                                          <p:attrName>style.visibility</p:attrName>
                                        </p:attrNameLst>
                                      </p:cBhvr>
                                      <p:to>
                                        <p:strVal val="hidden"/>
                                      </p:to>
                                    </p:set>
                                  </p:childTnLst>
                                </p:cTn>
                              </p:par>
                              <p:par>
                                <p:cTn id="33" presetID="9" presetClass="exit" presetSubtype="0" fill="hold" grpId="0" nodeType="withEffect">
                                  <p:stCondLst>
                                    <p:cond delay="0"/>
                                  </p:stCondLst>
                                  <p:childTnLst>
                                    <p:animEffect transition="out" filter="dissolve">
                                      <p:cBhvr>
                                        <p:cTn id="34" dur="500"/>
                                        <p:tgtEl>
                                          <p:spTgt spid="150"/>
                                        </p:tgtEl>
                                      </p:cBhvr>
                                    </p:animEffect>
                                    <p:set>
                                      <p:cBhvr>
                                        <p:cTn id="35" dur="1" fill="hold">
                                          <p:stCondLst>
                                            <p:cond delay="499"/>
                                          </p:stCondLst>
                                        </p:cTn>
                                        <p:tgtEl>
                                          <p:spTgt spid="15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 grpId="0" animBg="1"/>
      <p:bldP spid="146" grpId="0" animBg="1"/>
      <p:bldP spid="147" grpId="0" animBg="1"/>
      <p:bldP spid="148" grpId="0" animBg="1"/>
      <p:bldP spid="149" grpId="0" animBg="1"/>
      <p:bldP spid="150" grpId="0" animBg="1"/>
      <p:bldP spid="15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Arrow 6"/>
          <p:cNvSpPr/>
          <p:nvPr/>
        </p:nvSpPr>
        <p:spPr>
          <a:xfrm>
            <a:off x="2329181" y="1643184"/>
            <a:ext cx="1328130" cy="776287"/>
          </a:xfrm>
          <a:prstGeom prst="rightArrow">
            <a:avLst>
              <a:gd name="adj1" fmla="val 72086"/>
              <a:gd name="adj2" fmla="val 41820"/>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7574" y="125392"/>
            <a:ext cx="8410575" cy="539844"/>
          </a:xfrm>
        </p:spPr>
        <p:txBody>
          <a:bodyPr/>
          <a:lstStyle/>
          <a:p>
            <a:r>
              <a:rPr lang="en-US" sz="2800" dirty="0">
                <a:solidFill>
                  <a:srgbClr val="2C95DD"/>
                </a:solidFill>
              </a:rPr>
              <a:t>Overview: Pushing an Application</a:t>
            </a:r>
          </a:p>
        </p:txBody>
      </p:sp>
      <p:pic>
        <p:nvPicPr>
          <p:cNvPr id="4" name="Picture 210" descr="ICON_Person_Q30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02877" y="1643184"/>
            <a:ext cx="438150" cy="7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ounded Rectangle 4"/>
          <p:cNvSpPr/>
          <p:nvPr/>
        </p:nvSpPr>
        <p:spPr>
          <a:xfrm>
            <a:off x="3657311" y="873586"/>
            <a:ext cx="5169845" cy="3705975"/>
          </a:xfrm>
          <a:prstGeom prst="roundRect">
            <a:avLst>
              <a:gd name="adj" fmla="val 8224"/>
            </a:avLst>
          </a:prstGeom>
          <a:gradFill flip="none" rotWithShape="1">
            <a:gsLst>
              <a:gs pos="0">
                <a:schemeClr val="bg1">
                  <a:lumMod val="85000"/>
                </a:schemeClr>
              </a:gs>
              <a:gs pos="100000">
                <a:schemeClr val="bg1">
                  <a:lumMod val="95000"/>
                </a:schemeClr>
              </a:gs>
            </a:gsLst>
            <a:lin ang="5400000" scaled="0"/>
            <a:tileRect/>
          </a:gradFill>
          <a:ln w="9525" cmpd="sng">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anchor="b"/>
          <a:lstStyle/>
          <a:p>
            <a:pPr algn="ctr" fontAlgn="auto">
              <a:spcBef>
                <a:spcPts val="0"/>
              </a:spcBef>
              <a:spcAft>
                <a:spcPts val="0"/>
              </a:spcAft>
              <a:defRPr/>
            </a:pPr>
            <a:endParaRPr lang="en-US" sz="1600" dirty="0">
              <a:solidFill>
                <a:srgbClr val="4D4D4D"/>
              </a:solidFill>
            </a:endParaRPr>
          </a:p>
        </p:txBody>
      </p:sp>
      <p:sp>
        <p:nvSpPr>
          <p:cNvPr id="6" name="TextBox 5"/>
          <p:cNvSpPr txBox="1"/>
          <p:nvPr/>
        </p:nvSpPr>
        <p:spPr>
          <a:xfrm>
            <a:off x="238203" y="1581150"/>
            <a:ext cx="1745703" cy="430887"/>
          </a:xfrm>
          <a:prstGeom prst="rect">
            <a:avLst/>
          </a:prstGeom>
          <a:noFill/>
        </p:spPr>
        <p:txBody>
          <a:bodyPr wrap="square" lIns="0" tIns="0" rIns="0" bIns="0" rtlCol="0">
            <a:spAutoFit/>
          </a:bodyPr>
          <a:lstStyle/>
          <a:p>
            <a:pPr marL="342900" indent="-342900">
              <a:buFont typeface="+mj-ea"/>
              <a:buAutoNum type="circleNumDbPlain"/>
            </a:pPr>
            <a:r>
              <a:rPr lang="en-US" dirty="0" smtClean="0">
                <a:solidFill>
                  <a:srgbClr val="FFFFFF"/>
                </a:solidFill>
              </a:rPr>
              <a:t>Upload app bits and metadata</a:t>
            </a:r>
          </a:p>
        </p:txBody>
      </p:sp>
      <p:sp>
        <p:nvSpPr>
          <p:cNvPr id="8" name="TextBox 7"/>
          <p:cNvSpPr txBox="1"/>
          <p:nvPr/>
        </p:nvSpPr>
        <p:spPr>
          <a:xfrm>
            <a:off x="2362200" y="1740675"/>
            <a:ext cx="920445" cy="307777"/>
          </a:xfrm>
          <a:prstGeom prst="rect">
            <a:avLst/>
          </a:prstGeom>
          <a:noFill/>
          <a:effectLst>
            <a:outerShdw dist="12700" sx="1000" sy="1000" algn="ctr" rotWithShape="0">
              <a:schemeClr val="tx2"/>
            </a:outerShdw>
          </a:effectLst>
        </p:spPr>
        <p:txBody>
          <a:bodyPr wrap="none" rtlCol="0">
            <a:spAutoFit/>
          </a:bodyPr>
          <a:lstStyle/>
          <a:p>
            <a:r>
              <a:rPr lang="en-US" sz="1400" dirty="0" smtClean="0">
                <a:solidFill>
                  <a:schemeClr val="bg1"/>
                </a:solidFill>
              </a:rPr>
              <a:t>push app</a:t>
            </a:r>
            <a:endParaRPr lang="en-US" sz="1400" i="1" dirty="0" smtClean="0">
              <a:solidFill>
                <a:schemeClr val="bg1"/>
              </a:solidFill>
            </a:endParaRPr>
          </a:p>
        </p:txBody>
      </p:sp>
      <p:sp>
        <p:nvSpPr>
          <p:cNvPr id="34" name="Rounded Rectangle 33"/>
          <p:cNvSpPr/>
          <p:nvPr/>
        </p:nvSpPr>
        <p:spPr bwMode="auto">
          <a:xfrm rot="16200000">
            <a:off x="2108826" y="2544762"/>
            <a:ext cx="3695568" cy="374030"/>
          </a:xfrm>
          <a:prstGeom prst="roundRect">
            <a:avLst>
              <a:gd name="adj" fmla="val 8685"/>
            </a:avLst>
          </a:prstGeom>
          <a:solidFill>
            <a:srgbClr val="0A1831">
              <a:alpha val="25000"/>
            </a:srgbClr>
          </a:solidFill>
          <a:ln w="41275">
            <a:noFill/>
            <a:round/>
            <a:headEnd/>
            <a:tailEnd/>
          </a:ln>
        </p:spPr>
        <p:txBody>
          <a:bodyPr wrap="none" lIns="0" tIns="0" rIns="0" bIns="0" rtlCol="0" anchor="ctr"/>
          <a:lstStyle/>
          <a:p>
            <a:pPr algn="ctr" fontAlgn="auto">
              <a:spcBef>
                <a:spcPts val="0"/>
              </a:spcBef>
              <a:spcAft>
                <a:spcPts val="0"/>
              </a:spcAft>
            </a:pPr>
            <a:r>
              <a:rPr lang="en-US" sz="1600" dirty="0" smtClean="0">
                <a:solidFill>
                  <a:prstClr val="white">
                    <a:lumMod val="95000"/>
                  </a:prstClr>
                </a:solidFill>
                <a:latin typeface="Calibri"/>
                <a:ea typeface="+mn-ea"/>
              </a:rPr>
              <a:t>Router</a:t>
            </a:r>
          </a:p>
        </p:txBody>
      </p:sp>
      <p:sp>
        <p:nvSpPr>
          <p:cNvPr id="27" name="Oval 42"/>
          <p:cNvSpPr/>
          <p:nvPr/>
        </p:nvSpPr>
        <p:spPr>
          <a:xfrm>
            <a:off x="3841318" y="3070528"/>
            <a:ext cx="230584" cy="230584"/>
          </a:xfrm>
          <a:custGeom>
            <a:avLst/>
            <a:gdLst/>
            <a:ahLst/>
            <a:cxnLst/>
            <a:rect l="l" t="t" r="r" b="b"/>
            <a:pathLst>
              <a:path w="763984" h="763984">
                <a:moveTo>
                  <a:pt x="335323" y="444979"/>
                </a:moveTo>
                <a:lnTo>
                  <a:pt x="335323" y="590998"/>
                </a:lnTo>
                <a:lnTo>
                  <a:pt x="261293" y="590998"/>
                </a:lnTo>
                <a:lnTo>
                  <a:pt x="381992" y="747629"/>
                </a:lnTo>
                <a:lnTo>
                  <a:pt x="502691" y="590998"/>
                </a:lnTo>
                <a:lnTo>
                  <a:pt x="428661" y="590998"/>
                </a:lnTo>
                <a:lnTo>
                  <a:pt x="428661" y="444979"/>
                </a:lnTo>
                <a:close/>
                <a:moveTo>
                  <a:pt x="578572" y="261293"/>
                </a:moveTo>
                <a:lnTo>
                  <a:pt x="421941" y="381992"/>
                </a:lnTo>
                <a:lnTo>
                  <a:pt x="578572" y="502691"/>
                </a:lnTo>
                <a:lnTo>
                  <a:pt x="578572" y="428661"/>
                </a:lnTo>
                <a:lnTo>
                  <a:pt x="724591" y="428661"/>
                </a:lnTo>
                <a:lnTo>
                  <a:pt x="724591" y="335323"/>
                </a:lnTo>
                <a:lnTo>
                  <a:pt x="578572" y="335323"/>
                </a:lnTo>
                <a:close/>
                <a:moveTo>
                  <a:pt x="185411" y="261293"/>
                </a:moveTo>
                <a:lnTo>
                  <a:pt x="185411" y="335323"/>
                </a:lnTo>
                <a:lnTo>
                  <a:pt x="39392" y="335323"/>
                </a:lnTo>
                <a:lnTo>
                  <a:pt x="39392" y="428661"/>
                </a:lnTo>
                <a:lnTo>
                  <a:pt x="185411" y="428661"/>
                </a:lnTo>
                <a:lnTo>
                  <a:pt x="185411" y="502691"/>
                </a:lnTo>
                <a:lnTo>
                  <a:pt x="342042" y="381992"/>
                </a:lnTo>
                <a:close/>
                <a:moveTo>
                  <a:pt x="381992" y="16356"/>
                </a:moveTo>
                <a:lnTo>
                  <a:pt x="261293" y="172987"/>
                </a:lnTo>
                <a:lnTo>
                  <a:pt x="335323" y="172987"/>
                </a:lnTo>
                <a:lnTo>
                  <a:pt x="335323" y="319006"/>
                </a:lnTo>
                <a:lnTo>
                  <a:pt x="428661" y="319006"/>
                </a:lnTo>
                <a:lnTo>
                  <a:pt x="428661" y="172987"/>
                </a:lnTo>
                <a:lnTo>
                  <a:pt x="502691" y="172987"/>
                </a:lnTo>
                <a:close/>
                <a:moveTo>
                  <a:pt x="381992" y="0"/>
                </a:moveTo>
                <a:cubicBezTo>
                  <a:pt x="592960" y="0"/>
                  <a:pt x="763984" y="171024"/>
                  <a:pt x="763984" y="381992"/>
                </a:cubicBezTo>
                <a:cubicBezTo>
                  <a:pt x="763984" y="592960"/>
                  <a:pt x="592960" y="763984"/>
                  <a:pt x="381992" y="763984"/>
                </a:cubicBezTo>
                <a:cubicBezTo>
                  <a:pt x="171024" y="763984"/>
                  <a:pt x="0" y="592960"/>
                  <a:pt x="0" y="381992"/>
                </a:cubicBezTo>
                <a:cubicBezTo>
                  <a:pt x="0" y="171024"/>
                  <a:pt x="171024" y="0"/>
                  <a:pt x="381992"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a:spLocks noChangeArrowheads="1"/>
          </p:cNvSpPr>
          <p:nvPr/>
        </p:nvSpPr>
        <p:spPr bwMode="auto">
          <a:xfrm>
            <a:off x="4273144" y="975211"/>
            <a:ext cx="1533402" cy="443726"/>
          </a:xfrm>
          <a:prstGeom prst="roundRect">
            <a:avLst>
              <a:gd name="adj" fmla="val 4579"/>
            </a:avLst>
          </a:prstGeom>
          <a:solidFill>
            <a:schemeClr val="bg1">
              <a:lumMod val="65000"/>
            </a:schemeClr>
          </a:solidFill>
          <a:ln w="9525">
            <a:noFill/>
            <a:round/>
            <a:headEnd/>
            <a:tailEnd/>
          </a:ln>
          <a:effectLst>
            <a:outerShdw blurRad="40000" dist="23000" dir="5400000" rotWithShape="0">
              <a:srgbClr val="808080">
                <a:alpha val="34999"/>
              </a:srgbClr>
            </a:outerShdw>
          </a:effectLst>
        </p:spPr>
        <p:txBody>
          <a:bodyPr lIns="320040" tIns="0" rIns="0" bIns="0" anchor="ctr"/>
          <a:lstStyle/>
          <a:p>
            <a:pPr fontAlgn="auto">
              <a:spcBef>
                <a:spcPts val="0"/>
              </a:spcBef>
              <a:spcAft>
                <a:spcPts val="0"/>
              </a:spcAft>
              <a:defRPr/>
            </a:pPr>
            <a:r>
              <a:rPr lang="en-US" sz="1200" b="1" dirty="0" err="1" smtClean="0">
                <a:solidFill>
                  <a:schemeClr val="bg1"/>
                </a:solidFill>
                <a:latin typeface="+mn-lt"/>
                <a:ea typeface="+mn-ea"/>
              </a:rPr>
              <a:t>Blobstore</a:t>
            </a:r>
            <a:endParaRPr lang="en-US" sz="1200" b="1" dirty="0">
              <a:solidFill>
                <a:schemeClr val="bg1"/>
              </a:solidFill>
              <a:latin typeface="+mn-lt"/>
              <a:ea typeface="+mn-ea"/>
            </a:endParaRPr>
          </a:p>
        </p:txBody>
      </p:sp>
      <p:sp>
        <p:nvSpPr>
          <p:cNvPr id="26" name="Oval 194"/>
          <p:cNvSpPr/>
          <p:nvPr/>
        </p:nvSpPr>
        <p:spPr>
          <a:xfrm>
            <a:off x="4318266" y="1089215"/>
            <a:ext cx="206829" cy="215718"/>
          </a:xfrm>
          <a:custGeom>
            <a:avLst/>
            <a:gdLst/>
            <a:ahLst/>
            <a:cxnLst/>
            <a:rect l="l" t="t" r="r" b="b"/>
            <a:pathLst>
              <a:path w="564449" h="588709">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p:nvPr/>
        </p:nvGrpSpPr>
        <p:grpSpPr>
          <a:xfrm>
            <a:off x="5923260" y="975211"/>
            <a:ext cx="2590799" cy="443726"/>
            <a:chOff x="6057118" y="925559"/>
            <a:chExt cx="2590799" cy="443726"/>
          </a:xfrm>
        </p:grpSpPr>
        <p:sp>
          <p:nvSpPr>
            <p:cNvPr id="44" name="Rounded Rectangle 43"/>
            <p:cNvSpPr>
              <a:spLocks noChangeArrowheads="1"/>
            </p:cNvSpPr>
            <p:nvPr/>
          </p:nvSpPr>
          <p:spPr bwMode="auto">
            <a:xfrm>
              <a:off x="6057118" y="925559"/>
              <a:ext cx="2590799" cy="443726"/>
            </a:xfrm>
            <a:prstGeom prst="roundRect">
              <a:avLst>
                <a:gd name="adj" fmla="val 4579"/>
              </a:avLst>
            </a:prstGeom>
            <a:solidFill>
              <a:schemeClr val="bg1">
                <a:lumMod val="65000"/>
              </a:schemeClr>
            </a:solidFill>
            <a:ln w="9525">
              <a:noFill/>
              <a:round/>
              <a:headEnd/>
              <a:tailEnd/>
            </a:ln>
            <a:effectLst>
              <a:outerShdw blurRad="40000" dist="23000" dir="5400000" rotWithShape="0">
                <a:srgbClr val="808080">
                  <a:alpha val="34999"/>
                </a:srgbClr>
              </a:outerShdw>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DB</a:t>
              </a:r>
              <a:endParaRPr lang="en-US" sz="1200" b="1" dirty="0">
                <a:solidFill>
                  <a:schemeClr val="bg1"/>
                </a:solidFill>
                <a:latin typeface="+mn-lt"/>
                <a:ea typeface="+mn-ea"/>
              </a:endParaRPr>
            </a:p>
          </p:txBody>
        </p:sp>
        <p:sp>
          <p:nvSpPr>
            <p:cNvPr id="46" name="Oval 194"/>
            <p:cNvSpPr/>
            <p:nvPr/>
          </p:nvSpPr>
          <p:spPr>
            <a:xfrm>
              <a:off x="6120624" y="1039563"/>
              <a:ext cx="206829" cy="215718"/>
            </a:xfrm>
            <a:custGeom>
              <a:avLst/>
              <a:gdLst/>
              <a:ahLst/>
              <a:cxnLst/>
              <a:rect l="l" t="t" r="r" b="b"/>
              <a:pathLst>
                <a:path w="564449" h="588709">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p:cNvGrpSpPr/>
          <p:nvPr/>
        </p:nvGrpSpPr>
        <p:grpSpPr>
          <a:xfrm>
            <a:off x="4961603" y="1568058"/>
            <a:ext cx="1574503" cy="443726"/>
            <a:chOff x="5181600" y="2326964"/>
            <a:chExt cx="1533402" cy="443726"/>
          </a:xfrm>
        </p:grpSpPr>
        <p:sp>
          <p:nvSpPr>
            <p:cNvPr id="47" name="Rounded Rectangle 46"/>
            <p:cNvSpPr>
              <a:spLocks noChangeArrowheads="1"/>
            </p:cNvSpPr>
            <p:nvPr/>
          </p:nvSpPr>
          <p:spPr bwMode="auto">
            <a:xfrm>
              <a:off x="5181600" y="2326964"/>
              <a:ext cx="1533402" cy="44372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Cloud Controller</a:t>
              </a:r>
              <a:endParaRPr lang="en-US" sz="1200" b="1" dirty="0">
                <a:solidFill>
                  <a:schemeClr val="bg1"/>
                </a:solidFill>
                <a:latin typeface="+mn-lt"/>
                <a:ea typeface="+mn-ea"/>
              </a:endParaRPr>
            </a:p>
          </p:txBody>
        </p:sp>
        <p:sp>
          <p:nvSpPr>
            <p:cNvPr id="51" name="Rectangle 76"/>
            <p:cNvSpPr/>
            <p:nvPr/>
          </p:nvSpPr>
          <p:spPr>
            <a:xfrm>
              <a:off x="5257800" y="2430983"/>
              <a:ext cx="199082" cy="265671"/>
            </a:xfrm>
            <a:custGeom>
              <a:avLst/>
              <a:gdLst/>
              <a:ahLst/>
              <a:cxnLst/>
              <a:rect l="l" t="t" r="r" b="b"/>
              <a:pathLst>
                <a:path w="661988" h="883413">
                  <a:moveTo>
                    <a:pt x="330994" y="679669"/>
                  </a:moveTo>
                  <a:lnTo>
                    <a:pt x="212885" y="769898"/>
                  </a:lnTo>
                  <a:cubicBezTo>
                    <a:pt x="244883" y="796653"/>
                    <a:pt x="286332" y="810415"/>
                    <a:pt x="330994" y="810415"/>
                  </a:cubicBezTo>
                  <a:cubicBezTo>
                    <a:pt x="375657" y="810415"/>
                    <a:pt x="417105" y="796653"/>
                    <a:pt x="449103" y="769899"/>
                  </a:cubicBezTo>
                  <a:close/>
                  <a:moveTo>
                    <a:pt x="131181" y="527028"/>
                  </a:moveTo>
                  <a:cubicBezTo>
                    <a:pt x="122509" y="548919"/>
                    <a:pt x="118242" y="572793"/>
                    <a:pt x="118242" y="597663"/>
                  </a:cubicBezTo>
                  <a:cubicBezTo>
                    <a:pt x="118242" y="668352"/>
                    <a:pt x="152717" y="730988"/>
                    <a:pt x="208006" y="766609"/>
                  </a:cubicBezTo>
                  <a:lnTo>
                    <a:pt x="253230" y="620264"/>
                  </a:lnTo>
                  <a:close/>
                  <a:moveTo>
                    <a:pt x="530807" y="527027"/>
                  </a:moveTo>
                  <a:lnTo>
                    <a:pt x="408757" y="620264"/>
                  </a:lnTo>
                  <a:lnTo>
                    <a:pt x="453981" y="766610"/>
                  </a:lnTo>
                  <a:cubicBezTo>
                    <a:pt x="509272" y="730989"/>
                    <a:pt x="543746" y="668352"/>
                    <a:pt x="543746" y="597663"/>
                  </a:cubicBezTo>
                  <a:cubicBezTo>
                    <a:pt x="543746" y="572793"/>
                    <a:pt x="539479" y="548919"/>
                    <a:pt x="530807" y="527027"/>
                  </a:cubicBezTo>
                  <a:close/>
                  <a:moveTo>
                    <a:pt x="336192" y="385435"/>
                  </a:moveTo>
                  <a:lnTo>
                    <a:pt x="379054" y="524143"/>
                  </a:lnTo>
                  <a:lnTo>
                    <a:pt x="529912" y="524142"/>
                  </a:lnTo>
                  <a:cubicBezTo>
                    <a:pt x="501178" y="444293"/>
                    <a:pt x="425507" y="387120"/>
                    <a:pt x="336192" y="385435"/>
                  </a:cubicBezTo>
                  <a:close/>
                  <a:moveTo>
                    <a:pt x="325796" y="385435"/>
                  </a:moveTo>
                  <a:cubicBezTo>
                    <a:pt x="236481" y="387120"/>
                    <a:pt x="160810" y="444294"/>
                    <a:pt x="132077" y="524142"/>
                  </a:cubicBezTo>
                  <a:lnTo>
                    <a:pt x="282933" y="524143"/>
                  </a:lnTo>
                  <a:close/>
                  <a:moveTo>
                    <a:pt x="388144" y="107849"/>
                  </a:moveTo>
                  <a:lnTo>
                    <a:pt x="616744" y="107849"/>
                  </a:lnTo>
                  <a:lnTo>
                    <a:pt x="616744" y="214664"/>
                  </a:lnTo>
                  <a:lnTo>
                    <a:pt x="486412" y="358355"/>
                  </a:lnTo>
                  <a:cubicBezTo>
                    <a:pt x="564963" y="408954"/>
                    <a:pt x="616744" y="497262"/>
                    <a:pt x="616744" y="597663"/>
                  </a:cubicBezTo>
                  <a:cubicBezTo>
                    <a:pt x="616744" y="755478"/>
                    <a:pt x="488809" y="883413"/>
                    <a:pt x="330994" y="883413"/>
                  </a:cubicBezTo>
                  <a:cubicBezTo>
                    <a:pt x="173179" y="883413"/>
                    <a:pt x="45244" y="755478"/>
                    <a:pt x="45244" y="597663"/>
                  </a:cubicBezTo>
                  <a:cubicBezTo>
                    <a:pt x="45244" y="497384"/>
                    <a:pt x="96899" y="409170"/>
                    <a:pt x="175275" y="358519"/>
                  </a:cubicBezTo>
                  <a:lnTo>
                    <a:pt x="45244" y="215161"/>
                  </a:lnTo>
                  <a:lnTo>
                    <a:pt x="45244" y="108346"/>
                  </a:lnTo>
                  <a:lnTo>
                    <a:pt x="273844" y="108346"/>
                  </a:lnTo>
                  <a:lnTo>
                    <a:pt x="273844" y="215161"/>
                  </a:lnTo>
                  <a:lnTo>
                    <a:pt x="273844" y="317674"/>
                  </a:lnTo>
                  <a:cubicBezTo>
                    <a:pt x="292304" y="313881"/>
                    <a:pt x="311419" y="311913"/>
                    <a:pt x="330994" y="311913"/>
                  </a:cubicBezTo>
                  <a:lnTo>
                    <a:pt x="388144" y="317674"/>
                  </a:lnTo>
                  <a:lnTo>
                    <a:pt x="388144" y="214664"/>
                  </a:lnTo>
                  <a:close/>
                  <a:moveTo>
                    <a:pt x="0" y="0"/>
                  </a:moveTo>
                  <a:lnTo>
                    <a:pt x="661988" y="0"/>
                  </a:lnTo>
                  <a:lnTo>
                    <a:pt x="661988" y="69056"/>
                  </a:lnTo>
                  <a:lnTo>
                    <a:pt x="0" y="69056"/>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p:nvGrpSpPr>
        <p:grpSpPr>
          <a:xfrm>
            <a:off x="6933400" y="1568058"/>
            <a:ext cx="1585224" cy="443726"/>
            <a:chOff x="7153397" y="2326964"/>
            <a:chExt cx="1533402" cy="443726"/>
          </a:xfrm>
        </p:grpSpPr>
        <p:sp>
          <p:nvSpPr>
            <p:cNvPr id="49" name="Rounded Rectangle 48"/>
            <p:cNvSpPr>
              <a:spLocks noChangeArrowheads="1"/>
            </p:cNvSpPr>
            <p:nvPr/>
          </p:nvSpPr>
          <p:spPr bwMode="auto">
            <a:xfrm>
              <a:off x="7153397" y="2326964"/>
              <a:ext cx="1533402" cy="44372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Service Broker Node(s)</a:t>
              </a:r>
              <a:endParaRPr lang="en-US" sz="1200" b="1" dirty="0">
                <a:solidFill>
                  <a:schemeClr val="bg1"/>
                </a:solidFill>
                <a:latin typeface="+mn-lt"/>
                <a:ea typeface="+mn-ea"/>
              </a:endParaRPr>
            </a:p>
          </p:txBody>
        </p:sp>
        <p:sp>
          <p:nvSpPr>
            <p:cNvPr id="53" name="Rectangle 175"/>
            <p:cNvSpPr/>
            <p:nvPr/>
          </p:nvSpPr>
          <p:spPr>
            <a:xfrm>
              <a:off x="7215230" y="2435054"/>
              <a:ext cx="227549" cy="227546"/>
            </a:xfrm>
            <a:custGeom>
              <a:avLst/>
              <a:gdLst/>
              <a:ahLst/>
              <a:cxnLst/>
              <a:rect l="l" t="t" r="r" b="b"/>
              <a:pathLst>
                <a:path w="3195025" h="3194985">
                  <a:moveTo>
                    <a:pt x="683252" y="2245091"/>
                  </a:moveTo>
                  <a:cubicBezTo>
                    <a:pt x="526024" y="2245091"/>
                    <a:pt x="398566" y="2372549"/>
                    <a:pt x="398566" y="2529777"/>
                  </a:cubicBezTo>
                  <a:lnTo>
                    <a:pt x="398563" y="2529777"/>
                  </a:lnTo>
                  <a:cubicBezTo>
                    <a:pt x="398563" y="2687004"/>
                    <a:pt x="526021" y="2814463"/>
                    <a:pt x="683249" y="2814463"/>
                  </a:cubicBezTo>
                  <a:cubicBezTo>
                    <a:pt x="840476" y="2814463"/>
                    <a:pt x="967935" y="2687004"/>
                    <a:pt x="967935" y="2529777"/>
                  </a:cubicBezTo>
                  <a:lnTo>
                    <a:pt x="967935" y="2245091"/>
                  </a:lnTo>
                  <a:close/>
                  <a:moveTo>
                    <a:pt x="2244948" y="2226032"/>
                  </a:moveTo>
                  <a:lnTo>
                    <a:pt x="2244948" y="2510715"/>
                  </a:lnTo>
                  <a:cubicBezTo>
                    <a:pt x="2244948" y="2667943"/>
                    <a:pt x="2372406" y="2795401"/>
                    <a:pt x="2529634" y="2795401"/>
                  </a:cubicBezTo>
                  <a:lnTo>
                    <a:pt x="2529634" y="2795404"/>
                  </a:lnTo>
                  <a:cubicBezTo>
                    <a:pt x="2686861" y="2795404"/>
                    <a:pt x="2814320" y="2667945"/>
                    <a:pt x="2814320" y="2510718"/>
                  </a:cubicBezTo>
                  <a:cubicBezTo>
                    <a:pt x="2814320" y="2353491"/>
                    <a:pt x="2686861" y="2226032"/>
                    <a:pt x="2529634" y="2226032"/>
                  </a:cubicBezTo>
                  <a:close/>
                  <a:moveTo>
                    <a:pt x="1324215" y="1318407"/>
                  </a:moveTo>
                  <a:lnTo>
                    <a:pt x="1324215" y="1321813"/>
                  </a:lnTo>
                  <a:lnTo>
                    <a:pt x="1321332" y="1321813"/>
                  </a:lnTo>
                  <a:lnTo>
                    <a:pt x="1321332" y="1873653"/>
                  </a:lnTo>
                  <a:lnTo>
                    <a:pt x="1873510" y="1873653"/>
                  </a:lnTo>
                  <a:lnTo>
                    <a:pt x="1873510" y="1872635"/>
                  </a:lnTo>
                  <a:lnTo>
                    <a:pt x="1876578" y="1872635"/>
                  </a:lnTo>
                  <a:lnTo>
                    <a:pt x="1876578" y="1321332"/>
                  </a:lnTo>
                  <a:lnTo>
                    <a:pt x="1873693" y="1321332"/>
                  </a:lnTo>
                  <a:lnTo>
                    <a:pt x="1873693" y="1318407"/>
                  </a:lnTo>
                  <a:close/>
                  <a:moveTo>
                    <a:pt x="668091" y="399044"/>
                  </a:moveTo>
                  <a:cubicBezTo>
                    <a:pt x="510864" y="399044"/>
                    <a:pt x="383405" y="526503"/>
                    <a:pt x="383405" y="683730"/>
                  </a:cubicBezTo>
                  <a:cubicBezTo>
                    <a:pt x="383405" y="840957"/>
                    <a:pt x="510864" y="968416"/>
                    <a:pt x="668091" y="968416"/>
                  </a:cubicBezTo>
                  <a:lnTo>
                    <a:pt x="952777" y="968416"/>
                  </a:lnTo>
                  <a:lnTo>
                    <a:pt x="952777" y="683733"/>
                  </a:lnTo>
                  <a:cubicBezTo>
                    <a:pt x="952777" y="526505"/>
                    <a:pt x="825319" y="399047"/>
                    <a:pt x="668091" y="399047"/>
                  </a:cubicBezTo>
                  <a:close/>
                  <a:moveTo>
                    <a:pt x="2511776" y="380522"/>
                  </a:moveTo>
                  <a:cubicBezTo>
                    <a:pt x="2354549" y="380522"/>
                    <a:pt x="2227090" y="507981"/>
                    <a:pt x="2227090" y="665208"/>
                  </a:cubicBezTo>
                  <a:lnTo>
                    <a:pt x="2227090" y="949894"/>
                  </a:lnTo>
                  <a:lnTo>
                    <a:pt x="2511773" y="949894"/>
                  </a:lnTo>
                  <a:cubicBezTo>
                    <a:pt x="2669001" y="949894"/>
                    <a:pt x="2796459" y="822436"/>
                    <a:pt x="2796459" y="665208"/>
                  </a:cubicBezTo>
                  <a:lnTo>
                    <a:pt x="2796462" y="665208"/>
                  </a:lnTo>
                  <a:cubicBezTo>
                    <a:pt x="2796462" y="507981"/>
                    <a:pt x="2669003" y="380522"/>
                    <a:pt x="2511776" y="380522"/>
                  </a:cubicBezTo>
                  <a:close/>
                  <a:moveTo>
                    <a:pt x="2534359" y="0"/>
                  </a:moveTo>
                  <a:cubicBezTo>
                    <a:pt x="2899234" y="0"/>
                    <a:pt x="3195025" y="295791"/>
                    <a:pt x="3195025" y="660666"/>
                  </a:cubicBezTo>
                  <a:lnTo>
                    <a:pt x="3195022" y="660666"/>
                  </a:lnTo>
                  <a:cubicBezTo>
                    <a:pt x="3195022" y="1025541"/>
                    <a:pt x="2899231" y="1321332"/>
                    <a:pt x="2534356" y="1321332"/>
                  </a:cubicBezTo>
                  <a:lnTo>
                    <a:pt x="2227340" y="1321332"/>
                  </a:lnTo>
                  <a:lnTo>
                    <a:pt x="2227340" y="1872635"/>
                  </a:lnTo>
                  <a:lnTo>
                    <a:pt x="2534176" y="1872635"/>
                  </a:lnTo>
                  <a:cubicBezTo>
                    <a:pt x="2899051" y="1872635"/>
                    <a:pt x="3194842" y="2168426"/>
                    <a:pt x="3194842" y="2533301"/>
                  </a:cubicBezTo>
                  <a:cubicBezTo>
                    <a:pt x="3194842" y="2898176"/>
                    <a:pt x="2899051" y="3193967"/>
                    <a:pt x="2534176" y="3193967"/>
                  </a:cubicBezTo>
                  <a:lnTo>
                    <a:pt x="2534176" y="3193964"/>
                  </a:lnTo>
                  <a:cubicBezTo>
                    <a:pt x="2169301" y="3193964"/>
                    <a:pt x="1873510" y="2898174"/>
                    <a:pt x="1873510" y="2533298"/>
                  </a:cubicBezTo>
                  <a:lnTo>
                    <a:pt x="1873510" y="2245313"/>
                  </a:lnTo>
                  <a:lnTo>
                    <a:pt x="1321332" y="2245313"/>
                  </a:lnTo>
                  <a:lnTo>
                    <a:pt x="1321332" y="2534319"/>
                  </a:lnTo>
                  <a:cubicBezTo>
                    <a:pt x="1321332" y="2899194"/>
                    <a:pt x="1025541" y="3194985"/>
                    <a:pt x="660666" y="3194985"/>
                  </a:cubicBezTo>
                  <a:cubicBezTo>
                    <a:pt x="295791" y="3194985"/>
                    <a:pt x="0" y="2899194"/>
                    <a:pt x="0" y="2534319"/>
                  </a:cubicBezTo>
                  <a:lnTo>
                    <a:pt x="2" y="2534319"/>
                  </a:lnTo>
                  <a:cubicBezTo>
                    <a:pt x="2" y="2169444"/>
                    <a:pt x="295793" y="1873653"/>
                    <a:pt x="660668" y="1873653"/>
                  </a:cubicBezTo>
                  <a:lnTo>
                    <a:pt x="969070" y="1873653"/>
                  </a:lnTo>
                  <a:lnTo>
                    <a:pt x="969070" y="1321813"/>
                  </a:lnTo>
                  <a:lnTo>
                    <a:pt x="663549" y="1321813"/>
                  </a:lnTo>
                  <a:cubicBezTo>
                    <a:pt x="298674" y="1321813"/>
                    <a:pt x="2883" y="1026022"/>
                    <a:pt x="2883" y="661147"/>
                  </a:cubicBezTo>
                  <a:cubicBezTo>
                    <a:pt x="2883" y="296272"/>
                    <a:pt x="298674" y="481"/>
                    <a:pt x="663549" y="481"/>
                  </a:cubicBezTo>
                  <a:lnTo>
                    <a:pt x="663549" y="484"/>
                  </a:lnTo>
                  <a:cubicBezTo>
                    <a:pt x="1028424" y="484"/>
                    <a:pt x="1324215" y="296274"/>
                    <a:pt x="1324215" y="661150"/>
                  </a:cubicBezTo>
                  <a:lnTo>
                    <a:pt x="1324215" y="987043"/>
                  </a:lnTo>
                  <a:lnTo>
                    <a:pt x="1873693" y="987043"/>
                  </a:lnTo>
                  <a:lnTo>
                    <a:pt x="1873693" y="660666"/>
                  </a:lnTo>
                  <a:cubicBezTo>
                    <a:pt x="1873693" y="295791"/>
                    <a:pt x="2169484" y="0"/>
                    <a:pt x="2534359"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 name="Group 84"/>
          <p:cNvGrpSpPr/>
          <p:nvPr/>
        </p:nvGrpSpPr>
        <p:grpSpPr>
          <a:xfrm>
            <a:off x="4762637" y="3212154"/>
            <a:ext cx="1099435" cy="781049"/>
            <a:chOff x="5412945" y="3105151"/>
            <a:chExt cx="1099435" cy="781049"/>
          </a:xfrm>
        </p:grpSpPr>
        <p:sp>
          <p:nvSpPr>
            <p:cNvPr id="86" name="Rounded Rectangle 85"/>
            <p:cNvSpPr>
              <a:spLocks noChangeArrowheads="1"/>
            </p:cNvSpPr>
            <p:nvPr/>
          </p:nvSpPr>
          <p:spPr bwMode="auto">
            <a:xfrm>
              <a:off x="5412945" y="3105151"/>
              <a:ext cx="1099435" cy="781049"/>
            </a:xfrm>
            <a:prstGeom prst="roundRect">
              <a:avLst>
                <a:gd name="adj" fmla="val 4579"/>
              </a:avLst>
            </a:prstGeom>
            <a:solidFill>
              <a:srgbClr val="33928A"/>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320040" tIns="118872" rIns="0" bIns="0" anchor="t"/>
            <a:lstStyle/>
            <a:p>
              <a:pPr fontAlgn="auto">
                <a:spcBef>
                  <a:spcPts val="0"/>
                </a:spcBef>
                <a:spcAft>
                  <a:spcPts val="0"/>
                </a:spcAft>
                <a:defRPr/>
              </a:pPr>
              <a:r>
                <a:rPr lang="en-US" sz="1200" b="1" dirty="0" smtClean="0">
                  <a:solidFill>
                    <a:schemeClr val="bg1"/>
                  </a:solidFill>
                  <a:latin typeface="+mn-lt"/>
                  <a:ea typeface="+mn-ea"/>
                </a:rPr>
                <a:t>DEA</a:t>
              </a:r>
              <a:endParaRPr lang="en-US" sz="1200" b="1" dirty="0">
                <a:solidFill>
                  <a:schemeClr val="bg1"/>
                </a:solidFill>
                <a:latin typeface="+mn-lt"/>
                <a:ea typeface="+mn-ea"/>
              </a:endParaRPr>
            </a:p>
          </p:txBody>
        </p:sp>
        <p:sp>
          <p:nvSpPr>
            <p:cNvPr id="87" name="Oval 170"/>
            <p:cNvSpPr/>
            <p:nvPr/>
          </p:nvSpPr>
          <p:spPr>
            <a:xfrm>
              <a:off x="5477047" y="3213241"/>
              <a:ext cx="225280" cy="22216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8" name="Group 87"/>
          <p:cNvGrpSpPr/>
          <p:nvPr/>
        </p:nvGrpSpPr>
        <p:grpSpPr>
          <a:xfrm>
            <a:off x="5067437" y="3091504"/>
            <a:ext cx="1099435" cy="781049"/>
            <a:chOff x="5412945" y="3105151"/>
            <a:chExt cx="1099435" cy="781049"/>
          </a:xfrm>
        </p:grpSpPr>
        <p:sp>
          <p:nvSpPr>
            <p:cNvPr id="89" name="Rounded Rectangle 88"/>
            <p:cNvSpPr>
              <a:spLocks noChangeArrowheads="1"/>
            </p:cNvSpPr>
            <p:nvPr/>
          </p:nvSpPr>
          <p:spPr bwMode="auto">
            <a:xfrm>
              <a:off x="5412945" y="3105151"/>
              <a:ext cx="1099435" cy="781049"/>
            </a:xfrm>
            <a:prstGeom prst="roundRect">
              <a:avLst>
                <a:gd name="adj" fmla="val 4579"/>
              </a:avLst>
            </a:prstGeom>
            <a:solidFill>
              <a:srgbClr val="33928A"/>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320040" tIns="118872" rIns="0" bIns="0" anchor="t"/>
            <a:lstStyle/>
            <a:p>
              <a:pPr fontAlgn="auto">
                <a:spcBef>
                  <a:spcPts val="0"/>
                </a:spcBef>
                <a:spcAft>
                  <a:spcPts val="0"/>
                </a:spcAft>
                <a:defRPr/>
              </a:pPr>
              <a:r>
                <a:rPr lang="en-US" sz="1200" b="1" dirty="0" smtClean="0">
                  <a:solidFill>
                    <a:schemeClr val="bg1"/>
                  </a:solidFill>
                  <a:latin typeface="+mn-lt"/>
                  <a:ea typeface="+mn-ea"/>
                </a:rPr>
                <a:t>DEA</a:t>
              </a:r>
              <a:endParaRPr lang="en-US" sz="1200" b="1" dirty="0">
                <a:solidFill>
                  <a:schemeClr val="bg1"/>
                </a:solidFill>
                <a:latin typeface="+mn-lt"/>
                <a:ea typeface="+mn-ea"/>
              </a:endParaRPr>
            </a:p>
          </p:txBody>
        </p:sp>
        <p:sp>
          <p:nvSpPr>
            <p:cNvPr id="90" name="Oval 170"/>
            <p:cNvSpPr/>
            <p:nvPr/>
          </p:nvSpPr>
          <p:spPr>
            <a:xfrm>
              <a:off x="5477047" y="3213241"/>
              <a:ext cx="225280" cy="22216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p:cNvGrpSpPr/>
          <p:nvPr/>
        </p:nvGrpSpPr>
        <p:grpSpPr>
          <a:xfrm>
            <a:off x="5407617" y="2970854"/>
            <a:ext cx="1099435" cy="781049"/>
            <a:chOff x="5412945" y="3105151"/>
            <a:chExt cx="1099435" cy="781049"/>
          </a:xfrm>
        </p:grpSpPr>
        <p:sp>
          <p:nvSpPr>
            <p:cNvPr id="59" name="Rounded Rectangle 58"/>
            <p:cNvSpPr>
              <a:spLocks noChangeArrowheads="1"/>
            </p:cNvSpPr>
            <p:nvPr/>
          </p:nvSpPr>
          <p:spPr bwMode="auto">
            <a:xfrm>
              <a:off x="5412945" y="3105151"/>
              <a:ext cx="1099435" cy="781049"/>
            </a:xfrm>
            <a:prstGeom prst="roundRect">
              <a:avLst>
                <a:gd name="adj" fmla="val 4579"/>
              </a:avLst>
            </a:prstGeom>
            <a:solidFill>
              <a:srgbClr val="33928A"/>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320040" tIns="118872" rIns="0" bIns="0" anchor="t"/>
            <a:lstStyle/>
            <a:p>
              <a:pPr fontAlgn="auto">
                <a:spcBef>
                  <a:spcPts val="0"/>
                </a:spcBef>
                <a:spcAft>
                  <a:spcPts val="0"/>
                </a:spcAft>
                <a:defRPr/>
              </a:pPr>
              <a:r>
                <a:rPr lang="en-US" sz="1200" b="1" dirty="0" smtClean="0">
                  <a:solidFill>
                    <a:schemeClr val="bg1"/>
                  </a:solidFill>
                  <a:latin typeface="+mn-lt"/>
                  <a:ea typeface="+mn-ea"/>
                </a:rPr>
                <a:t>CELL</a:t>
              </a:r>
              <a:endParaRPr lang="en-US" sz="1200" b="1" dirty="0">
                <a:solidFill>
                  <a:schemeClr val="bg1"/>
                </a:solidFill>
                <a:latin typeface="+mn-lt"/>
                <a:ea typeface="+mn-ea"/>
              </a:endParaRPr>
            </a:p>
          </p:txBody>
        </p:sp>
        <p:sp>
          <p:nvSpPr>
            <p:cNvPr id="75" name="Oval 170"/>
            <p:cNvSpPr/>
            <p:nvPr/>
          </p:nvSpPr>
          <p:spPr>
            <a:xfrm>
              <a:off x="5477047" y="3213241"/>
              <a:ext cx="225280" cy="22216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p:cNvSpPr txBox="1"/>
          <p:nvPr/>
        </p:nvSpPr>
        <p:spPr>
          <a:xfrm>
            <a:off x="2572904" y="2000053"/>
            <a:ext cx="854721" cy="276999"/>
          </a:xfrm>
          <a:prstGeom prst="rect">
            <a:avLst/>
          </a:prstGeom>
          <a:noFill/>
          <a:effectLst>
            <a:outerShdw dist="12700" sx="1000" sy="1000" algn="ctr" rotWithShape="0">
              <a:schemeClr val="tx2"/>
            </a:outerShdw>
          </a:effectLst>
        </p:spPr>
        <p:txBody>
          <a:bodyPr wrap="none" rtlCol="0">
            <a:spAutoFit/>
          </a:bodyPr>
          <a:lstStyle/>
          <a:p>
            <a:pPr algn="ctr"/>
            <a:r>
              <a:rPr lang="en-US" sz="1200" dirty="0" smtClean="0">
                <a:solidFill>
                  <a:schemeClr val="bg1"/>
                </a:solidFill>
              </a:rPr>
              <a:t>+ app MD</a:t>
            </a:r>
          </a:p>
        </p:txBody>
      </p:sp>
      <p:sp>
        <p:nvSpPr>
          <p:cNvPr id="91" name="Diamond 87"/>
          <p:cNvSpPr/>
          <p:nvPr/>
        </p:nvSpPr>
        <p:spPr>
          <a:xfrm>
            <a:off x="2464594" y="2052758"/>
            <a:ext cx="170214" cy="192038"/>
          </a:xfrm>
          <a:custGeom>
            <a:avLst/>
            <a:gdLst/>
            <a:ahLst/>
            <a:cxnLst/>
            <a:rect l="l" t="t" r="r" b="b"/>
            <a:pathLst>
              <a:path w="1218612" h="1374854">
                <a:moveTo>
                  <a:pt x="0" y="387409"/>
                </a:moveTo>
                <a:lnTo>
                  <a:pt x="572777" y="715013"/>
                </a:lnTo>
                <a:lnTo>
                  <a:pt x="575677" y="1374854"/>
                </a:lnTo>
                <a:lnTo>
                  <a:pt x="2898" y="1047249"/>
                </a:lnTo>
                <a:close/>
                <a:moveTo>
                  <a:pt x="1218612" y="377883"/>
                </a:moveTo>
                <a:lnTo>
                  <a:pt x="1215714" y="1037723"/>
                </a:lnTo>
                <a:lnTo>
                  <a:pt x="642936" y="1365328"/>
                </a:lnTo>
                <a:lnTo>
                  <a:pt x="645836" y="705487"/>
                </a:lnTo>
                <a:close/>
                <a:moveTo>
                  <a:pt x="608027" y="0"/>
                </a:moveTo>
                <a:lnTo>
                  <a:pt x="1179527" y="329827"/>
                </a:lnTo>
                <a:lnTo>
                  <a:pt x="608027" y="659653"/>
                </a:lnTo>
                <a:lnTo>
                  <a:pt x="36526" y="329827"/>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Diamond 87"/>
          <p:cNvSpPr/>
          <p:nvPr/>
        </p:nvSpPr>
        <p:spPr>
          <a:xfrm>
            <a:off x="5346870" y="1151363"/>
            <a:ext cx="170214" cy="192038"/>
          </a:xfrm>
          <a:custGeom>
            <a:avLst/>
            <a:gdLst/>
            <a:ahLst/>
            <a:cxnLst/>
            <a:rect l="l" t="t" r="r" b="b"/>
            <a:pathLst>
              <a:path w="1218612" h="1374854">
                <a:moveTo>
                  <a:pt x="0" y="387409"/>
                </a:moveTo>
                <a:lnTo>
                  <a:pt x="572777" y="715013"/>
                </a:lnTo>
                <a:lnTo>
                  <a:pt x="575677" y="1374854"/>
                </a:lnTo>
                <a:lnTo>
                  <a:pt x="2898" y="1047249"/>
                </a:lnTo>
                <a:close/>
                <a:moveTo>
                  <a:pt x="1218612" y="377883"/>
                </a:moveTo>
                <a:lnTo>
                  <a:pt x="1215714" y="1037723"/>
                </a:lnTo>
                <a:lnTo>
                  <a:pt x="642936" y="1365328"/>
                </a:lnTo>
                <a:lnTo>
                  <a:pt x="645836" y="705487"/>
                </a:lnTo>
                <a:close/>
                <a:moveTo>
                  <a:pt x="608027" y="0"/>
                </a:moveTo>
                <a:lnTo>
                  <a:pt x="1179527" y="329827"/>
                </a:lnTo>
                <a:lnTo>
                  <a:pt x="608027" y="659653"/>
                </a:lnTo>
                <a:lnTo>
                  <a:pt x="36526" y="329827"/>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p:cNvGrpSpPr/>
          <p:nvPr/>
        </p:nvGrpSpPr>
        <p:grpSpPr>
          <a:xfrm>
            <a:off x="5617210" y="3358606"/>
            <a:ext cx="679853" cy="307777"/>
            <a:chOff x="5588669" y="3459283"/>
            <a:chExt cx="679853" cy="307777"/>
          </a:xfrm>
        </p:grpSpPr>
        <p:sp>
          <p:nvSpPr>
            <p:cNvPr id="93" name="Rectangle 102"/>
            <p:cNvSpPr/>
            <p:nvPr/>
          </p:nvSpPr>
          <p:spPr>
            <a:xfrm>
              <a:off x="5824996" y="3469013"/>
              <a:ext cx="201273" cy="245737"/>
            </a:xfrm>
            <a:custGeom>
              <a:avLst/>
              <a:gdLst/>
              <a:ahLst/>
              <a:cxnLst/>
              <a:rect l="l" t="t" r="r" b="b"/>
              <a:pathLst>
                <a:path w="611982" h="657475">
                  <a:moveTo>
                    <a:pt x="333375" y="406262"/>
                  </a:moveTo>
                  <a:lnTo>
                    <a:pt x="561975" y="406262"/>
                  </a:lnTo>
                  <a:lnTo>
                    <a:pt x="561975" y="657475"/>
                  </a:lnTo>
                  <a:lnTo>
                    <a:pt x="333375" y="657475"/>
                  </a:lnTo>
                  <a:close/>
                  <a:moveTo>
                    <a:pt x="45244" y="406262"/>
                  </a:moveTo>
                  <a:lnTo>
                    <a:pt x="273844" y="406262"/>
                  </a:lnTo>
                  <a:lnTo>
                    <a:pt x="273844" y="657475"/>
                  </a:lnTo>
                  <a:lnTo>
                    <a:pt x="45244" y="657475"/>
                  </a:lnTo>
                  <a:close/>
                  <a:moveTo>
                    <a:pt x="171419" y="48695"/>
                  </a:moveTo>
                  <a:cubicBezTo>
                    <a:pt x="155741" y="47045"/>
                    <a:pt x="140358" y="52540"/>
                    <a:pt x="127064" y="68094"/>
                  </a:cubicBezTo>
                  <a:cubicBezTo>
                    <a:pt x="82391" y="123816"/>
                    <a:pt x="155802" y="169538"/>
                    <a:pt x="237066" y="176978"/>
                  </a:cubicBezTo>
                  <a:cubicBezTo>
                    <a:pt x="248675" y="178041"/>
                    <a:pt x="260444" y="178322"/>
                    <a:pt x="272053" y="177740"/>
                  </a:cubicBezTo>
                  <a:cubicBezTo>
                    <a:pt x="268136" y="122896"/>
                    <a:pt x="218451" y="53645"/>
                    <a:pt x="171419" y="48695"/>
                  </a:cubicBezTo>
                  <a:close/>
                  <a:moveTo>
                    <a:pt x="440565" y="48694"/>
                  </a:moveTo>
                  <a:cubicBezTo>
                    <a:pt x="393532" y="53644"/>
                    <a:pt x="343847" y="122895"/>
                    <a:pt x="339931" y="177739"/>
                  </a:cubicBezTo>
                  <a:cubicBezTo>
                    <a:pt x="351539" y="178321"/>
                    <a:pt x="363308" y="178040"/>
                    <a:pt x="374917" y="176977"/>
                  </a:cubicBezTo>
                  <a:cubicBezTo>
                    <a:pt x="456181" y="169537"/>
                    <a:pt x="529593" y="123815"/>
                    <a:pt x="484920" y="68093"/>
                  </a:cubicBezTo>
                  <a:cubicBezTo>
                    <a:pt x="471625" y="52539"/>
                    <a:pt x="456242" y="47044"/>
                    <a:pt x="440565" y="48694"/>
                  </a:cubicBezTo>
                  <a:close/>
                  <a:moveTo>
                    <a:pt x="448567" y="477"/>
                  </a:moveTo>
                  <a:cubicBezTo>
                    <a:pt x="475777" y="-2373"/>
                    <a:pt x="502500" y="7341"/>
                    <a:pt x="525630" y="34740"/>
                  </a:cubicBezTo>
                  <a:cubicBezTo>
                    <a:pt x="601817" y="130930"/>
                    <a:pt x="481063" y="209852"/>
                    <a:pt x="343333" y="224089"/>
                  </a:cubicBezTo>
                  <a:lnTo>
                    <a:pt x="580964" y="224089"/>
                  </a:lnTo>
                  <a:cubicBezTo>
                    <a:pt x="598095" y="224089"/>
                    <a:pt x="611982" y="241448"/>
                    <a:pt x="611982" y="262862"/>
                  </a:cubicBezTo>
                  <a:lnTo>
                    <a:pt x="611982" y="355059"/>
                  </a:lnTo>
                  <a:lnTo>
                    <a:pt x="338138" y="355059"/>
                  </a:lnTo>
                  <a:lnTo>
                    <a:pt x="338138" y="225202"/>
                  </a:lnTo>
                  <a:lnTo>
                    <a:pt x="337357" y="225369"/>
                  </a:lnTo>
                  <a:lnTo>
                    <a:pt x="337688" y="227094"/>
                  </a:lnTo>
                  <a:cubicBezTo>
                    <a:pt x="327155" y="227649"/>
                    <a:pt x="316546" y="227789"/>
                    <a:pt x="305967" y="226454"/>
                  </a:cubicBezTo>
                  <a:cubicBezTo>
                    <a:pt x="295404" y="227788"/>
                    <a:pt x="284812" y="227647"/>
                    <a:pt x="274296" y="227093"/>
                  </a:cubicBezTo>
                  <a:lnTo>
                    <a:pt x="274717" y="225390"/>
                  </a:lnTo>
                  <a:lnTo>
                    <a:pt x="273844" y="225202"/>
                  </a:lnTo>
                  <a:lnTo>
                    <a:pt x="273844" y="355059"/>
                  </a:lnTo>
                  <a:lnTo>
                    <a:pt x="0" y="355059"/>
                  </a:lnTo>
                  <a:lnTo>
                    <a:pt x="0" y="262862"/>
                  </a:lnTo>
                  <a:cubicBezTo>
                    <a:pt x="0" y="241448"/>
                    <a:pt x="13887" y="224089"/>
                    <a:pt x="31018" y="224089"/>
                  </a:cubicBezTo>
                  <a:lnTo>
                    <a:pt x="268646" y="224089"/>
                  </a:lnTo>
                  <a:cubicBezTo>
                    <a:pt x="130918" y="209852"/>
                    <a:pt x="10167" y="130930"/>
                    <a:pt x="86353" y="34741"/>
                  </a:cubicBezTo>
                  <a:cubicBezTo>
                    <a:pt x="155580" y="-47261"/>
                    <a:pt x="256978" y="29146"/>
                    <a:pt x="307289" y="126712"/>
                  </a:cubicBezTo>
                  <a:cubicBezTo>
                    <a:pt x="338790" y="61129"/>
                    <a:pt x="394637" y="6125"/>
                    <a:pt x="448567" y="477"/>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5588669" y="3459283"/>
              <a:ext cx="288862" cy="307777"/>
            </a:xfrm>
            <a:prstGeom prst="rect">
              <a:avLst/>
            </a:prstGeom>
            <a:noFill/>
          </p:spPr>
          <p:txBody>
            <a:bodyPr wrap="none" rtlCol="0">
              <a:spAutoFit/>
            </a:bodyPr>
            <a:lstStyle/>
            <a:p>
              <a:pPr algn="ctr"/>
              <a:r>
                <a:rPr lang="en-US" sz="1400" dirty="0" smtClean="0">
                  <a:solidFill>
                    <a:schemeClr val="bg1"/>
                  </a:solidFill>
                </a:rPr>
                <a:t>+</a:t>
              </a:r>
            </a:p>
          </p:txBody>
        </p:sp>
        <p:sp>
          <p:nvSpPr>
            <p:cNvPr id="94" name="TextBox 93"/>
            <p:cNvSpPr txBox="1"/>
            <p:nvPr/>
          </p:nvSpPr>
          <p:spPr>
            <a:xfrm>
              <a:off x="5979660" y="3459283"/>
              <a:ext cx="288862" cy="307777"/>
            </a:xfrm>
            <a:prstGeom prst="rect">
              <a:avLst/>
            </a:prstGeom>
            <a:noFill/>
          </p:spPr>
          <p:txBody>
            <a:bodyPr wrap="none" rtlCol="0">
              <a:spAutoFit/>
            </a:bodyPr>
            <a:lstStyle/>
            <a:p>
              <a:pPr algn="ctr"/>
              <a:r>
                <a:rPr lang="en-US" sz="1400" dirty="0">
                  <a:solidFill>
                    <a:schemeClr val="bg1"/>
                  </a:solidFill>
                </a:rPr>
                <a:t>=</a:t>
              </a:r>
              <a:endParaRPr lang="en-US" sz="1400" dirty="0" smtClean="0">
                <a:solidFill>
                  <a:schemeClr val="bg1"/>
                </a:solidFill>
              </a:endParaRPr>
            </a:p>
          </p:txBody>
        </p:sp>
      </p:grpSp>
      <p:sp>
        <p:nvSpPr>
          <p:cNvPr id="96" name="Teardrop 95"/>
          <p:cNvSpPr/>
          <p:nvPr/>
        </p:nvSpPr>
        <p:spPr>
          <a:xfrm rot="18900000">
            <a:off x="6220553" y="3462137"/>
            <a:ext cx="153021" cy="153021"/>
          </a:xfrm>
          <a:prstGeom prst="teardrop">
            <a:avLst>
              <a:gd name="adj" fmla="val 149574"/>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ardrop 97"/>
          <p:cNvSpPr/>
          <p:nvPr/>
        </p:nvSpPr>
        <p:spPr>
          <a:xfrm rot="18900000">
            <a:off x="5559478" y="1183055"/>
            <a:ext cx="153021" cy="153021"/>
          </a:xfrm>
          <a:prstGeom prst="teardrop">
            <a:avLst>
              <a:gd name="adj" fmla="val 149574"/>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TextBox 96"/>
          <p:cNvSpPr txBox="1"/>
          <p:nvPr/>
        </p:nvSpPr>
        <p:spPr>
          <a:xfrm>
            <a:off x="7581119" y="975211"/>
            <a:ext cx="925253" cy="461665"/>
          </a:xfrm>
          <a:prstGeom prst="rect">
            <a:avLst/>
          </a:prstGeom>
          <a:noFill/>
        </p:spPr>
        <p:txBody>
          <a:bodyPr wrap="none" rtlCol="0">
            <a:spAutoFit/>
          </a:bodyPr>
          <a:lstStyle/>
          <a:p>
            <a:r>
              <a:rPr lang="en-US" sz="1200" dirty="0" smtClean="0">
                <a:solidFill>
                  <a:schemeClr val="bg1"/>
                </a:solidFill>
              </a:rPr>
              <a:t>Service</a:t>
            </a:r>
          </a:p>
          <a:p>
            <a:r>
              <a:rPr lang="en-US" sz="1200" dirty="0" smtClean="0">
                <a:solidFill>
                  <a:schemeClr val="bg1"/>
                </a:solidFill>
              </a:rPr>
              <a:t>credentials</a:t>
            </a:r>
          </a:p>
        </p:txBody>
      </p:sp>
      <p:grpSp>
        <p:nvGrpSpPr>
          <p:cNvPr id="19" name="Group 18"/>
          <p:cNvGrpSpPr/>
          <p:nvPr/>
        </p:nvGrpSpPr>
        <p:grpSpPr>
          <a:xfrm>
            <a:off x="4961444" y="2277052"/>
            <a:ext cx="1565494" cy="443726"/>
            <a:chOff x="4251036" y="2064226"/>
            <a:chExt cx="1565494" cy="443726"/>
          </a:xfrm>
        </p:grpSpPr>
        <p:sp>
          <p:nvSpPr>
            <p:cNvPr id="50" name="Shape 332"/>
            <p:cNvSpPr/>
            <p:nvPr/>
          </p:nvSpPr>
          <p:spPr>
            <a:xfrm>
              <a:off x="4251036" y="2064226"/>
              <a:ext cx="1565494" cy="443726"/>
            </a:xfrm>
            <a:prstGeom prst="roundRect">
              <a:avLst>
                <a:gd name="adj" fmla="val 4579"/>
              </a:avLst>
            </a:prstGeom>
            <a:solidFill>
              <a:srgbClr val="33928A"/>
            </a:solidFill>
            <a:ln>
              <a:noFill/>
            </a:ln>
          </p:spPr>
          <p:txBody>
            <a:bodyPr lIns="320025" tIns="0" rIns="0" bIns="0" anchor="ctr" anchorCtr="0">
              <a:noAutofit/>
            </a:bodyPr>
            <a:lstStyle/>
            <a:p>
              <a:pPr marL="0" marR="0" lvl="0" indent="0" algn="l" rtl="0">
                <a:spcBef>
                  <a:spcPts val="0"/>
                </a:spcBef>
                <a:spcAft>
                  <a:spcPts val="0"/>
                </a:spcAft>
                <a:buSzPct val="25000"/>
                <a:buNone/>
              </a:pPr>
              <a:r>
                <a:rPr lang="en-US" sz="1200" b="1" i="0" u="none" strike="noStrike" cap="none" dirty="0">
                  <a:solidFill>
                    <a:schemeClr val="lt1"/>
                  </a:solidFill>
                  <a:latin typeface="Arial"/>
                  <a:ea typeface="Arial"/>
                  <a:cs typeface="Arial"/>
                  <a:sym typeface="Arial"/>
                </a:rPr>
                <a:t>Cloud Controller Bridge</a:t>
              </a:r>
            </a:p>
          </p:txBody>
        </p:sp>
        <p:sp>
          <p:nvSpPr>
            <p:cNvPr id="54" name="Shape 333"/>
            <p:cNvSpPr/>
            <p:nvPr/>
          </p:nvSpPr>
          <p:spPr>
            <a:xfrm>
              <a:off x="4316214" y="2211417"/>
              <a:ext cx="218351" cy="216988"/>
            </a:xfrm>
            <a:prstGeom prst="blockArc">
              <a:avLst>
                <a:gd name="adj1" fmla="val 10800000"/>
                <a:gd name="adj2" fmla="val 0"/>
                <a:gd name="adj3" fmla="val 25000"/>
              </a:avLst>
            </a:prstGeom>
            <a:solidFill>
              <a:schemeClr val="lt1"/>
            </a:solidFill>
            <a:ln>
              <a:noFill/>
            </a:ln>
          </p:spPr>
          <p:txBody>
            <a:bodyPr lIns="91425" tIns="45700" rIns="91425" bIns="45700" anchor="t" anchorCtr="0">
              <a:noAutofit/>
            </a:bodyPr>
            <a:lstStyle/>
            <a:p>
              <a:pPr marL="0" marR="0" lvl="0" indent="0" algn="l" rtl="0">
                <a:spcBef>
                  <a:spcPts val="0"/>
                </a:spcBef>
                <a:buNone/>
              </a:pPr>
              <a:endParaRPr sz="1800" b="0" i="0" u="none" strike="noStrike" cap="none">
                <a:solidFill>
                  <a:schemeClr val="lt1"/>
                </a:solidFill>
                <a:latin typeface="Arial"/>
                <a:ea typeface="Arial"/>
                <a:cs typeface="Arial"/>
                <a:sym typeface="Arial"/>
              </a:endParaRPr>
            </a:p>
          </p:txBody>
        </p:sp>
      </p:grpSp>
      <p:grpSp>
        <p:nvGrpSpPr>
          <p:cNvPr id="16" name="Group 15"/>
          <p:cNvGrpSpPr/>
          <p:nvPr/>
        </p:nvGrpSpPr>
        <p:grpSpPr>
          <a:xfrm>
            <a:off x="6916370" y="2277052"/>
            <a:ext cx="1593085" cy="443726"/>
            <a:chOff x="6213824" y="2064226"/>
            <a:chExt cx="1565494" cy="443726"/>
          </a:xfrm>
        </p:grpSpPr>
        <p:sp>
          <p:nvSpPr>
            <p:cNvPr id="55" name="Shape 332"/>
            <p:cNvSpPr/>
            <p:nvPr/>
          </p:nvSpPr>
          <p:spPr>
            <a:xfrm>
              <a:off x="6213824" y="2064226"/>
              <a:ext cx="1565494" cy="443726"/>
            </a:xfrm>
            <a:prstGeom prst="roundRect">
              <a:avLst>
                <a:gd name="adj" fmla="val 4579"/>
              </a:avLst>
            </a:prstGeom>
            <a:solidFill>
              <a:srgbClr val="33928A"/>
            </a:solidFill>
            <a:ln>
              <a:noFill/>
            </a:ln>
          </p:spPr>
          <p:txBody>
            <a:bodyPr lIns="320025" tIns="0" rIns="0" bIns="0" anchor="ctr" anchorCtr="0">
              <a:noAutofit/>
            </a:bodyPr>
            <a:lstStyle/>
            <a:p>
              <a:pPr marL="0" marR="0" lvl="0" indent="0" algn="l" rtl="0">
                <a:spcBef>
                  <a:spcPts val="0"/>
                </a:spcBef>
                <a:spcAft>
                  <a:spcPts val="0"/>
                </a:spcAft>
                <a:buSzPct val="25000"/>
                <a:buNone/>
              </a:pPr>
              <a:r>
                <a:rPr lang="en-US" sz="1200" b="1" i="0" u="none" strike="noStrike" cap="none" dirty="0" smtClean="0">
                  <a:solidFill>
                    <a:schemeClr val="lt1"/>
                  </a:solidFill>
                  <a:latin typeface="Arial"/>
                  <a:ea typeface="Arial"/>
                  <a:cs typeface="Arial"/>
                  <a:sym typeface="Arial"/>
                </a:rPr>
                <a:t>BBS / </a:t>
              </a:r>
              <a:r>
                <a:rPr lang="en-US" sz="1200" b="1" i="0" u="none" strike="noStrike" cap="none" dirty="0" err="1" smtClean="0">
                  <a:solidFill>
                    <a:schemeClr val="lt1"/>
                  </a:solidFill>
                  <a:latin typeface="Arial"/>
                  <a:ea typeface="Arial"/>
                  <a:cs typeface="Arial"/>
                  <a:sym typeface="Arial"/>
                </a:rPr>
                <a:t>etcd</a:t>
              </a:r>
              <a:endParaRPr lang="en-US" sz="1200" b="1" i="0" u="none" strike="noStrike" cap="none" dirty="0">
                <a:solidFill>
                  <a:schemeClr val="lt1"/>
                </a:solidFill>
                <a:latin typeface="Arial"/>
                <a:ea typeface="Arial"/>
                <a:cs typeface="Arial"/>
                <a:sym typeface="Arial"/>
              </a:endParaRPr>
            </a:p>
          </p:txBody>
        </p:sp>
        <p:sp>
          <p:nvSpPr>
            <p:cNvPr id="61" name="Oval 194"/>
            <p:cNvSpPr/>
            <p:nvPr/>
          </p:nvSpPr>
          <p:spPr>
            <a:xfrm>
              <a:off x="7420342" y="2224164"/>
              <a:ext cx="192662" cy="163866"/>
            </a:xfrm>
            <a:custGeom>
              <a:avLst/>
              <a:gdLst/>
              <a:ahLst/>
              <a:cxnLst/>
              <a:rect l="l" t="t" r="r" b="b"/>
              <a:pathLst>
                <a:path w="564449" h="588709">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p:cNvGrpSpPr/>
          <p:nvPr/>
        </p:nvGrpSpPr>
        <p:grpSpPr>
          <a:xfrm>
            <a:off x="6925539" y="3041112"/>
            <a:ext cx="1565494" cy="685830"/>
            <a:chOff x="6964479" y="2768711"/>
            <a:chExt cx="1565494" cy="685830"/>
          </a:xfrm>
        </p:grpSpPr>
        <p:sp>
          <p:nvSpPr>
            <p:cNvPr id="58" name="AutoShape 5"/>
            <p:cNvSpPr>
              <a:spLocks noChangeArrowheads="1"/>
            </p:cNvSpPr>
            <p:nvPr/>
          </p:nvSpPr>
          <p:spPr bwMode="auto">
            <a:xfrm>
              <a:off x="6964479" y="2768711"/>
              <a:ext cx="1565494" cy="685830"/>
            </a:xfrm>
            <a:prstGeom prst="roundRect">
              <a:avLst>
                <a:gd name="adj" fmla="val 7401"/>
              </a:avLst>
            </a:prstGeom>
            <a:solidFill>
              <a:srgbClr val="2F8880"/>
            </a:solidFill>
            <a:ln w="9360" cap="sq">
              <a:solidFill>
                <a:srgbClr val="FFFFFF"/>
              </a:solidFill>
              <a:miter lim="800000"/>
              <a:headEnd/>
              <a:tailEnd/>
            </a:ln>
            <a:effectLst>
              <a:outerShdw blurRad="63500" dist="75597" dir="1064680" algn="ctr" rotWithShape="0">
                <a:srgbClr val="808080">
                  <a:alpha val="35036"/>
                </a:srgbClr>
              </a:outerShdw>
            </a:effectLst>
          </p:spPr>
          <p:txBody>
            <a:bodyPr lIns="0" tIns="0" rIns="0" bIns="0"/>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dirty="0" smtClean="0">
                  <a:solidFill>
                    <a:srgbClr val="FFFFFF"/>
                  </a:solidFill>
                </a:rPr>
                <a:t>Brain</a:t>
              </a:r>
              <a:endParaRPr lang="en-US" sz="1600" b="1" dirty="0">
                <a:solidFill>
                  <a:srgbClr val="FFFFFF"/>
                </a:solidFill>
              </a:endParaRPr>
            </a:p>
          </p:txBody>
        </p:sp>
        <p:sp>
          <p:nvSpPr>
            <p:cNvPr id="60" name="AutoShape 11"/>
            <p:cNvSpPr>
              <a:spLocks noChangeArrowheads="1"/>
            </p:cNvSpPr>
            <p:nvPr/>
          </p:nvSpPr>
          <p:spPr bwMode="auto">
            <a:xfrm>
              <a:off x="7138833" y="3041463"/>
              <a:ext cx="1191882" cy="274307"/>
            </a:xfrm>
            <a:prstGeom prst="roundRect">
              <a:avLst>
                <a:gd name="adj" fmla="val 347"/>
              </a:avLst>
            </a:prstGeom>
            <a:solidFill>
              <a:srgbClr val="004A4A"/>
            </a:solidFill>
            <a:ln w="9525" cap="flat">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FFFFFF"/>
                  </a:solidFill>
                </a:rPr>
                <a:t>Auctioneer</a:t>
              </a:r>
              <a:endParaRPr lang="en-US" sz="1400" dirty="0">
                <a:solidFill>
                  <a:srgbClr val="FFFFFF"/>
                </a:solidFill>
              </a:endParaRPr>
            </a:p>
          </p:txBody>
        </p:sp>
        <p:sp>
          <p:nvSpPr>
            <p:cNvPr id="62" name="Shape 352"/>
            <p:cNvSpPr/>
            <p:nvPr/>
          </p:nvSpPr>
          <p:spPr>
            <a:xfrm>
              <a:off x="7200876" y="3111784"/>
              <a:ext cx="150755" cy="128310"/>
            </a:xfrm>
            <a:prstGeom prst="quadArrow">
              <a:avLst>
                <a:gd name="adj1" fmla="val 22500"/>
                <a:gd name="adj2" fmla="val 22500"/>
                <a:gd name="adj3" fmla="val 22500"/>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grpSp>
      <p:sp>
        <p:nvSpPr>
          <p:cNvPr id="22" name="TextBox 21"/>
          <p:cNvSpPr txBox="1"/>
          <p:nvPr/>
        </p:nvSpPr>
        <p:spPr>
          <a:xfrm>
            <a:off x="4332862" y="1627566"/>
            <a:ext cx="734575" cy="307777"/>
          </a:xfrm>
          <a:prstGeom prst="rect">
            <a:avLst/>
          </a:prstGeom>
          <a:noFill/>
        </p:spPr>
        <p:txBody>
          <a:bodyPr wrap="square" rtlCol="0">
            <a:spAutoFit/>
          </a:bodyPr>
          <a:lstStyle/>
          <a:p>
            <a:r>
              <a:rPr lang="en-US" dirty="0" smtClean="0"/>
              <a:t>Stage</a:t>
            </a:r>
            <a:endParaRPr lang="en-US" dirty="0"/>
          </a:p>
        </p:txBody>
      </p:sp>
      <p:sp>
        <p:nvSpPr>
          <p:cNvPr id="65" name="TextBox 64"/>
          <p:cNvSpPr txBox="1"/>
          <p:nvPr/>
        </p:nvSpPr>
        <p:spPr>
          <a:xfrm>
            <a:off x="7535090" y="3695307"/>
            <a:ext cx="663332" cy="307777"/>
          </a:xfrm>
          <a:prstGeom prst="rect">
            <a:avLst/>
          </a:prstGeom>
          <a:noFill/>
        </p:spPr>
        <p:txBody>
          <a:bodyPr wrap="square" rtlCol="0">
            <a:spAutoFit/>
          </a:bodyPr>
          <a:lstStyle/>
          <a:p>
            <a:r>
              <a:rPr lang="en-US" dirty="0" smtClean="0"/>
              <a:t>Task</a:t>
            </a:r>
            <a:endParaRPr lang="en-US" dirty="0"/>
          </a:p>
        </p:txBody>
      </p:sp>
      <p:cxnSp>
        <p:nvCxnSpPr>
          <p:cNvPr id="71" name="Shape 334"/>
          <p:cNvCxnSpPr>
            <a:stCxn id="50" idx="0"/>
            <a:endCxn id="47" idx="2"/>
          </p:cNvCxnSpPr>
          <p:nvPr/>
        </p:nvCxnSpPr>
        <p:spPr>
          <a:xfrm flipV="1">
            <a:off x="5744191" y="2011784"/>
            <a:ext cx="4664" cy="265268"/>
          </a:xfrm>
          <a:prstGeom prst="straightConnector1">
            <a:avLst/>
          </a:prstGeom>
          <a:noFill/>
          <a:ln w="19050" cap="flat" cmpd="sng">
            <a:solidFill>
              <a:schemeClr val="lt2"/>
            </a:solidFill>
            <a:prstDash val="solid"/>
            <a:round/>
            <a:headEnd type="stealth" w="lg" len="lg"/>
            <a:tailEnd type="none" w="med" len="med"/>
          </a:ln>
        </p:spPr>
      </p:cxnSp>
      <p:cxnSp>
        <p:nvCxnSpPr>
          <p:cNvPr id="74" name="Shape 334"/>
          <p:cNvCxnSpPr>
            <a:stCxn id="55" idx="1"/>
            <a:endCxn id="50" idx="3"/>
          </p:cNvCxnSpPr>
          <p:nvPr/>
        </p:nvCxnSpPr>
        <p:spPr>
          <a:xfrm flipH="1">
            <a:off x="6526938" y="2498915"/>
            <a:ext cx="389432" cy="0"/>
          </a:xfrm>
          <a:prstGeom prst="straightConnector1">
            <a:avLst/>
          </a:prstGeom>
          <a:noFill/>
          <a:ln w="19050" cap="flat" cmpd="sng">
            <a:solidFill>
              <a:schemeClr val="lt2"/>
            </a:solidFill>
            <a:prstDash val="solid"/>
            <a:round/>
            <a:headEnd type="stealth" w="lg" len="lg"/>
            <a:tailEnd type="none" w="med" len="med"/>
          </a:ln>
        </p:spPr>
      </p:cxnSp>
      <p:cxnSp>
        <p:nvCxnSpPr>
          <p:cNvPr id="77" name="Shape 334"/>
          <p:cNvCxnSpPr>
            <a:stCxn id="58" idx="0"/>
          </p:cNvCxnSpPr>
          <p:nvPr/>
        </p:nvCxnSpPr>
        <p:spPr>
          <a:xfrm flipV="1">
            <a:off x="7708286" y="2720778"/>
            <a:ext cx="0" cy="320334"/>
          </a:xfrm>
          <a:prstGeom prst="straightConnector1">
            <a:avLst/>
          </a:prstGeom>
          <a:noFill/>
          <a:ln w="19050" cap="flat" cmpd="sng">
            <a:solidFill>
              <a:schemeClr val="lt2"/>
            </a:solidFill>
            <a:prstDash val="solid"/>
            <a:round/>
            <a:headEnd type="stealth" w="lg" len="lg"/>
            <a:tailEnd type="none" w="med" len="med"/>
          </a:ln>
        </p:spPr>
      </p:cxnSp>
      <p:cxnSp>
        <p:nvCxnSpPr>
          <p:cNvPr id="80" name="Shape 334"/>
          <p:cNvCxnSpPr>
            <a:endCxn id="58" idx="1"/>
          </p:cNvCxnSpPr>
          <p:nvPr/>
        </p:nvCxnSpPr>
        <p:spPr>
          <a:xfrm>
            <a:off x="6578566" y="3384027"/>
            <a:ext cx="346973" cy="0"/>
          </a:xfrm>
          <a:prstGeom prst="straightConnector1">
            <a:avLst/>
          </a:prstGeom>
          <a:noFill/>
          <a:ln w="19050" cap="flat" cmpd="sng">
            <a:solidFill>
              <a:schemeClr val="lt2"/>
            </a:solidFill>
            <a:prstDash val="solid"/>
            <a:round/>
            <a:headEnd type="stealth" w="lg" len="lg"/>
            <a:tailEnd type="none" w="med" len="med"/>
          </a:ln>
        </p:spPr>
      </p:cxnSp>
      <p:sp>
        <p:nvSpPr>
          <p:cNvPr id="99" name="TextBox 98"/>
          <p:cNvSpPr txBox="1"/>
          <p:nvPr/>
        </p:nvSpPr>
        <p:spPr>
          <a:xfrm>
            <a:off x="238203" y="2454354"/>
            <a:ext cx="2436564" cy="1274708"/>
          </a:xfrm>
          <a:prstGeom prst="rect">
            <a:avLst/>
          </a:prstGeom>
          <a:noFill/>
        </p:spPr>
        <p:txBody>
          <a:bodyPr wrap="none" lIns="0" tIns="0" rIns="0" bIns="0" rtlCol="0">
            <a:spAutoFit/>
          </a:bodyPr>
          <a:lstStyle/>
          <a:p>
            <a:pPr marL="342900" indent="-342900">
              <a:lnSpc>
                <a:spcPct val="150000"/>
              </a:lnSpc>
              <a:buFont typeface="+mj-ea"/>
              <a:buAutoNum type="circleNumDbPlain" startAt="2"/>
            </a:pPr>
            <a:r>
              <a:rPr lang="en-US" dirty="0" smtClean="0">
                <a:solidFill>
                  <a:srgbClr val="FFFFFF"/>
                </a:solidFill>
              </a:rPr>
              <a:t>Create and bind services</a:t>
            </a:r>
          </a:p>
          <a:p>
            <a:pPr marL="342900" indent="-342900">
              <a:lnSpc>
                <a:spcPct val="150000"/>
              </a:lnSpc>
              <a:buFont typeface="+mj-ea"/>
              <a:buAutoNum type="circleNumDbPlain" startAt="2"/>
            </a:pPr>
            <a:r>
              <a:rPr lang="en-US" dirty="0" smtClean="0">
                <a:solidFill>
                  <a:srgbClr val="FFFFFF"/>
                </a:solidFill>
              </a:rPr>
              <a:t>Stage application</a:t>
            </a:r>
          </a:p>
          <a:p>
            <a:pPr marL="342900" indent="-342900">
              <a:lnSpc>
                <a:spcPct val="150000"/>
              </a:lnSpc>
              <a:buFont typeface="+mj-ea"/>
              <a:buAutoNum type="circleNumDbPlain" startAt="2"/>
            </a:pPr>
            <a:r>
              <a:rPr lang="en-US" dirty="0" smtClean="0">
                <a:solidFill>
                  <a:srgbClr val="FFFFFF"/>
                </a:solidFill>
              </a:rPr>
              <a:t>Deploy application</a:t>
            </a:r>
          </a:p>
          <a:p>
            <a:pPr marL="342900" indent="-342900">
              <a:lnSpc>
                <a:spcPct val="150000"/>
              </a:lnSpc>
              <a:buFont typeface="+mj-ea"/>
              <a:buAutoNum type="circleNumDbPlain" startAt="2"/>
            </a:pPr>
            <a:r>
              <a:rPr lang="en-US" dirty="0" smtClean="0">
                <a:solidFill>
                  <a:srgbClr val="FFFFFF"/>
                </a:solidFill>
              </a:rPr>
              <a:t>Manage application health</a:t>
            </a:r>
          </a:p>
        </p:txBody>
      </p:sp>
      <p:sp>
        <p:nvSpPr>
          <p:cNvPr id="100" name="Right Arrow 99"/>
          <p:cNvSpPr/>
          <p:nvPr/>
        </p:nvSpPr>
        <p:spPr>
          <a:xfrm>
            <a:off x="6536106" y="1615707"/>
            <a:ext cx="409341" cy="202203"/>
          </a:xfrm>
          <a:prstGeom prst="rightArrow">
            <a:avLst>
              <a:gd name="adj1" fmla="val 58851"/>
              <a:gd name="adj2" fmla="val 74907"/>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ight Arrow 100"/>
          <p:cNvSpPr/>
          <p:nvPr/>
        </p:nvSpPr>
        <p:spPr>
          <a:xfrm rot="10800000">
            <a:off x="6521678" y="1819885"/>
            <a:ext cx="411721" cy="202203"/>
          </a:xfrm>
          <a:prstGeom prst="rightArrow">
            <a:avLst>
              <a:gd name="adj1" fmla="val 58851"/>
              <a:gd name="adj2" fmla="val 74907"/>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extBox 102"/>
          <p:cNvSpPr txBox="1"/>
          <p:nvPr/>
        </p:nvSpPr>
        <p:spPr>
          <a:xfrm>
            <a:off x="4332862" y="1629971"/>
            <a:ext cx="734575" cy="307777"/>
          </a:xfrm>
          <a:prstGeom prst="rect">
            <a:avLst/>
          </a:prstGeom>
          <a:noFill/>
        </p:spPr>
        <p:txBody>
          <a:bodyPr wrap="square" rtlCol="0">
            <a:spAutoFit/>
          </a:bodyPr>
          <a:lstStyle/>
          <a:p>
            <a:r>
              <a:rPr lang="en-US" dirty="0" smtClean="0"/>
              <a:t>Deploy</a:t>
            </a:r>
            <a:endParaRPr lang="en-US" dirty="0"/>
          </a:p>
        </p:txBody>
      </p:sp>
      <p:sp>
        <p:nvSpPr>
          <p:cNvPr id="45" name="TextBox 44"/>
          <p:cNvSpPr txBox="1"/>
          <p:nvPr/>
        </p:nvSpPr>
        <p:spPr>
          <a:xfrm>
            <a:off x="7581119" y="3725314"/>
            <a:ext cx="663467" cy="307777"/>
          </a:xfrm>
          <a:prstGeom prst="rect">
            <a:avLst/>
          </a:prstGeom>
          <a:noFill/>
        </p:spPr>
        <p:txBody>
          <a:bodyPr wrap="square" rtlCol="0">
            <a:spAutoFit/>
          </a:bodyPr>
          <a:lstStyle/>
          <a:p>
            <a:r>
              <a:rPr lang="en-US" dirty="0" smtClean="0"/>
              <a:t>LRP</a:t>
            </a:r>
            <a:endParaRPr lang="en-US" dirty="0"/>
          </a:p>
        </p:txBody>
      </p:sp>
      <p:pic>
        <p:nvPicPr>
          <p:cNvPr id="104" name="droppedImage.png"/>
          <p:cNvPicPr/>
          <p:nvPr/>
        </p:nvPicPr>
        <p:blipFill>
          <a:blip r:embed="rId4">
            <a:extLst/>
          </a:blip>
          <a:srcRect l="3267" t="13725" r="13071" b="40958"/>
          <a:stretch>
            <a:fillRect/>
          </a:stretch>
        </p:blipFill>
        <p:spPr>
          <a:xfrm>
            <a:off x="6067763" y="3793908"/>
            <a:ext cx="1094173" cy="592677"/>
          </a:xfrm>
          <a:prstGeom prst="rect">
            <a:avLst/>
          </a:prstGeom>
          <a:ln w="3175">
            <a:miter lim="400000"/>
          </a:ln>
          <a:effectLst>
            <a:outerShdw blurRad="127000" dist="76200" dir="2700000" rotWithShape="0">
              <a:srgbClr val="000000">
                <a:alpha val="75000"/>
              </a:srgbClr>
            </a:outerShdw>
          </a:effectLst>
        </p:spPr>
      </p:pic>
      <p:sp>
        <p:nvSpPr>
          <p:cNvPr id="105" name="Shape 356"/>
          <p:cNvSpPr/>
          <p:nvPr/>
        </p:nvSpPr>
        <p:spPr>
          <a:xfrm>
            <a:off x="6344962" y="4367949"/>
            <a:ext cx="679179" cy="21544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a:solidFill>
                  <a:srgbClr val="33928A"/>
                </a:solidFill>
                <a:latin typeface="Avenir Next"/>
                <a:ea typeface="Avenir Next"/>
                <a:cs typeface="Avenir Next"/>
                <a:sym typeface="Avenir Next"/>
              </a:defRPr>
            </a:lvl1pPr>
          </a:lstStyle>
          <a:p>
            <a:pPr lvl="0" algn="ctr">
              <a:defRPr>
                <a:solidFill>
                  <a:srgbClr val="000000"/>
                </a:solidFill>
                <a:uFillTx/>
              </a:defRPr>
            </a:pPr>
            <a:r>
              <a:rPr dirty="0" smtClean="0">
                <a:solidFill>
                  <a:srgbClr val="33928A"/>
                </a:solidFill>
                <a:uFill>
                  <a:solidFill>
                    <a:srgbClr val="4D4D4D"/>
                  </a:solidFill>
                </a:uFill>
              </a:rPr>
              <a:t>Runtime</a:t>
            </a:r>
            <a:endParaRPr dirty="0">
              <a:solidFill>
                <a:srgbClr val="33928A"/>
              </a:solidFill>
              <a:uFill>
                <a:solidFill>
                  <a:srgbClr val="4D4D4D"/>
                </a:solidFill>
              </a:uFill>
            </a:endParaRPr>
          </a:p>
        </p:txBody>
      </p:sp>
    </p:spTree>
    <p:extLst>
      <p:ext uri="{BB962C8B-B14F-4D97-AF65-F5344CB8AC3E}">
        <p14:creationId xmlns:p14="http://schemas.microsoft.com/office/powerpoint/2010/main" val="2154380967"/>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par>
                                <p:cTn id="13" presetID="0" presetClass="path" presetSubtype="0" accel="50000" decel="50000" fill="hold" grpId="0" nodeType="withEffect">
                                  <p:stCondLst>
                                    <p:cond delay="0"/>
                                  </p:stCondLst>
                                  <p:childTnLst>
                                    <p:animMotion origin="layout" path="M -0.00174 -0.00123 C 0.10712 0.07557 0.21597 0.15238 0.26875 0.12338 C 0.32153 0.09439 0.3184 -0.04071 0.31528 -0.1755 " pathEditMode="relative" rAng="0" ptsTypes="aaA">
                                      <p:cBhvr>
                                        <p:cTn id="14" dur="2000" fill="hold"/>
                                        <p:tgtEl>
                                          <p:spTgt spid="91"/>
                                        </p:tgtEl>
                                        <p:attrNameLst>
                                          <p:attrName>ppt_x</p:attrName>
                                          <p:attrName>ppt_y</p:attrName>
                                        </p:attrNameLst>
                                      </p:cBhvr>
                                      <p:rCtr x="16163" y="-1049"/>
                                    </p:animMotion>
                                  </p:childTnLst>
                                </p:cTn>
                              </p:par>
                              <p:par>
                                <p:cTn id="15" presetID="0" presetClass="path" presetSubtype="0" accel="50000" decel="50000" fill="hold" grpId="0" nodeType="withEffect">
                                  <p:stCondLst>
                                    <p:cond delay="0"/>
                                  </p:stCondLst>
                                  <p:childTnLst>
                                    <p:animMotion origin="layout" path="M 8.88889E-6 7.0327E-6 C 0.15348 0.09378 0.30712 0.18754 0.38074 0.1567 C 0.45435 0.12585 0.44775 -0.02991 0.44133 -0.18568 " pathEditMode="relative" ptsTypes="aaA">
                                      <p:cBhvr>
                                        <p:cTn id="16" dur="2000" fill="hold"/>
                                        <p:tgtEl>
                                          <p:spTgt spid="13"/>
                                        </p:tgtEl>
                                        <p:attrNameLst>
                                          <p:attrName>ppt_x</p:attrName>
                                          <p:attrName>ppt_y</p:attrName>
                                        </p:attrNameLst>
                                      </p:cBhvr>
                                    </p:animMotion>
                                  </p:childTnLst>
                                </p:cTn>
                              </p:par>
                            </p:childTnLst>
                          </p:cTn>
                        </p:par>
                        <p:par>
                          <p:cTn id="17" fill="hold">
                            <p:stCondLst>
                              <p:cond delay="2000"/>
                            </p:stCondLst>
                            <p:childTnLst>
                              <p:par>
                                <p:cTn id="18" presetID="9" presetClass="entr" presetSubtype="0" fill="hold" grpId="1" nodeType="afterEffect">
                                  <p:stCondLst>
                                    <p:cond delay="0"/>
                                  </p:stCondLst>
                                  <p:childTnLst>
                                    <p:set>
                                      <p:cBhvr>
                                        <p:cTn id="19" dur="1" fill="hold">
                                          <p:stCondLst>
                                            <p:cond delay="0"/>
                                          </p:stCondLst>
                                        </p:cTn>
                                        <p:tgtEl>
                                          <p:spTgt spid="92"/>
                                        </p:tgtEl>
                                        <p:attrNameLst>
                                          <p:attrName>style.visibility</p:attrName>
                                        </p:attrNameLst>
                                      </p:cBhvr>
                                      <p:to>
                                        <p:strVal val="visible"/>
                                      </p:to>
                                    </p:set>
                                    <p:animEffect transition="in" filter="dissolve">
                                      <p:cBhvr>
                                        <p:cTn id="20" dur="500"/>
                                        <p:tgtEl>
                                          <p:spTgt spid="92"/>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99">
                                            <p:txEl>
                                              <p:pRg st="0" end="0"/>
                                            </p:txEl>
                                          </p:spTgt>
                                        </p:tgtEl>
                                        <p:attrNameLst>
                                          <p:attrName>style.visibility</p:attrName>
                                        </p:attrNameLst>
                                      </p:cBhvr>
                                      <p:to>
                                        <p:strVal val="visible"/>
                                      </p:to>
                                    </p:set>
                                    <p:animEffect transition="in" filter="dissolve">
                                      <p:cBhvr>
                                        <p:cTn id="25" dur="500"/>
                                        <p:tgtEl>
                                          <p:spTgt spid="99">
                                            <p:txEl>
                                              <p:pRg st="0" end="0"/>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100"/>
                                        </p:tgtEl>
                                        <p:attrNameLst>
                                          <p:attrName>style.visibility</p:attrName>
                                        </p:attrNameLst>
                                      </p:cBhvr>
                                      <p:to>
                                        <p:strVal val="visible"/>
                                      </p:to>
                                    </p:set>
                                    <p:animEffect transition="in" filter="wipe(left)">
                                      <p:cBhvr>
                                        <p:cTn id="28" dur="500"/>
                                        <p:tgtEl>
                                          <p:spTgt spid="100"/>
                                        </p:tgtEl>
                                      </p:cBhvr>
                                    </p:animEffect>
                                  </p:childTnLst>
                                </p:cTn>
                              </p:par>
                            </p:childTnLst>
                          </p:cTn>
                        </p:par>
                        <p:par>
                          <p:cTn id="29" fill="hold">
                            <p:stCondLst>
                              <p:cond delay="500"/>
                            </p:stCondLst>
                            <p:childTnLst>
                              <p:par>
                                <p:cTn id="30" presetID="22" presetClass="entr" presetSubtype="2" fill="hold" grpId="0" nodeType="afterEffect">
                                  <p:stCondLst>
                                    <p:cond delay="0"/>
                                  </p:stCondLst>
                                  <p:childTnLst>
                                    <p:set>
                                      <p:cBhvr>
                                        <p:cTn id="31" dur="1" fill="hold">
                                          <p:stCondLst>
                                            <p:cond delay="0"/>
                                          </p:stCondLst>
                                        </p:cTn>
                                        <p:tgtEl>
                                          <p:spTgt spid="101"/>
                                        </p:tgtEl>
                                        <p:attrNameLst>
                                          <p:attrName>style.visibility</p:attrName>
                                        </p:attrNameLst>
                                      </p:cBhvr>
                                      <p:to>
                                        <p:strVal val="visible"/>
                                      </p:to>
                                    </p:set>
                                    <p:animEffect transition="in" filter="wipe(right)">
                                      <p:cBhvr>
                                        <p:cTn id="32" dur="500"/>
                                        <p:tgtEl>
                                          <p:spTgt spid="101"/>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99">
                                            <p:txEl>
                                              <p:pRg st="1" end="1"/>
                                            </p:txEl>
                                          </p:spTgt>
                                        </p:tgtEl>
                                        <p:attrNameLst>
                                          <p:attrName>style.visibility</p:attrName>
                                        </p:attrNameLst>
                                      </p:cBhvr>
                                      <p:to>
                                        <p:strVal val="visible"/>
                                      </p:to>
                                    </p:set>
                                    <p:animEffect transition="in" filter="dissolve">
                                      <p:cBhvr>
                                        <p:cTn id="37" dur="500"/>
                                        <p:tgtEl>
                                          <p:spTgt spid="99">
                                            <p:txEl>
                                              <p:pRg st="1" end="1"/>
                                            </p:txEl>
                                          </p:spTgt>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dissolve">
                                      <p:cBhvr>
                                        <p:cTn id="40" dur="500"/>
                                        <p:tgtEl>
                                          <p:spTgt spid="22"/>
                                        </p:tgtEl>
                                      </p:cBhvr>
                                    </p:animEffect>
                                  </p:childTnLst>
                                </p:cTn>
                              </p:par>
                            </p:childTnLst>
                          </p:cTn>
                        </p:par>
                        <p:par>
                          <p:cTn id="41" fill="hold">
                            <p:stCondLst>
                              <p:cond delay="500"/>
                            </p:stCondLst>
                            <p:childTnLst>
                              <p:par>
                                <p:cTn id="42" presetID="0" presetClass="path" presetSubtype="0" accel="50000" decel="50000" fill="hold" grpId="1" nodeType="afterEffect">
                                  <p:stCondLst>
                                    <p:cond delay="0"/>
                                  </p:stCondLst>
                                  <p:childTnLst>
                                    <p:animMotion origin="layout" path="M 0 0 C -0.00695 0.05652 -0.01372 0.11304 0.00191 0.14269 C 0.01754 0.17233 0.03925 0.17388 0.09361 0.17789 C 0.14797 0.18191 0.28569 0.12879 0.32789 0.16616 C 0.37009 0.20353 0.35846 0.30235 0.34682 0.40149 " pathEditMode="relative" ptsTypes="aaaaA">
                                      <p:cBhvr>
                                        <p:cTn id="43" dur="2000" fill="hold"/>
                                        <p:tgtEl>
                                          <p:spTgt spid="22"/>
                                        </p:tgtEl>
                                        <p:attrNameLst>
                                          <p:attrName>ppt_x</p:attrName>
                                          <p:attrName>ppt_y</p:attrName>
                                        </p:attrNameLst>
                                      </p:cBhvr>
                                    </p:animMotion>
                                  </p:childTnLst>
                                </p:cTn>
                              </p:par>
                            </p:childTnLst>
                          </p:cTn>
                        </p:par>
                        <p:par>
                          <p:cTn id="44" fill="hold">
                            <p:stCondLst>
                              <p:cond delay="2500"/>
                            </p:stCondLst>
                            <p:childTnLst>
                              <p:par>
                                <p:cTn id="45" presetID="9" presetClass="exit" presetSubtype="0" fill="hold" grpId="2" nodeType="afterEffect">
                                  <p:stCondLst>
                                    <p:cond delay="0"/>
                                  </p:stCondLst>
                                  <p:childTnLst>
                                    <p:animEffect transition="out" filter="dissolve">
                                      <p:cBhvr>
                                        <p:cTn id="46" dur="500"/>
                                        <p:tgtEl>
                                          <p:spTgt spid="22"/>
                                        </p:tgtEl>
                                      </p:cBhvr>
                                    </p:animEffect>
                                    <p:set>
                                      <p:cBhvr>
                                        <p:cTn id="47" dur="1" fill="hold">
                                          <p:stCondLst>
                                            <p:cond delay="499"/>
                                          </p:stCondLst>
                                        </p:cTn>
                                        <p:tgtEl>
                                          <p:spTgt spid="22"/>
                                        </p:tgtEl>
                                        <p:attrNameLst>
                                          <p:attrName>style.visibility</p:attrName>
                                        </p:attrNameLst>
                                      </p:cBhvr>
                                      <p:to>
                                        <p:strVal val="hidden"/>
                                      </p:to>
                                    </p:set>
                                  </p:childTnLst>
                                </p:cTn>
                              </p:par>
                              <p:par>
                                <p:cTn id="48" presetID="9" presetClass="entr" presetSubtype="0" fill="hold" grpId="0" nodeType="withEffect">
                                  <p:stCondLst>
                                    <p:cond delay="0"/>
                                  </p:stCondLst>
                                  <p:childTnLst>
                                    <p:set>
                                      <p:cBhvr>
                                        <p:cTn id="49" dur="1" fill="hold">
                                          <p:stCondLst>
                                            <p:cond delay="0"/>
                                          </p:stCondLst>
                                        </p:cTn>
                                        <p:tgtEl>
                                          <p:spTgt spid="65"/>
                                        </p:tgtEl>
                                        <p:attrNameLst>
                                          <p:attrName>style.visibility</p:attrName>
                                        </p:attrNameLst>
                                      </p:cBhvr>
                                      <p:to>
                                        <p:strVal val="visible"/>
                                      </p:to>
                                    </p:set>
                                    <p:animEffect transition="in" filter="dissolve">
                                      <p:cBhvr>
                                        <p:cTn id="50" dur="500"/>
                                        <p:tgtEl>
                                          <p:spTgt spid="65"/>
                                        </p:tgtEl>
                                      </p:cBhvr>
                                    </p:animEffect>
                                  </p:childTnLst>
                                </p:cTn>
                              </p:par>
                            </p:childTnLst>
                          </p:cTn>
                        </p:par>
                        <p:par>
                          <p:cTn id="51" fill="hold">
                            <p:stCondLst>
                              <p:cond delay="3000"/>
                            </p:stCondLst>
                            <p:childTnLst>
                              <p:par>
                                <p:cTn id="52" presetID="0" presetClass="path" presetSubtype="0" accel="50000" decel="50000" fill="hold" grpId="0" nodeType="afterEffect">
                                  <p:stCondLst>
                                    <p:cond delay="0"/>
                                  </p:stCondLst>
                                  <p:childTnLst>
                                    <p:animMotion origin="layout" path="M -3.61111E-6 -8.64198E-7 L 0.01771 0.44105 " pathEditMode="relative" rAng="0" ptsTypes="AA">
                                      <p:cBhvr>
                                        <p:cTn id="53" dur="2000" fill="hold"/>
                                        <p:tgtEl>
                                          <p:spTgt spid="92"/>
                                        </p:tgtEl>
                                        <p:attrNameLst>
                                          <p:attrName>ppt_x</p:attrName>
                                          <p:attrName>ppt_y</p:attrName>
                                        </p:attrNameLst>
                                      </p:cBhvr>
                                      <p:rCtr x="885" y="22037"/>
                                    </p:animMotion>
                                  </p:childTnLst>
                                </p:cTn>
                              </p:par>
                            </p:childTnLst>
                          </p:cTn>
                        </p:par>
                        <p:par>
                          <p:cTn id="54" fill="hold">
                            <p:stCondLst>
                              <p:cond delay="5000"/>
                            </p:stCondLst>
                            <p:childTnLst>
                              <p:par>
                                <p:cTn id="55" presetID="22" presetClass="entr" presetSubtype="8" fill="hold" nodeType="afterEffect">
                                  <p:stCondLst>
                                    <p:cond delay="0"/>
                                  </p:stCondLst>
                                  <p:childTnLst>
                                    <p:set>
                                      <p:cBhvr>
                                        <p:cTn id="56" dur="1" fill="hold">
                                          <p:stCondLst>
                                            <p:cond delay="0"/>
                                          </p:stCondLst>
                                        </p:cTn>
                                        <p:tgtEl>
                                          <p:spTgt spid="95"/>
                                        </p:tgtEl>
                                        <p:attrNameLst>
                                          <p:attrName>style.visibility</p:attrName>
                                        </p:attrNameLst>
                                      </p:cBhvr>
                                      <p:to>
                                        <p:strVal val="visible"/>
                                      </p:to>
                                    </p:set>
                                    <p:animEffect transition="in" filter="wipe(left)">
                                      <p:cBhvr>
                                        <p:cTn id="57" dur="500"/>
                                        <p:tgtEl>
                                          <p:spTgt spid="95"/>
                                        </p:tgtEl>
                                      </p:cBhvr>
                                    </p:animEffect>
                                  </p:childTnLst>
                                </p:cTn>
                              </p:par>
                            </p:childTnLst>
                          </p:cTn>
                        </p:par>
                        <p:par>
                          <p:cTn id="58" fill="hold">
                            <p:stCondLst>
                              <p:cond delay="5500"/>
                            </p:stCondLst>
                            <p:childTnLst>
                              <p:par>
                                <p:cTn id="59" presetID="10" presetClass="entr" presetSubtype="0" fill="hold" grpId="0" nodeType="afterEffect">
                                  <p:stCondLst>
                                    <p:cond delay="0"/>
                                  </p:stCondLst>
                                  <p:childTnLst>
                                    <p:set>
                                      <p:cBhvr>
                                        <p:cTn id="60" dur="1" fill="hold">
                                          <p:stCondLst>
                                            <p:cond delay="0"/>
                                          </p:stCondLst>
                                        </p:cTn>
                                        <p:tgtEl>
                                          <p:spTgt spid="96"/>
                                        </p:tgtEl>
                                        <p:attrNameLst>
                                          <p:attrName>style.visibility</p:attrName>
                                        </p:attrNameLst>
                                      </p:cBhvr>
                                      <p:to>
                                        <p:strVal val="visible"/>
                                      </p:to>
                                    </p:set>
                                    <p:animEffect transition="in" filter="fade">
                                      <p:cBhvr>
                                        <p:cTn id="61" dur="500"/>
                                        <p:tgtEl>
                                          <p:spTgt spid="96"/>
                                        </p:tgtEl>
                                      </p:cBhvr>
                                    </p:animEffect>
                                  </p:childTnLst>
                                </p:cTn>
                              </p:par>
                            </p:childTnLst>
                          </p:cTn>
                        </p:par>
                        <p:par>
                          <p:cTn id="62" fill="hold">
                            <p:stCondLst>
                              <p:cond delay="6000"/>
                            </p:stCondLst>
                            <p:childTnLst>
                              <p:par>
                                <p:cTn id="63" presetID="0" presetClass="path" presetSubtype="0" accel="50000" decel="50000" fill="hold" grpId="1" nodeType="afterEffect">
                                  <p:stCondLst>
                                    <p:cond delay="0"/>
                                  </p:stCondLst>
                                  <p:childTnLst>
                                    <p:animMotion origin="layout" path="M 1.59924E-6 -3.70256E-6 C 0.00903 -0.07744 0.01893 -0.15365 0.0059 -0.2277 C -0.00643 -0.30237 -0.04029 -0.37395 -0.07328 -0.44554 " pathEditMode="relative" rAng="0" ptsTypes="aaA">
                                      <p:cBhvr>
                                        <p:cTn id="64" dur="2000" fill="hold"/>
                                        <p:tgtEl>
                                          <p:spTgt spid="96"/>
                                        </p:tgtEl>
                                        <p:attrNameLst>
                                          <p:attrName>ppt_x</p:attrName>
                                          <p:attrName>ppt_y</p:attrName>
                                        </p:attrNameLst>
                                      </p:cBhvr>
                                      <p:rCtr x="-2726" y="-22277"/>
                                    </p:animMotion>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99">
                                            <p:txEl>
                                              <p:pRg st="2" end="2"/>
                                            </p:txEl>
                                          </p:spTgt>
                                        </p:tgtEl>
                                        <p:attrNameLst>
                                          <p:attrName>style.visibility</p:attrName>
                                        </p:attrNameLst>
                                      </p:cBhvr>
                                      <p:to>
                                        <p:strVal val="visible"/>
                                      </p:to>
                                    </p:set>
                                    <p:animEffect transition="in" filter="dissolve">
                                      <p:cBhvr>
                                        <p:cTn id="69" dur="500"/>
                                        <p:tgtEl>
                                          <p:spTgt spid="99">
                                            <p:txEl>
                                              <p:pRg st="2" end="2"/>
                                            </p:txEl>
                                          </p:spTgt>
                                        </p:tgtEl>
                                      </p:cBhvr>
                                    </p:animEffect>
                                  </p:childTnLst>
                                </p:cTn>
                              </p:par>
                              <p:par>
                                <p:cTn id="70" presetID="9" presetClass="exit" presetSubtype="0" fill="hold" grpId="1" nodeType="withEffect">
                                  <p:stCondLst>
                                    <p:cond delay="0"/>
                                  </p:stCondLst>
                                  <p:childTnLst>
                                    <p:animEffect transition="out" filter="dissolve">
                                      <p:cBhvr>
                                        <p:cTn id="71" dur="500"/>
                                        <p:tgtEl>
                                          <p:spTgt spid="65"/>
                                        </p:tgtEl>
                                      </p:cBhvr>
                                    </p:animEffect>
                                    <p:set>
                                      <p:cBhvr>
                                        <p:cTn id="72" dur="1" fill="hold">
                                          <p:stCondLst>
                                            <p:cond delay="499"/>
                                          </p:stCondLst>
                                        </p:cTn>
                                        <p:tgtEl>
                                          <p:spTgt spid="65"/>
                                        </p:tgtEl>
                                        <p:attrNameLst>
                                          <p:attrName>style.visibility</p:attrName>
                                        </p:attrNameLst>
                                      </p:cBhvr>
                                      <p:to>
                                        <p:strVal val="hidden"/>
                                      </p:to>
                                    </p:set>
                                  </p:childTnLst>
                                </p:cTn>
                              </p:par>
                              <p:par>
                                <p:cTn id="73" presetID="9" presetClass="entr" presetSubtype="0" fill="hold" grpId="0" nodeType="withEffect">
                                  <p:stCondLst>
                                    <p:cond delay="0"/>
                                  </p:stCondLst>
                                  <p:childTnLst>
                                    <p:set>
                                      <p:cBhvr>
                                        <p:cTn id="74" dur="1" fill="hold">
                                          <p:stCondLst>
                                            <p:cond delay="0"/>
                                          </p:stCondLst>
                                        </p:cTn>
                                        <p:tgtEl>
                                          <p:spTgt spid="103"/>
                                        </p:tgtEl>
                                        <p:attrNameLst>
                                          <p:attrName>style.visibility</p:attrName>
                                        </p:attrNameLst>
                                      </p:cBhvr>
                                      <p:to>
                                        <p:strVal val="visible"/>
                                      </p:to>
                                    </p:set>
                                    <p:animEffect transition="in" filter="dissolve">
                                      <p:cBhvr>
                                        <p:cTn id="75" dur="500"/>
                                        <p:tgtEl>
                                          <p:spTgt spid="103"/>
                                        </p:tgtEl>
                                      </p:cBhvr>
                                    </p:animEffect>
                                  </p:childTnLst>
                                </p:cTn>
                              </p:par>
                            </p:childTnLst>
                          </p:cTn>
                        </p:par>
                        <p:par>
                          <p:cTn id="76" fill="hold">
                            <p:stCondLst>
                              <p:cond delay="500"/>
                            </p:stCondLst>
                            <p:childTnLst>
                              <p:par>
                                <p:cTn id="77" presetID="0" presetClass="path" presetSubtype="0" accel="50000" decel="50000" fill="hold" grpId="1" nodeType="afterEffect">
                                  <p:stCondLst>
                                    <p:cond delay="0"/>
                                  </p:stCondLst>
                                  <p:childTnLst>
                                    <p:animMotion origin="layout" path="M 0 0 C -0.00695 0.05652 -0.01372 0.11304 0.00191 0.14269 C 0.01754 0.17233 0.03925 0.17388 0.09361 0.17789 C 0.14797 0.18191 0.28569 0.12879 0.32789 0.16616 C 0.37009 0.20353 0.35846 0.30235 0.34682 0.40149 " pathEditMode="relative" ptsTypes="aaaaA">
                                      <p:cBhvr>
                                        <p:cTn id="78" dur="2000" fill="hold"/>
                                        <p:tgtEl>
                                          <p:spTgt spid="103"/>
                                        </p:tgtEl>
                                        <p:attrNameLst>
                                          <p:attrName>ppt_x</p:attrName>
                                          <p:attrName>ppt_y</p:attrName>
                                        </p:attrNameLst>
                                      </p:cBhvr>
                                    </p:animMotion>
                                  </p:childTnLst>
                                </p:cTn>
                              </p:par>
                            </p:childTnLst>
                          </p:cTn>
                        </p:par>
                        <p:par>
                          <p:cTn id="79" fill="hold">
                            <p:stCondLst>
                              <p:cond delay="2500"/>
                            </p:stCondLst>
                            <p:childTnLst>
                              <p:par>
                                <p:cTn id="80" presetID="9" presetClass="exit" presetSubtype="0" fill="hold" grpId="2" nodeType="afterEffect">
                                  <p:stCondLst>
                                    <p:cond delay="0"/>
                                  </p:stCondLst>
                                  <p:childTnLst>
                                    <p:animEffect transition="out" filter="dissolve">
                                      <p:cBhvr>
                                        <p:cTn id="81" dur="500"/>
                                        <p:tgtEl>
                                          <p:spTgt spid="103"/>
                                        </p:tgtEl>
                                      </p:cBhvr>
                                    </p:animEffect>
                                    <p:set>
                                      <p:cBhvr>
                                        <p:cTn id="82" dur="1" fill="hold">
                                          <p:stCondLst>
                                            <p:cond delay="499"/>
                                          </p:stCondLst>
                                        </p:cTn>
                                        <p:tgtEl>
                                          <p:spTgt spid="103"/>
                                        </p:tgtEl>
                                        <p:attrNameLst>
                                          <p:attrName>style.visibility</p:attrName>
                                        </p:attrNameLst>
                                      </p:cBhvr>
                                      <p:to>
                                        <p:strVal val="hidden"/>
                                      </p:to>
                                    </p:set>
                                  </p:childTnLst>
                                </p:cTn>
                              </p:par>
                              <p:par>
                                <p:cTn id="83" presetID="9" presetClass="entr" presetSubtype="0" fill="hold" grpId="0" nodeType="withEffect">
                                  <p:stCondLst>
                                    <p:cond delay="0"/>
                                  </p:stCondLst>
                                  <p:childTnLst>
                                    <p:set>
                                      <p:cBhvr>
                                        <p:cTn id="84" dur="1" fill="hold">
                                          <p:stCondLst>
                                            <p:cond delay="0"/>
                                          </p:stCondLst>
                                        </p:cTn>
                                        <p:tgtEl>
                                          <p:spTgt spid="45"/>
                                        </p:tgtEl>
                                        <p:attrNameLst>
                                          <p:attrName>style.visibility</p:attrName>
                                        </p:attrNameLst>
                                      </p:cBhvr>
                                      <p:to>
                                        <p:strVal val="visible"/>
                                      </p:to>
                                    </p:set>
                                    <p:animEffect transition="in" filter="dissolve">
                                      <p:cBhvr>
                                        <p:cTn id="85" dur="500"/>
                                        <p:tgtEl>
                                          <p:spTgt spid="45"/>
                                        </p:tgtEl>
                                      </p:cBhvr>
                                    </p:animEffect>
                                  </p:childTnLst>
                                </p:cTn>
                              </p:par>
                              <p:par>
                                <p:cTn id="86" presetID="9" presetClass="entr" presetSubtype="0" fill="hold" grpId="1" nodeType="withEffect">
                                  <p:stCondLst>
                                    <p:cond delay="0"/>
                                  </p:stCondLst>
                                  <p:childTnLst>
                                    <p:set>
                                      <p:cBhvr>
                                        <p:cTn id="87" dur="1" fill="hold">
                                          <p:stCondLst>
                                            <p:cond delay="0"/>
                                          </p:stCondLst>
                                        </p:cTn>
                                        <p:tgtEl>
                                          <p:spTgt spid="98"/>
                                        </p:tgtEl>
                                        <p:attrNameLst>
                                          <p:attrName>style.visibility</p:attrName>
                                        </p:attrNameLst>
                                      </p:cBhvr>
                                      <p:to>
                                        <p:strVal val="visible"/>
                                      </p:to>
                                    </p:set>
                                    <p:animEffect transition="in" filter="dissolve">
                                      <p:cBhvr>
                                        <p:cTn id="88" dur="500"/>
                                        <p:tgtEl>
                                          <p:spTgt spid="98"/>
                                        </p:tgtEl>
                                      </p:cBhvr>
                                    </p:animEffect>
                                  </p:childTnLst>
                                </p:cTn>
                              </p:par>
                            </p:childTnLst>
                          </p:cTn>
                        </p:par>
                        <p:par>
                          <p:cTn id="89" fill="hold">
                            <p:stCondLst>
                              <p:cond delay="3000"/>
                            </p:stCondLst>
                            <p:childTnLst>
                              <p:par>
                                <p:cTn id="90" presetID="0" presetClass="path" presetSubtype="0" accel="50000" decel="50000" fill="hold" grpId="0" nodeType="afterEffect">
                                  <p:stCondLst>
                                    <p:cond delay="0"/>
                                  </p:stCondLst>
                                  <p:childTnLst>
                                    <p:animMotion origin="layout" path="M 5.6999E-6 -5.83694E-6 C -0.04046 0.0525 -0.08075 0.105 -0.0936 0.18807 C -0.10645 0.27115 -0.09204 0.38511 -0.07745 0.49907 " pathEditMode="relative" ptsTypes="aaA">
                                      <p:cBhvr>
                                        <p:cTn id="91" dur="2000" fill="hold"/>
                                        <p:tgtEl>
                                          <p:spTgt spid="98"/>
                                        </p:tgtEl>
                                        <p:attrNameLst>
                                          <p:attrName>ppt_x</p:attrName>
                                          <p:attrName>ppt_y</p:attrName>
                                        </p:attrNameLst>
                                      </p:cBhvr>
                                    </p:animMotion>
                                  </p:childTnLst>
                                </p:cTn>
                              </p:par>
                            </p:childTnLst>
                          </p:cTn>
                        </p:par>
                      </p:childTnLst>
                    </p:cTn>
                  </p:par>
                  <p:par>
                    <p:cTn id="92" fill="hold">
                      <p:stCondLst>
                        <p:cond delay="indefinite"/>
                      </p:stCondLst>
                      <p:childTnLst>
                        <p:par>
                          <p:cTn id="93" fill="hold">
                            <p:stCondLst>
                              <p:cond delay="0"/>
                            </p:stCondLst>
                            <p:childTnLst>
                              <p:par>
                                <p:cTn id="94" presetID="9" presetClass="entr" presetSubtype="0" fill="hold" grpId="0" nodeType="clickEffect">
                                  <p:stCondLst>
                                    <p:cond delay="0"/>
                                  </p:stCondLst>
                                  <p:childTnLst>
                                    <p:set>
                                      <p:cBhvr>
                                        <p:cTn id="95" dur="1" fill="hold">
                                          <p:stCondLst>
                                            <p:cond delay="0"/>
                                          </p:stCondLst>
                                        </p:cTn>
                                        <p:tgtEl>
                                          <p:spTgt spid="99">
                                            <p:txEl>
                                              <p:pRg st="3" end="3"/>
                                            </p:txEl>
                                          </p:spTgt>
                                        </p:tgtEl>
                                        <p:attrNameLst>
                                          <p:attrName>style.visibility</p:attrName>
                                        </p:attrNameLst>
                                      </p:cBhvr>
                                      <p:to>
                                        <p:strVal val="visible"/>
                                      </p:to>
                                    </p:set>
                                    <p:animEffect transition="in" filter="dissolve">
                                      <p:cBhvr>
                                        <p:cTn id="96" dur="500"/>
                                        <p:tgtEl>
                                          <p:spTgt spid="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p:bldP spid="13" grpId="0"/>
      <p:bldP spid="91" grpId="0" animBg="1"/>
      <p:bldP spid="92" grpId="0" animBg="1"/>
      <p:bldP spid="92" grpId="1" animBg="1"/>
      <p:bldP spid="96" grpId="0" animBg="1"/>
      <p:bldP spid="96" grpId="1" animBg="1"/>
      <p:bldP spid="98" grpId="0" animBg="1"/>
      <p:bldP spid="98" grpId="1" animBg="1"/>
      <p:bldP spid="22" grpId="0"/>
      <p:bldP spid="22" grpId="1"/>
      <p:bldP spid="22" grpId="2"/>
      <p:bldP spid="65" grpId="0"/>
      <p:bldP spid="65" grpId="1"/>
      <p:bldP spid="99" grpId="0" build="p"/>
      <p:bldP spid="100" grpId="0" animBg="1"/>
      <p:bldP spid="101" grpId="0" animBg="1"/>
      <p:bldP spid="103" grpId="0"/>
      <p:bldP spid="103" grpId="1"/>
      <p:bldP spid="103" grpId="2"/>
      <p:bldP spid="4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472" y="131535"/>
            <a:ext cx="8410575" cy="460375"/>
          </a:xfrm>
        </p:spPr>
        <p:txBody>
          <a:bodyPr/>
          <a:lstStyle/>
          <a:p>
            <a:r>
              <a:rPr lang="en-US" sz="2800" dirty="0">
                <a:solidFill>
                  <a:srgbClr val="2C95DD"/>
                </a:solidFill>
              </a:rPr>
              <a:t>Creating and Binding a Service</a:t>
            </a:r>
          </a:p>
        </p:txBody>
      </p:sp>
      <p:sp>
        <p:nvSpPr>
          <p:cNvPr id="4" name="Rounded Rectangle 3"/>
          <p:cNvSpPr/>
          <p:nvPr/>
        </p:nvSpPr>
        <p:spPr>
          <a:xfrm>
            <a:off x="1981200" y="1276349"/>
            <a:ext cx="5169845" cy="3124200"/>
          </a:xfrm>
          <a:prstGeom prst="roundRect">
            <a:avLst>
              <a:gd name="adj" fmla="val 8224"/>
            </a:avLst>
          </a:prstGeom>
          <a:gradFill flip="none" rotWithShape="1">
            <a:gsLst>
              <a:gs pos="0">
                <a:schemeClr val="bg1">
                  <a:lumMod val="85000"/>
                </a:schemeClr>
              </a:gs>
              <a:gs pos="100000">
                <a:schemeClr val="bg1">
                  <a:lumMod val="95000"/>
                </a:schemeClr>
              </a:gs>
            </a:gsLst>
            <a:lin ang="5400000" scaled="0"/>
            <a:tileRect/>
          </a:gradFill>
          <a:ln w="9525" cmpd="sng">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anchor="b"/>
          <a:lstStyle/>
          <a:p>
            <a:pPr algn="ctr" fontAlgn="auto">
              <a:spcBef>
                <a:spcPts val="0"/>
              </a:spcBef>
              <a:spcAft>
                <a:spcPts val="0"/>
              </a:spcAft>
              <a:defRPr/>
            </a:pPr>
            <a:endParaRPr lang="en-US" sz="1600" dirty="0">
              <a:solidFill>
                <a:srgbClr val="008881"/>
              </a:solidFill>
            </a:endParaRPr>
          </a:p>
        </p:txBody>
      </p:sp>
      <p:sp>
        <p:nvSpPr>
          <p:cNvPr id="5" name="Rounded Rectangle 4"/>
          <p:cNvSpPr/>
          <p:nvPr/>
        </p:nvSpPr>
        <p:spPr bwMode="auto">
          <a:xfrm rot="16200000">
            <a:off x="668804" y="2651435"/>
            <a:ext cx="3276600" cy="374030"/>
          </a:xfrm>
          <a:prstGeom prst="roundRect">
            <a:avLst>
              <a:gd name="adj" fmla="val 8685"/>
            </a:avLst>
          </a:prstGeom>
          <a:solidFill>
            <a:srgbClr val="0A1831">
              <a:alpha val="25000"/>
            </a:srgbClr>
          </a:solidFill>
          <a:ln w="41275">
            <a:noFill/>
            <a:round/>
            <a:headEnd/>
            <a:tailEnd/>
          </a:ln>
        </p:spPr>
        <p:txBody>
          <a:bodyPr wrap="none" lIns="182880" tIns="0" rIns="0" bIns="0" rtlCol="0" anchor="ctr"/>
          <a:lstStyle/>
          <a:p>
            <a:pPr fontAlgn="auto">
              <a:spcBef>
                <a:spcPts val="0"/>
              </a:spcBef>
              <a:spcAft>
                <a:spcPts val="0"/>
              </a:spcAft>
            </a:pPr>
            <a:r>
              <a:rPr lang="en-US" sz="1600" dirty="0" smtClean="0">
                <a:solidFill>
                  <a:prstClr val="white">
                    <a:lumMod val="95000"/>
                  </a:prstClr>
                </a:solidFill>
                <a:latin typeface="Calibri"/>
                <a:ea typeface="+mn-ea"/>
              </a:rPr>
              <a:t>Router</a:t>
            </a:r>
          </a:p>
        </p:txBody>
      </p:sp>
      <p:sp>
        <p:nvSpPr>
          <p:cNvPr id="7" name="Oval 42"/>
          <p:cNvSpPr/>
          <p:nvPr/>
        </p:nvSpPr>
        <p:spPr>
          <a:xfrm>
            <a:off x="2191812" y="3464721"/>
            <a:ext cx="230584" cy="230584"/>
          </a:xfrm>
          <a:custGeom>
            <a:avLst/>
            <a:gdLst/>
            <a:ahLst/>
            <a:cxnLst/>
            <a:rect l="l" t="t" r="r" b="b"/>
            <a:pathLst>
              <a:path w="763984" h="763984">
                <a:moveTo>
                  <a:pt x="335323" y="444979"/>
                </a:moveTo>
                <a:lnTo>
                  <a:pt x="335323" y="590998"/>
                </a:lnTo>
                <a:lnTo>
                  <a:pt x="261293" y="590998"/>
                </a:lnTo>
                <a:lnTo>
                  <a:pt x="381992" y="747629"/>
                </a:lnTo>
                <a:lnTo>
                  <a:pt x="502691" y="590998"/>
                </a:lnTo>
                <a:lnTo>
                  <a:pt x="428661" y="590998"/>
                </a:lnTo>
                <a:lnTo>
                  <a:pt x="428661" y="444979"/>
                </a:lnTo>
                <a:close/>
                <a:moveTo>
                  <a:pt x="578572" y="261293"/>
                </a:moveTo>
                <a:lnTo>
                  <a:pt x="421941" y="381992"/>
                </a:lnTo>
                <a:lnTo>
                  <a:pt x="578572" y="502691"/>
                </a:lnTo>
                <a:lnTo>
                  <a:pt x="578572" y="428661"/>
                </a:lnTo>
                <a:lnTo>
                  <a:pt x="724591" y="428661"/>
                </a:lnTo>
                <a:lnTo>
                  <a:pt x="724591" y="335323"/>
                </a:lnTo>
                <a:lnTo>
                  <a:pt x="578572" y="335323"/>
                </a:lnTo>
                <a:close/>
                <a:moveTo>
                  <a:pt x="185411" y="261293"/>
                </a:moveTo>
                <a:lnTo>
                  <a:pt x="185411" y="335323"/>
                </a:lnTo>
                <a:lnTo>
                  <a:pt x="39392" y="335323"/>
                </a:lnTo>
                <a:lnTo>
                  <a:pt x="39392" y="428661"/>
                </a:lnTo>
                <a:lnTo>
                  <a:pt x="185411" y="428661"/>
                </a:lnTo>
                <a:lnTo>
                  <a:pt x="185411" y="502691"/>
                </a:lnTo>
                <a:lnTo>
                  <a:pt x="342042" y="381992"/>
                </a:lnTo>
                <a:close/>
                <a:moveTo>
                  <a:pt x="381992" y="16356"/>
                </a:moveTo>
                <a:lnTo>
                  <a:pt x="261293" y="172987"/>
                </a:lnTo>
                <a:lnTo>
                  <a:pt x="335323" y="172987"/>
                </a:lnTo>
                <a:lnTo>
                  <a:pt x="335323" y="319006"/>
                </a:lnTo>
                <a:lnTo>
                  <a:pt x="428661" y="319006"/>
                </a:lnTo>
                <a:lnTo>
                  <a:pt x="428661" y="172987"/>
                </a:lnTo>
                <a:lnTo>
                  <a:pt x="502691" y="172987"/>
                </a:lnTo>
                <a:close/>
                <a:moveTo>
                  <a:pt x="381992" y="0"/>
                </a:moveTo>
                <a:cubicBezTo>
                  <a:pt x="592960" y="0"/>
                  <a:pt x="763984" y="171024"/>
                  <a:pt x="763984" y="381992"/>
                </a:cubicBezTo>
                <a:cubicBezTo>
                  <a:pt x="763984" y="592960"/>
                  <a:pt x="592960" y="763984"/>
                  <a:pt x="381992" y="763984"/>
                </a:cubicBezTo>
                <a:cubicBezTo>
                  <a:pt x="171024" y="763984"/>
                  <a:pt x="0" y="592960"/>
                  <a:pt x="0" y="381992"/>
                </a:cubicBezTo>
                <a:cubicBezTo>
                  <a:pt x="0" y="171024"/>
                  <a:pt x="171024" y="0"/>
                  <a:pt x="381992"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20"/>
          <p:cNvGrpSpPr/>
          <p:nvPr/>
        </p:nvGrpSpPr>
        <p:grpSpPr>
          <a:xfrm>
            <a:off x="2831917" y="1437660"/>
            <a:ext cx="2590799" cy="443726"/>
            <a:chOff x="3448049" y="1498378"/>
            <a:chExt cx="2590799" cy="443726"/>
          </a:xfrm>
        </p:grpSpPr>
        <p:sp>
          <p:nvSpPr>
            <p:cNvPr id="16" name="Rounded Rectangle 15"/>
            <p:cNvSpPr>
              <a:spLocks noChangeArrowheads="1"/>
            </p:cNvSpPr>
            <p:nvPr/>
          </p:nvSpPr>
          <p:spPr bwMode="auto">
            <a:xfrm>
              <a:off x="3448049" y="1498378"/>
              <a:ext cx="2590799" cy="443726"/>
            </a:xfrm>
            <a:prstGeom prst="roundRect">
              <a:avLst>
                <a:gd name="adj" fmla="val 4579"/>
              </a:avLst>
            </a:prstGeom>
            <a:solidFill>
              <a:schemeClr val="bg2"/>
            </a:solidFill>
            <a:ln w="9525">
              <a:noFill/>
              <a:round/>
              <a:headEnd/>
              <a:tailEnd/>
            </a:ln>
            <a:effectLst>
              <a:outerShdw blurRad="40000" dist="23000" dir="5400000" rotWithShape="0">
                <a:srgbClr val="808080">
                  <a:alpha val="34999"/>
                </a:srgbClr>
              </a:outerShdw>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DB</a:t>
              </a:r>
              <a:endParaRPr lang="en-US" sz="1200" b="1" dirty="0">
                <a:solidFill>
                  <a:schemeClr val="bg1"/>
                </a:solidFill>
                <a:latin typeface="+mn-lt"/>
                <a:ea typeface="+mn-ea"/>
              </a:endParaRPr>
            </a:p>
          </p:txBody>
        </p:sp>
        <p:sp>
          <p:nvSpPr>
            <p:cNvPr id="17" name="Oval 194"/>
            <p:cNvSpPr/>
            <p:nvPr/>
          </p:nvSpPr>
          <p:spPr>
            <a:xfrm>
              <a:off x="3511555" y="1612382"/>
              <a:ext cx="206829" cy="215718"/>
            </a:xfrm>
            <a:custGeom>
              <a:avLst/>
              <a:gdLst/>
              <a:ahLst/>
              <a:cxnLst/>
              <a:rect l="l" t="t" r="r" b="b"/>
              <a:pathLst>
                <a:path w="564449" h="588709">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p:cNvSpPr txBox="1"/>
          <p:nvPr/>
        </p:nvSpPr>
        <p:spPr>
          <a:xfrm>
            <a:off x="4370266" y="1428750"/>
            <a:ext cx="925253" cy="461665"/>
          </a:xfrm>
          <a:prstGeom prst="rect">
            <a:avLst/>
          </a:prstGeom>
          <a:noFill/>
        </p:spPr>
        <p:txBody>
          <a:bodyPr wrap="none" rtlCol="0">
            <a:spAutoFit/>
          </a:bodyPr>
          <a:lstStyle/>
          <a:p>
            <a:r>
              <a:rPr lang="en-US" sz="1200" dirty="0" smtClean="0">
                <a:solidFill>
                  <a:schemeClr val="bg1"/>
                </a:solidFill>
              </a:rPr>
              <a:t>Service</a:t>
            </a:r>
          </a:p>
          <a:p>
            <a:r>
              <a:rPr lang="en-US" sz="1200" dirty="0" smtClean="0">
                <a:solidFill>
                  <a:schemeClr val="bg1"/>
                </a:solidFill>
              </a:rPr>
              <a:t>credentials</a:t>
            </a:r>
          </a:p>
        </p:txBody>
      </p:sp>
      <p:sp>
        <p:nvSpPr>
          <p:cNvPr id="35" name="Right Arrow 34"/>
          <p:cNvSpPr/>
          <p:nvPr/>
        </p:nvSpPr>
        <p:spPr>
          <a:xfrm rot="10800000">
            <a:off x="3746317" y="2496745"/>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ight Arrow 36"/>
          <p:cNvSpPr/>
          <p:nvPr/>
        </p:nvSpPr>
        <p:spPr>
          <a:xfrm rot="10800000">
            <a:off x="3746317" y="3122397"/>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ight Arrow 47"/>
          <p:cNvSpPr/>
          <p:nvPr/>
        </p:nvSpPr>
        <p:spPr>
          <a:xfrm rot="10800000">
            <a:off x="1217143" y="2496745"/>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ight Arrow 49"/>
          <p:cNvSpPr/>
          <p:nvPr/>
        </p:nvSpPr>
        <p:spPr>
          <a:xfrm rot="10800000">
            <a:off x="1217143" y="3122397"/>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ight Arrow 54"/>
          <p:cNvSpPr/>
          <p:nvPr/>
        </p:nvSpPr>
        <p:spPr>
          <a:xfrm rot="10800000">
            <a:off x="6271377" y="2496745"/>
            <a:ext cx="1614774" cy="304800"/>
          </a:xfrm>
          <a:prstGeom prst="rightArrow">
            <a:avLst>
              <a:gd name="adj1" fmla="val 65968"/>
              <a:gd name="adj2" fmla="val 85375"/>
            </a:avLst>
          </a:prstGeom>
          <a:solidFill>
            <a:srgbClr val="F27C3A"/>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ight Arrow 56"/>
          <p:cNvSpPr/>
          <p:nvPr/>
        </p:nvSpPr>
        <p:spPr>
          <a:xfrm rot="10800000">
            <a:off x="6271377" y="3122397"/>
            <a:ext cx="1614774" cy="304800"/>
          </a:xfrm>
          <a:prstGeom prst="rightArrow">
            <a:avLst>
              <a:gd name="adj1" fmla="val 65968"/>
              <a:gd name="adj2" fmla="val 85375"/>
            </a:avLst>
          </a:prstGeom>
          <a:solidFill>
            <a:srgbClr val="F27C3A"/>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ight Arrow 58"/>
          <p:cNvSpPr/>
          <p:nvPr/>
        </p:nvSpPr>
        <p:spPr>
          <a:xfrm>
            <a:off x="6271377" y="2183919"/>
            <a:ext cx="1614774" cy="304800"/>
          </a:xfrm>
          <a:prstGeom prst="rightArrow">
            <a:avLst>
              <a:gd name="adj1" fmla="val 65968"/>
              <a:gd name="adj2" fmla="val 85375"/>
            </a:avLst>
          </a:prstGeom>
          <a:solidFill>
            <a:srgbClr val="F27C3A"/>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4008" tIns="0" rIns="0" bIns="0" rtlCol="0" anchor="ctr"/>
          <a:lstStyle/>
          <a:p>
            <a:pPr algn="ctr"/>
            <a:r>
              <a:rPr lang="en-US" sz="1000" b="1" dirty="0">
                <a:solidFill>
                  <a:schemeClr val="bg1"/>
                </a:solidFill>
              </a:rPr>
              <a:t>reserve resources</a:t>
            </a:r>
          </a:p>
        </p:txBody>
      </p:sp>
      <p:sp>
        <p:nvSpPr>
          <p:cNvPr id="63" name="Right Arrow 62"/>
          <p:cNvSpPr/>
          <p:nvPr/>
        </p:nvSpPr>
        <p:spPr>
          <a:xfrm>
            <a:off x="1220008" y="2183919"/>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4008" tIns="0" rIns="0" bIns="0" rtlCol="0" anchor="ctr"/>
          <a:lstStyle/>
          <a:p>
            <a:pPr algn="ctr"/>
            <a:r>
              <a:rPr lang="en-US" sz="1000" b="1" dirty="0">
                <a:solidFill>
                  <a:schemeClr val="bg1"/>
                </a:solidFill>
              </a:rPr>
              <a:t>create service (HTTP)</a:t>
            </a:r>
          </a:p>
        </p:txBody>
      </p:sp>
      <p:sp>
        <p:nvSpPr>
          <p:cNvPr id="64" name="Right Arrow 63"/>
          <p:cNvSpPr/>
          <p:nvPr/>
        </p:nvSpPr>
        <p:spPr>
          <a:xfrm>
            <a:off x="3744260" y="2183919"/>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4008" tIns="0" rIns="0" bIns="0" rtlCol="0" anchor="ctr"/>
          <a:lstStyle/>
          <a:p>
            <a:pPr algn="ctr"/>
            <a:r>
              <a:rPr lang="en-US" sz="1000" b="1" dirty="0">
                <a:solidFill>
                  <a:schemeClr val="bg1"/>
                </a:solidFill>
              </a:rPr>
              <a:t>create service (HTTP)</a:t>
            </a:r>
          </a:p>
        </p:txBody>
      </p:sp>
      <p:sp>
        <p:nvSpPr>
          <p:cNvPr id="65" name="Right Arrow 64"/>
          <p:cNvSpPr/>
          <p:nvPr/>
        </p:nvSpPr>
        <p:spPr>
          <a:xfrm>
            <a:off x="3746317" y="2819005"/>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4008" tIns="0" rIns="0" bIns="0" rtlCol="0" anchor="ctr"/>
          <a:lstStyle/>
          <a:p>
            <a:pPr algn="ctr"/>
            <a:r>
              <a:rPr lang="en-US" sz="1000" b="1" dirty="0" smtClean="0">
                <a:solidFill>
                  <a:schemeClr val="bg1"/>
                </a:solidFill>
              </a:rPr>
              <a:t>bind </a:t>
            </a:r>
            <a:r>
              <a:rPr lang="en-US" sz="1000" b="1" dirty="0">
                <a:solidFill>
                  <a:schemeClr val="bg1"/>
                </a:solidFill>
              </a:rPr>
              <a:t>service (HTTP)</a:t>
            </a:r>
          </a:p>
        </p:txBody>
      </p:sp>
      <p:sp>
        <p:nvSpPr>
          <p:cNvPr id="66" name="Right Arrow 65"/>
          <p:cNvSpPr/>
          <p:nvPr/>
        </p:nvSpPr>
        <p:spPr>
          <a:xfrm>
            <a:off x="1222065" y="2822094"/>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4008" tIns="0" rIns="0" bIns="0" rtlCol="0" anchor="ctr"/>
          <a:lstStyle/>
          <a:p>
            <a:pPr algn="ctr"/>
            <a:r>
              <a:rPr lang="en-US" sz="1000" b="1" dirty="0" smtClean="0">
                <a:solidFill>
                  <a:schemeClr val="bg1"/>
                </a:solidFill>
              </a:rPr>
              <a:t>bind </a:t>
            </a:r>
            <a:r>
              <a:rPr lang="en-US" sz="1000" b="1" dirty="0">
                <a:solidFill>
                  <a:schemeClr val="bg1"/>
                </a:solidFill>
              </a:rPr>
              <a:t>service (HTTP)</a:t>
            </a:r>
          </a:p>
        </p:txBody>
      </p:sp>
      <p:sp>
        <p:nvSpPr>
          <p:cNvPr id="67" name="Right Arrow 66"/>
          <p:cNvSpPr/>
          <p:nvPr/>
        </p:nvSpPr>
        <p:spPr>
          <a:xfrm>
            <a:off x="6271377" y="2822094"/>
            <a:ext cx="1614774" cy="304800"/>
          </a:xfrm>
          <a:prstGeom prst="rightArrow">
            <a:avLst>
              <a:gd name="adj1" fmla="val 65968"/>
              <a:gd name="adj2" fmla="val 85375"/>
            </a:avLst>
          </a:prstGeom>
          <a:solidFill>
            <a:srgbClr val="F27C3A"/>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b="1" dirty="0">
                <a:solidFill>
                  <a:schemeClr val="bg1"/>
                </a:solidFill>
              </a:rPr>
              <a:t>obtain connection data</a:t>
            </a:r>
          </a:p>
        </p:txBody>
      </p:sp>
      <p:sp>
        <p:nvSpPr>
          <p:cNvPr id="9" name="Rounded Rectangle 8"/>
          <p:cNvSpPr>
            <a:spLocks noChangeArrowheads="1"/>
          </p:cNvSpPr>
          <p:nvPr/>
        </p:nvSpPr>
        <p:spPr bwMode="auto">
          <a:xfrm>
            <a:off x="304800" y="2190750"/>
            <a:ext cx="914400" cy="121721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91440" rIns="0" bIns="0" anchor="t"/>
          <a:lstStyle/>
          <a:p>
            <a:pPr algn="ctr" fontAlgn="auto">
              <a:spcBef>
                <a:spcPts val="0"/>
              </a:spcBef>
              <a:spcAft>
                <a:spcPts val="0"/>
              </a:spcAft>
              <a:defRPr/>
            </a:pPr>
            <a:r>
              <a:rPr lang="en-US" sz="1200" b="1" dirty="0" smtClean="0">
                <a:solidFill>
                  <a:schemeClr val="bg1"/>
                </a:solidFill>
                <a:latin typeface="+mn-lt"/>
                <a:ea typeface="+mn-ea"/>
              </a:rPr>
              <a:t>CLI</a:t>
            </a:r>
            <a:endParaRPr lang="en-US" sz="1200" b="1" dirty="0">
              <a:solidFill>
                <a:schemeClr val="bg1"/>
              </a:solidFill>
              <a:latin typeface="+mn-lt"/>
              <a:ea typeface="+mn-ea"/>
            </a:endParaRPr>
          </a:p>
        </p:txBody>
      </p:sp>
      <p:sp>
        <p:nvSpPr>
          <p:cNvPr id="30" name="Rounded Rectangle 29"/>
          <p:cNvSpPr>
            <a:spLocks noChangeArrowheads="1"/>
          </p:cNvSpPr>
          <p:nvPr/>
        </p:nvSpPr>
        <p:spPr bwMode="auto">
          <a:xfrm>
            <a:off x="2831917" y="2190750"/>
            <a:ext cx="914400" cy="121721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91440" rIns="0" bIns="0" anchor="t"/>
          <a:lstStyle/>
          <a:p>
            <a:pPr algn="ctr" fontAlgn="auto">
              <a:spcBef>
                <a:spcPts val="0"/>
              </a:spcBef>
              <a:spcAft>
                <a:spcPts val="0"/>
              </a:spcAft>
              <a:defRPr/>
            </a:pPr>
            <a:r>
              <a:rPr lang="en-US" sz="1200" b="1" dirty="0" smtClean="0">
                <a:solidFill>
                  <a:schemeClr val="bg1"/>
                </a:solidFill>
                <a:latin typeface="+mn-lt"/>
                <a:ea typeface="+mn-ea"/>
              </a:rPr>
              <a:t>Cloud Controller</a:t>
            </a:r>
            <a:endParaRPr lang="en-US" sz="1200" b="1" dirty="0">
              <a:solidFill>
                <a:schemeClr val="bg1"/>
              </a:solidFill>
              <a:latin typeface="+mn-lt"/>
              <a:ea typeface="+mn-ea"/>
            </a:endParaRPr>
          </a:p>
        </p:txBody>
      </p:sp>
      <p:sp>
        <p:nvSpPr>
          <p:cNvPr id="31" name="Rounded Rectangle 30"/>
          <p:cNvSpPr>
            <a:spLocks noChangeArrowheads="1"/>
          </p:cNvSpPr>
          <p:nvPr/>
        </p:nvSpPr>
        <p:spPr bwMode="auto">
          <a:xfrm>
            <a:off x="5359034" y="2190750"/>
            <a:ext cx="914400" cy="121721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91440" rIns="0" bIns="0" anchor="t"/>
          <a:lstStyle/>
          <a:p>
            <a:pPr algn="ctr" fontAlgn="auto">
              <a:spcBef>
                <a:spcPts val="0"/>
              </a:spcBef>
              <a:spcAft>
                <a:spcPts val="0"/>
              </a:spcAft>
              <a:defRPr/>
            </a:pPr>
            <a:r>
              <a:rPr lang="en-US" sz="1200" b="1" dirty="0" smtClean="0">
                <a:solidFill>
                  <a:schemeClr val="bg1"/>
                </a:solidFill>
                <a:latin typeface="+mn-lt"/>
                <a:ea typeface="+mn-ea"/>
              </a:rPr>
              <a:t>Service</a:t>
            </a:r>
          </a:p>
          <a:p>
            <a:pPr algn="ctr" fontAlgn="auto">
              <a:spcBef>
                <a:spcPts val="0"/>
              </a:spcBef>
              <a:spcAft>
                <a:spcPts val="0"/>
              </a:spcAft>
              <a:defRPr/>
            </a:pPr>
            <a:r>
              <a:rPr lang="en-US" sz="1200" b="1" dirty="0" smtClean="0">
                <a:solidFill>
                  <a:schemeClr val="bg1"/>
                </a:solidFill>
              </a:rPr>
              <a:t>Broker</a:t>
            </a:r>
            <a:endParaRPr lang="en-US" sz="1200" b="1" dirty="0">
              <a:solidFill>
                <a:schemeClr val="bg1"/>
              </a:solidFill>
              <a:latin typeface="+mn-lt"/>
              <a:ea typeface="+mn-ea"/>
            </a:endParaRPr>
          </a:p>
        </p:txBody>
      </p:sp>
      <p:sp>
        <p:nvSpPr>
          <p:cNvPr id="32" name="Rounded Rectangle 31"/>
          <p:cNvSpPr>
            <a:spLocks noChangeArrowheads="1"/>
          </p:cNvSpPr>
          <p:nvPr/>
        </p:nvSpPr>
        <p:spPr bwMode="auto">
          <a:xfrm>
            <a:off x="7886151" y="2190750"/>
            <a:ext cx="914400" cy="121721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91440" rIns="0" bIns="0" anchor="t"/>
          <a:lstStyle/>
          <a:p>
            <a:pPr algn="ctr" fontAlgn="auto">
              <a:spcBef>
                <a:spcPts val="0"/>
              </a:spcBef>
              <a:spcAft>
                <a:spcPts val="0"/>
              </a:spcAft>
              <a:defRPr/>
            </a:pPr>
            <a:r>
              <a:rPr lang="en-US" sz="1200" b="1" dirty="0" smtClean="0">
                <a:solidFill>
                  <a:schemeClr val="bg1"/>
                </a:solidFill>
                <a:latin typeface="+mn-lt"/>
                <a:ea typeface="+mn-ea"/>
              </a:rPr>
              <a:t>Data</a:t>
            </a:r>
          </a:p>
          <a:p>
            <a:pPr algn="ctr" fontAlgn="auto">
              <a:spcBef>
                <a:spcPts val="0"/>
              </a:spcBef>
              <a:spcAft>
                <a:spcPts val="0"/>
              </a:spcAft>
              <a:defRPr/>
            </a:pPr>
            <a:r>
              <a:rPr lang="en-US" sz="1200" b="1" dirty="0" smtClean="0">
                <a:solidFill>
                  <a:schemeClr val="bg1"/>
                </a:solidFill>
              </a:rPr>
              <a:t>Service</a:t>
            </a:r>
            <a:endParaRPr lang="en-US" sz="1200" b="1" dirty="0">
              <a:solidFill>
                <a:schemeClr val="bg1"/>
              </a:solidFill>
              <a:latin typeface="+mn-lt"/>
              <a:ea typeface="+mn-ea"/>
            </a:endParaRPr>
          </a:p>
        </p:txBody>
      </p:sp>
      <p:sp>
        <p:nvSpPr>
          <p:cNvPr id="10" name="Rectangle 76"/>
          <p:cNvSpPr/>
          <p:nvPr/>
        </p:nvSpPr>
        <p:spPr>
          <a:xfrm>
            <a:off x="3189576" y="2785379"/>
            <a:ext cx="199082" cy="265671"/>
          </a:xfrm>
          <a:custGeom>
            <a:avLst/>
            <a:gdLst/>
            <a:ahLst/>
            <a:cxnLst/>
            <a:rect l="l" t="t" r="r" b="b"/>
            <a:pathLst>
              <a:path w="661988" h="883413">
                <a:moveTo>
                  <a:pt x="330994" y="679669"/>
                </a:moveTo>
                <a:lnTo>
                  <a:pt x="212885" y="769898"/>
                </a:lnTo>
                <a:cubicBezTo>
                  <a:pt x="244883" y="796653"/>
                  <a:pt x="286332" y="810415"/>
                  <a:pt x="330994" y="810415"/>
                </a:cubicBezTo>
                <a:cubicBezTo>
                  <a:pt x="375657" y="810415"/>
                  <a:pt x="417105" y="796653"/>
                  <a:pt x="449103" y="769899"/>
                </a:cubicBezTo>
                <a:close/>
                <a:moveTo>
                  <a:pt x="131181" y="527028"/>
                </a:moveTo>
                <a:cubicBezTo>
                  <a:pt x="122509" y="548919"/>
                  <a:pt x="118242" y="572793"/>
                  <a:pt x="118242" y="597663"/>
                </a:cubicBezTo>
                <a:cubicBezTo>
                  <a:pt x="118242" y="668352"/>
                  <a:pt x="152717" y="730988"/>
                  <a:pt x="208006" y="766609"/>
                </a:cubicBezTo>
                <a:lnTo>
                  <a:pt x="253230" y="620264"/>
                </a:lnTo>
                <a:close/>
                <a:moveTo>
                  <a:pt x="530807" y="527027"/>
                </a:moveTo>
                <a:lnTo>
                  <a:pt x="408757" y="620264"/>
                </a:lnTo>
                <a:lnTo>
                  <a:pt x="453981" y="766610"/>
                </a:lnTo>
                <a:cubicBezTo>
                  <a:pt x="509272" y="730989"/>
                  <a:pt x="543746" y="668352"/>
                  <a:pt x="543746" y="597663"/>
                </a:cubicBezTo>
                <a:cubicBezTo>
                  <a:pt x="543746" y="572793"/>
                  <a:pt x="539479" y="548919"/>
                  <a:pt x="530807" y="527027"/>
                </a:cubicBezTo>
                <a:close/>
                <a:moveTo>
                  <a:pt x="336192" y="385435"/>
                </a:moveTo>
                <a:lnTo>
                  <a:pt x="379054" y="524143"/>
                </a:lnTo>
                <a:lnTo>
                  <a:pt x="529912" y="524142"/>
                </a:lnTo>
                <a:cubicBezTo>
                  <a:pt x="501178" y="444293"/>
                  <a:pt x="425507" y="387120"/>
                  <a:pt x="336192" y="385435"/>
                </a:cubicBezTo>
                <a:close/>
                <a:moveTo>
                  <a:pt x="325796" y="385435"/>
                </a:moveTo>
                <a:cubicBezTo>
                  <a:pt x="236481" y="387120"/>
                  <a:pt x="160810" y="444294"/>
                  <a:pt x="132077" y="524142"/>
                </a:cubicBezTo>
                <a:lnTo>
                  <a:pt x="282933" y="524143"/>
                </a:lnTo>
                <a:close/>
                <a:moveTo>
                  <a:pt x="388144" y="107849"/>
                </a:moveTo>
                <a:lnTo>
                  <a:pt x="616744" y="107849"/>
                </a:lnTo>
                <a:lnTo>
                  <a:pt x="616744" y="214664"/>
                </a:lnTo>
                <a:lnTo>
                  <a:pt x="486412" y="358355"/>
                </a:lnTo>
                <a:cubicBezTo>
                  <a:pt x="564963" y="408954"/>
                  <a:pt x="616744" y="497262"/>
                  <a:pt x="616744" y="597663"/>
                </a:cubicBezTo>
                <a:cubicBezTo>
                  <a:pt x="616744" y="755478"/>
                  <a:pt x="488809" y="883413"/>
                  <a:pt x="330994" y="883413"/>
                </a:cubicBezTo>
                <a:cubicBezTo>
                  <a:pt x="173179" y="883413"/>
                  <a:pt x="45244" y="755478"/>
                  <a:pt x="45244" y="597663"/>
                </a:cubicBezTo>
                <a:cubicBezTo>
                  <a:pt x="45244" y="497384"/>
                  <a:pt x="96899" y="409170"/>
                  <a:pt x="175275" y="358519"/>
                </a:cubicBezTo>
                <a:lnTo>
                  <a:pt x="45244" y="215161"/>
                </a:lnTo>
                <a:lnTo>
                  <a:pt x="45244" y="108346"/>
                </a:lnTo>
                <a:lnTo>
                  <a:pt x="273844" y="108346"/>
                </a:lnTo>
                <a:lnTo>
                  <a:pt x="273844" y="215161"/>
                </a:lnTo>
                <a:lnTo>
                  <a:pt x="273844" y="317674"/>
                </a:lnTo>
                <a:cubicBezTo>
                  <a:pt x="292304" y="313881"/>
                  <a:pt x="311419" y="311913"/>
                  <a:pt x="330994" y="311913"/>
                </a:cubicBezTo>
                <a:lnTo>
                  <a:pt x="388144" y="317674"/>
                </a:lnTo>
                <a:lnTo>
                  <a:pt x="388144" y="214664"/>
                </a:lnTo>
                <a:close/>
                <a:moveTo>
                  <a:pt x="0" y="0"/>
                </a:moveTo>
                <a:lnTo>
                  <a:pt x="661988" y="0"/>
                </a:lnTo>
                <a:lnTo>
                  <a:pt x="661988" y="69056"/>
                </a:lnTo>
                <a:lnTo>
                  <a:pt x="0" y="69056"/>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75"/>
          <p:cNvSpPr/>
          <p:nvPr/>
        </p:nvSpPr>
        <p:spPr>
          <a:xfrm>
            <a:off x="5702459" y="2785379"/>
            <a:ext cx="227549" cy="227546"/>
          </a:xfrm>
          <a:custGeom>
            <a:avLst/>
            <a:gdLst/>
            <a:ahLst/>
            <a:cxnLst/>
            <a:rect l="l" t="t" r="r" b="b"/>
            <a:pathLst>
              <a:path w="3195025" h="3194985">
                <a:moveTo>
                  <a:pt x="683252" y="2245091"/>
                </a:moveTo>
                <a:cubicBezTo>
                  <a:pt x="526024" y="2245091"/>
                  <a:pt x="398566" y="2372549"/>
                  <a:pt x="398566" y="2529777"/>
                </a:cubicBezTo>
                <a:lnTo>
                  <a:pt x="398563" y="2529777"/>
                </a:lnTo>
                <a:cubicBezTo>
                  <a:pt x="398563" y="2687004"/>
                  <a:pt x="526021" y="2814463"/>
                  <a:pt x="683249" y="2814463"/>
                </a:cubicBezTo>
                <a:cubicBezTo>
                  <a:pt x="840476" y="2814463"/>
                  <a:pt x="967935" y="2687004"/>
                  <a:pt x="967935" y="2529777"/>
                </a:cubicBezTo>
                <a:lnTo>
                  <a:pt x="967935" y="2245091"/>
                </a:lnTo>
                <a:close/>
                <a:moveTo>
                  <a:pt x="2244948" y="2226032"/>
                </a:moveTo>
                <a:lnTo>
                  <a:pt x="2244948" y="2510715"/>
                </a:lnTo>
                <a:cubicBezTo>
                  <a:pt x="2244948" y="2667943"/>
                  <a:pt x="2372406" y="2795401"/>
                  <a:pt x="2529634" y="2795401"/>
                </a:cubicBezTo>
                <a:lnTo>
                  <a:pt x="2529634" y="2795404"/>
                </a:lnTo>
                <a:cubicBezTo>
                  <a:pt x="2686861" y="2795404"/>
                  <a:pt x="2814320" y="2667945"/>
                  <a:pt x="2814320" y="2510718"/>
                </a:cubicBezTo>
                <a:cubicBezTo>
                  <a:pt x="2814320" y="2353491"/>
                  <a:pt x="2686861" y="2226032"/>
                  <a:pt x="2529634" y="2226032"/>
                </a:cubicBezTo>
                <a:close/>
                <a:moveTo>
                  <a:pt x="1324215" y="1318407"/>
                </a:moveTo>
                <a:lnTo>
                  <a:pt x="1324215" y="1321813"/>
                </a:lnTo>
                <a:lnTo>
                  <a:pt x="1321332" y="1321813"/>
                </a:lnTo>
                <a:lnTo>
                  <a:pt x="1321332" y="1873653"/>
                </a:lnTo>
                <a:lnTo>
                  <a:pt x="1873510" y="1873653"/>
                </a:lnTo>
                <a:lnTo>
                  <a:pt x="1873510" y="1872635"/>
                </a:lnTo>
                <a:lnTo>
                  <a:pt x="1876578" y="1872635"/>
                </a:lnTo>
                <a:lnTo>
                  <a:pt x="1876578" y="1321332"/>
                </a:lnTo>
                <a:lnTo>
                  <a:pt x="1873693" y="1321332"/>
                </a:lnTo>
                <a:lnTo>
                  <a:pt x="1873693" y="1318407"/>
                </a:lnTo>
                <a:close/>
                <a:moveTo>
                  <a:pt x="668091" y="399044"/>
                </a:moveTo>
                <a:cubicBezTo>
                  <a:pt x="510864" y="399044"/>
                  <a:pt x="383405" y="526503"/>
                  <a:pt x="383405" y="683730"/>
                </a:cubicBezTo>
                <a:cubicBezTo>
                  <a:pt x="383405" y="840957"/>
                  <a:pt x="510864" y="968416"/>
                  <a:pt x="668091" y="968416"/>
                </a:cubicBezTo>
                <a:lnTo>
                  <a:pt x="952777" y="968416"/>
                </a:lnTo>
                <a:lnTo>
                  <a:pt x="952777" y="683733"/>
                </a:lnTo>
                <a:cubicBezTo>
                  <a:pt x="952777" y="526505"/>
                  <a:pt x="825319" y="399047"/>
                  <a:pt x="668091" y="399047"/>
                </a:cubicBezTo>
                <a:close/>
                <a:moveTo>
                  <a:pt x="2511776" y="380522"/>
                </a:moveTo>
                <a:cubicBezTo>
                  <a:pt x="2354549" y="380522"/>
                  <a:pt x="2227090" y="507981"/>
                  <a:pt x="2227090" y="665208"/>
                </a:cubicBezTo>
                <a:lnTo>
                  <a:pt x="2227090" y="949894"/>
                </a:lnTo>
                <a:lnTo>
                  <a:pt x="2511773" y="949894"/>
                </a:lnTo>
                <a:cubicBezTo>
                  <a:pt x="2669001" y="949894"/>
                  <a:pt x="2796459" y="822436"/>
                  <a:pt x="2796459" y="665208"/>
                </a:cubicBezTo>
                <a:lnTo>
                  <a:pt x="2796462" y="665208"/>
                </a:lnTo>
                <a:cubicBezTo>
                  <a:pt x="2796462" y="507981"/>
                  <a:pt x="2669003" y="380522"/>
                  <a:pt x="2511776" y="380522"/>
                </a:cubicBezTo>
                <a:close/>
                <a:moveTo>
                  <a:pt x="2534359" y="0"/>
                </a:moveTo>
                <a:cubicBezTo>
                  <a:pt x="2899234" y="0"/>
                  <a:pt x="3195025" y="295791"/>
                  <a:pt x="3195025" y="660666"/>
                </a:cubicBezTo>
                <a:lnTo>
                  <a:pt x="3195022" y="660666"/>
                </a:lnTo>
                <a:cubicBezTo>
                  <a:pt x="3195022" y="1025541"/>
                  <a:pt x="2899231" y="1321332"/>
                  <a:pt x="2534356" y="1321332"/>
                </a:cubicBezTo>
                <a:lnTo>
                  <a:pt x="2227340" y="1321332"/>
                </a:lnTo>
                <a:lnTo>
                  <a:pt x="2227340" y="1872635"/>
                </a:lnTo>
                <a:lnTo>
                  <a:pt x="2534176" y="1872635"/>
                </a:lnTo>
                <a:cubicBezTo>
                  <a:pt x="2899051" y="1872635"/>
                  <a:pt x="3194842" y="2168426"/>
                  <a:pt x="3194842" y="2533301"/>
                </a:cubicBezTo>
                <a:cubicBezTo>
                  <a:pt x="3194842" y="2898176"/>
                  <a:pt x="2899051" y="3193967"/>
                  <a:pt x="2534176" y="3193967"/>
                </a:cubicBezTo>
                <a:lnTo>
                  <a:pt x="2534176" y="3193964"/>
                </a:lnTo>
                <a:cubicBezTo>
                  <a:pt x="2169301" y="3193964"/>
                  <a:pt x="1873510" y="2898174"/>
                  <a:pt x="1873510" y="2533298"/>
                </a:cubicBezTo>
                <a:lnTo>
                  <a:pt x="1873510" y="2245313"/>
                </a:lnTo>
                <a:lnTo>
                  <a:pt x="1321332" y="2245313"/>
                </a:lnTo>
                <a:lnTo>
                  <a:pt x="1321332" y="2534319"/>
                </a:lnTo>
                <a:cubicBezTo>
                  <a:pt x="1321332" y="2899194"/>
                  <a:pt x="1025541" y="3194985"/>
                  <a:pt x="660666" y="3194985"/>
                </a:cubicBezTo>
                <a:cubicBezTo>
                  <a:pt x="295791" y="3194985"/>
                  <a:pt x="0" y="2899194"/>
                  <a:pt x="0" y="2534319"/>
                </a:cubicBezTo>
                <a:lnTo>
                  <a:pt x="2" y="2534319"/>
                </a:lnTo>
                <a:cubicBezTo>
                  <a:pt x="2" y="2169444"/>
                  <a:pt x="295793" y="1873653"/>
                  <a:pt x="660668" y="1873653"/>
                </a:cubicBezTo>
                <a:lnTo>
                  <a:pt x="969070" y="1873653"/>
                </a:lnTo>
                <a:lnTo>
                  <a:pt x="969070" y="1321813"/>
                </a:lnTo>
                <a:lnTo>
                  <a:pt x="663549" y="1321813"/>
                </a:lnTo>
                <a:cubicBezTo>
                  <a:pt x="298674" y="1321813"/>
                  <a:pt x="2883" y="1026022"/>
                  <a:pt x="2883" y="661147"/>
                </a:cubicBezTo>
                <a:cubicBezTo>
                  <a:pt x="2883" y="296272"/>
                  <a:pt x="298674" y="481"/>
                  <a:pt x="663549" y="481"/>
                </a:cubicBezTo>
                <a:lnTo>
                  <a:pt x="663549" y="484"/>
                </a:lnTo>
                <a:cubicBezTo>
                  <a:pt x="1028424" y="484"/>
                  <a:pt x="1324215" y="296274"/>
                  <a:pt x="1324215" y="661150"/>
                </a:cubicBezTo>
                <a:lnTo>
                  <a:pt x="1324215" y="987043"/>
                </a:lnTo>
                <a:lnTo>
                  <a:pt x="1873693" y="987043"/>
                </a:lnTo>
                <a:lnTo>
                  <a:pt x="1873693" y="660666"/>
                </a:lnTo>
                <a:cubicBezTo>
                  <a:pt x="1873693" y="295791"/>
                  <a:pt x="2169484" y="0"/>
                  <a:pt x="2534359"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1"/>
          <p:cNvSpPr/>
          <p:nvPr/>
        </p:nvSpPr>
        <p:spPr>
          <a:xfrm>
            <a:off x="628650" y="2809875"/>
            <a:ext cx="266700" cy="212420"/>
          </a:xfrm>
          <a:custGeom>
            <a:avLst/>
            <a:gdLst/>
            <a:ahLst/>
            <a:cxnLst/>
            <a:rect l="l" t="t" r="r" b="b"/>
            <a:pathLst>
              <a:path w="266700" h="212420">
                <a:moveTo>
                  <a:pt x="133255" y="122545"/>
                </a:moveTo>
                <a:lnTo>
                  <a:pt x="133255" y="148126"/>
                </a:lnTo>
                <a:lnTo>
                  <a:pt x="210911" y="148126"/>
                </a:lnTo>
                <a:lnTo>
                  <a:pt x="210911" y="122545"/>
                </a:lnTo>
                <a:close/>
                <a:moveTo>
                  <a:pt x="33175" y="28452"/>
                </a:moveTo>
                <a:lnTo>
                  <a:pt x="33175" y="57271"/>
                </a:lnTo>
                <a:lnTo>
                  <a:pt x="93453" y="88214"/>
                </a:lnTo>
                <a:lnTo>
                  <a:pt x="33175" y="119157"/>
                </a:lnTo>
                <a:lnTo>
                  <a:pt x="33175" y="147975"/>
                </a:lnTo>
                <a:lnTo>
                  <a:pt x="125592" y="100534"/>
                </a:lnTo>
                <a:lnTo>
                  <a:pt x="125592" y="75894"/>
                </a:lnTo>
                <a:close/>
                <a:moveTo>
                  <a:pt x="21117" y="0"/>
                </a:moveTo>
                <a:lnTo>
                  <a:pt x="245583" y="0"/>
                </a:lnTo>
                <a:cubicBezTo>
                  <a:pt x="257246" y="0"/>
                  <a:pt x="266700" y="9454"/>
                  <a:pt x="266700" y="21117"/>
                </a:cubicBezTo>
                <a:lnTo>
                  <a:pt x="266700" y="191303"/>
                </a:lnTo>
                <a:cubicBezTo>
                  <a:pt x="266700" y="202966"/>
                  <a:pt x="257246" y="212420"/>
                  <a:pt x="245583" y="212420"/>
                </a:cubicBezTo>
                <a:lnTo>
                  <a:pt x="21117" y="212420"/>
                </a:lnTo>
                <a:cubicBezTo>
                  <a:pt x="9454" y="212420"/>
                  <a:pt x="0" y="202966"/>
                  <a:pt x="0" y="191303"/>
                </a:cubicBezTo>
                <a:lnTo>
                  <a:pt x="0" y="21117"/>
                </a:lnTo>
                <a:cubicBezTo>
                  <a:pt x="0" y="9454"/>
                  <a:pt x="9454" y="0"/>
                  <a:pt x="21117"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170"/>
          <p:cNvSpPr/>
          <p:nvPr/>
        </p:nvSpPr>
        <p:spPr>
          <a:xfrm>
            <a:off x="8227936" y="2800127"/>
            <a:ext cx="230829" cy="222168"/>
          </a:xfrm>
          <a:custGeom>
            <a:avLst/>
            <a:gdLst/>
            <a:ahLst/>
            <a:cxnLst/>
            <a:rect l="l" t="t" r="r" b="b"/>
            <a:pathLst>
              <a:path w="230829" h="222168">
                <a:moveTo>
                  <a:pt x="0" y="122119"/>
                </a:moveTo>
                <a:cubicBezTo>
                  <a:pt x="0" y="138438"/>
                  <a:pt x="46300" y="151666"/>
                  <a:pt x="103414" y="151666"/>
                </a:cubicBezTo>
                <a:lnTo>
                  <a:pt x="103414" y="215718"/>
                </a:lnTo>
                <a:cubicBezTo>
                  <a:pt x="46516" y="215718"/>
                  <a:pt x="350" y="202589"/>
                  <a:pt x="65" y="186355"/>
                </a:cubicBezTo>
                <a:lnTo>
                  <a:pt x="0" y="186355"/>
                </a:lnTo>
                <a:lnTo>
                  <a:pt x="0" y="186171"/>
                </a:lnTo>
                <a:close/>
                <a:moveTo>
                  <a:pt x="0" y="41010"/>
                </a:moveTo>
                <a:cubicBezTo>
                  <a:pt x="0" y="57328"/>
                  <a:pt x="46300" y="70557"/>
                  <a:pt x="103414" y="70557"/>
                </a:cubicBezTo>
                <a:lnTo>
                  <a:pt x="103414" y="134609"/>
                </a:lnTo>
                <a:cubicBezTo>
                  <a:pt x="46516" y="134609"/>
                  <a:pt x="350" y="121480"/>
                  <a:pt x="65" y="105246"/>
                </a:cubicBezTo>
                <a:lnTo>
                  <a:pt x="0" y="105246"/>
                </a:lnTo>
                <a:lnTo>
                  <a:pt x="0" y="105062"/>
                </a:lnTo>
                <a:close/>
                <a:moveTo>
                  <a:pt x="118336" y="0"/>
                </a:moveTo>
                <a:lnTo>
                  <a:pt x="127085" y="0"/>
                </a:lnTo>
                <a:cubicBezTo>
                  <a:pt x="130281" y="0"/>
                  <a:pt x="132871" y="2591"/>
                  <a:pt x="132871" y="5786"/>
                </a:cubicBezTo>
                <a:cubicBezTo>
                  <a:pt x="132871" y="12636"/>
                  <a:pt x="133896" y="18535"/>
                  <a:pt x="135109" y="25202"/>
                </a:cubicBezTo>
                <a:cubicBezTo>
                  <a:pt x="143884" y="26925"/>
                  <a:pt x="152199" y="29931"/>
                  <a:pt x="159722" y="34255"/>
                </a:cubicBezTo>
                <a:cubicBezTo>
                  <a:pt x="165117" y="29779"/>
                  <a:pt x="169825" y="25852"/>
                  <a:pt x="174350" y="20459"/>
                </a:cubicBezTo>
                <a:cubicBezTo>
                  <a:pt x="176404" y="18011"/>
                  <a:pt x="180054" y="17692"/>
                  <a:pt x="182502" y="19746"/>
                </a:cubicBezTo>
                <a:lnTo>
                  <a:pt x="189333" y="25478"/>
                </a:lnTo>
                <a:lnTo>
                  <a:pt x="190381" y="26357"/>
                </a:lnTo>
                <a:lnTo>
                  <a:pt x="197212" y="32089"/>
                </a:lnTo>
                <a:cubicBezTo>
                  <a:pt x="199660" y="34143"/>
                  <a:pt x="199979" y="37793"/>
                  <a:pt x="197925" y="40241"/>
                </a:cubicBezTo>
                <a:cubicBezTo>
                  <a:pt x="193510" y="45502"/>
                  <a:pt x="190499" y="50693"/>
                  <a:pt x="187132" y="56600"/>
                </a:cubicBezTo>
                <a:cubicBezTo>
                  <a:pt x="192683" y="63368"/>
                  <a:pt x="197246" y="70971"/>
                  <a:pt x="200399" y="79280"/>
                </a:cubicBezTo>
                <a:cubicBezTo>
                  <a:pt x="207506" y="79319"/>
                  <a:pt x="213695" y="79351"/>
                  <a:pt x="220704" y="78115"/>
                </a:cubicBezTo>
                <a:cubicBezTo>
                  <a:pt x="223851" y="77560"/>
                  <a:pt x="226852" y="79661"/>
                  <a:pt x="227407" y="82808"/>
                </a:cubicBezTo>
                <a:lnTo>
                  <a:pt x="228955" y="91590"/>
                </a:lnTo>
                <a:lnTo>
                  <a:pt x="229193" y="92937"/>
                </a:lnTo>
                <a:lnTo>
                  <a:pt x="230741" y="101719"/>
                </a:lnTo>
                <a:cubicBezTo>
                  <a:pt x="231296" y="104866"/>
                  <a:pt x="229195" y="107867"/>
                  <a:pt x="226048" y="108422"/>
                </a:cubicBezTo>
                <a:cubicBezTo>
                  <a:pt x="219251" y="109621"/>
                  <a:pt x="213585" y="111676"/>
                  <a:pt x="207170" y="114051"/>
                </a:cubicBezTo>
                <a:cubicBezTo>
                  <a:pt x="207083" y="123369"/>
                  <a:pt x="205567" y="132345"/>
                  <a:pt x="202673" y="140719"/>
                </a:cubicBezTo>
                <a:cubicBezTo>
                  <a:pt x="207974" y="145217"/>
                  <a:pt x="212637" y="149143"/>
                  <a:pt x="218693" y="152639"/>
                </a:cubicBezTo>
                <a:cubicBezTo>
                  <a:pt x="221461" y="154237"/>
                  <a:pt x="222409" y="157776"/>
                  <a:pt x="220811" y="160543"/>
                </a:cubicBezTo>
                <a:lnTo>
                  <a:pt x="216352" y="168266"/>
                </a:lnTo>
                <a:lnTo>
                  <a:pt x="215669" y="169450"/>
                </a:lnTo>
                <a:lnTo>
                  <a:pt x="211210" y="177173"/>
                </a:lnTo>
                <a:cubicBezTo>
                  <a:pt x="209612" y="179941"/>
                  <a:pt x="206073" y="180889"/>
                  <a:pt x="203306" y="179291"/>
                </a:cubicBezTo>
                <a:cubicBezTo>
                  <a:pt x="197338" y="175845"/>
                  <a:pt x="191685" y="173779"/>
                  <a:pt x="185257" y="171480"/>
                </a:cubicBezTo>
                <a:cubicBezTo>
                  <a:pt x="179562" y="178286"/>
                  <a:pt x="172757" y="184107"/>
                  <a:pt x="165190" y="188824"/>
                </a:cubicBezTo>
                <a:cubicBezTo>
                  <a:pt x="166330" y="195504"/>
                  <a:pt x="167384" y="201397"/>
                  <a:pt x="169727" y="207834"/>
                </a:cubicBezTo>
                <a:cubicBezTo>
                  <a:pt x="170820" y="210837"/>
                  <a:pt x="169272" y="214157"/>
                  <a:pt x="166269" y="215250"/>
                </a:cubicBezTo>
                <a:lnTo>
                  <a:pt x="157889" y="218300"/>
                </a:lnTo>
                <a:lnTo>
                  <a:pt x="156604" y="218768"/>
                </a:lnTo>
                <a:lnTo>
                  <a:pt x="148224" y="221818"/>
                </a:lnTo>
                <a:cubicBezTo>
                  <a:pt x="145222" y="222911"/>
                  <a:pt x="141901" y="221362"/>
                  <a:pt x="140808" y="218359"/>
                </a:cubicBezTo>
                <a:cubicBezTo>
                  <a:pt x="138516" y="212062"/>
                  <a:pt x="135614" y="206956"/>
                  <a:pt x="132286" y="201261"/>
                </a:cubicBezTo>
                <a:lnTo>
                  <a:pt x="118336" y="202496"/>
                </a:lnTo>
                <a:lnTo>
                  <a:pt x="118336" y="159214"/>
                </a:lnTo>
                <a:cubicBezTo>
                  <a:pt x="144027" y="159165"/>
                  <a:pt x="164829" y="138314"/>
                  <a:pt x="164829" y="112605"/>
                </a:cubicBezTo>
                <a:cubicBezTo>
                  <a:pt x="164829" y="86895"/>
                  <a:pt x="144027" y="66045"/>
                  <a:pt x="118336" y="65995"/>
                </a:cubicBezTo>
                <a:close/>
                <a:moveTo>
                  <a:pt x="103414" y="0"/>
                </a:moveTo>
                <a:lnTo>
                  <a:pt x="103414" y="55843"/>
                </a:lnTo>
                <a:cubicBezTo>
                  <a:pt x="49442" y="55843"/>
                  <a:pt x="5689" y="43342"/>
                  <a:pt x="5689" y="27922"/>
                </a:cubicBezTo>
                <a:cubicBezTo>
                  <a:pt x="5689" y="12501"/>
                  <a:pt x="49442" y="0"/>
                  <a:pt x="10341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ight Arrow 67"/>
          <p:cNvSpPr/>
          <p:nvPr/>
        </p:nvSpPr>
        <p:spPr>
          <a:xfrm rot="16200000">
            <a:off x="3134436" y="1883668"/>
            <a:ext cx="309363" cy="304800"/>
          </a:xfrm>
          <a:prstGeom prst="rightArrow">
            <a:avLst>
              <a:gd name="adj1" fmla="val 51014"/>
              <a:gd name="adj2" fmla="val 56403"/>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droppedImage.png"/>
          <p:cNvPicPr/>
          <p:nvPr/>
        </p:nvPicPr>
        <p:blipFill>
          <a:blip r:embed="rId3">
            <a:extLst/>
          </a:blip>
          <a:srcRect l="3267" t="13725" r="13071" b="40958"/>
          <a:stretch>
            <a:fillRect/>
          </a:stretch>
        </p:blipFill>
        <p:spPr>
          <a:xfrm>
            <a:off x="5713042" y="3579366"/>
            <a:ext cx="1094173" cy="592677"/>
          </a:xfrm>
          <a:prstGeom prst="rect">
            <a:avLst/>
          </a:prstGeom>
          <a:ln w="3175">
            <a:miter lim="400000"/>
          </a:ln>
          <a:effectLst>
            <a:outerShdw blurRad="127000" dist="76200" dir="2700000" rotWithShape="0">
              <a:srgbClr val="000000">
                <a:alpha val="75000"/>
              </a:srgbClr>
            </a:outerShdw>
          </a:effectLst>
        </p:spPr>
      </p:pic>
      <p:sp>
        <p:nvSpPr>
          <p:cNvPr id="38" name="Shape 356"/>
          <p:cNvSpPr/>
          <p:nvPr/>
        </p:nvSpPr>
        <p:spPr>
          <a:xfrm>
            <a:off x="5916818" y="4108545"/>
            <a:ext cx="966191" cy="4089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a:solidFill>
                  <a:srgbClr val="33928A"/>
                </a:solidFill>
                <a:latin typeface="Avenir Next"/>
                <a:ea typeface="Avenir Next"/>
                <a:cs typeface="Avenir Next"/>
                <a:sym typeface="Avenir Next"/>
              </a:defRPr>
            </a:lvl1pPr>
          </a:lstStyle>
          <a:p>
            <a:pPr lvl="0">
              <a:defRPr>
                <a:solidFill>
                  <a:srgbClr val="000000"/>
                </a:solidFill>
                <a:uFillTx/>
              </a:defRPr>
            </a:pPr>
            <a:r>
              <a:rPr>
                <a:solidFill>
                  <a:srgbClr val="33928A"/>
                </a:solidFill>
                <a:uFill>
                  <a:solidFill>
                    <a:srgbClr val="4D4D4D"/>
                  </a:solidFill>
                </a:uFill>
              </a:rPr>
              <a:t>Runtime</a:t>
            </a:r>
          </a:p>
        </p:txBody>
      </p:sp>
      <p:sp>
        <p:nvSpPr>
          <p:cNvPr id="3" name="Rectangle 2"/>
          <p:cNvSpPr/>
          <p:nvPr/>
        </p:nvSpPr>
        <p:spPr>
          <a:xfrm>
            <a:off x="150472" y="4647044"/>
            <a:ext cx="3238186" cy="307777"/>
          </a:xfrm>
          <a:prstGeom prst="rect">
            <a:avLst/>
          </a:prstGeom>
        </p:spPr>
        <p:txBody>
          <a:bodyPr wrap="none">
            <a:spAutoFit/>
          </a:bodyPr>
          <a:lstStyle/>
          <a:p>
            <a:r>
              <a:rPr lang="en-US" dirty="0">
                <a:solidFill>
                  <a:schemeClr val="bg1"/>
                </a:solidFill>
              </a:rPr>
              <a:t>http://</a:t>
            </a:r>
            <a:r>
              <a:rPr lang="en-US" dirty="0" err="1">
                <a:solidFill>
                  <a:schemeClr val="bg1"/>
                </a:solidFill>
              </a:rPr>
              <a:t>docs.pivotal.io</a:t>
            </a:r>
            <a:r>
              <a:rPr lang="en-US" dirty="0">
                <a:solidFill>
                  <a:schemeClr val="bg1"/>
                </a:solidFill>
              </a:rPr>
              <a:t>/</a:t>
            </a:r>
            <a:r>
              <a:rPr lang="en-US" dirty="0" err="1">
                <a:solidFill>
                  <a:schemeClr val="bg1"/>
                </a:solidFill>
              </a:rPr>
              <a:t>pivotalcf</a:t>
            </a:r>
            <a:r>
              <a:rPr lang="en-US" dirty="0">
                <a:solidFill>
                  <a:schemeClr val="bg1"/>
                </a:solidFill>
              </a:rPr>
              <a:t>/services/</a:t>
            </a:r>
          </a:p>
        </p:txBody>
      </p:sp>
    </p:spTree>
    <p:extLst>
      <p:ext uri="{BB962C8B-B14F-4D97-AF65-F5344CB8AC3E}">
        <p14:creationId xmlns:p14="http://schemas.microsoft.com/office/powerpoint/2010/main" val="1380856553"/>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wipe(left)">
                                      <p:cBhvr>
                                        <p:cTn id="7" dur="500"/>
                                        <p:tgtEl>
                                          <p:spTgt spid="6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4"/>
                                        </p:tgtEl>
                                        <p:attrNameLst>
                                          <p:attrName>style.visibility</p:attrName>
                                        </p:attrNameLst>
                                      </p:cBhvr>
                                      <p:to>
                                        <p:strVal val="visible"/>
                                      </p:to>
                                    </p:set>
                                    <p:animEffect transition="in" filter="wipe(left)">
                                      <p:cBhvr>
                                        <p:cTn id="11" dur="500"/>
                                        <p:tgtEl>
                                          <p:spTgt spid="6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9"/>
                                        </p:tgtEl>
                                        <p:attrNameLst>
                                          <p:attrName>style.visibility</p:attrName>
                                        </p:attrNameLst>
                                      </p:cBhvr>
                                      <p:to>
                                        <p:strVal val="visible"/>
                                      </p:to>
                                    </p:set>
                                    <p:animEffect transition="in" filter="wipe(left)">
                                      <p:cBhvr>
                                        <p:cTn id="16" dur="500"/>
                                        <p:tgtEl>
                                          <p:spTgt spid="59"/>
                                        </p:tgtEl>
                                      </p:cBhvr>
                                    </p:animEffect>
                                  </p:childTnLst>
                                </p:cTn>
                              </p:par>
                            </p:childTnLst>
                          </p:cTn>
                        </p:par>
                        <p:par>
                          <p:cTn id="17" fill="hold">
                            <p:stCondLst>
                              <p:cond delay="500"/>
                            </p:stCondLst>
                            <p:childTnLst>
                              <p:par>
                                <p:cTn id="18" presetID="22" presetClass="entr" presetSubtype="2" fill="hold" grpId="0" nodeType="afterEffect">
                                  <p:stCondLst>
                                    <p:cond delay="0"/>
                                  </p:stCondLst>
                                  <p:childTnLst>
                                    <p:set>
                                      <p:cBhvr>
                                        <p:cTn id="19" dur="1" fill="hold">
                                          <p:stCondLst>
                                            <p:cond delay="0"/>
                                          </p:stCondLst>
                                        </p:cTn>
                                        <p:tgtEl>
                                          <p:spTgt spid="55"/>
                                        </p:tgtEl>
                                        <p:attrNameLst>
                                          <p:attrName>style.visibility</p:attrName>
                                        </p:attrNameLst>
                                      </p:cBhvr>
                                      <p:to>
                                        <p:strVal val="visible"/>
                                      </p:to>
                                    </p:set>
                                    <p:animEffect transition="in" filter="wipe(right)">
                                      <p:cBhvr>
                                        <p:cTn id="20" dur="500"/>
                                        <p:tgtEl>
                                          <p:spTgt spid="55"/>
                                        </p:tgtEl>
                                      </p:cBhvr>
                                    </p:animEffect>
                                  </p:childTnLst>
                                </p:cTn>
                              </p:par>
                            </p:childTnLst>
                          </p:cTn>
                        </p:par>
                        <p:par>
                          <p:cTn id="21" fill="hold">
                            <p:stCondLst>
                              <p:cond delay="1000"/>
                            </p:stCondLst>
                            <p:childTnLst>
                              <p:par>
                                <p:cTn id="22" presetID="22" presetClass="entr" presetSubtype="2" fill="hold" grpId="0" nodeType="after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wipe(right)">
                                      <p:cBhvr>
                                        <p:cTn id="24" dur="500"/>
                                        <p:tgtEl>
                                          <p:spTgt spid="35"/>
                                        </p:tgtEl>
                                      </p:cBhvr>
                                    </p:animEffect>
                                  </p:childTnLst>
                                </p:cTn>
                              </p:par>
                            </p:childTnLst>
                          </p:cTn>
                        </p:par>
                        <p:par>
                          <p:cTn id="25" fill="hold">
                            <p:stCondLst>
                              <p:cond delay="1500"/>
                            </p:stCondLst>
                            <p:childTnLst>
                              <p:par>
                                <p:cTn id="26" presetID="22" presetClass="entr" presetSubtype="2" fill="hold" grpId="0" nodeType="afterEffect">
                                  <p:stCondLst>
                                    <p:cond delay="0"/>
                                  </p:stCondLst>
                                  <p:childTnLst>
                                    <p:set>
                                      <p:cBhvr>
                                        <p:cTn id="27" dur="1" fill="hold">
                                          <p:stCondLst>
                                            <p:cond delay="0"/>
                                          </p:stCondLst>
                                        </p:cTn>
                                        <p:tgtEl>
                                          <p:spTgt spid="48"/>
                                        </p:tgtEl>
                                        <p:attrNameLst>
                                          <p:attrName>style.visibility</p:attrName>
                                        </p:attrNameLst>
                                      </p:cBhvr>
                                      <p:to>
                                        <p:strVal val="visible"/>
                                      </p:to>
                                    </p:set>
                                    <p:animEffect transition="in" filter="wipe(right)">
                                      <p:cBhvr>
                                        <p:cTn id="28" dur="500"/>
                                        <p:tgtEl>
                                          <p:spTgt spid="4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66"/>
                                        </p:tgtEl>
                                        <p:attrNameLst>
                                          <p:attrName>style.visibility</p:attrName>
                                        </p:attrNameLst>
                                      </p:cBhvr>
                                      <p:to>
                                        <p:strVal val="visible"/>
                                      </p:to>
                                    </p:set>
                                    <p:animEffect transition="in" filter="wipe(left)">
                                      <p:cBhvr>
                                        <p:cTn id="33" dur="500"/>
                                        <p:tgtEl>
                                          <p:spTgt spid="66"/>
                                        </p:tgtEl>
                                      </p:cBhvr>
                                    </p:animEffect>
                                  </p:childTnLst>
                                </p:cTn>
                              </p:par>
                            </p:childTnLst>
                          </p:cTn>
                        </p:par>
                        <p:par>
                          <p:cTn id="34" fill="hold">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65"/>
                                        </p:tgtEl>
                                        <p:attrNameLst>
                                          <p:attrName>style.visibility</p:attrName>
                                        </p:attrNameLst>
                                      </p:cBhvr>
                                      <p:to>
                                        <p:strVal val="visible"/>
                                      </p:to>
                                    </p:set>
                                    <p:animEffect transition="in" filter="wipe(left)">
                                      <p:cBhvr>
                                        <p:cTn id="37" dur="500"/>
                                        <p:tgtEl>
                                          <p:spTgt spid="6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7"/>
                                        </p:tgtEl>
                                        <p:attrNameLst>
                                          <p:attrName>style.visibility</p:attrName>
                                        </p:attrNameLst>
                                      </p:cBhvr>
                                      <p:to>
                                        <p:strVal val="visible"/>
                                      </p:to>
                                    </p:set>
                                    <p:animEffect transition="in" filter="wipe(left)">
                                      <p:cBhvr>
                                        <p:cTn id="42" dur="500"/>
                                        <p:tgtEl>
                                          <p:spTgt spid="67"/>
                                        </p:tgtEl>
                                      </p:cBhvr>
                                    </p:animEffect>
                                  </p:childTnLst>
                                </p:cTn>
                              </p:par>
                            </p:childTnLst>
                          </p:cTn>
                        </p:par>
                        <p:par>
                          <p:cTn id="43" fill="hold">
                            <p:stCondLst>
                              <p:cond delay="500"/>
                            </p:stCondLst>
                            <p:childTnLst>
                              <p:par>
                                <p:cTn id="44" presetID="22" presetClass="entr" presetSubtype="2" fill="hold" grpId="0" nodeType="afterEffect">
                                  <p:stCondLst>
                                    <p:cond delay="0"/>
                                  </p:stCondLst>
                                  <p:childTnLst>
                                    <p:set>
                                      <p:cBhvr>
                                        <p:cTn id="45" dur="1" fill="hold">
                                          <p:stCondLst>
                                            <p:cond delay="0"/>
                                          </p:stCondLst>
                                        </p:cTn>
                                        <p:tgtEl>
                                          <p:spTgt spid="57"/>
                                        </p:tgtEl>
                                        <p:attrNameLst>
                                          <p:attrName>style.visibility</p:attrName>
                                        </p:attrNameLst>
                                      </p:cBhvr>
                                      <p:to>
                                        <p:strVal val="visible"/>
                                      </p:to>
                                    </p:set>
                                    <p:animEffect transition="in" filter="wipe(right)">
                                      <p:cBhvr>
                                        <p:cTn id="46" dur="500"/>
                                        <p:tgtEl>
                                          <p:spTgt spid="57"/>
                                        </p:tgtEl>
                                      </p:cBhvr>
                                    </p:animEffect>
                                  </p:childTnLst>
                                </p:cTn>
                              </p:par>
                            </p:childTnLst>
                          </p:cTn>
                        </p:par>
                        <p:par>
                          <p:cTn id="47" fill="hold">
                            <p:stCondLst>
                              <p:cond delay="1000"/>
                            </p:stCondLst>
                            <p:childTnLst>
                              <p:par>
                                <p:cTn id="48" presetID="22" presetClass="entr" presetSubtype="2" fill="hold" grpId="0" nodeType="afterEffect">
                                  <p:stCondLst>
                                    <p:cond delay="0"/>
                                  </p:stCondLst>
                                  <p:childTnLst>
                                    <p:set>
                                      <p:cBhvr>
                                        <p:cTn id="49" dur="1" fill="hold">
                                          <p:stCondLst>
                                            <p:cond delay="0"/>
                                          </p:stCondLst>
                                        </p:cTn>
                                        <p:tgtEl>
                                          <p:spTgt spid="37"/>
                                        </p:tgtEl>
                                        <p:attrNameLst>
                                          <p:attrName>style.visibility</p:attrName>
                                        </p:attrNameLst>
                                      </p:cBhvr>
                                      <p:to>
                                        <p:strVal val="visible"/>
                                      </p:to>
                                    </p:set>
                                    <p:animEffect transition="in" filter="wipe(right)">
                                      <p:cBhvr>
                                        <p:cTn id="50" dur="500"/>
                                        <p:tgtEl>
                                          <p:spTgt spid="37"/>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68"/>
                                        </p:tgtEl>
                                        <p:attrNameLst>
                                          <p:attrName>style.visibility</p:attrName>
                                        </p:attrNameLst>
                                      </p:cBhvr>
                                      <p:to>
                                        <p:strVal val="visible"/>
                                      </p:to>
                                    </p:set>
                                    <p:animEffect transition="in" filter="wipe(down)">
                                      <p:cBhvr>
                                        <p:cTn id="55" dur="500"/>
                                        <p:tgtEl>
                                          <p:spTgt spid="68"/>
                                        </p:tgtEl>
                                      </p:cBhvr>
                                    </p:animEffect>
                                  </p:childTnLst>
                                </p:cTn>
                              </p:par>
                            </p:childTnLst>
                          </p:cTn>
                        </p:par>
                        <p:par>
                          <p:cTn id="56" fill="hold">
                            <p:stCondLst>
                              <p:cond delay="500"/>
                            </p:stCondLst>
                            <p:childTnLst>
                              <p:par>
                                <p:cTn id="57" presetID="10" presetClass="entr" presetSubtype="0" fill="hold" grpId="0" nodeType="after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fade">
                                      <p:cBhvr>
                                        <p:cTn id="59" dur="500"/>
                                        <p:tgtEl>
                                          <p:spTgt spid="18"/>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2" fill="hold" grpId="0" nodeType="clickEffect">
                                  <p:stCondLst>
                                    <p:cond delay="0"/>
                                  </p:stCondLst>
                                  <p:childTnLst>
                                    <p:set>
                                      <p:cBhvr>
                                        <p:cTn id="63" dur="1" fill="hold">
                                          <p:stCondLst>
                                            <p:cond delay="0"/>
                                          </p:stCondLst>
                                        </p:cTn>
                                        <p:tgtEl>
                                          <p:spTgt spid="50"/>
                                        </p:tgtEl>
                                        <p:attrNameLst>
                                          <p:attrName>style.visibility</p:attrName>
                                        </p:attrNameLst>
                                      </p:cBhvr>
                                      <p:to>
                                        <p:strVal val="visible"/>
                                      </p:to>
                                    </p:set>
                                    <p:animEffect transition="in" filter="wipe(right)">
                                      <p:cBhvr>
                                        <p:cTn id="64"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5" grpId="0" animBg="1"/>
      <p:bldP spid="37" grpId="0" animBg="1"/>
      <p:bldP spid="48" grpId="0" animBg="1"/>
      <p:bldP spid="50" grpId="0" animBg="1"/>
      <p:bldP spid="55" grpId="0" animBg="1"/>
      <p:bldP spid="57" grpId="0" animBg="1"/>
      <p:bldP spid="59" grpId="0" animBg="1"/>
      <p:bldP spid="63" grpId="0" animBg="1"/>
      <p:bldP spid="64" grpId="0" animBg="1"/>
      <p:bldP spid="65" grpId="0" animBg="1"/>
      <p:bldP spid="66" grpId="0" animBg="1"/>
      <p:bldP spid="67" grpId="0" animBg="1"/>
      <p:bldP spid="6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Shape 298"/>
          <p:cNvSpPr/>
          <p:nvPr/>
        </p:nvSpPr>
        <p:spPr>
          <a:xfrm>
            <a:off x="384022" y="785814"/>
            <a:ext cx="8416527" cy="3716612"/>
          </a:xfrm>
          <a:prstGeom prst="roundRect">
            <a:avLst>
              <a:gd name="adj" fmla="val 8224"/>
            </a:avLst>
          </a:prstGeom>
          <a:gradFill>
            <a:gsLst>
              <a:gs pos="0">
                <a:srgbClr val="D8D8D8"/>
              </a:gs>
              <a:gs pos="100000">
                <a:srgbClr val="F2F2F2"/>
              </a:gs>
            </a:gsLst>
            <a:lin ang="5400000" scaled="0"/>
          </a:gradFill>
          <a:ln w="9525" cap="flat" cmpd="sng">
            <a:solidFill>
              <a:srgbClr val="7F7F7F"/>
            </a:solidFill>
            <a:prstDash val="solid"/>
            <a:round/>
            <a:headEnd type="none" w="med" len="med"/>
            <a:tailEnd type="none" w="med" len="med"/>
          </a:ln>
        </p:spPr>
        <p:txBody>
          <a:bodyPr lIns="91425" tIns="0" rIns="91425" bIns="0" anchor="b" anchorCtr="0">
            <a:noAutofit/>
          </a:bodyPr>
          <a:lstStyle/>
          <a:p>
            <a:pPr marL="0" marR="0" lvl="0" indent="0" algn="ctr" rtl="0">
              <a:spcBef>
                <a:spcPts val="0"/>
              </a:spcBef>
              <a:spcAft>
                <a:spcPts val="0"/>
              </a:spcAft>
              <a:buNone/>
            </a:pPr>
            <a:endParaRPr sz="1600" b="0" i="0" u="none" strike="noStrike" cap="none" dirty="0">
              <a:solidFill>
                <a:srgbClr val="008881"/>
              </a:solidFill>
              <a:latin typeface="Arial"/>
              <a:ea typeface="Arial"/>
              <a:cs typeface="Arial"/>
              <a:sym typeface="Arial"/>
            </a:endParaRPr>
          </a:p>
        </p:txBody>
      </p:sp>
      <p:sp>
        <p:nvSpPr>
          <p:cNvPr id="300" name="Shape 300"/>
          <p:cNvSpPr/>
          <p:nvPr/>
        </p:nvSpPr>
        <p:spPr>
          <a:xfrm rot="-5400000">
            <a:off x="-1148379" y="2457105"/>
            <a:ext cx="3716612" cy="374030"/>
          </a:xfrm>
          <a:prstGeom prst="roundRect">
            <a:avLst>
              <a:gd name="adj" fmla="val 8685"/>
            </a:avLst>
          </a:prstGeom>
          <a:solidFill>
            <a:srgbClr val="0A1831">
              <a:alpha val="24705"/>
            </a:srgbClr>
          </a:solidFill>
          <a:ln>
            <a:noFill/>
          </a:ln>
        </p:spPr>
        <p:txBody>
          <a:bodyPr lIns="0" tIns="0" rIns="0" bIns="0" anchor="ctr" anchorCtr="0">
            <a:noAutofit/>
          </a:bodyPr>
          <a:lstStyle/>
          <a:p>
            <a:pPr marL="0" marR="0" lvl="0" indent="0" algn="ctr" rtl="0">
              <a:spcBef>
                <a:spcPts val="0"/>
              </a:spcBef>
              <a:spcAft>
                <a:spcPts val="0"/>
              </a:spcAft>
              <a:buSzPct val="25000"/>
              <a:buNone/>
            </a:pPr>
            <a:r>
              <a:rPr lang="en-US" sz="1600" b="0" i="0" u="none" strike="noStrike" cap="none">
                <a:solidFill>
                  <a:srgbClr val="F2F2F2"/>
                </a:solidFill>
                <a:latin typeface="Calibri"/>
                <a:ea typeface="Calibri"/>
                <a:cs typeface="Calibri"/>
                <a:sym typeface="Calibri"/>
              </a:rPr>
              <a:t>Router</a:t>
            </a:r>
          </a:p>
        </p:txBody>
      </p:sp>
      <p:sp>
        <p:nvSpPr>
          <p:cNvPr id="302" name="Shape 302"/>
          <p:cNvSpPr/>
          <p:nvPr/>
        </p:nvSpPr>
        <p:spPr>
          <a:xfrm>
            <a:off x="594635" y="1879183"/>
            <a:ext cx="230584" cy="230584"/>
          </a:xfrm>
          <a:custGeom>
            <a:avLst/>
            <a:gdLst/>
            <a:ahLst/>
            <a:cxnLst/>
            <a:rect l="0" t="0" r="0" b="0"/>
            <a:pathLst>
              <a:path w="120000" h="120000" extrusionOk="0">
                <a:moveTo>
                  <a:pt x="52669" y="69893"/>
                </a:moveTo>
                <a:lnTo>
                  <a:pt x="52669" y="92828"/>
                </a:lnTo>
                <a:lnTo>
                  <a:pt x="41041" y="92828"/>
                </a:lnTo>
                <a:lnTo>
                  <a:pt x="60000" y="117431"/>
                </a:lnTo>
                <a:lnTo>
                  <a:pt x="78958" y="92828"/>
                </a:lnTo>
                <a:lnTo>
                  <a:pt x="67330" y="92828"/>
                </a:lnTo>
                <a:lnTo>
                  <a:pt x="67330" y="69893"/>
                </a:lnTo>
                <a:close/>
                <a:moveTo>
                  <a:pt x="90877" y="41041"/>
                </a:moveTo>
                <a:lnTo>
                  <a:pt x="66274" y="60000"/>
                </a:lnTo>
                <a:lnTo>
                  <a:pt x="90877" y="78958"/>
                </a:lnTo>
                <a:lnTo>
                  <a:pt x="90877" y="67330"/>
                </a:lnTo>
                <a:lnTo>
                  <a:pt x="113812" y="67330"/>
                </a:lnTo>
                <a:lnTo>
                  <a:pt x="113812" y="52669"/>
                </a:lnTo>
                <a:lnTo>
                  <a:pt x="90877" y="52669"/>
                </a:lnTo>
                <a:close/>
                <a:moveTo>
                  <a:pt x="29122" y="41041"/>
                </a:moveTo>
                <a:lnTo>
                  <a:pt x="29122" y="52669"/>
                </a:lnTo>
                <a:lnTo>
                  <a:pt x="6187" y="52669"/>
                </a:lnTo>
                <a:lnTo>
                  <a:pt x="6187" y="67330"/>
                </a:lnTo>
                <a:lnTo>
                  <a:pt x="29122" y="67330"/>
                </a:lnTo>
                <a:lnTo>
                  <a:pt x="29122" y="78958"/>
                </a:lnTo>
                <a:lnTo>
                  <a:pt x="53724" y="60000"/>
                </a:lnTo>
                <a:close/>
                <a:moveTo>
                  <a:pt x="60000" y="2569"/>
                </a:moveTo>
                <a:lnTo>
                  <a:pt x="41041" y="27171"/>
                </a:lnTo>
                <a:lnTo>
                  <a:pt x="52669" y="27171"/>
                </a:lnTo>
                <a:lnTo>
                  <a:pt x="52669" y="50106"/>
                </a:lnTo>
                <a:lnTo>
                  <a:pt x="67330" y="50106"/>
                </a:lnTo>
                <a:lnTo>
                  <a:pt x="67330" y="27171"/>
                </a:lnTo>
                <a:lnTo>
                  <a:pt x="78958" y="27171"/>
                </a:lnTo>
                <a:close/>
                <a:moveTo>
                  <a:pt x="60000" y="0"/>
                </a:moveTo>
                <a:cubicBezTo>
                  <a:pt x="93137" y="0"/>
                  <a:pt x="120000" y="26862"/>
                  <a:pt x="120000" y="60000"/>
                </a:cubicBezTo>
                <a:cubicBezTo>
                  <a:pt x="120000" y="93137"/>
                  <a:pt x="93137" y="120000"/>
                  <a:pt x="60000" y="120000"/>
                </a:cubicBezTo>
                <a:cubicBezTo>
                  <a:pt x="26862" y="120000"/>
                  <a:pt x="0" y="93137"/>
                  <a:pt x="0" y="60000"/>
                </a:cubicBezTo>
                <a:cubicBezTo>
                  <a:pt x="0" y="26862"/>
                  <a:pt x="26862" y="0"/>
                  <a:pt x="60000"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grpSp>
        <p:nvGrpSpPr>
          <p:cNvPr id="325" name="Shape 325"/>
          <p:cNvGrpSpPr/>
          <p:nvPr/>
        </p:nvGrpSpPr>
        <p:grpSpPr>
          <a:xfrm>
            <a:off x="3238154" y="1233380"/>
            <a:ext cx="1729364" cy="443726"/>
            <a:chOff x="5181600" y="2326964"/>
            <a:chExt cx="1533402" cy="443726"/>
          </a:xfrm>
        </p:grpSpPr>
        <p:sp>
          <p:nvSpPr>
            <p:cNvPr id="326" name="Shape 326"/>
            <p:cNvSpPr/>
            <p:nvPr/>
          </p:nvSpPr>
          <p:spPr>
            <a:xfrm>
              <a:off x="5181600" y="2326964"/>
              <a:ext cx="1533402" cy="443726"/>
            </a:xfrm>
            <a:prstGeom prst="roundRect">
              <a:avLst>
                <a:gd name="adj" fmla="val 4579"/>
              </a:avLst>
            </a:prstGeom>
            <a:solidFill>
              <a:srgbClr val="33928A"/>
            </a:solidFill>
            <a:ln>
              <a:noFill/>
            </a:ln>
          </p:spPr>
          <p:txBody>
            <a:bodyPr lIns="320025" tIns="0" rIns="0" bIns="0" anchor="ctr" anchorCtr="0">
              <a:noAutofit/>
            </a:bodyPr>
            <a:lstStyle/>
            <a:p>
              <a:pPr marL="0" marR="0" lvl="0" indent="0" algn="l" rtl="0">
                <a:spcBef>
                  <a:spcPts val="0"/>
                </a:spcBef>
                <a:spcAft>
                  <a:spcPts val="0"/>
                </a:spcAft>
                <a:buSzPct val="25000"/>
                <a:buNone/>
              </a:pPr>
              <a:r>
                <a:rPr lang="en-US" sz="1200" b="1" i="0" u="none" strike="noStrike" cap="none">
                  <a:solidFill>
                    <a:schemeClr val="lt1"/>
                  </a:solidFill>
                  <a:latin typeface="Arial"/>
                  <a:ea typeface="Arial"/>
                  <a:cs typeface="Arial"/>
                  <a:sym typeface="Arial"/>
                </a:rPr>
                <a:t>Cloud Controller</a:t>
              </a:r>
            </a:p>
          </p:txBody>
        </p:sp>
        <p:sp>
          <p:nvSpPr>
            <p:cNvPr id="327" name="Shape 327"/>
            <p:cNvSpPr/>
            <p:nvPr/>
          </p:nvSpPr>
          <p:spPr>
            <a:xfrm>
              <a:off x="5257800" y="2430983"/>
              <a:ext cx="199082" cy="265670"/>
            </a:xfrm>
            <a:custGeom>
              <a:avLst/>
              <a:gdLst/>
              <a:ahLst/>
              <a:cxnLst/>
              <a:rect l="0" t="0" r="0" b="0"/>
              <a:pathLst>
                <a:path w="120000" h="120000" extrusionOk="0">
                  <a:moveTo>
                    <a:pt x="60000" y="92324"/>
                  </a:moveTo>
                  <a:lnTo>
                    <a:pt x="38590" y="104580"/>
                  </a:lnTo>
                  <a:cubicBezTo>
                    <a:pt x="44390" y="108214"/>
                    <a:pt x="51904" y="110084"/>
                    <a:pt x="60000" y="110084"/>
                  </a:cubicBezTo>
                  <a:cubicBezTo>
                    <a:pt x="68096" y="110084"/>
                    <a:pt x="75609" y="108214"/>
                    <a:pt x="81409" y="104580"/>
                  </a:cubicBezTo>
                  <a:close/>
                  <a:moveTo>
                    <a:pt x="23779" y="71589"/>
                  </a:moveTo>
                  <a:cubicBezTo>
                    <a:pt x="22207" y="74563"/>
                    <a:pt x="21433" y="77806"/>
                    <a:pt x="21433" y="81184"/>
                  </a:cubicBezTo>
                  <a:cubicBezTo>
                    <a:pt x="21433" y="90786"/>
                    <a:pt x="27683" y="99295"/>
                    <a:pt x="37705" y="104133"/>
                  </a:cubicBezTo>
                  <a:lnTo>
                    <a:pt x="45903" y="84254"/>
                  </a:lnTo>
                  <a:close/>
                  <a:moveTo>
                    <a:pt x="96220" y="71589"/>
                  </a:moveTo>
                  <a:lnTo>
                    <a:pt x="74096" y="84254"/>
                  </a:lnTo>
                  <a:lnTo>
                    <a:pt x="82294" y="104133"/>
                  </a:lnTo>
                  <a:cubicBezTo>
                    <a:pt x="92316" y="99295"/>
                    <a:pt x="98566" y="90786"/>
                    <a:pt x="98566" y="81184"/>
                  </a:cubicBezTo>
                  <a:cubicBezTo>
                    <a:pt x="98566" y="77806"/>
                    <a:pt x="97792" y="74563"/>
                    <a:pt x="96220" y="71589"/>
                  </a:cubicBezTo>
                  <a:close/>
                  <a:moveTo>
                    <a:pt x="60942" y="52356"/>
                  </a:moveTo>
                  <a:lnTo>
                    <a:pt x="68711" y="71197"/>
                  </a:lnTo>
                  <a:lnTo>
                    <a:pt x="96058" y="71197"/>
                  </a:lnTo>
                  <a:cubicBezTo>
                    <a:pt x="90849" y="60351"/>
                    <a:pt x="77132" y="52585"/>
                    <a:pt x="60942" y="52356"/>
                  </a:cubicBezTo>
                  <a:close/>
                  <a:moveTo>
                    <a:pt x="59057" y="52356"/>
                  </a:moveTo>
                  <a:cubicBezTo>
                    <a:pt x="42867" y="52585"/>
                    <a:pt x="29150" y="60351"/>
                    <a:pt x="23941" y="71197"/>
                  </a:cubicBezTo>
                  <a:lnTo>
                    <a:pt x="51287" y="71197"/>
                  </a:lnTo>
                  <a:close/>
                  <a:moveTo>
                    <a:pt x="70359" y="14649"/>
                  </a:moveTo>
                  <a:lnTo>
                    <a:pt x="111798" y="14649"/>
                  </a:lnTo>
                  <a:lnTo>
                    <a:pt x="111798" y="29159"/>
                  </a:lnTo>
                  <a:lnTo>
                    <a:pt x="88172" y="48677"/>
                  </a:lnTo>
                  <a:cubicBezTo>
                    <a:pt x="102412" y="55551"/>
                    <a:pt x="111798" y="67546"/>
                    <a:pt x="111798" y="81184"/>
                  </a:cubicBezTo>
                  <a:cubicBezTo>
                    <a:pt x="111798" y="102621"/>
                    <a:pt x="88607" y="119999"/>
                    <a:pt x="60000" y="119999"/>
                  </a:cubicBezTo>
                  <a:cubicBezTo>
                    <a:pt x="31392" y="119999"/>
                    <a:pt x="8201" y="102621"/>
                    <a:pt x="8201" y="81184"/>
                  </a:cubicBezTo>
                  <a:cubicBezTo>
                    <a:pt x="8201" y="67563"/>
                    <a:pt x="17565" y="55580"/>
                    <a:pt x="31772" y="48700"/>
                  </a:cubicBezTo>
                  <a:lnTo>
                    <a:pt x="8201" y="29226"/>
                  </a:lnTo>
                  <a:lnTo>
                    <a:pt x="8201" y="14717"/>
                  </a:lnTo>
                  <a:lnTo>
                    <a:pt x="49640" y="14717"/>
                  </a:lnTo>
                  <a:lnTo>
                    <a:pt x="49640" y="29226"/>
                  </a:lnTo>
                  <a:lnTo>
                    <a:pt x="49640" y="43151"/>
                  </a:lnTo>
                  <a:cubicBezTo>
                    <a:pt x="52986" y="42636"/>
                    <a:pt x="56451" y="42369"/>
                    <a:pt x="60000" y="42369"/>
                  </a:cubicBezTo>
                  <a:lnTo>
                    <a:pt x="70359" y="43151"/>
                  </a:lnTo>
                  <a:lnTo>
                    <a:pt x="70359" y="29159"/>
                  </a:lnTo>
                  <a:close/>
                  <a:moveTo>
                    <a:pt x="0" y="0"/>
                  </a:moveTo>
                  <a:lnTo>
                    <a:pt x="120000" y="0"/>
                  </a:lnTo>
                  <a:lnTo>
                    <a:pt x="120000" y="9380"/>
                  </a:lnTo>
                  <a:lnTo>
                    <a:pt x="0" y="9380"/>
                  </a:ln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grpSp>
      <p:grpSp>
        <p:nvGrpSpPr>
          <p:cNvPr id="73" name="Group 72"/>
          <p:cNvGrpSpPr/>
          <p:nvPr/>
        </p:nvGrpSpPr>
        <p:grpSpPr>
          <a:xfrm>
            <a:off x="1114846" y="1233379"/>
            <a:ext cx="1865862" cy="1081555"/>
            <a:chOff x="198035" y="949441"/>
            <a:chExt cx="1865862" cy="1081555"/>
          </a:xfrm>
        </p:grpSpPr>
        <p:sp>
          <p:nvSpPr>
            <p:cNvPr id="303" name="Shape 303"/>
            <p:cNvSpPr/>
            <p:nvPr/>
          </p:nvSpPr>
          <p:spPr>
            <a:xfrm>
              <a:off x="198035" y="949441"/>
              <a:ext cx="1865862" cy="443726"/>
            </a:xfrm>
            <a:prstGeom prst="roundRect">
              <a:avLst>
                <a:gd name="adj" fmla="val 4579"/>
              </a:avLst>
            </a:prstGeom>
            <a:solidFill>
              <a:srgbClr val="33928A"/>
            </a:solidFill>
            <a:ln>
              <a:noFill/>
            </a:ln>
          </p:spPr>
          <p:txBody>
            <a:bodyPr lIns="320025" tIns="0" rIns="0" bIns="0" anchor="ctr" anchorCtr="0">
              <a:noAutofit/>
            </a:bodyPr>
            <a:lstStyle/>
            <a:p>
              <a:pPr marL="0" marR="0" lvl="0" indent="0" algn="l" rtl="0">
                <a:spcBef>
                  <a:spcPts val="0"/>
                </a:spcBef>
                <a:spcAft>
                  <a:spcPts val="0"/>
                </a:spcAft>
                <a:buSzPct val="25000"/>
                <a:buNone/>
              </a:pPr>
              <a:r>
                <a:rPr lang="en-US" sz="1200" b="1" i="0" u="none" strike="noStrike" cap="none">
                  <a:solidFill>
                    <a:schemeClr val="lt1"/>
                  </a:solidFill>
                  <a:latin typeface="Arial"/>
                  <a:ea typeface="Arial"/>
                  <a:cs typeface="Arial"/>
                  <a:sym typeface="Arial"/>
                </a:rPr>
                <a:t>Blobstore</a:t>
              </a:r>
            </a:p>
          </p:txBody>
        </p:sp>
        <p:sp>
          <p:nvSpPr>
            <p:cNvPr id="304" name="Shape 304"/>
            <p:cNvSpPr/>
            <p:nvPr/>
          </p:nvSpPr>
          <p:spPr>
            <a:xfrm>
              <a:off x="255911" y="1085554"/>
              <a:ext cx="206829" cy="215718"/>
            </a:xfrm>
            <a:custGeom>
              <a:avLst/>
              <a:gdLst/>
              <a:ahLst/>
              <a:cxnLst/>
              <a:rect l="0" t="0" r="0" b="0"/>
              <a:pathLst>
                <a:path w="120000" h="120000" extrusionOk="0">
                  <a:moveTo>
                    <a:pt x="0" y="67932"/>
                  </a:moveTo>
                  <a:cubicBezTo>
                    <a:pt x="0" y="77010"/>
                    <a:pt x="26863" y="84369"/>
                    <a:pt x="60000" y="84369"/>
                  </a:cubicBezTo>
                  <a:cubicBezTo>
                    <a:pt x="93137" y="84369"/>
                    <a:pt x="120000" y="77010"/>
                    <a:pt x="120000" y="67932"/>
                  </a:cubicBezTo>
                  <a:lnTo>
                    <a:pt x="120000" y="103563"/>
                  </a:lnTo>
                  <a:lnTo>
                    <a:pt x="120000" y="103665"/>
                  </a:lnTo>
                  <a:lnTo>
                    <a:pt x="119962" y="103665"/>
                  </a:lnTo>
                  <a:cubicBezTo>
                    <a:pt x="119797" y="112696"/>
                    <a:pt x="93011" y="120000"/>
                    <a:pt x="60000" y="120000"/>
                  </a:cubicBezTo>
                  <a:cubicBezTo>
                    <a:pt x="26988" y="120000"/>
                    <a:pt x="203" y="112696"/>
                    <a:pt x="37" y="103665"/>
                  </a:cubicBezTo>
                  <a:lnTo>
                    <a:pt x="0" y="103665"/>
                  </a:lnTo>
                  <a:lnTo>
                    <a:pt x="0" y="103563"/>
                  </a:lnTo>
                  <a:close/>
                  <a:moveTo>
                    <a:pt x="0" y="22813"/>
                  </a:moveTo>
                  <a:cubicBezTo>
                    <a:pt x="0" y="31890"/>
                    <a:pt x="26863" y="39249"/>
                    <a:pt x="60000" y="39249"/>
                  </a:cubicBezTo>
                  <a:cubicBezTo>
                    <a:pt x="93137" y="39249"/>
                    <a:pt x="120000" y="31890"/>
                    <a:pt x="120000" y="22813"/>
                  </a:cubicBezTo>
                  <a:lnTo>
                    <a:pt x="120000" y="58444"/>
                  </a:lnTo>
                  <a:lnTo>
                    <a:pt x="120000" y="58546"/>
                  </a:lnTo>
                  <a:lnTo>
                    <a:pt x="119962" y="58546"/>
                  </a:lnTo>
                  <a:cubicBezTo>
                    <a:pt x="119797" y="67577"/>
                    <a:pt x="93011" y="74880"/>
                    <a:pt x="60000" y="74880"/>
                  </a:cubicBezTo>
                  <a:cubicBezTo>
                    <a:pt x="26988" y="74880"/>
                    <a:pt x="203" y="67577"/>
                    <a:pt x="37" y="58546"/>
                  </a:cubicBezTo>
                  <a:lnTo>
                    <a:pt x="0" y="58546"/>
                  </a:lnTo>
                  <a:lnTo>
                    <a:pt x="0" y="58444"/>
                  </a:lnTo>
                  <a:close/>
                  <a:moveTo>
                    <a:pt x="59999" y="0"/>
                  </a:moveTo>
                  <a:cubicBezTo>
                    <a:pt x="91314" y="0"/>
                    <a:pt x="116699" y="6954"/>
                    <a:pt x="116699" y="15532"/>
                  </a:cubicBezTo>
                  <a:cubicBezTo>
                    <a:pt x="116699" y="24110"/>
                    <a:pt x="91314" y="31064"/>
                    <a:pt x="59999" y="31064"/>
                  </a:cubicBezTo>
                  <a:cubicBezTo>
                    <a:pt x="28685" y="31064"/>
                    <a:pt x="3300" y="24110"/>
                    <a:pt x="3300" y="15532"/>
                  </a:cubicBezTo>
                  <a:cubicBezTo>
                    <a:pt x="3300" y="6954"/>
                    <a:pt x="28685" y="0"/>
                    <a:pt x="59999"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grpSp>
          <p:nvGrpSpPr>
            <p:cNvPr id="13" name="Group 12"/>
            <p:cNvGrpSpPr/>
            <p:nvPr/>
          </p:nvGrpSpPr>
          <p:grpSpPr>
            <a:xfrm>
              <a:off x="198035" y="1561482"/>
              <a:ext cx="1865862" cy="469514"/>
              <a:chOff x="3227325" y="1043967"/>
              <a:chExt cx="1745456" cy="469514"/>
            </a:xfrm>
          </p:grpSpPr>
          <p:sp>
            <p:nvSpPr>
              <p:cNvPr id="305" name="Shape 305"/>
              <p:cNvSpPr/>
              <p:nvPr/>
            </p:nvSpPr>
            <p:spPr>
              <a:xfrm>
                <a:off x="3227325" y="1069755"/>
                <a:ext cx="1745456" cy="443726"/>
              </a:xfrm>
              <a:prstGeom prst="roundRect">
                <a:avLst>
                  <a:gd name="adj" fmla="val 4579"/>
                </a:avLst>
              </a:prstGeom>
              <a:solidFill>
                <a:srgbClr val="33928A"/>
              </a:solidFill>
              <a:ln>
                <a:noFill/>
              </a:ln>
            </p:spPr>
            <p:txBody>
              <a:bodyPr lIns="320025" tIns="0" rIns="0" bIns="0" anchor="ctr" anchorCtr="0">
                <a:noAutofit/>
              </a:bodyPr>
              <a:lstStyle/>
              <a:p>
                <a:pPr marL="0" marR="0" lvl="0" indent="0" algn="l" rtl="0">
                  <a:spcBef>
                    <a:spcPts val="0"/>
                  </a:spcBef>
                  <a:spcAft>
                    <a:spcPts val="0"/>
                  </a:spcAft>
                  <a:buSzPct val="25000"/>
                  <a:buNone/>
                </a:pPr>
                <a:r>
                  <a:rPr lang="en-US" sz="1200" b="1" i="0" u="none" strike="noStrike" cap="none">
                    <a:solidFill>
                      <a:schemeClr val="lt1"/>
                    </a:solidFill>
                    <a:latin typeface="Arial"/>
                    <a:ea typeface="Arial"/>
                    <a:cs typeface="Arial"/>
                    <a:sym typeface="Arial"/>
                  </a:rPr>
                  <a:t>DB</a:t>
                </a:r>
              </a:p>
            </p:txBody>
          </p:sp>
          <p:sp>
            <p:nvSpPr>
              <p:cNvPr id="306" name="Shape 306"/>
              <p:cNvSpPr/>
              <p:nvPr/>
            </p:nvSpPr>
            <p:spPr>
              <a:xfrm>
                <a:off x="3271050" y="1155864"/>
                <a:ext cx="206829" cy="215718"/>
              </a:xfrm>
              <a:custGeom>
                <a:avLst/>
                <a:gdLst/>
                <a:ahLst/>
                <a:cxnLst/>
                <a:rect l="0" t="0" r="0" b="0"/>
                <a:pathLst>
                  <a:path w="120000" h="120000" extrusionOk="0">
                    <a:moveTo>
                      <a:pt x="0" y="67932"/>
                    </a:moveTo>
                    <a:cubicBezTo>
                      <a:pt x="0" y="77010"/>
                      <a:pt x="26863" y="84369"/>
                      <a:pt x="60000" y="84369"/>
                    </a:cubicBezTo>
                    <a:cubicBezTo>
                      <a:pt x="93137" y="84369"/>
                      <a:pt x="120000" y="77010"/>
                      <a:pt x="120000" y="67932"/>
                    </a:cubicBezTo>
                    <a:lnTo>
                      <a:pt x="120000" y="103563"/>
                    </a:lnTo>
                    <a:lnTo>
                      <a:pt x="120000" y="103665"/>
                    </a:lnTo>
                    <a:lnTo>
                      <a:pt x="119962" y="103665"/>
                    </a:lnTo>
                    <a:cubicBezTo>
                      <a:pt x="119797" y="112696"/>
                      <a:pt x="93011" y="120000"/>
                      <a:pt x="60000" y="120000"/>
                    </a:cubicBezTo>
                    <a:cubicBezTo>
                      <a:pt x="26988" y="120000"/>
                      <a:pt x="203" y="112696"/>
                      <a:pt x="37" y="103665"/>
                    </a:cubicBezTo>
                    <a:lnTo>
                      <a:pt x="0" y="103665"/>
                    </a:lnTo>
                    <a:lnTo>
                      <a:pt x="0" y="103563"/>
                    </a:lnTo>
                    <a:close/>
                    <a:moveTo>
                      <a:pt x="0" y="22813"/>
                    </a:moveTo>
                    <a:cubicBezTo>
                      <a:pt x="0" y="31890"/>
                      <a:pt x="26863" y="39249"/>
                      <a:pt x="60000" y="39249"/>
                    </a:cubicBezTo>
                    <a:cubicBezTo>
                      <a:pt x="93137" y="39249"/>
                      <a:pt x="120000" y="31890"/>
                      <a:pt x="120000" y="22813"/>
                    </a:cubicBezTo>
                    <a:lnTo>
                      <a:pt x="120000" y="58444"/>
                    </a:lnTo>
                    <a:lnTo>
                      <a:pt x="120000" y="58546"/>
                    </a:lnTo>
                    <a:lnTo>
                      <a:pt x="119962" y="58546"/>
                    </a:lnTo>
                    <a:cubicBezTo>
                      <a:pt x="119797" y="67577"/>
                      <a:pt x="93011" y="74880"/>
                      <a:pt x="60000" y="74880"/>
                    </a:cubicBezTo>
                    <a:cubicBezTo>
                      <a:pt x="26988" y="74880"/>
                      <a:pt x="203" y="67577"/>
                      <a:pt x="37" y="58546"/>
                    </a:cubicBezTo>
                    <a:lnTo>
                      <a:pt x="0" y="58546"/>
                    </a:lnTo>
                    <a:lnTo>
                      <a:pt x="0" y="58444"/>
                    </a:lnTo>
                    <a:close/>
                    <a:moveTo>
                      <a:pt x="59999" y="0"/>
                    </a:moveTo>
                    <a:cubicBezTo>
                      <a:pt x="91314" y="0"/>
                      <a:pt x="116699" y="6954"/>
                      <a:pt x="116699" y="15532"/>
                    </a:cubicBezTo>
                    <a:cubicBezTo>
                      <a:pt x="116699" y="24110"/>
                      <a:pt x="91314" y="31064"/>
                      <a:pt x="59999" y="31064"/>
                    </a:cubicBezTo>
                    <a:cubicBezTo>
                      <a:pt x="28685" y="31064"/>
                      <a:pt x="3300" y="24110"/>
                      <a:pt x="3300" y="15532"/>
                    </a:cubicBezTo>
                    <a:cubicBezTo>
                      <a:pt x="3300" y="6954"/>
                      <a:pt x="28685" y="0"/>
                      <a:pt x="59999"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329" name="Shape 329"/>
              <p:cNvSpPr txBox="1"/>
              <p:nvPr/>
            </p:nvSpPr>
            <p:spPr>
              <a:xfrm>
                <a:off x="4013228" y="1043967"/>
                <a:ext cx="925253"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a:solidFill>
                      <a:schemeClr val="lt1"/>
                    </a:solidFill>
                    <a:latin typeface="Arial"/>
                    <a:ea typeface="Arial"/>
                    <a:cs typeface="Arial"/>
                    <a:sym typeface="Arial"/>
                  </a:rPr>
                  <a:t>Service</a:t>
                </a:r>
              </a:p>
              <a:p>
                <a:pPr marL="0" marR="0" lvl="0" indent="0" algn="l" rtl="0">
                  <a:spcBef>
                    <a:spcPts val="0"/>
                  </a:spcBef>
                  <a:buSzPct val="25000"/>
                  <a:buNone/>
                </a:pPr>
                <a:r>
                  <a:rPr lang="en-US" sz="1200" b="0" i="0" u="none" strike="noStrike" cap="none" dirty="0">
                    <a:solidFill>
                      <a:schemeClr val="lt1"/>
                    </a:solidFill>
                    <a:latin typeface="Arial"/>
                    <a:ea typeface="Arial"/>
                    <a:cs typeface="Arial"/>
                    <a:sym typeface="Arial"/>
                  </a:rPr>
                  <a:t>credentials</a:t>
                </a:r>
              </a:p>
            </p:txBody>
          </p:sp>
        </p:grpSp>
      </p:grpSp>
      <p:grpSp>
        <p:nvGrpSpPr>
          <p:cNvPr id="331" name="Shape 331"/>
          <p:cNvGrpSpPr/>
          <p:nvPr/>
        </p:nvGrpSpPr>
        <p:grpSpPr>
          <a:xfrm>
            <a:off x="5286891" y="1233380"/>
            <a:ext cx="1565494" cy="443726"/>
            <a:chOff x="3933533" y="1255954"/>
            <a:chExt cx="1565494" cy="443726"/>
          </a:xfrm>
        </p:grpSpPr>
        <p:sp>
          <p:nvSpPr>
            <p:cNvPr id="332" name="Shape 332"/>
            <p:cNvSpPr/>
            <p:nvPr/>
          </p:nvSpPr>
          <p:spPr>
            <a:xfrm>
              <a:off x="3933533" y="1255954"/>
              <a:ext cx="1565494" cy="443726"/>
            </a:xfrm>
            <a:prstGeom prst="roundRect">
              <a:avLst>
                <a:gd name="adj" fmla="val 4579"/>
              </a:avLst>
            </a:prstGeom>
            <a:solidFill>
              <a:srgbClr val="33928A"/>
            </a:solidFill>
            <a:ln>
              <a:noFill/>
            </a:ln>
          </p:spPr>
          <p:txBody>
            <a:bodyPr lIns="320025" tIns="0" rIns="0" bIns="0" anchor="ctr" anchorCtr="0">
              <a:noAutofit/>
            </a:bodyPr>
            <a:lstStyle/>
            <a:p>
              <a:pPr marL="0" marR="0" lvl="0" indent="0" algn="l" rtl="0">
                <a:spcBef>
                  <a:spcPts val="0"/>
                </a:spcBef>
                <a:spcAft>
                  <a:spcPts val="0"/>
                </a:spcAft>
                <a:buSzPct val="25000"/>
                <a:buNone/>
              </a:pPr>
              <a:r>
                <a:rPr lang="en-US" sz="1200" b="1" i="0" u="none" strike="noStrike" cap="none" dirty="0">
                  <a:solidFill>
                    <a:schemeClr val="lt1"/>
                  </a:solidFill>
                  <a:latin typeface="Arial"/>
                  <a:ea typeface="Arial"/>
                  <a:cs typeface="Arial"/>
                  <a:sym typeface="Arial"/>
                </a:rPr>
                <a:t>Cloud Controller Bridge</a:t>
              </a:r>
            </a:p>
          </p:txBody>
        </p:sp>
        <p:sp>
          <p:nvSpPr>
            <p:cNvPr id="333" name="Shape 333"/>
            <p:cNvSpPr/>
            <p:nvPr/>
          </p:nvSpPr>
          <p:spPr>
            <a:xfrm>
              <a:off x="3998711" y="1403145"/>
              <a:ext cx="218351" cy="216988"/>
            </a:xfrm>
            <a:prstGeom prst="blockArc">
              <a:avLst>
                <a:gd name="adj1" fmla="val 10800000"/>
                <a:gd name="adj2" fmla="val 0"/>
                <a:gd name="adj3" fmla="val 25000"/>
              </a:avLst>
            </a:prstGeom>
            <a:solidFill>
              <a:schemeClr val="lt1"/>
            </a:solidFill>
            <a:ln>
              <a:noFill/>
            </a:ln>
          </p:spPr>
          <p:txBody>
            <a:bodyPr lIns="91425" tIns="45700" rIns="91425" bIns="45700" anchor="t" anchorCtr="0">
              <a:noAutofit/>
            </a:bodyPr>
            <a:lstStyle/>
            <a:p>
              <a:pPr marL="0" marR="0" lvl="0" indent="0" algn="l" rtl="0">
                <a:spcBef>
                  <a:spcPts val="0"/>
                </a:spcBef>
                <a:buNone/>
              </a:pPr>
              <a:endParaRPr sz="1800" b="0" i="0" u="none" strike="noStrike" cap="none">
                <a:solidFill>
                  <a:schemeClr val="lt1"/>
                </a:solidFill>
                <a:latin typeface="Arial"/>
                <a:ea typeface="Arial"/>
                <a:cs typeface="Arial"/>
                <a:sym typeface="Arial"/>
              </a:endParaRPr>
            </a:p>
          </p:txBody>
        </p:sp>
      </p:grpSp>
      <p:cxnSp>
        <p:nvCxnSpPr>
          <p:cNvPr id="334" name="Shape 334"/>
          <p:cNvCxnSpPr>
            <a:stCxn id="332" idx="1"/>
            <a:endCxn id="326" idx="3"/>
          </p:cNvCxnSpPr>
          <p:nvPr/>
        </p:nvCxnSpPr>
        <p:spPr>
          <a:xfrm flipH="1">
            <a:off x="4967518" y="1455243"/>
            <a:ext cx="319373" cy="0"/>
          </a:xfrm>
          <a:prstGeom prst="straightConnector1">
            <a:avLst/>
          </a:prstGeom>
          <a:noFill/>
          <a:ln w="19050" cap="flat" cmpd="sng">
            <a:solidFill>
              <a:schemeClr val="lt2"/>
            </a:solidFill>
            <a:prstDash val="solid"/>
            <a:round/>
            <a:headEnd type="stealth" w="lg" len="lg"/>
            <a:tailEnd type="none" w="med" len="med"/>
          </a:ln>
        </p:spPr>
      </p:cxnSp>
      <p:sp>
        <p:nvSpPr>
          <p:cNvPr id="42" name="Shape 332"/>
          <p:cNvSpPr/>
          <p:nvPr/>
        </p:nvSpPr>
        <p:spPr>
          <a:xfrm>
            <a:off x="7106580" y="1233380"/>
            <a:ext cx="1565494" cy="443726"/>
          </a:xfrm>
          <a:prstGeom prst="roundRect">
            <a:avLst>
              <a:gd name="adj" fmla="val 4579"/>
            </a:avLst>
          </a:prstGeom>
          <a:solidFill>
            <a:srgbClr val="33928A"/>
          </a:solidFill>
          <a:ln>
            <a:noFill/>
          </a:ln>
        </p:spPr>
        <p:txBody>
          <a:bodyPr lIns="320025" tIns="0" rIns="0" bIns="0" anchor="ctr" anchorCtr="0">
            <a:noAutofit/>
          </a:bodyPr>
          <a:lstStyle/>
          <a:p>
            <a:pPr marL="0" marR="0" lvl="0" indent="0" algn="l" rtl="0">
              <a:spcBef>
                <a:spcPts val="0"/>
              </a:spcBef>
              <a:spcAft>
                <a:spcPts val="0"/>
              </a:spcAft>
              <a:buSzPct val="25000"/>
              <a:buNone/>
            </a:pPr>
            <a:r>
              <a:rPr lang="en-US" sz="1200" b="1" i="0" u="none" strike="noStrike" cap="none" dirty="0" smtClean="0">
                <a:solidFill>
                  <a:schemeClr val="lt1"/>
                </a:solidFill>
                <a:latin typeface="Arial"/>
                <a:ea typeface="Arial"/>
                <a:cs typeface="Arial"/>
                <a:sym typeface="Arial"/>
              </a:rPr>
              <a:t>BBS / </a:t>
            </a:r>
            <a:r>
              <a:rPr lang="en-US" sz="1200" b="1" i="0" u="none" strike="noStrike" cap="none" dirty="0" err="1" smtClean="0">
                <a:solidFill>
                  <a:schemeClr val="lt1"/>
                </a:solidFill>
                <a:latin typeface="Arial"/>
                <a:ea typeface="Arial"/>
                <a:cs typeface="Arial"/>
                <a:sym typeface="Arial"/>
              </a:rPr>
              <a:t>etcd</a:t>
            </a:r>
            <a:endParaRPr lang="en-US" sz="1200" b="1" i="0" u="none" strike="noStrike" cap="none" dirty="0">
              <a:solidFill>
                <a:schemeClr val="lt1"/>
              </a:solidFill>
              <a:latin typeface="Arial"/>
              <a:ea typeface="Arial"/>
              <a:cs typeface="Arial"/>
              <a:sym typeface="Arial"/>
            </a:endParaRPr>
          </a:p>
        </p:txBody>
      </p:sp>
      <p:sp>
        <p:nvSpPr>
          <p:cNvPr id="46" name="AutoShape 5"/>
          <p:cNvSpPr>
            <a:spLocks noChangeArrowheads="1"/>
          </p:cNvSpPr>
          <p:nvPr/>
        </p:nvSpPr>
        <p:spPr bwMode="auto">
          <a:xfrm>
            <a:off x="5221713" y="1838037"/>
            <a:ext cx="1565494" cy="685830"/>
          </a:xfrm>
          <a:prstGeom prst="roundRect">
            <a:avLst>
              <a:gd name="adj" fmla="val 7401"/>
            </a:avLst>
          </a:prstGeom>
          <a:solidFill>
            <a:srgbClr val="2F8880"/>
          </a:solidFill>
          <a:ln w="9360" cap="sq">
            <a:solidFill>
              <a:srgbClr val="FFFFFF"/>
            </a:solidFill>
            <a:miter lim="800000"/>
            <a:headEnd/>
            <a:tailEnd/>
          </a:ln>
          <a:effectLst>
            <a:outerShdw blurRad="63500" dist="75597" dir="1064680" algn="ctr" rotWithShape="0">
              <a:srgbClr val="808080">
                <a:alpha val="35036"/>
              </a:srgbClr>
            </a:outerShdw>
          </a:effectLst>
        </p:spPr>
        <p:txBody>
          <a:bodyPr lIns="0" tIns="0" rIns="0" bIns="0"/>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dirty="0" smtClean="0">
                <a:solidFill>
                  <a:srgbClr val="FFFFFF"/>
                </a:solidFill>
              </a:rPr>
              <a:t>Brain</a:t>
            </a:r>
            <a:endParaRPr lang="en-US" sz="1600" b="1" dirty="0">
              <a:solidFill>
                <a:srgbClr val="FFFFFF"/>
              </a:solidFill>
            </a:endParaRPr>
          </a:p>
        </p:txBody>
      </p:sp>
      <p:sp>
        <p:nvSpPr>
          <p:cNvPr id="47" name="AutoShape 11"/>
          <p:cNvSpPr>
            <a:spLocks noChangeArrowheads="1"/>
          </p:cNvSpPr>
          <p:nvPr/>
        </p:nvSpPr>
        <p:spPr bwMode="auto">
          <a:xfrm>
            <a:off x="5396067" y="2110789"/>
            <a:ext cx="1191882" cy="274307"/>
          </a:xfrm>
          <a:prstGeom prst="roundRect">
            <a:avLst>
              <a:gd name="adj" fmla="val 347"/>
            </a:avLst>
          </a:prstGeom>
          <a:solidFill>
            <a:srgbClr val="004A4A"/>
          </a:solidFill>
          <a:ln w="9525" cap="flat">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FFFFFF"/>
                </a:solidFill>
              </a:rPr>
              <a:t>Auctioneer</a:t>
            </a:r>
            <a:endParaRPr lang="en-US" sz="1400" dirty="0">
              <a:solidFill>
                <a:srgbClr val="FFFFFF"/>
              </a:solidFill>
            </a:endParaRPr>
          </a:p>
        </p:txBody>
      </p:sp>
      <p:sp>
        <p:nvSpPr>
          <p:cNvPr id="48" name="Shape 352"/>
          <p:cNvSpPr/>
          <p:nvPr/>
        </p:nvSpPr>
        <p:spPr>
          <a:xfrm>
            <a:off x="5452087" y="2186624"/>
            <a:ext cx="150755" cy="128310"/>
          </a:xfrm>
          <a:prstGeom prst="quadArrow">
            <a:avLst>
              <a:gd name="adj1" fmla="val 22500"/>
              <a:gd name="adj2" fmla="val 22500"/>
              <a:gd name="adj3" fmla="val 22500"/>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cxnSp>
        <p:nvCxnSpPr>
          <p:cNvPr id="99" name="Shape 335"/>
          <p:cNvCxnSpPr>
            <a:stCxn id="42" idx="2"/>
            <a:endCxn id="46" idx="3"/>
          </p:cNvCxnSpPr>
          <p:nvPr/>
        </p:nvCxnSpPr>
        <p:spPr>
          <a:xfrm rot="5400000">
            <a:off x="7086344" y="1377969"/>
            <a:ext cx="503846" cy="1102120"/>
          </a:xfrm>
          <a:prstGeom prst="bentConnector2">
            <a:avLst/>
          </a:prstGeom>
          <a:noFill/>
          <a:ln w="19050" cap="flat" cmpd="sng">
            <a:solidFill>
              <a:schemeClr val="lt2"/>
            </a:solidFill>
            <a:prstDash val="solid"/>
            <a:round/>
            <a:headEnd type="none" w="med" len="med"/>
            <a:tailEnd type="stealth" w="lg" len="lg"/>
          </a:ln>
        </p:spPr>
      </p:cxnSp>
      <p:cxnSp>
        <p:nvCxnSpPr>
          <p:cNvPr id="101" name="Shape 334"/>
          <p:cNvCxnSpPr/>
          <p:nvPr/>
        </p:nvCxnSpPr>
        <p:spPr>
          <a:xfrm flipH="1">
            <a:off x="6852385" y="1455243"/>
            <a:ext cx="254195" cy="0"/>
          </a:xfrm>
          <a:prstGeom prst="straightConnector1">
            <a:avLst/>
          </a:prstGeom>
          <a:noFill/>
          <a:ln w="19050" cap="flat" cmpd="sng">
            <a:solidFill>
              <a:schemeClr val="lt2"/>
            </a:solidFill>
            <a:prstDash val="solid"/>
            <a:round/>
            <a:headEnd type="stealth" w="lg" len="lg"/>
            <a:tailEnd type="none" w="med" len="med"/>
          </a:ln>
        </p:spPr>
      </p:cxnSp>
      <p:grpSp>
        <p:nvGrpSpPr>
          <p:cNvPr id="75" name="Group 74"/>
          <p:cNvGrpSpPr/>
          <p:nvPr/>
        </p:nvGrpSpPr>
        <p:grpSpPr>
          <a:xfrm>
            <a:off x="3238153" y="1854665"/>
            <a:ext cx="1983560" cy="443726"/>
            <a:chOff x="3238153" y="1854665"/>
            <a:chExt cx="1983560" cy="443726"/>
          </a:xfrm>
        </p:grpSpPr>
        <p:cxnSp>
          <p:nvCxnSpPr>
            <p:cNvPr id="91" name="Shape 335"/>
            <p:cNvCxnSpPr>
              <a:endCxn id="102" idx="3"/>
            </p:cNvCxnSpPr>
            <p:nvPr/>
          </p:nvCxnSpPr>
          <p:spPr>
            <a:xfrm rot="10800000">
              <a:off x="4954476" y="2076529"/>
              <a:ext cx="267237" cy="1"/>
            </a:xfrm>
            <a:prstGeom prst="bentConnector3">
              <a:avLst>
                <a:gd name="adj1" fmla="val 50000"/>
              </a:avLst>
            </a:prstGeom>
            <a:noFill/>
            <a:ln w="19050" cap="flat" cmpd="sng">
              <a:solidFill>
                <a:schemeClr val="lt2"/>
              </a:solidFill>
              <a:prstDash val="solid"/>
              <a:round/>
              <a:headEnd type="none" w="med" len="med"/>
              <a:tailEnd type="stealth" w="lg" len="lg"/>
            </a:ln>
          </p:spPr>
        </p:cxnSp>
        <p:sp>
          <p:nvSpPr>
            <p:cNvPr id="102" name="Shape 332"/>
            <p:cNvSpPr/>
            <p:nvPr/>
          </p:nvSpPr>
          <p:spPr>
            <a:xfrm>
              <a:off x="3238153" y="1854665"/>
              <a:ext cx="1716322" cy="443726"/>
            </a:xfrm>
            <a:prstGeom prst="roundRect">
              <a:avLst>
                <a:gd name="adj" fmla="val 4579"/>
              </a:avLst>
            </a:prstGeom>
            <a:solidFill>
              <a:schemeClr val="accent2"/>
            </a:solidFill>
            <a:ln>
              <a:noFill/>
            </a:ln>
          </p:spPr>
          <p:txBody>
            <a:bodyPr lIns="320025" tIns="0" rIns="0" bIns="0" anchor="ctr" anchorCtr="0">
              <a:noAutofit/>
            </a:bodyPr>
            <a:lstStyle/>
            <a:p>
              <a:pPr marL="0" marR="0" lvl="0" indent="0" algn="l" rtl="0">
                <a:spcBef>
                  <a:spcPts val="0"/>
                </a:spcBef>
                <a:spcAft>
                  <a:spcPts val="0"/>
                </a:spcAft>
                <a:buSzPct val="25000"/>
                <a:buNone/>
              </a:pPr>
              <a:r>
                <a:rPr lang="en-US" sz="1200" b="1" i="0" u="none" strike="noStrike" cap="none" dirty="0" smtClean="0">
                  <a:solidFill>
                    <a:schemeClr val="lt1"/>
                  </a:solidFill>
                  <a:latin typeface="Arial"/>
                  <a:ea typeface="Arial"/>
                  <a:cs typeface="Arial"/>
                  <a:sym typeface="Arial"/>
                </a:rPr>
                <a:t>CELL Auction</a:t>
              </a:r>
              <a:endParaRPr lang="en-US" sz="1200" b="1" i="0" u="none" strike="noStrike" cap="none" dirty="0">
                <a:solidFill>
                  <a:schemeClr val="lt1"/>
                </a:solidFill>
                <a:latin typeface="Arial"/>
                <a:ea typeface="Arial"/>
                <a:cs typeface="Arial"/>
                <a:sym typeface="Arial"/>
              </a:endParaRPr>
            </a:p>
          </p:txBody>
        </p:sp>
      </p:grpSp>
      <p:grpSp>
        <p:nvGrpSpPr>
          <p:cNvPr id="76" name="Group 75"/>
          <p:cNvGrpSpPr/>
          <p:nvPr/>
        </p:nvGrpSpPr>
        <p:grpSpPr>
          <a:xfrm>
            <a:off x="3468319" y="2298391"/>
            <a:ext cx="1256081" cy="415492"/>
            <a:chOff x="3468319" y="2298391"/>
            <a:chExt cx="1256081" cy="415492"/>
          </a:xfrm>
        </p:grpSpPr>
        <p:cxnSp>
          <p:nvCxnSpPr>
            <p:cNvPr id="62" name="Straight Arrow Connector 61"/>
            <p:cNvCxnSpPr>
              <a:stCxn id="102" idx="2"/>
            </p:cNvCxnSpPr>
            <p:nvPr/>
          </p:nvCxnSpPr>
          <p:spPr>
            <a:xfrm>
              <a:off x="4096314" y="2298391"/>
              <a:ext cx="0" cy="415492"/>
            </a:xfrm>
            <a:prstGeom prst="straightConnector1">
              <a:avLst/>
            </a:prstGeom>
            <a:ln>
              <a:solidFill>
                <a:schemeClr val="tx1">
                  <a:lumMod val="50000"/>
                </a:schemeClr>
              </a:solidFill>
              <a:prstDash val="sysDot"/>
              <a:tailEnd type="none" w="lg" len="lg"/>
            </a:ln>
            <a:effectLst/>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flipH="1">
              <a:off x="3468319" y="2298391"/>
              <a:ext cx="362707" cy="240593"/>
            </a:xfrm>
            <a:prstGeom prst="straightConnector1">
              <a:avLst/>
            </a:prstGeom>
            <a:ln>
              <a:solidFill>
                <a:schemeClr val="tx1">
                  <a:lumMod val="50000"/>
                </a:schemeClr>
              </a:solidFill>
              <a:prstDash val="dot"/>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4360828" y="2298391"/>
              <a:ext cx="363572" cy="240593"/>
            </a:xfrm>
            <a:prstGeom prst="straightConnector1">
              <a:avLst/>
            </a:prstGeom>
            <a:ln>
              <a:solidFill>
                <a:schemeClr val="tx1">
                  <a:lumMod val="50000"/>
                </a:schemeClr>
              </a:solidFill>
              <a:prstDash val="dot"/>
              <a:headEnd type="none"/>
              <a:tailEnd type="none" w="lg" len="lg"/>
            </a:ln>
            <a:effectLst/>
          </p:spPr>
          <p:style>
            <a:lnRef idx="2">
              <a:schemeClr val="accent1"/>
            </a:lnRef>
            <a:fillRef idx="0">
              <a:schemeClr val="accent1"/>
            </a:fillRef>
            <a:effectRef idx="1">
              <a:schemeClr val="accent1"/>
            </a:effectRef>
            <a:fontRef idx="minor">
              <a:schemeClr val="tx1"/>
            </a:fontRef>
          </p:style>
        </p:cxnSp>
      </p:grpSp>
      <p:sp>
        <p:nvSpPr>
          <p:cNvPr id="130" name="Oval 194"/>
          <p:cNvSpPr/>
          <p:nvPr/>
        </p:nvSpPr>
        <p:spPr>
          <a:xfrm>
            <a:off x="8210003" y="1400948"/>
            <a:ext cx="192662" cy="163866"/>
          </a:xfrm>
          <a:custGeom>
            <a:avLst/>
            <a:gdLst/>
            <a:ahLst/>
            <a:cxnLst/>
            <a:rect l="l" t="t" r="r" b="b"/>
            <a:pathLst>
              <a:path w="564449" h="588709">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p:cNvSpPr txBox="1"/>
          <p:nvPr/>
        </p:nvSpPr>
        <p:spPr>
          <a:xfrm>
            <a:off x="3269373" y="891756"/>
            <a:ext cx="1653882" cy="307777"/>
          </a:xfrm>
          <a:prstGeom prst="rect">
            <a:avLst/>
          </a:prstGeom>
          <a:noFill/>
        </p:spPr>
        <p:txBody>
          <a:bodyPr wrap="square" rtlCol="0">
            <a:spAutoFit/>
          </a:bodyPr>
          <a:lstStyle/>
          <a:p>
            <a:r>
              <a:rPr lang="en-US" dirty="0" smtClean="0">
                <a:solidFill>
                  <a:srgbClr val="4D4D4D"/>
                </a:solidFill>
              </a:rPr>
              <a:t>Staging Request</a:t>
            </a:r>
            <a:endParaRPr lang="en-US" dirty="0">
              <a:solidFill>
                <a:srgbClr val="4D4D4D"/>
              </a:solidFill>
            </a:endParaRPr>
          </a:p>
        </p:txBody>
      </p:sp>
      <p:sp>
        <p:nvSpPr>
          <p:cNvPr id="151" name="Rounded Rectangle 150"/>
          <p:cNvSpPr>
            <a:spLocks noChangeArrowheads="1"/>
          </p:cNvSpPr>
          <p:nvPr/>
        </p:nvSpPr>
        <p:spPr bwMode="auto">
          <a:xfrm>
            <a:off x="1024261" y="2786039"/>
            <a:ext cx="5887241" cy="1619150"/>
          </a:xfrm>
          <a:prstGeom prst="roundRect">
            <a:avLst>
              <a:gd name="adj" fmla="val 2124"/>
            </a:avLst>
          </a:prstGeom>
          <a:solidFill>
            <a:srgbClr val="33928A"/>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320040" tIns="118872" rIns="0" bIns="0" anchor="t"/>
          <a:lstStyle/>
          <a:p>
            <a:pPr fontAlgn="auto">
              <a:spcBef>
                <a:spcPts val="0"/>
              </a:spcBef>
              <a:spcAft>
                <a:spcPts val="0"/>
              </a:spcAft>
              <a:defRPr/>
            </a:pPr>
            <a:r>
              <a:rPr lang="en-US" sz="1200" b="1" dirty="0" smtClean="0">
                <a:solidFill>
                  <a:schemeClr val="bg1"/>
                </a:solidFill>
                <a:latin typeface="+mn-lt"/>
                <a:ea typeface="+mn-ea"/>
              </a:rPr>
              <a:t>CELL</a:t>
            </a:r>
            <a:endParaRPr lang="en-US" sz="1200" b="1" dirty="0">
              <a:solidFill>
                <a:schemeClr val="bg1"/>
              </a:solidFill>
              <a:latin typeface="+mn-lt"/>
              <a:ea typeface="+mn-ea"/>
            </a:endParaRPr>
          </a:p>
        </p:txBody>
      </p:sp>
      <p:sp>
        <p:nvSpPr>
          <p:cNvPr id="152" name="Oval 170"/>
          <p:cNvSpPr/>
          <p:nvPr/>
        </p:nvSpPr>
        <p:spPr>
          <a:xfrm>
            <a:off x="1114846" y="2849157"/>
            <a:ext cx="225280" cy="22216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ectangle 102"/>
          <p:cNvSpPr/>
          <p:nvPr/>
        </p:nvSpPr>
        <p:spPr>
          <a:xfrm>
            <a:off x="2559074" y="3364884"/>
            <a:ext cx="201273" cy="245737"/>
          </a:xfrm>
          <a:custGeom>
            <a:avLst/>
            <a:gdLst/>
            <a:ahLst/>
            <a:cxnLst/>
            <a:rect l="l" t="t" r="r" b="b"/>
            <a:pathLst>
              <a:path w="611982" h="657475">
                <a:moveTo>
                  <a:pt x="333375" y="406262"/>
                </a:moveTo>
                <a:lnTo>
                  <a:pt x="561975" y="406262"/>
                </a:lnTo>
                <a:lnTo>
                  <a:pt x="561975" y="657475"/>
                </a:lnTo>
                <a:lnTo>
                  <a:pt x="333375" y="657475"/>
                </a:lnTo>
                <a:close/>
                <a:moveTo>
                  <a:pt x="45244" y="406262"/>
                </a:moveTo>
                <a:lnTo>
                  <a:pt x="273844" y="406262"/>
                </a:lnTo>
                <a:lnTo>
                  <a:pt x="273844" y="657475"/>
                </a:lnTo>
                <a:lnTo>
                  <a:pt x="45244" y="657475"/>
                </a:lnTo>
                <a:close/>
                <a:moveTo>
                  <a:pt x="171419" y="48695"/>
                </a:moveTo>
                <a:cubicBezTo>
                  <a:pt x="155741" y="47045"/>
                  <a:pt x="140358" y="52540"/>
                  <a:pt x="127064" y="68094"/>
                </a:cubicBezTo>
                <a:cubicBezTo>
                  <a:pt x="82391" y="123816"/>
                  <a:pt x="155802" y="169538"/>
                  <a:pt x="237066" y="176978"/>
                </a:cubicBezTo>
                <a:cubicBezTo>
                  <a:pt x="248675" y="178041"/>
                  <a:pt x="260444" y="178322"/>
                  <a:pt x="272053" y="177740"/>
                </a:cubicBezTo>
                <a:cubicBezTo>
                  <a:pt x="268136" y="122896"/>
                  <a:pt x="218451" y="53645"/>
                  <a:pt x="171419" y="48695"/>
                </a:cubicBezTo>
                <a:close/>
                <a:moveTo>
                  <a:pt x="440565" y="48694"/>
                </a:moveTo>
                <a:cubicBezTo>
                  <a:pt x="393532" y="53644"/>
                  <a:pt x="343847" y="122895"/>
                  <a:pt x="339931" y="177739"/>
                </a:cubicBezTo>
                <a:cubicBezTo>
                  <a:pt x="351539" y="178321"/>
                  <a:pt x="363308" y="178040"/>
                  <a:pt x="374917" y="176977"/>
                </a:cubicBezTo>
                <a:cubicBezTo>
                  <a:pt x="456181" y="169537"/>
                  <a:pt x="529593" y="123815"/>
                  <a:pt x="484920" y="68093"/>
                </a:cubicBezTo>
                <a:cubicBezTo>
                  <a:pt x="471625" y="52539"/>
                  <a:pt x="456242" y="47044"/>
                  <a:pt x="440565" y="48694"/>
                </a:cubicBezTo>
                <a:close/>
                <a:moveTo>
                  <a:pt x="448567" y="477"/>
                </a:moveTo>
                <a:cubicBezTo>
                  <a:pt x="475777" y="-2373"/>
                  <a:pt x="502500" y="7341"/>
                  <a:pt x="525630" y="34740"/>
                </a:cubicBezTo>
                <a:cubicBezTo>
                  <a:pt x="601817" y="130930"/>
                  <a:pt x="481063" y="209852"/>
                  <a:pt x="343333" y="224089"/>
                </a:cubicBezTo>
                <a:lnTo>
                  <a:pt x="580964" y="224089"/>
                </a:lnTo>
                <a:cubicBezTo>
                  <a:pt x="598095" y="224089"/>
                  <a:pt x="611982" y="241448"/>
                  <a:pt x="611982" y="262862"/>
                </a:cubicBezTo>
                <a:lnTo>
                  <a:pt x="611982" y="355059"/>
                </a:lnTo>
                <a:lnTo>
                  <a:pt x="338138" y="355059"/>
                </a:lnTo>
                <a:lnTo>
                  <a:pt x="338138" y="225202"/>
                </a:lnTo>
                <a:lnTo>
                  <a:pt x="337357" y="225369"/>
                </a:lnTo>
                <a:lnTo>
                  <a:pt x="337688" y="227094"/>
                </a:lnTo>
                <a:cubicBezTo>
                  <a:pt x="327155" y="227649"/>
                  <a:pt x="316546" y="227789"/>
                  <a:pt x="305967" y="226454"/>
                </a:cubicBezTo>
                <a:cubicBezTo>
                  <a:pt x="295404" y="227788"/>
                  <a:pt x="284812" y="227647"/>
                  <a:pt x="274296" y="227093"/>
                </a:cubicBezTo>
                <a:lnTo>
                  <a:pt x="274717" y="225390"/>
                </a:lnTo>
                <a:lnTo>
                  <a:pt x="273844" y="225202"/>
                </a:lnTo>
                <a:lnTo>
                  <a:pt x="273844" y="355059"/>
                </a:lnTo>
                <a:lnTo>
                  <a:pt x="0" y="355059"/>
                </a:lnTo>
                <a:lnTo>
                  <a:pt x="0" y="262862"/>
                </a:lnTo>
                <a:cubicBezTo>
                  <a:pt x="0" y="241448"/>
                  <a:pt x="13887" y="224089"/>
                  <a:pt x="31018" y="224089"/>
                </a:cubicBezTo>
                <a:lnTo>
                  <a:pt x="268646" y="224089"/>
                </a:lnTo>
                <a:cubicBezTo>
                  <a:pt x="130918" y="209852"/>
                  <a:pt x="10167" y="130930"/>
                  <a:pt x="86353" y="34741"/>
                </a:cubicBezTo>
                <a:cubicBezTo>
                  <a:pt x="155580" y="-47261"/>
                  <a:pt x="256978" y="29146"/>
                  <a:pt x="307289" y="126712"/>
                </a:cubicBezTo>
                <a:cubicBezTo>
                  <a:pt x="338790" y="61129"/>
                  <a:pt x="394637" y="6125"/>
                  <a:pt x="448567" y="477"/>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102"/>
          <p:cNvSpPr/>
          <p:nvPr/>
        </p:nvSpPr>
        <p:spPr>
          <a:xfrm>
            <a:off x="2559074" y="3719741"/>
            <a:ext cx="201273" cy="245737"/>
          </a:xfrm>
          <a:custGeom>
            <a:avLst/>
            <a:gdLst/>
            <a:ahLst/>
            <a:cxnLst/>
            <a:rect l="l" t="t" r="r" b="b"/>
            <a:pathLst>
              <a:path w="611982" h="657475">
                <a:moveTo>
                  <a:pt x="333375" y="406262"/>
                </a:moveTo>
                <a:lnTo>
                  <a:pt x="561975" y="406262"/>
                </a:lnTo>
                <a:lnTo>
                  <a:pt x="561975" y="657475"/>
                </a:lnTo>
                <a:lnTo>
                  <a:pt x="333375" y="657475"/>
                </a:lnTo>
                <a:close/>
                <a:moveTo>
                  <a:pt x="45244" y="406262"/>
                </a:moveTo>
                <a:lnTo>
                  <a:pt x="273844" y="406262"/>
                </a:lnTo>
                <a:lnTo>
                  <a:pt x="273844" y="657475"/>
                </a:lnTo>
                <a:lnTo>
                  <a:pt x="45244" y="657475"/>
                </a:lnTo>
                <a:close/>
                <a:moveTo>
                  <a:pt x="171419" y="48695"/>
                </a:moveTo>
                <a:cubicBezTo>
                  <a:pt x="155741" y="47045"/>
                  <a:pt x="140358" y="52540"/>
                  <a:pt x="127064" y="68094"/>
                </a:cubicBezTo>
                <a:cubicBezTo>
                  <a:pt x="82391" y="123816"/>
                  <a:pt x="155802" y="169538"/>
                  <a:pt x="237066" y="176978"/>
                </a:cubicBezTo>
                <a:cubicBezTo>
                  <a:pt x="248675" y="178041"/>
                  <a:pt x="260444" y="178322"/>
                  <a:pt x="272053" y="177740"/>
                </a:cubicBezTo>
                <a:cubicBezTo>
                  <a:pt x="268136" y="122896"/>
                  <a:pt x="218451" y="53645"/>
                  <a:pt x="171419" y="48695"/>
                </a:cubicBezTo>
                <a:close/>
                <a:moveTo>
                  <a:pt x="440565" y="48694"/>
                </a:moveTo>
                <a:cubicBezTo>
                  <a:pt x="393532" y="53644"/>
                  <a:pt x="343847" y="122895"/>
                  <a:pt x="339931" y="177739"/>
                </a:cubicBezTo>
                <a:cubicBezTo>
                  <a:pt x="351539" y="178321"/>
                  <a:pt x="363308" y="178040"/>
                  <a:pt x="374917" y="176977"/>
                </a:cubicBezTo>
                <a:cubicBezTo>
                  <a:pt x="456181" y="169537"/>
                  <a:pt x="529593" y="123815"/>
                  <a:pt x="484920" y="68093"/>
                </a:cubicBezTo>
                <a:cubicBezTo>
                  <a:pt x="471625" y="52539"/>
                  <a:pt x="456242" y="47044"/>
                  <a:pt x="440565" y="48694"/>
                </a:cubicBezTo>
                <a:close/>
                <a:moveTo>
                  <a:pt x="448567" y="477"/>
                </a:moveTo>
                <a:cubicBezTo>
                  <a:pt x="475777" y="-2373"/>
                  <a:pt x="502500" y="7341"/>
                  <a:pt x="525630" y="34740"/>
                </a:cubicBezTo>
                <a:cubicBezTo>
                  <a:pt x="601817" y="130930"/>
                  <a:pt x="481063" y="209852"/>
                  <a:pt x="343333" y="224089"/>
                </a:cubicBezTo>
                <a:lnTo>
                  <a:pt x="580964" y="224089"/>
                </a:lnTo>
                <a:cubicBezTo>
                  <a:pt x="598095" y="224089"/>
                  <a:pt x="611982" y="241448"/>
                  <a:pt x="611982" y="262862"/>
                </a:cubicBezTo>
                <a:lnTo>
                  <a:pt x="611982" y="355059"/>
                </a:lnTo>
                <a:lnTo>
                  <a:pt x="338138" y="355059"/>
                </a:lnTo>
                <a:lnTo>
                  <a:pt x="338138" y="225202"/>
                </a:lnTo>
                <a:lnTo>
                  <a:pt x="337357" y="225369"/>
                </a:lnTo>
                <a:lnTo>
                  <a:pt x="337688" y="227094"/>
                </a:lnTo>
                <a:cubicBezTo>
                  <a:pt x="327155" y="227649"/>
                  <a:pt x="316546" y="227789"/>
                  <a:pt x="305967" y="226454"/>
                </a:cubicBezTo>
                <a:cubicBezTo>
                  <a:pt x="295404" y="227788"/>
                  <a:pt x="284812" y="227647"/>
                  <a:pt x="274296" y="227093"/>
                </a:cubicBezTo>
                <a:lnTo>
                  <a:pt x="274717" y="225390"/>
                </a:lnTo>
                <a:lnTo>
                  <a:pt x="273844" y="225202"/>
                </a:lnTo>
                <a:lnTo>
                  <a:pt x="273844" y="355059"/>
                </a:lnTo>
                <a:lnTo>
                  <a:pt x="0" y="355059"/>
                </a:lnTo>
                <a:lnTo>
                  <a:pt x="0" y="262862"/>
                </a:lnTo>
                <a:cubicBezTo>
                  <a:pt x="0" y="241448"/>
                  <a:pt x="13887" y="224089"/>
                  <a:pt x="31018" y="224089"/>
                </a:cubicBezTo>
                <a:lnTo>
                  <a:pt x="268646" y="224089"/>
                </a:lnTo>
                <a:cubicBezTo>
                  <a:pt x="130918" y="209852"/>
                  <a:pt x="10167" y="130930"/>
                  <a:pt x="86353" y="34741"/>
                </a:cubicBezTo>
                <a:cubicBezTo>
                  <a:pt x="155580" y="-47261"/>
                  <a:pt x="256978" y="29146"/>
                  <a:pt x="307289" y="126712"/>
                </a:cubicBezTo>
                <a:cubicBezTo>
                  <a:pt x="338790" y="61129"/>
                  <a:pt x="394637" y="6125"/>
                  <a:pt x="448567" y="477"/>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02"/>
          <p:cNvSpPr/>
          <p:nvPr/>
        </p:nvSpPr>
        <p:spPr>
          <a:xfrm>
            <a:off x="2559074" y="4074597"/>
            <a:ext cx="201273" cy="245737"/>
          </a:xfrm>
          <a:custGeom>
            <a:avLst/>
            <a:gdLst/>
            <a:ahLst/>
            <a:cxnLst/>
            <a:rect l="l" t="t" r="r" b="b"/>
            <a:pathLst>
              <a:path w="611982" h="657475">
                <a:moveTo>
                  <a:pt x="333375" y="406262"/>
                </a:moveTo>
                <a:lnTo>
                  <a:pt x="561975" y="406262"/>
                </a:lnTo>
                <a:lnTo>
                  <a:pt x="561975" y="657475"/>
                </a:lnTo>
                <a:lnTo>
                  <a:pt x="333375" y="657475"/>
                </a:lnTo>
                <a:close/>
                <a:moveTo>
                  <a:pt x="45244" y="406262"/>
                </a:moveTo>
                <a:lnTo>
                  <a:pt x="273844" y="406262"/>
                </a:lnTo>
                <a:lnTo>
                  <a:pt x="273844" y="657475"/>
                </a:lnTo>
                <a:lnTo>
                  <a:pt x="45244" y="657475"/>
                </a:lnTo>
                <a:close/>
                <a:moveTo>
                  <a:pt x="171419" y="48695"/>
                </a:moveTo>
                <a:cubicBezTo>
                  <a:pt x="155741" y="47045"/>
                  <a:pt x="140358" y="52540"/>
                  <a:pt x="127064" y="68094"/>
                </a:cubicBezTo>
                <a:cubicBezTo>
                  <a:pt x="82391" y="123816"/>
                  <a:pt x="155802" y="169538"/>
                  <a:pt x="237066" y="176978"/>
                </a:cubicBezTo>
                <a:cubicBezTo>
                  <a:pt x="248675" y="178041"/>
                  <a:pt x="260444" y="178322"/>
                  <a:pt x="272053" y="177740"/>
                </a:cubicBezTo>
                <a:cubicBezTo>
                  <a:pt x="268136" y="122896"/>
                  <a:pt x="218451" y="53645"/>
                  <a:pt x="171419" y="48695"/>
                </a:cubicBezTo>
                <a:close/>
                <a:moveTo>
                  <a:pt x="440565" y="48694"/>
                </a:moveTo>
                <a:cubicBezTo>
                  <a:pt x="393532" y="53644"/>
                  <a:pt x="343847" y="122895"/>
                  <a:pt x="339931" y="177739"/>
                </a:cubicBezTo>
                <a:cubicBezTo>
                  <a:pt x="351539" y="178321"/>
                  <a:pt x="363308" y="178040"/>
                  <a:pt x="374917" y="176977"/>
                </a:cubicBezTo>
                <a:cubicBezTo>
                  <a:pt x="456181" y="169537"/>
                  <a:pt x="529593" y="123815"/>
                  <a:pt x="484920" y="68093"/>
                </a:cubicBezTo>
                <a:cubicBezTo>
                  <a:pt x="471625" y="52539"/>
                  <a:pt x="456242" y="47044"/>
                  <a:pt x="440565" y="48694"/>
                </a:cubicBezTo>
                <a:close/>
                <a:moveTo>
                  <a:pt x="448567" y="477"/>
                </a:moveTo>
                <a:cubicBezTo>
                  <a:pt x="475777" y="-2373"/>
                  <a:pt x="502500" y="7341"/>
                  <a:pt x="525630" y="34740"/>
                </a:cubicBezTo>
                <a:cubicBezTo>
                  <a:pt x="601817" y="130930"/>
                  <a:pt x="481063" y="209852"/>
                  <a:pt x="343333" y="224089"/>
                </a:cubicBezTo>
                <a:lnTo>
                  <a:pt x="580964" y="224089"/>
                </a:lnTo>
                <a:cubicBezTo>
                  <a:pt x="598095" y="224089"/>
                  <a:pt x="611982" y="241448"/>
                  <a:pt x="611982" y="262862"/>
                </a:cubicBezTo>
                <a:lnTo>
                  <a:pt x="611982" y="355059"/>
                </a:lnTo>
                <a:lnTo>
                  <a:pt x="338138" y="355059"/>
                </a:lnTo>
                <a:lnTo>
                  <a:pt x="338138" y="225202"/>
                </a:lnTo>
                <a:lnTo>
                  <a:pt x="337357" y="225369"/>
                </a:lnTo>
                <a:lnTo>
                  <a:pt x="337688" y="227094"/>
                </a:lnTo>
                <a:cubicBezTo>
                  <a:pt x="327155" y="227649"/>
                  <a:pt x="316546" y="227789"/>
                  <a:pt x="305967" y="226454"/>
                </a:cubicBezTo>
                <a:cubicBezTo>
                  <a:pt x="295404" y="227788"/>
                  <a:pt x="284812" y="227647"/>
                  <a:pt x="274296" y="227093"/>
                </a:cubicBezTo>
                <a:lnTo>
                  <a:pt x="274717" y="225390"/>
                </a:lnTo>
                <a:lnTo>
                  <a:pt x="273844" y="225202"/>
                </a:lnTo>
                <a:lnTo>
                  <a:pt x="273844" y="355059"/>
                </a:lnTo>
                <a:lnTo>
                  <a:pt x="0" y="355059"/>
                </a:lnTo>
                <a:lnTo>
                  <a:pt x="0" y="262862"/>
                </a:lnTo>
                <a:cubicBezTo>
                  <a:pt x="0" y="241448"/>
                  <a:pt x="13887" y="224089"/>
                  <a:pt x="31018" y="224089"/>
                </a:cubicBezTo>
                <a:lnTo>
                  <a:pt x="268646" y="224089"/>
                </a:lnTo>
                <a:cubicBezTo>
                  <a:pt x="130918" y="209852"/>
                  <a:pt x="10167" y="130930"/>
                  <a:pt x="86353" y="34741"/>
                </a:cubicBezTo>
                <a:cubicBezTo>
                  <a:pt x="155580" y="-47261"/>
                  <a:pt x="256978" y="29146"/>
                  <a:pt x="307289" y="126712"/>
                </a:cubicBezTo>
                <a:cubicBezTo>
                  <a:pt x="338790" y="61129"/>
                  <a:pt x="394637" y="6125"/>
                  <a:pt x="448567" y="477"/>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TextBox 155"/>
          <p:cNvSpPr txBox="1"/>
          <p:nvPr/>
        </p:nvSpPr>
        <p:spPr>
          <a:xfrm>
            <a:off x="3644736" y="2844232"/>
            <a:ext cx="615874" cy="261610"/>
          </a:xfrm>
          <a:prstGeom prst="rect">
            <a:avLst/>
          </a:prstGeom>
          <a:noFill/>
        </p:spPr>
        <p:txBody>
          <a:bodyPr wrap="none" rtlCol="0" anchor="t">
            <a:spAutoFit/>
          </a:bodyPr>
          <a:lstStyle/>
          <a:p>
            <a:pPr algn="ctr"/>
            <a:r>
              <a:rPr lang="en-US" sz="1100" b="1" dirty="0" smtClean="0">
                <a:solidFill>
                  <a:schemeClr val="bg1"/>
                </a:solidFill>
              </a:rPr>
              <a:t>Detect</a:t>
            </a:r>
          </a:p>
        </p:txBody>
      </p:sp>
      <p:sp>
        <p:nvSpPr>
          <p:cNvPr id="157" name="TextBox 156"/>
          <p:cNvSpPr txBox="1"/>
          <p:nvPr/>
        </p:nvSpPr>
        <p:spPr>
          <a:xfrm>
            <a:off x="4910914" y="2844232"/>
            <a:ext cx="740908" cy="261610"/>
          </a:xfrm>
          <a:prstGeom prst="rect">
            <a:avLst/>
          </a:prstGeom>
          <a:noFill/>
          <a:ln>
            <a:noFill/>
          </a:ln>
        </p:spPr>
        <p:txBody>
          <a:bodyPr wrap="none" rtlCol="0" anchor="b">
            <a:spAutoFit/>
          </a:bodyPr>
          <a:lstStyle/>
          <a:p>
            <a:pPr algn="ctr"/>
            <a:r>
              <a:rPr lang="en-US" sz="1100" b="1" dirty="0" smtClean="0">
                <a:solidFill>
                  <a:schemeClr val="bg1"/>
                </a:solidFill>
              </a:rPr>
              <a:t>Compile</a:t>
            </a:r>
          </a:p>
        </p:txBody>
      </p:sp>
      <p:sp>
        <p:nvSpPr>
          <p:cNvPr id="158" name="TextBox 157"/>
          <p:cNvSpPr txBox="1"/>
          <p:nvPr/>
        </p:nvSpPr>
        <p:spPr>
          <a:xfrm>
            <a:off x="6260214" y="2844232"/>
            <a:ext cx="663964" cy="261610"/>
          </a:xfrm>
          <a:prstGeom prst="rect">
            <a:avLst/>
          </a:prstGeom>
          <a:noFill/>
          <a:ln>
            <a:noFill/>
          </a:ln>
        </p:spPr>
        <p:txBody>
          <a:bodyPr wrap="none" rtlCol="0" anchor="b">
            <a:spAutoFit/>
          </a:bodyPr>
          <a:lstStyle/>
          <a:p>
            <a:pPr algn="ctr"/>
            <a:r>
              <a:rPr lang="en-US" sz="1100" b="1" dirty="0" smtClean="0">
                <a:solidFill>
                  <a:schemeClr val="bg1"/>
                </a:solidFill>
              </a:rPr>
              <a:t>Upload</a:t>
            </a:r>
          </a:p>
        </p:txBody>
      </p:sp>
      <p:sp>
        <p:nvSpPr>
          <p:cNvPr id="159" name="Bent Arrow 158"/>
          <p:cNvSpPr/>
          <p:nvPr/>
        </p:nvSpPr>
        <p:spPr>
          <a:xfrm rot="10800000">
            <a:off x="2815130" y="3269420"/>
            <a:ext cx="1155407" cy="301656"/>
          </a:xfrm>
          <a:prstGeom prst="bentArrow">
            <a:avLst>
              <a:gd name="adj1" fmla="val 15625"/>
              <a:gd name="adj2" fmla="val 25000"/>
              <a:gd name="adj3" fmla="val 25000"/>
              <a:gd name="adj4" fmla="val 43750"/>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0" name="Bent Arrow 159"/>
          <p:cNvSpPr/>
          <p:nvPr/>
        </p:nvSpPr>
        <p:spPr>
          <a:xfrm rot="10800000">
            <a:off x="2815129" y="3269419"/>
            <a:ext cx="1157756" cy="651137"/>
          </a:xfrm>
          <a:prstGeom prst="bentArrow">
            <a:avLst>
              <a:gd name="adj1" fmla="val 7928"/>
              <a:gd name="adj2" fmla="val 10605"/>
              <a:gd name="adj3" fmla="val 10535"/>
              <a:gd name="adj4" fmla="val 43750"/>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1" name="TextBox 160"/>
          <p:cNvSpPr txBox="1"/>
          <p:nvPr/>
        </p:nvSpPr>
        <p:spPr>
          <a:xfrm>
            <a:off x="3724073" y="3071325"/>
            <a:ext cx="457200" cy="239887"/>
          </a:xfrm>
          <a:prstGeom prst="roundRect">
            <a:avLst>
              <a:gd name="adj" fmla="val 11734"/>
            </a:avLst>
          </a:prstGeom>
          <a:solidFill>
            <a:srgbClr val="C00000"/>
          </a:solidFill>
          <a:ln>
            <a:noFill/>
          </a:ln>
        </p:spPr>
        <p:txBody>
          <a:bodyPr wrap="none" lIns="45720" tIns="27432" rIns="45720" bIns="27432" rtlCol="0" anchor="t">
            <a:spAutoFit/>
          </a:bodyPr>
          <a:lstStyle/>
          <a:p>
            <a:pPr algn="ctr"/>
            <a:r>
              <a:rPr lang="en-US" sz="1100" b="1" dirty="0" smtClean="0">
                <a:solidFill>
                  <a:schemeClr val="bg1"/>
                </a:solidFill>
              </a:rPr>
              <a:t>No</a:t>
            </a:r>
          </a:p>
        </p:txBody>
      </p:sp>
      <p:sp>
        <p:nvSpPr>
          <p:cNvPr id="162" name="TextBox 161"/>
          <p:cNvSpPr txBox="1"/>
          <p:nvPr/>
        </p:nvSpPr>
        <p:spPr>
          <a:xfrm>
            <a:off x="3724073" y="3071325"/>
            <a:ext cx="457200" cy="239887"/>
          </a:xfrm>
          <a:prstGeom prst="roundRect">
            <a:avLst>
              <a:gd name="adj" fmla="val 11734"/>
            </a:avLst>
          </a:prstGeom>
          <a:solidFill>
            <a:srgbClr val="00B050"/>
          </a:solidFill>
          <a:ln>
            <a:noFill/>
          </a:ln>
        </p:spPr>
        <p:txBody>
          <a:bodyPr wrap="none" lIns="45720" tIns="27432" rIns="45720" bIns="27432" rtlCol="0" anchor="t">
            <a:spAutoFit/>
          </a:bodyPr>
          <a:lstStyle/>
          <a:p>
            <a:pPr algn="ctr"/>
            <a:r>
              <a:rPr lang="en-US" sz="1100" b="1" dirty="0" smtClean="0">
                <a:solidFill>
                  <a:schemeClr val="bg1"/>
                </a:solidFill>
              </a:rPr>
              <a:t>Yes</a:t>
            </a:r>
          </a:p>
        </p:txBody>
      </p:sp>
      <p:sp>
        <p:nvSpPr>
          <p:cNvPr id="163" name="TextBox 162"/>
          <p:cNvSpPr txBox="1"/>
          <p:nvPr/>
        </p:nvSpPr>
        <p:spPr>
          <a:xfrm>
            <a:off x="2190671" y="2844232"/>
            <a:ext cx="938078" cy="430887"/>
          </a:xfrm>
          <a:prstGeom prst="rect">
            <a:avLst/>
          </a:prstGeom>
          <a:noFill/>
        </p:spPr>
        <p:txBody>
          <a:bodyPr wrap="none" rtlCol="0" anchor="b">
            <a:spAutoFit/>
          </a:bodyPr>
          <a:lstStyle/>
          <a:p>
            <a:pPr algn="ctr"/>
            <a:r>
              <a:rPr lang="en-US" sz="1100" b="1" dirty="0" smtClean="0">
                <a:solidFill>
                  <a:schemeClr val="bg1"/>
                </a:solidFill>
              </a:rPr>
              <a:t>System</a:t>
            </a:r>
          </a:p>
          <a:p>
            <a:pPr algn="ctr"/>
            <a:r>
              <a:rPr lang="en-US" sz="1100" b="1" dirty="0" smtClean="0">
                <a:solidFill>
                  <a:schemeClr val="bg1"/>
                </a:solidFill>
              </a:rPr>
              <a:t>Buildpacks</a:t>
            </a:r>
          </a:p>
        </p:txBody>
      </p:sp>
      <p:sp>
        <p:nvSpPr>
          <p:cNvPr id="164" name="Teardrop 163"/>
          <p:cNvSpPr/>
          <p:nvPr/>
        </p:nvSpPr>
        <p:spPr>
          <a:xfrm rot="18900000">
            <a:off x="5777669" y="3703770"/>
            <a:ext cx="153021" cy="153021"/>
          </a:xfrm>
          <a:prstGeom prst="teardrop">
            <a:avLst>
              <a:gd name="adj" fmla="val 149574"/>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TextBox 164"/>
          <p:cNvSpPr txBox="1"/>
          <p:nvPr/>
        </p:nvSpPr>
        <p:spPr>
          <a:xfrm>
            <a:off x="4903954" y="3595614"/>
            <a:ext cx="319319" cy="369332"/>
          </a:xfrm>
          <a:prstGeom prst="rect">
            <a:avLst/>
          </a:prstGeom>
          <a:noFill/>
        </p:spPr>
        <p:txBody>
          <a:bodyPr wrap="none" rtlCol="0">
            <a:spAutoFit/>
          </a:bodyPr>
          <a:lstStyle/>
          <a:p>
            <a:pPr algn="ctr"/>
            <a:r>
              <a:rPr lang="en-US" dirty="0" smtClean="0">
                <a:solidFill>
                  <a:schemeClr val="bg1"/>
                </a:solidFill>
              </a:rPr>
              <a:t>+</a:t>
            </a:r>
          </a:p>
        </p:txBody>
      </p:sp>
      <p:sp>
        <p:nvSpPr>
          <p:cNvPr id="166" name="TextBox 165"/>
          <p:cNvSpPr txBox="1"/>
          <p:nvPr/>
        </p:nvSpPr>
        <p:spPr>
          <a:xfrm>
            <a:off x="5438855" y="3595614"/>
            <a:ext cx="319319" cy="369332"/>
          </a:xfrm>
          <a:prstGeom prst="rect">
            <a:avLst/>
          </a:prstGeom>
          <a:noFill/>
        </p:spPr>
        <p:txBody>
          <a:bodyPr wrap="none" rtlCol="0">
            <a:spAutoFit/>
          </a:bodyPr>
          <a:lstStyle/>
          <a:p>
            <a:pPr algn="ctr"/>
            <a:r>
              <a:rPr lang="en-US" dirty="0" smtClean="0">
                <a:solidFill>
                  <a:schemeClr val="bg1"/>
                </a:solidFill>
              </a:rPr>
              <a:t>=</a:t>
            </a:r>
          </a:p>
        </p:txBody>
      </p:sp>
      <p:sp>
        <p:nvSpPr>
          <p:cNvPr id="167" name="Diamond 87"/>
          <p:cNvSpPr/>
          <p:nvPr/>
        </p:nvSpPr>
        <p:spPr>
          <a:xfrm>
            <a:off x="2209745" y="1359224"/>
            <a:ext cx="170214" cy="192038"/>
          </a:xfrm>
          <a:custGeom>
            <a:avLst/>
            <a:gdLst/>
            <a:ahLst/>
            <a:cxnLst/>
            <a:rect l="l" t="t" r="r" b="b"/>
            <a:pathLst>
              <a:path w="1218612" h="1374854">
                <a:moveTo>
                  <a:pt x="0" y="387409"/>
                </a:moveTo>
                <a:lnTo>
                  <a:pt x="572777" y="715013"/>
                </a:lnTo>
                <a:lnTo>
                  <a:pt x="575677" y="1374854"/>
                </a:lnTo>
                <a:lnTo>
                  <a:pt x="2898" y="1047249"/>
                </a:lnTo>
                <a:close/>
                <a:moveTo>
                  <a:pt x="1218612" y="377883"/>
                </a:moveTo>
                <a:lnTo>
                  <a:pt x="1215714" y="1037723"/>
                </a:lnTo>
                <a:lnTo>
                  <a:pt x="642936" y="1365328"/>
                </a:lnTo>
                <a:lnTo>
                  <a:pt x="645836" y="705487"/>
                </a:lnTo>
                <a:close/>
                <a:moveTo>
                  <a:pt x="608027" y="0"/>
                </a:moveTo>
                <a:lnTo>
                  <a:pt x="1179527" y="329827"/>
                </a:lnTo>
                <a:lnTo>
                  <a:pt x="608027" y="659653"/>
                </a:lnTo>
                <a:lnTo>
                  <a:pt x="36526" y="329827"/>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8" name="droppedImage.png"/>
          <p:cNvPicPr/>
          <p:nvPr/>
        </p:nvPicPr>
        <p:blipFill>
          <a:blip r:embed="rId3">
            <a:extLst/>
          </a:blip>
          <a:srcRect l="3267" t="13725" r="13071" b="40958"/>
          <a:stretch>
            <a:fillRect/>
          </a:stretch>
        </p:blipFill>
        <p:spPr>
          <a:xfrm>
            <a:off x="7373318" y="3269420"/>
            <a:ext cx="1094173" cy="592677"/>
          </a:xfrm>
          <a:prstGeom prst="rect">
            <a:avLst/>
          </a:prstGeom>
          <a:ln w="3175">
            <a:miter lim="400000"/>
          </a:ln>
          <a:effectLst>
            <a:outerShdw blurRad="127000" dist="76200" dir="2700000" rotWithShape="0">
              <a:srgbClr val="000000">
                <a:alpha val="75000"/>
              </a:srgbClr>
            </a:outerShdw>
          </a:effectLst>
        </p:spPr>
      </p:pic>
      <p:sp>
        <p:nvSpPr>
          <p:cNvPr id="169" name="Shape 356"/>
          <p:cNvSpPr/>
          <p:nvPr/>
        </p:nvSpPr>
        <p:spPr>
          <a:xfrm>
            <a:off x="7650517" y="3843461"/>
            <a:ext cx="679179" cy="21544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a:solidFill>
                  <a:srgbClr val="33928A"/>
                </a:solidFill>
                <a:latin typeface="Avenir Next"/>
                <a:ea typeface="Avenir Next"/>
                <a:cs typeface="Avenir Next"/>
                <a:sym typeface="Avenir Next"/>
              </a:defRPr>
            </a:lvl1pPr>
          </a:lstStyle>
          <a:p>
            <a:pPr lvl="0" algn="ctr">
              <a:defRPr>
                <a:solidFill>
                  <a:srgbClr val="000000"/>
                </a:solidFill>
                <a:uFillTx/>
              </a:defRPr>
            </a:pPr>
            <a:r>
              <a:rPr dirty="0" smtClean="0">
                <a:solidFill>
                  <a:srgbClr val="33928A"/>
                </a:solidFill>
                <a:uFill>
                  <a:solidFill>
                    <a:srgbClr val="4D4D4D"/>
                  </a:solidFill>
                </a:uFill>
              </a:rPr>
              <a:t>Runtime</a:t>
            </a:r>
            <a:endParaRPr dirty="0">
              <a:solidFill>
                <a:srgbClr val="33928A"/>
              </a:solidFill>
              <a:uFill>
                <a:solidFill>
                  <a:srgbClr val="4D4D4D"/>
                </a:solidFill>
              </a:uFill>
            </a:endParaRPr>
          </a:p>
        </p:txBody>
      </p:sp>
      <p:sp>
        <p:nvSpPr>
          <p:cNvPr id="173" name="TextBox 172"/>
          <p:cNvSpPr txBox="1"/>
          <p:nvPr/>
        </p:nvSpPr>
        <p:spPr>
          <a:xfrm>
            <a:off x="1896388" y="3364884"/>
            <a:ext cx="662686" cy="261610"/>
          </a:xfrm>
          <a:prstGeom prst="rect">
            <a:avLst/>
          </a:prstGeom>
          <a:noFill/>
        </p:spPr>
        <p:txBody>
          <a:bodyPr wrap="none" rtlCol="0" anchor="b">
            <a:spAutoFit/>
          </a:bodyPr>
          <a:lstStyle/>
          <a:p>
            <a:pPr algn="ctr"/>
            <a:r>
              <a:rPr lang="en-US" sz="1100" b="1" dirty="0" smtClean="0">
                <a:solidFill>
                  <a:schemeClr val="bg1"/>
                </a:solidFill>
              </a:rPr>
              <a:t>Python</a:t>
            </a:r>
          </a:p>
        </p:txBody>
      </p:sp>
      <p:sp>
        <p:nvSpPr>
          <p:cNvPr id="176" name="TextBox 175"/>
          <p:cNvSpPr txBox="1"/>
          <p:nvPr/>
        </p:nvSpPr>
        <p:spPr>
          <a:xfrm>
            <a:off x="1960505" y="3703336"/>
            <a:ext cx="498479" cy="261610"/>
          </a:xfrm>
          <a:prstGeom prst="rect">
            <a:avLst/>
          </a:prstGeom>
          <a:noFill/>
        </p:spPr>
        <p:txBody>
          <a:bodyPr wrap="none" rtlCol="0" anchor="b">
            <a:spAutoFit/>
          </a:bodyPr>
          <a:lstStyle/>
          <a:p>
            <a:pPr algn="ctr"/>
            <a:r>
              <a:rPr lang="en-US" sz="1100" b="1" dirty="0" smtClean="0">
                <a:solidFill>
                  <a:schemeClr val="bg1"/>
                </a:solidFill>
              </a:rPr>
              <a:t>Java</a:t>
            </a:r>
          </a:p>
        </p:txBody>
      </p:sp>
      <p:sp>
        <p:nvSpPr>
          <p:cNvPr id="133" name="TextBox 132"/>
          <p:cNvSpPr txBox="1"/>
          <p:nvPr/>
        </p:nvSpPr>
        <p:spPr>
          <a:xfrm>
            <a:off x="5602823" y="881794"/>
            <a:ext cx="831825" cy="307777"/>
          </a:xfrm>
          <a:prstGeom prst="rect">
            <a:avLst/>
          </a:prstGeom>
          <a:noFill/>
        </p:spPr>
        <p:txBody>
          <a:bodyPr wrap="square" rtlCol="0">
            <a:spAutoFit/>
          </a:bodyPr>
          <a:lstStyle/>
          <a:p>
            <a:r>
              <a:rPr lang="en-US" dirty="0" smtClean="0">
                <a:solidFill>
                  <a:srgbClr val="4D4D4D"/>
                </a:solidFill>
              </a:rPr>
              <a:t>Task</a:t>
            </a:r>
            <a:endParaRPr lang="en-US" dirty="0">
              <a:solidFill>
                <a:srgbClr val="4D4D4D"/>
              </a:solidFill>
            </a:endParaRPr>
          </a:p>
        </p:txBody>
      </p:sp>
      <p:sp>
        <p:nvSpPr>
          <p:cNvPr id="183" name="Title 1"/>
          <p:cNvSpPr>
            <a:spLocks noGrp="1"/>
          </p:cNvSpPr>
          <p:nvPr>
            <p:ph type="title"/>
          </p:nvPr>
        </p:nvSpPr>
        <p:spPr>
          <a:xfrm>
            <a:off x="155540" y="86559"/>
            <a:ext cx="8410575" cy="530298"/>
          </a:xfrm>
        </p:spPr>
        <p:txBody>
          <a:bodyPr/>
          <a:lstStyle/>
          <a:p>
            <a:r>
              <a:rPr lang="en-US" sz="2800" i="1" dirty="0" smtClean="0">
                <a:solidFill>
                  <a:srgbClr val="2C95DD"/>
                </a:solidFill>
              </a:rPr>
              <a:t>Staging</a:t>
            </a:r>
            <a:r>
              <a:rPr lang="en-US" sz="2800" dirty="0" smtClean="0">
                <a:solidFill>
                  <a:srgbClr val="2C95DD"/>
                </a:solidFill>
              </a:rPr>
              <a:t> an </a:t>
            </a:r>
            <a:r>
              <a:rPr lang="en-US" sz="2800" dirty="0">
                <a:solidFill>
                  <a:srgbClr val="2C95DD"/>
                </a:solidFill>
              </a:rPr>
              <a:t>Application</a:t>
            </a:r>
          </a:p>
        </p:txBody>
      </p:sp>
    </p:spTree>
    <p:extLst>
      <p:ext uri="{BB962C8B-B14F-4D97-AF65-F5344CB8AC3E}">
        <p14:creationId xmlns:p14="http://schemas.microsoft.com/office/powerpoint/2010/main" val="3715467956"/>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8.33333E-7 4.07407E-6 L 0.20833 -0.00124 " pathEditMode="relative" rAng="0" ptsTypes="AA">
                                      <p:cBhvr>
                                        <p:cTn id="6" dur="2000" fill="hold"/>
                                        <p:tgtEl>
                                          <p:spTgt spid="74"/>
                                        </p:tgtEl>
                                        <p:attrNameLst>
                                          <p:attrName>ppt_x</p:attrName>
                                          <p:attrName>ppt_y</p:attrName>
                                        </p:attrNameLst>
                                      </p:cBhvr>
                                      <p:rCtr x="10417" y="-62"/>
                                    </p:animMotion>
                                  </p:childTnLst>
                                </p:cTn>
                              </p:par>
                              <p:par>
                                <p:cTn id="7" presetID="9" presetClass="entr" presetSubtype="0" fill="hold" nodeType="withEffect">
                                  <p:stCondLst>
                                    <p:cond delay="0"/>
                                  </p:stCondLst>
                                  <p:childTnLst>
                                    <p:set>
                                      <p:cBhvr>
                                        <p:cTn id="8" dur="1" fill="hold">
                                          <p:stCondLst>
                                            <p:cond delay="0"/>
                                          </p:stCondLst>
                                        </p:cTn>
                                        <p:tgtEl>
                                          <p:spTgt spid="334"/>
                                        </p:tgtEl>
                                        <p:attrNameLst>
                                          <p:attrName>style.visibility</p:attrName>
                                        </p:attrNameLst>
                                      </p:cBhvr>
                                      <p:to>
                                        <p:strVal val="visible"/>
                                      </p:to>
                                    </p:set>
                                    <p:animEffect transition="in" filter="dissolve">
                                      <p:cBhvr>
                                        <p:cTn id="9" dur="500"/>
                                        <p:tgtEl>
                                          <p:spTgt spid="334"/>
                                        </p:tgtEl>
                                      </p:cBhvr>
                                    </p:animEffect>
                                  </p:childTnLst>
                                </p:cTn>
                              </p:par>
                            </p:childTnLst>
                          </p:cTn>
                        </p:par>
                        <p:par>
                          <p:cTn id="10" fill="hold">
                            <p:stCondLst>
                              <p:cond delay="2000"/>
                            </p:stCondLst>
                            <p:childTnLst>
                              <p:par>
                                <p:cTn id="11" presetID="9" presetClass="exit" presetSubtype="0" fill="hold" grpId="1" nodeType="afterEffect">
                                  <p:stCondLst>
                                    <p:cond delay="0"/>
                                  </p:stCondLst>
                                  <p:childTnLst>
                                    <p:animEffect transition="out" filter="dissolve">
                                      <p:cBhvr>
                                        <p:cTn id="12" dur="500"/>
                                        <p:tgtEl>
                                          <p:spTgt spid="74"/>
                                        </p:tgtEl>
                                      </p:cBhvr>
                                    </p:animEffect>
                                    <p:set>
                                      <p:cBhvr>
                                        <p:cTn id="13" dur="1" fill="hold">
                                          <p:stCondLst>
                                            <p:cond delay="499"/>
                                          </p:stCondLst>
                                        </p:cTn>
                                        <p:tgtEl>
                                          <p:spTgt spid="74"/>
                                        </p:tgtEl>
                                        <p:attrNameLst>
                                          <p:attrName>style.visibility</p:attrName>
                                        </p:attrNameLst>
                                      </p:cBhvr>
                                      <p:to>
                                        <p:strVal val="hidden"/>
                                      </p:to>
                                    </p:set>
                                  </p:childTnLst>
                                </p:cTn>
                              </p:par>
                              <p:par>
                                <p:cTn id="14" presetID="9" presetClass="entr" presetSubtype="0" fill="hold" grpId="1" nodeType="withEffect">
                                  <p:stCondLst>
                                    <p:cond delay="0"/>
                                  </p:stCondLst>
                                  <p:childTnLst>
                                    <p:set>
                                      <p:cBhvr>
                                        <p:cTn id="15" dur="1" fill="hold">
                                          <p:stCondLst>
                                            <p:cond delay="0"/>
                                          </p:stCondLst>
                                        </p:cTn>
                                        <p:tgtEl>
                                          <p:spTgt spid="133">
                                            <p:txEl>
                                              <p:pRg st="0" end="0"/>
                                            </p:txEl>
                                          </p:spTgt>
                                        </p:tgtEl>
                                        <p:attrNameLst>
                                          <p:attrName>style.visibility</p:attrName>
                                        </p:attrNameLst>
                                      </p:cBhvr>
                                      <p:to>
                                        <p:strVal val="visible"/>
                                      </p:to>
                                    </p:set>
                                    <p:animEffect transition="in" filter="dissolve">
                                      <p:cBhvr>
                                        <p:cTn id="16" dur="500"/>
                                        <p:tgtEl>
                                          <p:spTgt spid="133">
                                            <p:txEl>
                                              <p:pRg st="0" end="0"/>
                                            </p:txEl>
                                          </p:spTgt>
                                        </p:tgtEl>
                                      </p:cBhvr>
                                    </p:animEffect>
                                  </p:childTnLst>
                                </p:cTn>
                              </p:par>
                            </p:childTnLst>
                          </p:cTn>
                        </p:par>
                        <p:par>
                          <p:cTn id="17" fill="hold">
                            <p:stCondLst>
                              <p:cond delay="2500"/>
                            </p:stCondLst>
                            <p:childTnLst>
                              <p:par>
                                <p:cTn id="18" presetID="0" presetClass="path" presetSubtype="0" accel="50000" decel="50000" fill="hold" nodeType="afterEffect">
                                  <p:stCondLst>
                                    <p:cond delay="0"/>
                                  </p:stCondLst>
                                  <p:childTnLst>
                                    <p:animMotion origin="layout" path="M 3.88889E-6 -4.07407E-6 L 0.20468 -4.07407E-6 " pathEditMode="relative" ptsTypes="AA">
                                      <p:cBhvr>
                                        <p:cTn id="19" dur="1500" fill="hold"/>
                                        <p:tgtEl>
                                          <p:spTgt spid="133">
                                            <p:txEl>
                                              <p:pRg st="0" end="0"/>
                                            </p:txEl>
                                          </p:spTgt>
                                        </p:tgtEl>
                                        <p:attrNameLst>
                                          <p:attrName>ppt_x</p:attrName>
                                          <p:attrName>ppt_y</p:attrName>
                                        </p:attrNameLst>
                                      </p:cBhvr>
                                    </p:animMotion>
                                  </p:childTnLst>
                                </p:cTn>
                              </p:par>
                              <p:par>
                                <p:cTn id="20" presetID="9" presetClass="entr" presetSubtype="0" fill="hold" nodeType="withEffect">
                                  <p:stCondLst>
                                    <p:cond delay="0"/>
                                  </p:stCondLst>
                                  <p:childTnLst>
                                    <p:set>
                                      <p:cBhvr>
                                        <p:cTn id="21" dur="1" fill="hold">
                                          <p:stCondLst>
                                            <p:cond delay="0"/>
                                          </p:stCondLst>
                                        </p:cTn>
                                        <p:tgtEl>
                                          <p:spTgt spid="101"/>
                                        </p:tgtEl>
                                        <p:attrNameLst>
                                          <p:attrName>style.visibility</p:attrName>
                                        </p:attrNameLst>
                                      </p:cBhvr>
                                      <p:to>
                                        <p:strVal val="visible"/>
                                      </p:to>
                                    </p:set>
                                    <p:animEffect transition="in" filter="dissolve">
                                      <p:cBhvr>
                                        <p:cTn id="22" dur="500"/>
                                        <p:tgtEl>
                                          <p:spTgt spid="101"/>
                                        </p:tgtEl>
                                      </p:cBhvr>
                                    </p:animEffect>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grpId="0" nodeType="clickEffect">
                                  <p:stCondLst>
                                    <p:cond delay="0"/>
                                  </p:stCondLst>
                                  <p:childTnLst>
                                    <p:animMotion origin="layout" path="M 0.20469 4.07407E-6 C 0.21823 0.05061 0.23194 0.10185 0.22083 0.14321 C 0.20989 0.18426 0.15295 0.22963 0.13941 0.24722 " pathEditMode="relative" rAng="0" ptsTypes="aaA">
                                      <p:cBhvr>
                                        <p:cTn id="26" dur="1500" fill="hold"/>
                                        <p:tgtEl>
                                          <p:spTgt spid="133">
                                            <p:txEl>
                                              <p:pRg st="0" end="0"/>
                                            </p:txEl>
                                          </p:spTgt>
                                        </p:tgtEl>
                                        <p:attrNameLst>
                                          <p:attrName>ppt_x</p:attrName>
                                          <p:attrName>ppt_y</p:attrName>
                                        </p:attrNameLst>
                                      </p:cBhvr>
                                      <p:rCtr x="-1910" y="12346"/>
                                    </p:animMotion>
                                  </p:childTnLst>
                                </p:cTn>
                              </p:par>
                              <p:par>
                                <p:cTn id="27" presetID="9" presetClass="entr" presetSubtype="0" fill="hold" nodeType="withEffect">
                                  <p:stCondLst>
                                    <p:cond delay="0"/>
                                  </p:stCondLst>
                                  <p:childTnLst>
                                    <p:set>
                                      <p:cBhvr>
                                        <p:cTn id="28" dur="1" fill="hold">
                                          <p:stCondLst>
                                            <p:cond delay="0"/>
                                          </p:stCondLst>
                                        </p:cTn>
                                        <p:tgtEl>
                                          <p:spTgt spid="99"/>
                                        </p:tgtEl>
                                        <p:attrNameLst>
                                          <p:attrName>style.visibility</p:attrName>
                                        </p:attrNameLst>
                                      </p:cBhvr>
                                      <p:to>
                                        <p:strVal val="visible"/>
                                      </p:to>
                                    </p:set>
                                    <p:animEffect transition="in" filter="dissolve">
                                      <p:cBhvr>
                                        <p:cTn id="29" dur="500"/>
                                        <p:tgtEl>
                                          <p:spTgt spid="99"/>
                                        </p:tgtEl>
                                      </p:cBhvr>
                                    </p:animEffect>
                                  </p:childTnLst>
                                </p:cTn>
                              </p:par>
                            </p:childTnLst>
                          </p:cTn>
                        </p:par>
                        <p:par>
                          <p:cTn id="30" fill="hold">
                            <p:stCondLst>
                              <p:cond delay="1500"/>
                            </p:stCondLst>
                            <p:childTnLst>
                              <p:par>
                                <p:cTn id="31" presetID="9" presetClass="entr" presetSubtype="0" fill="hold" nodeType="afterEffect">
                                  <p:stCondLst>
                                    <p:cond delay="0"/>
                                  </p:stCondLst>
                                  <p:childTnLst>
                                    <p:set>
                                      <p:cBhvr>
                                        <p:cTn id="32" dur="1" fill="hold">
                                          <p:stCondLst>
                                            <p:cond delay="0"/>
                                          </p:stCondLst>
                                        </p:cTn>
                                        <p:tgtEl>
                                          <p:spTgt spid="75"/>
                                        </p:tgtEl>
                                        <p:attrNameLst>
                                          <p:attrName>style.visibility</p:attrName>
                                        </p:attrNameLst>
                                      </p:cBhvr>
                                      <p:to>
                                        <p:strVal val="visible"/>
                                      </p:to>
                                    </p:set>
                                    <p:animEffect transition="in" filter="dissolve">
                                      <p:cBhvr>
                                        <p:cTn id="33" dur="500"/>
                                        <p:tgtEl>
                                          <p:spTgt spid="75"/>
                                        </p:tgtEl>
                                      </p:cBhvr>
                                    </p:animEffect>
                                  </p:childTnLst>
                                </p:cTn>
                              </p:par>
                            </p:childTnLst>
                          </p:cTn>
                        </p:par>
                        <p:par>
                          <p:cTn id="34" fill="hold">
                            <p:stCondLst>
                              <p:cond delay="2000"/>
                            </p:stCondLst>
                            <p:childTnLst>
                              <p:par>
                                <p:cTn id="35" presetID="1" presetClass="entr" presetSubtype="0" fill="hold" nodeType="afterEffect">
                                  <p:stCondLst>
                                    <p:cond delay="0"/>
                                  </p:stCondLst>
                                  <p:childTnLst>
                                    <p:set>
                                      <p:cBhvr>
                                        <p:cTn id="36" dur="1" fill="hold">
                                          <p:stCondLst>
                                            <p:cond delay="499"/>
                                          </p:stCondLst>
                                        </p:cTn>
                                        <p:tgtEl>
                                          <p:spTgt spid="76"/>
                                        </p:tgtEl>
                                        <p:attrNameLst>
                                          <p:attrName>style.visibility</p:attrName>
                                        </p:attrNameLst>
                                      </p:cBhvr>
                                      <p:to>
                                        <p:strVal val="visible"/>
                                      </p:to>
                                    </p:set>
                                  </p:childTnLst>
                                </p:cTn>
                              </p:par>
                            </p:childTnLst>
                          </p:cTn>
                        </p:par>
                        <p:par>
                          <p:cTn id="37" fill="hold">
                            <p:stCondLst>
                              <p:cond delay="2500"/>
                            </p:stCondLst>
                            <p:childTnLst>
                              <p:par>
                                <p:cTn id="38" presetID="1" presetClass="exit" presetSubtype="0" fill="hold" nodeType="afterEffect">
                                  <p:stCondLst>
                                    <p:cond delay="0"/>
                                  </p:stCondLst>
                                  <p:childTnLst>
                                    <p:set>
                                      <p:cBhvr>
                                        <p:cTn id="39" dur="1" fill="hold">
                                          <p:stCondLst>
                                            <p:cond delay="499"/>
                                          </p:stCondLst>
                                        </p:cTn>
                                        <p:tgtEl>
                                          <p:spTgt spid="76"/>
                                        </p:tgtEl>
                                        <p:attrNameLst>
                                          <p:attrName>style.visibility</p:attrName>
                                        </p:attrNameLst>
                                      </p:cBhvr>
                                      <p:to>
                                        <p:strVal val="hidden"/>
                                      </p:to>
                                    </p:set>
                                  </p:childTnLst>
                                </p:cTn>
                              </p:par>
                            </p:childTnLst>
                          </p:cTn>
                        </p:par>
                        <p:par>
                          <p:cTn id="40" fill="hold">
                            <p:stCondLst>
                              <p:cond delay="3000"/>
                            </p:stCondLst>
                            <p:childTnLst>
                              <p:par>
                                <p:cTn id="41" presetID="1" presetClass="entr" presetSubtype="0" fill="hold" nodeType="afterEffect">
                                  <p:stCondLst>
                                    <p:cond delay="0"/>
                                  </p:stCondLst>
                                  <p:childTnLst>
                                    <p:set>
                                      <p:cBhvr>
                                        <p:cTn id="42" dur="1" fill="hold">
                                          <p:stCondLst>
                                            <p:cond delay="499"/>
                                          </p:stCondLst>
                                        </p:cTn>
                                        <p:tgtEl>
                                          <p:spTgt spid="76"/>
                                        </p:tgtEl>
                                        <p:attrNameLst>
                                          <p:attrName>style.visibility</p:attrName>
                                        </p:attrNameLst>
                                      </p:cBhvr>
                                      <p:to>
                                        <p:strVal val="visible"/>
                                      </p:to>
                                    </p:set>
                                  </p:childTnLst>
                                </p:cTn>
                              </p:par>
                            </p:childTnLst>
                          </p:cTn>
                        </p:par>
                        <p:par>
                          <p:cTn id="43" fill="hold">
                            <p:stCondLst>
                              <p:cond delay="3500"/>
                            </p:stCondLst>
                            <p:childTnLst>
                              <p:par>
                                <p:cTn id="44" presetID="1" presetClass="exit" presetSubtype="0" fill="hold" nodeType="afterEffect">
                                  <p:stCondLst>
                                    <p:cond delay="0"/>
                                  </p:stCondLst>
                                  <p:childTnLst>
                                    <p:set>
                                      <p:cBhvr>
                                        <p:cTn id="45" dur="1" fill="hold">
                                          <p:stCondLst>
                                            <p:cond delay="499"/>
                                          </p:stCondLst>
                                        </p:cTn>
                                        <p:tgtEl>
                                          <p:spTgt spid="76"/>
                                        </p:tgtEl>
                                        <p:attrNameLst>
                                          <p:attrName>style.visibility</p:attrName>
                                        </p:attrNameLst>
                                      </p:cBhvr>
                                      <p:to>
                                        <p:strVal val="hidden"/>
                                      </p:to>
                                    </p:set>
                                  </p:childTnLst>
                                </p:cTn>
                              </p:par>
                            </p:childTnLst>
                          </p:cTn>
                        </p:par>
                        <p:par>
                          <p:cTn id="46" fill="hold">
                            <p:stCondLst>
                              <p:cond delay="4000"/>
                            </p:stCondLst>
                            <p:childTnLst>
                              <p:par>
                                <p:cTn id="47" presetID="1" presetClass="entr" presetSubtype="0" fill="hold" nodeType="afterEffect">
                                  <p:stCondLst>
                                    <p:cond delay="0"/>
                                  </p:stCondLst>
                                  <p:childTnLst>
                                    <p:set>
                                      <p:cBhvr>
                                        <p:cTn id="48" dur="1" fill="hold">
                                          <p:stCondLst>
                                            <p:cond delay="499"/>
                                          </p:stCondLst>
                                        </p:cTn>
                                        <p:tgtEl>
                                          <p:spTgt spid="76"/>
                                        </p:tgtEl>
                                        <p:attrNameLst>
                                          <p:attrName>style.visibility</p:attrName>
                                        </p:attrNameLst>
                                      </p:cBhvr>
                                      <p:to>
                                        <p:strVal val="visible"/>
                                      </p:to>
                                    </p:set>
                                  </p:childTnLst>
                                </p:cTn>
                              </p:par>
                            </p:childTnLst>
                          </p:cTn>
                        </p:par>
                        <p:par>
                          <p:cTn id="49" fill="hold">
                            <p:stCondLst>
                              <p:cond delay="4500"/>
                            </p:stCondLst>
                            <p:childTnLst>
                              <p:par>
                                <p:cTn id="50" presetID="0" presetClass="path" presetSubtype="0" accel="50000" decel="50000" fill="hold" grpId="2" nodeType="afterEffect">
                                  <p:stCondLst>
                                    <p:cond delay="0"/>
                                  </p:stCondLst>
                                  <p:childTnLst>
                                    <p:animMotion origin="layout" path="M 0.13941 0.24723 C -0.03767 0.23797 -0.21372 0.22902 -0.3191 0.23827 C -0.42413 0.24815 -0.45851 0.27747 -0.49184 0.30772 " pathEditMode="relative" rAng="0" ptsTypes="aaA">
                                      <p:cBhvr>
                                        <p:cTn id="51" dur="1500" fill="hold"/>
                                        <p:tgtEl>
                                          <p:spTgt spid="133">
                                            <p:txEl>
                                              <p:pRg st="0" end="0"/>
                                            </p:txEl>
                                          </p:spTgt>
                                        </p:tgtEl>
                                        <p:attrNameLst>
                                          <p:attrName>ppt_x</p:attrName>
                                          <p:attrName>ppt_y</p:attrName>
                                        </p:attrNameLst>
                                      </p:cBhvr>
                                      <p:rCtr x="-31563" y="2099"/>
                                    </p:animMotion>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163"/>
                                        </p:tgtEl>
                                        <p:attrNameLst>
                                          <p:attrName>style.visibility</p:attrName>
                                        </p:attrNameLst>
                                      </p:cBhvr>
                                      <p:to>
                                        <p:strVal val="visible"/>
                                      </p:to>
                                    </p:set>
                                    <p:animEffect transition="in" filter="fade">
                                      <p:cBhvr>
                                        <p:cTn id="56" dur="500"/>
                                        <p:tgtEl>
                                          <p:spTgt spid="163"/>
                                        </p:tgtEl>
                                      </p:cBhvr>
                                    </p:animEffect>
                                  </p:childTnLst>
                                </p:cTn>
                              </p:par>
                            </p:childTnLst>
                          </p:cTn>
                        </p:par>
                        <p:par>
                          <p:cTn id="57" fill="hold">
                            <p:stCondLst>
                              <p:cond delay="500"/>
                            </p:stCondLst>
                            <p:childTnLst>
                              <p:par>
                                <p:cTn id="58" presetID="10" presetClass="entr" presetSubtype="0" fill="hold" grpId="0" nodeType="afterEffect">
                                  <p:stCondLst>
                                    <p:cond delay="0"/>
                                  </p:stCondLst>
                                  <p:childTnLst>
                                    <p:set>
                                      <p:cBhvr>
                                        <p:cTn id="59" dur="1" fill="hold">
                                          <p:stCondLst>
                                            <p:cond delay="0"/>
                                          </p:stCondLst>
                                        </p:cTn>
                                        <p:tgtEl>
                                          <p:spTgt spid="153"/>
                                        </p:tgtEl>
                                        <p:attrNameLst>
                                          <p:attrName>style.visibility</p:attrName>
                                        </p:attrNameLst>
                                      </p:cBhvr>
                                      <p:to>
                                        <p:strVal val="visible"/>
                                      </p:to>
                                    </p:set>
                                    <p:animEffect transition="in" filter="fade">
                                      <p:cBhvr>
                                        <p:cTn id="60" dur="500"/>
                                        <p:tgtEl>
                                          <p:spTgt spid="153"/>
                                        </p:tgtEl>
                                      </p:cBhvr>
                                    </p:animEffect>
                                  </p:childTnLst>
                                </p:cTn>
                              </p:par>
                            </p:childTnLst>
                          </p:cTn>
                        </p:par>
                        <p:par>
                          <p:cTn id="61" fill="hold">
                            <p:stCondLst>
                              <p:cond delay="1000"/>
                            </p:stCondLst>
                            <p:childTnLst>
                              <p:par>
                                <p:cTn id="62" presetID="10" presetClass="entr" presetSubtype="0" fill="hold" grpId="0" nodeType="afterEffect">
                                  <p:stCondLst>
                                    <p:cond delay="0"/>
                                  </p:stCondLst>
                                  <p:childTnLst>
                                    <p:set>
                                      <p:cBhvr>
                                        <p:cTn id="63" dur="1" fill="hold">
                                          <p:stCondLst>
                                            <p:cond delay="0"/>
                                          </p:stCondLst>
                                        </p:cTn>
                                        <p:tgtEl>
                                          <p:spTgt spid="154"/>
                                        </p:tgtEl>
                                        <p:attrNameLst>
                                          <p:attrName>style.visibility</p:attrName>
                                        </p:attrNameLst>
                                      </p:cBhvr>
                                      <p:to>
                                        <p:strVal val="visible"/>
                                      </p:to>
                                    </p:set>
                                    <p:animEffect transition="in" filter="fade">
                                      <p:cBhvr>
                                        <p:cTn id="64" dur="500"/>
                                        <p:tgtEl>
                                          <p:spTgt spid="154"/>
                                        </p:tgtEl>
                                      </p:cBhvr>
                                    </p:animEffect>
                                  </p:childTnLst>
                                </p:cTn>
                              </p:par>
                            </p:childTnLst>
                          </p:cTn>
                        </p:par>
                        <p:par>
                          <p:cTn id="65" fill="hold">
                            <p:stCondLst>
                              <p:cond delay="1500"/>
                            </p:stCondLst>
                            <p:childTnLst>
                              <p:par>
                                <p:cTn id="66" presetID="10" presetClass="entr" presetSubtype="0" fill="hold" grpId="0" nodeType="afterEffect">
                                  <p:stCondLst>
                                    <p:cond delay="0"/>
                                  </p:stCondLst>
                                  <p:childTnLst>
                                    <p:set>
                                      <p:cBhvr>
                                        <p:cTn id="67" dur="1" fill="hold">
                                          <p:stCondLst>
                                            <p:cond delay="0"/>
                                          </p:stCondLst>
                                        </p:cTn>
                                        <p:tgtEl>
                                          <p:spTgt spid="155"/>
                                        </p:tgtEl>
                                        <p:attrNameLst>
                                          <p:attrName>style.visibility</p:attrName>
                                        </p:attrNameLst>
                                      </p:cBhvr>
                                      <p:to>
                                        <p:strVal val="visible"/>
                                      </p:to>
                                    </p:set>
                                    <p:animEffect transition="in" filter="fade">
                                      <p:cBhvr>
                                        <p:cTn id="68" dur="500"/>
                                        <p:tgtEl>
                                          <p:spTgt spid="155"/>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156"/>
                                        </p:tgtEl>
                                        <p:attrNameLst>
                                          <p:attrName>style.visibility</p:attrName>
                                        </p:attrNameLst>
                                      </p:cBhvr>
                                      <p:to>
                                        <p:strVal val="visible"/>
                                      </p:to>
                                    </p:set>
                                    <p:animEffect transition="in" filter="fade">
                                      <p:cBhvr>
                                        <p:cTn id="73" dur="500"/>
                                        <p:tgtEl>
                                          <p:spTgt spid="156"/>
                                        </p:tgtEl>
                                      </p:cBhvr>
                                    </p:animEffect>
                                  </p:childTnLst>
                                </p:cTn>
                              </p:par>
                            </p:childTnLst>
                          </p:cTn>
                        </p:par>
                        <p:par>
                          <p:cTn id="74" fill="hold">
                            <p:stCondLst>
                              <p:cond delay="500"/>
                            </p:stCondLst>
                            <p:childTnLst>
                              <p:par>
                                <p:cTn id="75" presetID="22" presetClass="entr" presetSubtype="2" fill="hold" grpId="0" nodeType="afterEffect">
                                  <p:stCondLst>
                                    <p:cond delay="0"/>
                                  </p:stCondLst>
                                  <p:childTnLst>
                                    <p:set>
                                      <p:cBhvr>
                                        <p:cTn id="76" dur="1" fill="hold">
                                          <p:stCondLst>
                                            <p:cond delay="0"/>
                                          </p:stCondLst>
                                        </p:cTn>
                                        <p:tgtEl>
                                          <p:spTgt spid="159"/>
                                        </p:tgtEl>
                                        <p:attrNameLst>
                                          <p:attrName>style.visibility</p:attrName>
                                        </p:attrNameLst>
                                      </p:cBhvr>
                                      <p:to>
                                        <p:strVal val="visible"/>
                                      </p:to>
                                    </p:set>
                                    <p:animEffect transition="in" filter="wipe(right)">
                                      <p:cBhvr>
                                        <p:cTn id="77" dur="500"/>
                                        <p:tgtEl>
                                          <p:spTgt spid="159"/>
                                        </p:tgtEl>
                                      </p:cBhvr>
                                    </p:animEffect>
                                  </p:childTnLst>
                                </p:cTn>
                              </p:par>
                              <p:par>
                                <p:cTn id="78" presetID="9" presetClass="entr" presetSubtype="0" fill="hold" grpId="0" nodeType="withEffect">
                                  <p:stCondLst>
                                    <p:cond delay="250"/>
                                  </p:stCondLst>
                                  <p:childTnLst>
                                    <p:set>
                                      <p:cBhvr>
                                        <p:cTn id="79" dur="1" fill="hold">
                                          <p:stCondLst>
                                            <p:cond delay="0"/>
                                          </p:stCondLst>
                                        </p:cTn>
                                        <p:tgtEl>
                                          <p:spTgt spid="173"/>
                                        </p:tgtEl>
                                        <p:attrNameLst>
                                          <p:attrName>style.visibility</p:attrName>
                                        </p:attrNameLst>
                                      </p:cBhvr>
                                      <p:to>
                                        <p:strVal val="visible"/>
                                      </p:to>
                                    </p:set>
                                    <p:animEffect transition="in" filter="dissolve">
                                      <p:cBhvr>
                                        <p:cTn id="80" dur="500"/>
                                        <p:tgtEl>
                                          <p:spTgt spid="173"/>
                                        </p:tgtEl>
                                      </p:cBhvr>
                                    </p:animEffect>
                                  </p:childTnLst>
                                </p:cTn>
                              </p:par>
                            </p:childTnLst>
                          </p:cTn>
                        </p:par>
                        <p:par>
                          <p:cTn id="81" fill="hold">
                            <p:stCondLst>
                              <p:cond delay="1250"/>
                            </p:stCondLst>
                            <p:childTnLst>
                              <p:par>
                                <p:cTn id="82" presetID="10" presetClass="entr" presetSubtype="0" fill="hold" grpId="0" nodeType="afterEffect">
                                  <p:stCondLst>
                                    <p:cond delay="0"/>
                                  </p:stCondLst>
                                  <p:childTnLst>
                                    <p:set>
                                      <p:cBhvr>
                                        <p:cTn id="83" dur="1" fill="hold">
                                          <p:stCondLst>
                                            <p:cond delay="0"/>
                                          </p:stCondLst>
                                        </p:cTn>
                                        <p:tgtEl>
                                          <p:spTgt spid="161"/>
                                        </p:tgtEl>
                                        <p:attrNameLst>
                                          <p:attrName>style.visibility</p:attrName>
                                        </p:attrNameLst>
                                      </p:cBhvr>
                                      <p:to>
                                        <p:strVal val="visible"/>
                                      </p:to>
                                    </p:set>
                                    <p:animEffect transition="in" filter="fade">
                                      <p:cBhvr>
                                        <p:cTn id="84" dur="500"/>
                                        <p:tgtEl>
                                          <p:spTgt spid="161"/>
                                        </p:tgtEl>
                                      </p:cBhvr>
                                    </p:animEffect>
                                  </p:childTnLst>
                                </p:cTn>
                              </p:par>
                            </p:childTnLst>
                          </p:cTn>
                        </p:par>
                        <p:par>
                          <p:cTn id="85" fill="hold">
                            <p:stCondLst>
                              <p:cond delay="1750"/>
                            </p:stCondLst>
                            <p:childTnLst>
                              <p:par>
                                <p:cTn id="86" presetID="1" presetClass="exit" presetSubtype="0" fill="hold" grpId="1" nodeType="afterEffect">
                                  <p:stCondLst>
                                    <p:cond delay="750"/>
                                  </p:stCondLst>
                                  <p:childTnLst>
                                    <p:set>
                                      <p:cBhvr>
                                        <p:cTn id="87" dur="1" fill="hold">
                                          <p:stCondLst>
                                            <p:cond delay="499"/>
                                          </p:stCondLst>
                                        </p:cTn>
                                        <p:tgtEl>
                                          <p:spTgt spid="161"/>
                                        </p:tgtEl>
                                        <p:attrNameLst>
                                          <p:attrName>style.visibility</p:attrName>
                                        </p:attrNameLst>
                                      </p:cBhvr>
                                      <p:to>
                                        <p:strVal val="hidden"/>
                                      </p:to>
                                    </p:set>
                                  </p:childTnLst>
                                </p:cTn>
                              </p:par>
                            </p:childTnLst>
                          </p:cTn>
                        </p:par>
                        <p:par>
                          <p:cTn id="88" fill="hold">
                            <p:stCondLst>
                              <p:cond delay="3000"/>
                            </p:stCondLst>
                            <p:childTnLst>
                              <p:par>
                                <p:cTn id="89" presetID="22" presetClass="entr" presetSubtype="1" fill="hold" grpId="0" nodeType="afterEffect">
                                  <p:stCondLst>
                                    <p:cond delay="0"/>
                                  </p:stCondLst>
                                  <p:childTnLst>
                                    <p:set>
                                      <p:cBhvr>
                                        <p:cTn id="90" dur="1" fill="hold">
                                          <p:stCondLst>
                                            <p:cond delay="0"/>
                                          </p:stCondLst>
                                        </p:cTn>
                                        <p:tgtEl>
                                          <p:spTgt spid="160"/>
                                        </p:tgtEl>
                                        <p:attrNameLst>
                                          <p:attrName>style.visibility</p:attrName>
                                        </p:attrNameLst>
                                      </p:cBhvr>
                                      <p:to>
                                        <p:strVal val="visible"/>
                                      </p:to>
                                    </p:set>
                                    <p:animEffect transition="in" filter="wipe(up)">
                                      <p:cBhvr>
                                        <p:cTn id="91" dur="500"/>
                                        <p:tgtEl>
                                          <p:spTgt spid="160"/>
                                        </p:tgtEl>
                                      </p:cBhvr>
                                    </p:animEffect>
                                  </p:childTnLst>
                                </p:cTn>
                              </p:par>
                              <p:par>
                                <p:cTn id="92" presetID="9" presetClass="exit" presetSubtype="0" fill="hold" grpId="1" nodeType="withEffect">
                                  <p:stCondLst>
                                    <p:cond delay="750"/>
                                  </p:stCondLst>
                                  <p:childTnLst>
                                    <p:animEffect transition="out" filter="dissolve">
                                      <p:cBhvr>
                                        <p:cTn id="93" dur="500"/>
                                        <p:tgtEl>
                                          <p:spTgt spid="173"/>
                                        </p:tgtEl>
                                      </p:cBhvr>
                                    </p:animEffect>
                                    <p:set>
                                      <p:cBhvr>
                                        <p:cTn id="94" dur="1" fill="hold">
                                          <p:stCondLst>
                                            <p:cond delay="499"/>
                                          </p:stCondLst>
                                        </p:cTn>
                                        <p:tgtEl>
                                          <p:spTgt spid="173"/>
                                        </p:tgtEl>
                                        <p:attrNameLst>
                                          <p:attrName>style.visibility</p:attrName>
                                        </p:attrNameLst>
                                      </p:cBhvr>
                                      <p:to>
                                        <p:strVal val="hidden"/>
                                      </p:to>
                                    </p:set>
                                  </p:childTnLst>
                                </p:cTn>
                              </p:par>
                              <p:par>
                                <p:cTn id="95" presetID="9" presetClass="entr" presetSubtype="0" fill="hold" grpId="0" nodeType="withEffect">
                                  <p:stCondLst>
                                    <p:cond delay="250"/>
                                  </p:stCondLst>
                                  <p:childTnLst>
                                    <p:set>
                                      <p:cBhvr>
                                        <p:cTn id="96" dur="1" fill="hold">
                                          <p:stCondLst>
                                            <p:cond delay="0"/>
                                          </p:stCondLst>
                                        </p:cTn>
                                        <p:tgtEl>
                                          <p:spTgt spid="176"/>
                                        </p:tgtEl>
                                        <p:attrNameLst>
                                          <p:attrName>style.visibility</p:attrName>
                                        </p:attrNameLst>
                                      </p:cBhvr>
                                      <p:to>
                                        <p:strVal val="visible"/>
                                      </p:to>
                                    </p:set>
                                    <p:animEffect transition="in" filter="dissolve">
                                      <p:cBhvr>
                                        <p:cTn id="97" dur="500"/>
                                        <p:tgtEl>
                                          <p:spTgt spid="176"/>
                                        </p:tgtEl>
                                      </p:cBhvr>
                                    </p:animEffect>
                                  </p:childTnLst>
                                </p:cTn>
                              </p:par>
                            </p:childTnLst>
                          </p:cTn>
                        </p:par>
                        <p:par>
                          <p:cTn id="98" fill="hold">
                            <p:stCondLst>
                              <p:cond delay="4250"/>
                            </p:stCondLst>
                            <p:childTnLst>
                              <p:par>
                                <p:cTn id="99" presetID="10" presetClass="entr" presetSubtype="0" fill="hold" grpId="0" nodeType="afterEffect">
                                  <p:stCondLst>
                                    <p:cond delay="0"/>
                                  </p:stCondLst>
                                  <p:childTnLst>
                                    <p:set>
                                      <p:cBhvr>
                                        <p:cTn id="100" dur="1" fill="hold">
                                          <p:stCondLst>
                                            <p:cond delay="0"/>
                                          </p:stCondLst>
                                        </p:cTn>
                                        <p:tgtEl>
                                          <p:spTgt spid="162"/>
                                        </p:tgtEl>
                                        <p:attrNameLst>
                                          <p:attrName>style.visibility</p:attrName>
                                        </p:attrNameLst>
                                      </p:cBhvr>
                                      <p:to>
                                        <p:strVal val="visible"/>
                                      </p:to>
                                    </p:set>
                                    <p:animEffect transition="in" filter="fade">
                                      <p:cBhvr>
                                        <p:cTn id="101" dur="500"/>
                                        <p:tgtEl>
                                          <p:spTgt spid="162"/>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grpId="0" nodeType="clickEffect">
                                  <p:stCondLst>
                                    <p:cond delay="0"/>
                                  </p:stCondLst>
                                  <p:childTnLst>
                                    <p:set>
                                      <p:cBhvr>
                                        <p:cTn id="105" dur="1" fill="hold">
                                          <p:stCondLst>
                                            <p:cond delay="0"/>
                                          </p:stCondLst>
                                        </p:cTn>
                                        <p:tgtEl>
                                          <p:spTgt spid="157"/>
                                        </p:tgtEl>
                                        <p:attrNameLst>
                                          <p:attrName>style.visibility</p:attrName>
                                        </p:attrNameLst>
                                      </p:cBhvr>
                                      <p:to>
                                        <p:strVal val="visible"/>
                                      </p:to>
                                    </p:set>
                                    <p:animEffect transition="in" filter="fade">
                                      <p:cBhvr>
                                        <p:cTn id="106" dur="500"/>
                                        <p:tgtEl>
                                          <p:spTgt spid="157"/>
                                        </p:tgtEl>
                                      </p:cBhvr>
                                    </p:animEffect>
                                  </p:childTnLst>
                                </p:cTn>
                              </p:par>
                            </p:childTnLst>
                          </p:cTn>
                        </p:par>
                        <p:par>
                          <p:cTn id="107" fill="hold">
                            <p:stCondLst>
                              <p:cond delay="500"/>
                            </p:stCondLst>
                            <p:childTnLst>
                              <p:par>
                                <p:cTn id="108" presetID="50" presetClass="path" presetSubtype="0" accel="50000" decel="50000" fill="hold" grpId="0" nodeType="afterEffect">
                                  <p:stCondLst>
                                    <p:cond delay="0"/>
                                  </p:stCondLst>
                                  <p:childTnLst>
                                    <p:animMotion origin="layout" path="M 1.94444E-6 3.95062E-6 C 1.94444E-6 0.0003 0.10521 0.05493 0.1743 0.17932 C 0.24288 0.30401 0.25694 0.3753 0.28055 0.45185 " pathEditMode="relative" rAng="0" ptsTypes="fsf">
                                      <p:cBhvr>
                                        <p:cTn id="109" dur="2000" fill="hold"/>
                                        <p:tgtEl>
                                          <p:spTgt spid="167"/>
                                        </p:tgtEl>
                                        <p:attrNameLst>
                                          <p:attrName>ppt_x</p:attrName>
                                          <p:attrName>ppt_y</p:attrName>
                                        </p:attrNameLst>
                                      </p:cBhvr>
                                      <p:rCtr x="14028" y="22593"/>
                                    </p:animMotion>
                                  </p:childTnLst>
                                </p:cTn>
                              </p:par>
                            </p:childTnLst>
                          </p:cTn>
                        </p:par>
                        <p:par>
                          <p:cTn id="110" fill="hold">
                            <p:stCondLst>
                              <p:cond delay="2500"/>
                            </p:stCondLst>
                            <p:childTnLst>
                              <p:par>
                                <p:cTn id="111" presetID="1" presetClass="entr" presetSubtype="0" fill="hold" grpId="0" nodeType="afterEffect">
                                  <p:stCondLst>
                                    <p:cond delay="0"/>
                                  </p:stCondLst>
                                  <p:childTnLst>
                                    <p:set>
                                      <p:cBhvr>
                                        <p:cTn id="112" dur="1" fill="hold">
                                          <p:stCondLst>
                                            <p:cond delay="499"/>
                                          </p:stCondLst>
                                        </p:cTn>
                                        <p:tgtEl>
                                          <p:spTgt spid="165"/>
                                        </p:tgtEl>
                                        <p:attrNameLst>
                                          <p:attrName>style.visibility</p:attrName>
                                        </p:attrNameLst>
                                      </p:cBhvr>
                                      <p:to>
                                        <p:strVal val="visible"/>
                                      </p:to>
                                    </p:set>
                                  </p:childTnLst>
                                </p:cTn>
                              </p:par>
                            </p:childTnLst>
                          </p:cTn>
                        </p:par>
                        <p:par>
                          <p:cTn id="113" fill="hold">
                            <p:stCondLst>
                              <p:cond delay="3000"/>
                            </p:stCondLst>
                            <p:childTnLst>
                              <p:par>
                                <p:cTn id="114" presetID="42" presetClass="path" presetSubtype="0" accel="50000" decel="50000" fill="hold" grpId="1" nodeType="afterEffect">
                                  <p:stCondLst>
                                    <p:cond delay="0"/>
                                  </p:stCondLst>
                                  <p:childTnLst>
                                    <p:animMotion origin="layout" path="M 2.77778E-6 -6.17284E-7 L 0.28941 -0.02037 " pathEditMode="relative" rAng="0" ptsTypes="AA">
                                      <p:cBhvr>
                                        <p:cTn id="115" dur="2000" fill="hold"/>
                                        <p:tgtEl>
                                          <p:spTgt spid="154"/>
                                        </p:tgtEl>
                                        <p:attrNameLst>
                                          <p:attrName>ppt_x</p:attrName>
                                          <p:attrName>ppt_y</p:attrName>
                                        </p:attrNameLst>
                                      </p:cBhvr>
                                      <p:rCtr x="14462" y="-1019"/>
                                    </p:animMotion>
                                  </p:childTnLst>
                                </p:cTn>
                              </p:par>
                            </p:childTnLst>
                          </p:cTn>
                        </p:par>
                        <p:par>
                          <p:cTn id="116" fill="hold">
                            <p:stCondLst>
                              <p:cond delay="5000"/>
                            </p:stCondLst>
                            <p:childTnLst>
                              <p:par>
                                <p:cTn id="117" presetID="1" presetClass="entr" presetSubtype="0" fill="hold" grpId="0" nodeType="afterEffect">
                                  <p:stCondLst>
                                    <p:cond delay="0"/>
                                  </p:stCondLst>
                                  <p:childTnLst>
                                    <p:set>
                                      <p:cBhvr>
                                        <p:cTn id="118" dur="1" fill="hold">
                                          <p:stCondLst>
                                            <p:cond delay="499"/>
                                          </p:stCondLst>
                                        </p:cTn>
                                        <p:tgtEl>
                                          <p:spTgt spid="166"/>
                                        </p:tgtEl>
                                        <p:attrNameLst>
                                          <p:attrName>style.visibility</p:attrName>
                                        </p:attrNameLst>
                                      </p:cBhvr>
                                      <p:to>
                                        <p:strVal val="visible"/>
                                      </p:to>
                                    </p:set>
                                  </p:childTnLst>
                                </p:cTn>
                              </p:par>
                            </p:childTnLst>
                          </p:cTn>
                        </p:par>
                        <p:par>
                          <p:cTn id="119" fill="hold">
                            <p:stCondLst>
                              <p:cond delay="5500"/>
                            </p:stCondLst>
                            <p:childTnLst>
                              <p:par>
                                <p:cTn id="120" presetID="10" presetClass="entr" presetSubtype="0" fill="hold" grpId="0" nodeType="afterEffect">
                                  <p:stCondLst>
                                    <p:cond delay="0"/>
                                  </p:stCondLst>
                                  <p:childTnLst>
                                    <p:set>
                                      <p:cBhvr>
                                        <p:cTn id="121" dur="1" fill="hold">
                                          <p:stCondLst>
                                            <p:cond delay="0"/>
                                          </p:stCondLst>
                                        </p:cTn>
                                        <p:tgtEl>
                                          <p:spTgt spid="164"/>
                                        </p:tgtEl>
                                        <p:attrNameLst>
                                          <p:attrName>style.visibility</p:attrName>
                                        </p:attrNameLst>
                                      </p:cBhvr>
                                      <p:to>
                                        <p:strVal val="visible"/>
                                      </p:to>
                                    </p:set>
                                    <p:animEffect transition="in" filter="fade">
                                      <p:cBhvr>
                                        <p:cTn id="122" dur="500"/>
                                        <p:tgtEl>
                                          <p:spTgt spid="164"/>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grpId="0" nodeType="clickEffect">
                                  <p:stCondLst>
                                    <p:cond delay="0"/>
                                  </p:stCondLst>
                                  <p:childTnLst>
                                    <p:set>
                                      <p:cBhvr>
                                        <p:cTn id="126" dur="1" fill="hold">
                                          <p:stCondLst>
                                            <p:cond delay="0"/>
                                          </p:stCondLst>
                                        </p:cTn>
                                        <p:tgtEl>
                                          <p:spTgt spid="158"/>
                                        </p:tgtEl>
                                        <p:attrNameLst>
                                          <p:attrName>style.visibility</p:attrName>
                                        </p:attrNameLst>
                                      </p:cBhvr>
                                      <p:to>
                                        <p:strVal val="visible"/>
                                      </p:to>
                                    </p:set>
                                    <p:animEffect transition="in" filter="fade">
                                      <p:cBhvr>
                                        <p:cTn id="127" dur="500"/>
                                        <p:tgtEl>
                                          <p:spTgt spid="158"/>
                                        </p:tgtEl>
                                      </p:cBhvr>
                                    </p:animEffect>
                                  </p:childTnLst>
                                </p:cTn>
                              </p:par>
                            </p:childTnLst>
                          </p:cTn>
                        </p:par>
                        <p:par>
                          <p:cTn id="128" fill="hold">
                            <p:stCondLst>
                              <p:cond delay="500"/>
                            </p:stCondLst>
                            <p:childTnLst>
                              <p:par>
                                <p:cTn id="129" presetID="42" presetClass="path" presetSubtype="0" accel="50000" decel="50000" fill="hold" grpId="1" nodeType="afterEffect">
                                  <p:stCondLst>
                                    <p:cond delay="0"/>
                                  </p:stCondLst>
                                  <p:childTnLst>
                                    <p:animMotion origin="layout" path="M -2.77778E-6 -3.08547E-9 L 0.08108 -3.08547E-9 " pathEditMode="relative" rAng="0" ptsTypes="AA">
                                      <p:cBhvr>
                                        <p:cTn id="130" dur="500" fill="hold"/>
                                        <p:tgtEl>
                                          <p:spTgt spid="164"/>
                                        </p:tgtEl>
                                        <p:attrNameLst>
                                          <p:attrName>ppt_x</p:attrName>
                                          <p:attrName>ppt_y</p:attrName>
                                        </p:attrNameLst>
                                      </p:cBhvr>
                                      <p:rCtr x="4045" y="0"/>
                                    </p:animMotion>
                                  </p:childTnLst>
                                </p:cTn>
                              </p:par>
                            </p:childTnLst>
                          </p:cTn>
                        </p:par>
                        <p:par>
                          <p:cTn id="131" fill="hold">
                            <p:stCondLst>
                              <p:cond delay="1000"/>
                            </p:stCondLst>
                            <p:childTnLst>
                              <p:par>
                                <p:cTn id="132" presetID="50" presetClass="path" presetSubtype="0" accel="50000" decel="50000" fill="hold" grpId="2" nodeType="afterEffect">
                                  <p:stCondLst>
                                    <p:cond delay="250"/>
                                  </p:stCondLst>
                                  <p:childTnLst>
                                    <p:animMotion origin="layout" path="M 0.08106 -4.50896E-7 C 0.08106 0.00124 0.1156 -0.10562 0.09599 -0.15287 C 0.0769 -0.20012 -0.0762 -0.28938 -0.16803 -0.32026 C -0.26002 -0.35145 -0.30116 -0.39716 -0.34907 -0.45244 " pathEditMode="relative" rAng="0" ptsTypes="fssf">
                                      <p:cBhvr>
                                        <p:cTn id="133" dur="2000" fill="hold"/>
                                        <p:tgtEl>
                                          <p:spTgt spid="164"/>
                                        </p:tgtEl>
                                        <p:attrNameLst>
                                          <p:attrName>ppt_x</p:attrName>
                                          <p:attrName>ppt_y</p:attrName>
                                        </p:attrNameLst>
                                      </p:cBhvr>
                                      <p:rCtr x="-19788" y="-2257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4" grpId="1"/>
      <p:bldP spid="153" grpId="0" animBg="1"/>
      <p:bldP spid="154" grpId="0" animBg="1"/>
      <p:bldP spid="154" grpId="1" animBg="1"/>
      <p:bldP spid="155" grpId="0" animBg="1"/>
      <p:bldP spid="156" grpId="0"/>
      <p:bldP spid="157" grpId="0"/>
      <p:bldP spid="158" grpId="0"/>
      <p:bldP spid="159" grpId="0" animBg="1"/>
      <p:bldP spid="160" grpId="0" animBg="1"/>
      <p:bldP spid="161" grpId="0" animBg="1"/>
      <p:bldP spid="161" grpId="1" animBg="1"/>
      <p:bldP spid="162" grpId="0" animBg="1"/>
      <p:bldP spid="163" grpId="0"/>
      <p:bldP spid="164" grpId="0" animBg="1"/>
      <p:bldP spid="164" grpId="1" animBg="1"/>
      <p:bldP spid="164" grpId="2" animBg="1"/>
      <p:bldP spid="165" grpId="0"/>
      <p:bldP spid="166" grpId="0"/>
      <p:bldP spid="167" grpId="0" animBg="1"/>
      <p:bldP spid="173" grpId="0"/>
      <p:bldP spid="173" grpId="1"/>
      <p:bldP spid="176" grpId="0"/>
      <p:bldP spid="133" grpId="0" build="allAtOnce"/>
      <p:bldP spid="133" grpId="1" build="allAtOnce"/>
      <p:bldP spid="133" grpId="2" build="allAtOnce"/>
    </p:bldLst>
  </p:timing>
</p:sld>
</file>

<file path=ppt/theme/theme1.xml><?xml version="1.0" encoding="utf-8"?>
<a:theme xmlns:a="http://schemas.openxmlformats.org/drawingml/2006/main" name="Pivotal_interim_040113_template_">
  <a:themeElements>
    <a:clrScheme name="custom 19">
      <a:dk1>
        <a:srgbClr val="4D4D4D"/>
      </a:dk1>
      <a:lt1>
        <a:srgbClr val="FFFFFF"/>
      </a:lt1>
      <a:dk2>
        <a:srgbClr val="008881"/>
      </a:dk2>
      <a:lt2>
        <a:srgbClr val="000000"/>
      </a:lt2>
      <a:accent1>
        <a:srgbClr val="33928A"/>
      </a:accent1>
      <a:accent2>
        <a:srgbClr val="3EA7BC"/>
      </a:accent2>
      <a:accent3>
        <a:srgbClr val="F27C3A"/>
      </a:accent3>
      <a:accent4>
        <a:srgbClr val="AEBF2F"/>
      </a:accent4>
      <a:accent5>
        <a:srgbClr val="007CA2"/>
      </a:accent5>
      <a:accent6>
        <a:srgbClr val="705D8B"/>
      </a:accent6>
      <a:hlink>
        <a:srgbClr val="3EA7BC"/>
      </a:hlink>
      <a:folHlink>
        <a:srgbClr val="4D4D4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99764</TotalTime>
  <Words>2293</Words>
  <Application>Microsoft Macintosh PowerPoint</Application>
  <PresentationFormat>On-screen Show (16:9)</PresentationFormat>
  <Paragraphs>548</Paragraphs>
  <Slides>28</Slides>
  <Notes>26</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Pivotal_interim_040113_template_</vt:lpstr>
      <vt:lpstr>PowerPoint Presentation</vt:lpstr>
      <vt:lpstr>The Whole Stack</vt:lpstr>
      <vt:lpstr>A Multi-Cloud Platform: Cloud Foundry</vt:lpstr>
      <vt:lpstr>PowerPoint Presentation</vt:lpstr>
      <vt:lpstr>Elastic Container Runtime</vt:lpstr>
      <vt:lpstr>PowerPoint Presentation</vt:lpstr>
      <vt:lpstr>Overview: Pushing an Application</vt:lpstr>
      <vt:lpstr>Creating and Binding a Service</vt:lpstr>
      <vt:lpstr>Staging an Application</vt:lpstr>
      <vt:lpstr>PowerPoint Presentation</vt:lpstr>
      <vt:lpstr>PowerPoint Presentation</vt:lpstr>
      <vt:lpstr>Customize the Container Experience</vt:lpstr>
      <vt:lpstr>PowerPoint Presentation</vt:lpstr>
      <vt:lpstr>Customize the Container Experience</vt:lpstr>
      <vt:lpstr>Application Containers and Scaling</vt:lpstr>
      <vt:lpstr>Deploying Cloud Foundry</vt:lpstr>
      <vt:lpstr>PowerPoint Presentation</vt:lpstr>
      <vt:lpstr>Deploying the CF Runtime  with Cloud Foundry BOSH</vt:lpstr>
      <vt:lpstr>Pivotal Cloud Foundry Services</vt:lpstr>
      <vt:lpstr>MySQL for Pivotal Cloud Foundry</vt:lpstr>
      <vt:lpstr>Four Levels of HA</vt:lpstr>
      <vt:lpstr>PowerPoint Presentation</vt:lpstr>
      <vt:lpstr>Application Instance HA</vt:lpstr>
      <vt:lpstr>Platform Process HA</vt:lpstr>
      <vt:lpstr>Platform Virtual Machine HA</vt:lpstr>
      <vt:lpstr>Availability Zone HA</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XD</dc:title>
  <cp:lastModifiedBy>Ben Bertka</cp:lastModifiedBy>
  <cp:revision>622</cp:revision>
  <dcterms:modified xsi:type="dcterms:W3CDTF">2016-10-10T16:51:40Z</dcterms:modified>
</cp:coreProperties>
</file>