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3" r:id="rId1"/>
  </p:sldMasterIdLst>
  <p:sldIdLst>
    <p:sldId id="256" r:id="rId2"/>
    <p:sldId id="257" r:id="rId3"/>
    <p:sldId id="259" r:id="rId4"/>
    <p:sldId id="262" r:id="rId5"/>
    <p:sldId id="268" r:id="rId6"/>
    <p:sldId id="263" r:id="rId7"/>
    <p:sldId id="269" r:id="rId8"/>
    <p:sldId id="272" r:id="rId9"/>
    <p:sldId id="273" r:id="rId10"/>
    <p:sldId id="275" r:id="rId11"/>
    <p:sldId id="267" r:id="rId12"/>
    <p:sldId id="266" r:id="rId13"/>
    <p:sldId id="264" r:id="rId14"/>
    <p:sldId id="265" r:id="rId15"/>
  </p:sldIdLst>
  <p:sldSz cx="18288000" cy="10287000"/>
  <p:notesSz cx="6858000" cy="9144000"/>
  <p:embeddedFontLst>
    <p:embeddedFont>
      <p:font typeface="Century Gothic Paneuropean" panose="020B0604020202020204" charset="0"/>
      <p:regular r:id="rId16"/>
    </p:embeddedFont>
    <p:embeddedFont>
      <p:font typeface="Century Gothic Paneuropean Bold" panose="020B0604020202020204" charset="0"/>
      <p:regular r:id="rId17"/>
    </p:embeddedFont>
    <p:embeddedFont>
      <p:font typeface="Century Gothic Paneuropean Boldothic Paneuropean Bold" panose="020B0604020202020204" charset="0"/>
      <p:regular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AB49E-7195-4D25-A63A-1B8ED8D47278}" v="25" dt="2025-03-23T12:21:3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1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3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4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358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6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991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5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6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400" y="1409700"/>
            <a:ext cx="13018493" cy="6515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sz="104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COLLABORATIVE TO-DO LIST</a:t>
            </a:r>
          </a:p>
          <a:p>
            <a:pPr algn="ctr">
              <a:lnSpc>
                <a:spcPts val="17489"/>
              </a:lnSpc>
            </a:pPr>
            <a:r>
              <a:rPr lang="en-US" sz="104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MANAGER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75216-3FB6-72AB-B09E-32AD32A4AC1A}"/>
              </a:ext>
            </a:extLst>
          </p:cNvPr>
          <p:cNvSpPr txBox="1"/>
          <p:nvPr/>
        </p:nvSpPr>
        <p:spPr>
          <a:xfrm>
            <a:off x="9906000" y="83439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entury Gothic Paneuropean Bold" panose="020B0604020202020204" charset="0"/>
                <a:cs typeface="Century Gothic Paneuropean Bold" panose="020B0604020202020204" charset="0"/>
              </a:rPr>
              <a:t>DONE BY</a:t>
            </a:r>
          </a:p>
          <a:p>
            <a:r>
              <a:rPr lang="en-IN" sz="1800" dirty="0">
                <a:latin typeface="Century Gothic Paneuropean Bold" panose="020B0604020202020204" charset="0"/>
                <a:cs typeface="Century Gothic Paneuropean Bold" panose="020B0604020202020204" charset="0"/>
              </a:rPr>
              <a:t>VENKATESH D – 2303717673821056</a:t>
            </a:r>
          </a:p>
          <a:p>
            <a:r>
              <a:rPr lang="en-IN" sz="1800" dirty="0">
                <a:latin typeface="Century Gothic Paneuropean Bold" panose="020B0604020202020204" charset="0"/>
                <a:cs typeface="Century Gothic Paneuropean Bold" panose="020B0604020202020204" charset="0"/>
              </a:rPr>
              <a:t>VARUN S – 2303717673821054</a:t>
            </a:r>
          </a:p>
          <a:p>
            <a:r>
              <a:rPr lang="en-IN" sz="1800" dirty="0">
                <a:latin typeface="Century Gothic Paneuropean Bold" panose="020B0604020202020204" charset="0"/>
                <a:cs typeface="Century Gothic Paneuropean Bold" panose="020B0604020202020204" charset="0"/>
              </a:rPr>
              <a:t>LOKESH JAYANTH - 2303717673821019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F6F8D4-71D8-C1F0-7038-00C603496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00301"/>
            <a:ext cx="9305351" cy="6629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504DB1-781A-7652-A5FA-5D6FAD34C003}"/>
              </a:ext>
            </a:extLst>
          </p:cNvPr>
          <p:cNvSpPr txBox="1"/>
          <p:nvPr/>
        </p:nvSpPr>
        <p:spPr>
          <a:xfrm>
            <a:off x="1219200" y="419100"/>
            <a:ext cx="1303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Century Gothic Paneuropean Bold" panose="020B0604020202020204" charset="0"/>
                <a:cs typeface="Century Gothic Paneuropean Bold" panose="020B0604020202020204" charset="0"/>
              </a:rPr>
              <a:t>CLIENT GUI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4AAD6-0E1A-AC98-25C6-3E4225F42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0" y="4533900"/>
            <a:ext cx="4534533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3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03C3E-A352-3A06-3DE7-2648BF6D2AFA}"/>
              </a:ext>
            </a:extLst>
          </p:cNvPr>
          <p:cNvSpPr txBox="1"/>
          <p:nvPr/>
        </p:nvSpPr>
        <p:spPr>
          <a:xfrm>
            <a:off x="1981200" y="800100"/>
            <a:ext cx="11872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7200" b="1" i="0" dirty="0">
                <a:effectLst/>
                <a:latin typeface="Century Gothic Paneuropean Bold" panose="020B0604020202020204" charset="0"/>
                <a:cs typeface="Century Gothic Paneuropean Bold" panose="020B0604020202020204" charset="0"/>
              </a:rPr>
              <a:t>CHALLENGES &amp;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80DE3-8457-6C38-6E33-1216D40033CC}"/>
              </a:ext>
            </a:extLst>
          </p:cNvPr>
          <p:cNvSpPr txBox="1"/>
          <p:nvPr/>
        </p:nvSpPr>
        <p:spPr>
          <a:xfrm>
            <a:off x="2895600" y="2324100"/>
            <a:ext cx="11353800" cy="913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Challenge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Synchronizing tasks across clients without conflicts.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Solution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Thread-safe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BlockingQueue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 for updates.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Challenge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Dynamic UI updates.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Solution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SwingUtilities.invokeLater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() for thread-safe GUI changes.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>
              <a:lnSpc>
                <a:spcPct val="150000"/>
              </a:lnSpc>
            </a:pPr>
            <a:endParaRPr lang="en-IN" sz="36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>
              <a:lnSpc>
                <a:spcPct val="150000"/>
              </a:lnSpc>
            </a:pPr>
            <a:endParaRPr lang="en-IN" sz="3600" dirty="0">
              <a:latin typeface="Century Gothic Paneuropean" panose="020B0604020202020204" charset="0"/>
              <a:cs typeface="Century Gothic Paneurope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7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5465B-A9FC-8D80-56DD-FC47C2D02029}"/>
              </a:ext>
            </a:extLst>
          </p:cNvPr>
          <p:cNvSpPr txBox="1"/>
          <p:nvPr/>
        </p:nvSpPr>
        <p:spPr>
          <a:xfrm>
            <a:off x="2895600" y="952500"/>
            <a:ext cx="11150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i="0" dirty="0">
                <a:effectLst/>
                <a:latin typeface="Century Gothic Paneuropean Bold" panose="020B0604020202020204" charset="0"/>
                <a:cs typeface="Century Gothic Paneuropean Bold" panose="020B0604020202020204" charset="0"/>
              </a:rPr>
              <a:t> FUTURE ENHANCEMENTS</a:t>
            </a:r>
            <a:r>
              <a:rPr lang="en-IN" sz="7200" dirty="0">
                <a:latin typeface="Century Gothic Paneuropean Bold" panose="020B0604020202020204" charset="0"/>
                <a:cs typeface="Century Gothic Paneuropean Bold" panose="020B060402020202020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38BFD-88BB-1D05-880B-01E6C48763B2}"/>
              </a:ext>
            </a:extLst>
          </p:cNvPr>
          <p:cNvSpPr txBox="1"/>
          <p:nvPr/>
        </p:nvSpPr>
        <p:spPr>
          <a:xfrm>
            <a:off x="3505200" y="2781300"/>
            <a:ext cx="10058400" cy="5824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Cloud Integration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Save tasks to a database.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Mobile App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Android/iOS client.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Notifications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Deadline reminders.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Enable </a:t>
            </a:r>
            <a:r>
              <a:rPr lang="en-US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offline mode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 with sync-on-reconnect.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File attachments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 (e.g., upload documents to tasks)</a:t>
            </a:r>
            <a:endParaRPr lang="en-US" sz="36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Role-based access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 (Admin/User permissions).</a:t>
            </a:r>
            <a:endParaRPr lang="en-IN" sz="3600" dirty="0">
              <a:latin typeface="Century Gothic Paneuropean" panose="020B0604020202020204" charset="0"/>
              <a:cs typeface="Century Gothic Paneurope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3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571911"/>
            <a:ext cx="853717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7200" b="1" dirty="0">
                <a:solidFill>
                  <a:srgbClr val="000000"/>
                </a:solidFill>
                <a:latin typeface="Century Gothic Paneuropean Bold" panose="020B0604020202020204" charset="0"/>
                <a:ea typeface="Century Gothic Paneuropean Bold"/>
                <a:cs typeface="Century Gothic Paneuropean Bold" panose="020B0604020202020204" charset="0"/>
                <a:sym typeface="Century Gothic Paneuropean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28950" y="3573096"/>
            <a:ext cx="11483640" cy="6636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Successfully built a </a:t>
            </a:r>
            <a:r>
              <a:rPr lang="en-IN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real-time collaborative</a:t>
            </a:r>
            <a:r>
              <a:rPr lang="en-IN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 task manager using Java.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Enabled </a:t>
            </a:r>
            <a:r>
              <a:rPr lang="en-IN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multi-user sync</a:t>
            </a:r>
            <a:r>
              <a:rPr lang="en-IN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 via sockets with an intuitive Swing GUI.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Demonstrated core Java skills: </a:t>
            </a:r>
            <a:r>
              <a:rPr lang="en-IN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networking, multithreading, and OOP</a:t>
            </a:r>
            <a:r>
              <a:rPr lang="en-IN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3600" b="0" i="0" dirty="0">
              <a:effectLst/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latin typeface="Century Gothic Paneuropean" panose="020B0604020202020204" charset="0"/>
              <a:ea typeface="Century Gothic Paneuropean"/>
              <a:cs typeface="Century Gothic Paneuropean" panose="020B0604020202020204" charset="0"/>
              <a:sym typeface="Century Gothic Paneuropea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886200" y="207899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72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9600" y="2095500"/>
            <a:ext cx="13981345" cy="5784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2263" lvl="1" indent="-441131" algn="just">
              <a:lnSpc>
                <a:spcPts val="5721"/>
              </a:lnSpc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Century Gothic Paneuropean Bold" panose="020B0604020202020204" charset="0"/>
                <a:ea typeface="Century Gothic Paneuropean Bold"/>
                <a:cs typeface="Century Gothic Paneuropean Bold" panose="020B0604020202020204" charset="0"/>
                <a:sym typeface="Century Gothic Paneuropean Bold"/>
              </a:rPr>
              <a:t>What is the Project About?</a:t>
            </a:r>
          </a:p>
          <a:p>
            <a:pPr marL="1764526" lvl="2" indent="-588175" algn="just">
              <a:lnSpc>
                <a:spcPts val="5721"/>
              </a:lnSpc>
              <a:buFont typeface="Arial"/>
              <a:buChar char="⚬"/>
            </a:pPr>
            <a:r>
              <a:rPr lang="en-GB" sz="3600" dirty="0">
                <a:latin typeface="Century Gothic Paneuropean" panose="020B0604020202020204" charset="0"/>
                <a:cs typeface="Century Gothic Paneuropean" panose="020B0604020202020204" charset="0"/>
              </a:rPr>
              <a:t>A collaborative </a:t>
            </a:r>
            <a:r>
              <a:rPr lang="en-GB" sz="3600" dirty="0" err="1">
                <a:latin typeface="Century Gothic Paneuropean" panose="020B0604020202020204" charset="0"/>
                <a:cs typeface="Century Gothic Paneuropean" panose="020B0604020202020204" charset="0"/>
              </a:rPr>
              <a:t>ToDo</a:t>
            </a:r>
            <a:r>
              <a:rPr lang="en-GB" sz="3600" dirty="0">
                <a:latin typeface="Century Gothic Paneuropean" panose="020B0604020202020204" charset="0"/>
                <a:cs typeface="Century Gothic Paneuropean" panose="020B0604020202020204" charset="0"/>
              </a:rPr>
              <a:t> list application that allows multiple users to manage shared tasks in real time over a network using Java sockets.</a:t>
            </a:r>
            <a:endParaRPr lang="en-US" sz="3600" dirty="0">
              <a:solidFill>
                <a:srgbClr val="000000"/>
              </a:solidFill>
              <a:latin typeface="Century Gothic Paneuropean" panose="020B0604020202020204" charset="0"/>
              <a:ea typeface="Century Gothic Paneuropean"/>
              <a:cs typeface="Century Gothic Paneuropean" panose="020B0604020202020204" charset="0"/>
              <a:sym typeface="Century Gothic Paneuropean"/>
            </a:endParaRPr>
          </a:p>
          <a:p>
            <a:pPr marL="882263" lvl="1" indent="-441131" algn="just">
              <a:lnSpc>
                <a:spcPts val="5721"/>
              </a:lnSpc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Century Gothic Paneuropean Bold" panose="020B0604020202020204" charset="0"/>
                <a:ea typeface="Century Gothic Paneuropean Bold"/>
                <a:cs typeface="Century Gothic Paneuropean Bold" panose="020B0604020202020204" charset="0"/>
                <a:sym typeface="Century Gothic Paneuropean Bold"/>
              </a:rPr>
              <a:t>Objective:</a:t>
            </a:r>
          </a:p>
          <a:p>
            <a:pPr marL="1764526" lvl="2" indent="-588175" algn="just">
              <a:lnSpc>
                <a:spcPts val="5721"/>
              </a:lnSpc>
              <a:buFont typeface="Arial"/>
              <a:buChar char="⚬"/>
            </a:pPr>
            <a:r>
              <a:rPr lang="en-US" sz="3600" dirty="0">
                <a:solidFill>
                  <a:srgbClr val="000000"/>
                </a:solidFill>
                <a:latin typeface="Century Gothic Paneuropean" panose="020B0604020202020204" charset="0"/>
                <a:ea typeface="Century Gothic Paneuropean"/>
                <a:cs typeface="Century Gothic Paneuropean" panose="020B0604020202020204" charset="0"/>
                <a:sym typeface="Century Gothic Paneuropean"/>
              </a:rPr>
              <a:t>To </a:t>
            </a:r>
            <a:r>
              <a:rPr lang="en-GB" sz="3600" dirty="0">
                <a:latin typeface="Century Gothic Paneuropean" panose="020B0604020202020204" charset="0"/>
                <a:cs typeface="Century Gothic Paneuropean" panose="020B0604020202020204" charset="0"/>
              </a:rPr>
              <a:t>enable real-time task collaboration with a responsive GUI, ensuring efficient communication and synchronization among users</a:t>
            </a:r>
            <a:endParaRPr lang="en-US" sz="3600" dirty="0">
              <a:solidFill>
                <a:srgbClr val="000000"/>
              </a:solidFill>
              <a:latin typeface="Century Gothic Paneuropean" panose="020B0604020202020204" charset="0"/>
              <a:ea typeface="Century Gothic Paneuropean"/>
              <a:cs typeface="Century Gothic Paneuropean" panose="020B0604020202020204" charset="0"/>
              <a:sym typeface="Century Gothic Paneuropea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-685800" y="489175"/>
            <a:ext cx="17043584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72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TOOLS AND TECHNOLOGIES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9057" y="1881290"/>
            <a:ext cx="13981345" cy="8433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IN" sz="36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1764526" lvl="2" indent="-588175" algn="l">
              <a:lnSpc>
                <a:spcPct val="150000"/>
              </a:lnSpc>
              <a:buFont typeface="Arial"/>
              <a:buChar char="⚬"/>
            </a:pPr>
            <a:r>
              <a:rPr lang="en-IN" sz="3600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Programming Language</a:t>
            </a:r>
            <a:r>
              <a:rPr lang="en-IN" sz="3600" b="1" dirty="0">
                <a:latin typeface="Century Gothic Paneuropean" panose="020B0604020202020204" charset="0"/>
                <a:cs typeface="Century Gothic Paneuropean" panose="020B0604020202020204" charset="0"/>
              </a:rPr>
              <a:t>:</a:t>
            </a:r>
            <a:r>
              <a:rPr lang="en-IN" sz="3600" dirty="0">
                <a:latin typeface="Century Gothic Paneuropean" panose="020B0604020202020204" charset="0"/>
                <a:cs typeface="Century Gothic Paneuropean" panose="020B0604020202020204" charset="0"/>
              </a:rPr>
              <a:t> Java</a:t>
            </a:r>
          </a:p>
          <a:p>
            <a:pPr marL="1764526" lvl="2" indent="-588175" algn="l">
              <a:lnSpc>
                <a:spcPct val="150000"/>
              </a:lnSpc>
              <a:buFont typeface="Arial"/>
              <a:buChar char="⚬"/>
            </a:pPr>
            <a:r>
              <a:rPr lang="en-IN" sz="3600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GUI Framework:</a:t>
            </a:r>
            <a:r>
              <a:rPr lang="en-IN" sz="3600" dirty="0">
                <a:latin typeface="Century Gothic Paneuropean Bold" panose="020B0604020202020204" charset="0"/>
                <a:cs typeface="Century Gothic Paneuropean Bold" panose="020B0604020202020204" charset="0"/>
              </a:rPr>
              <a:t> </a:t>
            </a:r>
            <a:r>
              <a:rPr lang="en-IN" sz="3600" dirty="0">
                <a:latin typeface="Century Gothic Paneuropean" panose="020B0604020202020204" charset="0"/>
                <a:cs typeface="Century Gothic Paneuropean" panose="020B0604020202020204" charset="0"/>
              </a:rPr>
              <a:t>Java Swing</a:t>
            </a:r>
          </a:p>
          <a:p>
            <a:pPr marL="1764526" lvl="2" indent="-588175" algn="l">
              <a:lnSpc>
                <a:spcPct val="150000"/>
              </a:lnSpc>
              <a:buFont typeface="Arial"/>
              <a:buChar char="⚬"/>
            </a:pPr>
            <a:r>
              <a:rPr lang="en-IN" sz="3600" b="1" dirty="0">
                <a:latin typeface="Century Gothic Paneuropean Boldothic Paneuropean Bold" panose="020B0604020202020204" charset="0"/>
                <a:cs typeface="Century Gothic Paneuropean Boldothic Paneuropean Bold" panose="020B0604020202020204" charset="0"/>
              </a:rPr>
              <a:t>Networking: </a:t>
            </a:r>
            <a:r>
              <a:rPr lang="en-IN" sz="3600" dirty="0">
                <a:latin typeface="Century Gothic Paneuropean" panose="020B0604020202020204" charset="0"/>
                <a:cs typeface="Century Gothic Paneuropean" panose="020B0604020202020204" charset="0"/>
              </a:rPr>
              <a:t>Java Sockets (TCP/IP)</a:t>
            </a:r>
          </a:p>
          <a:p>
            <a:pPr marL="1764526" lvl="2" indent="-588175" algn="l">
              <a:lnSpc>
                <a:spcPct val="150000"/>
              </a:lnSpc>
              <a:buFont typeface="Arial"/>
              <a:buChar char="⚬"/>
            </a:pPr>
            <a:r>
              <a:rPr lang="en-IN" sz="3600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Multithreading:</a:t>
            </a:r>
            <a:r>
              <a:rPr lang="en-IN" sz="3600" dirty="0">
                <a:latin typeface="Century Gothic Paneuropean" panose="020B0604020202020204" charset="0"/>
                <a:cs typeface="Century Gothic Paneuropean" panose="020B0604020202020204" charset="0"/>
              </a:rPr>
              <a:t> Java Threads</a:t>
            </a:r>
          </a:p>
          <a:p>
            <a:pPr marL="1764526" lvl="2" indent="-588175" algn="l">
              <a:lnSpc>
                <a:spcPct val="150000"/>
              </a:lnSpc>
              <a:buFont typeface="Arial"/>
              <a:buChar char="⚬"/>
            </a:pPr>
            <a:r>
              <a:rPr lang="en-IN" sz="3600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Data Structure</a:t>
            </a:r>
            <a:r>
              <a:rPr lang="en-IN" sz="3600" b="1" dirty="0">
                <a:latin typeface="Century Gothic Paneuropean" panose="020B0604020202020204" charset="0"/>
                <a:cs typeface="Century Gothic Paneuropean" panose="020B0604020202020204" charset="0"/>
              </a:rPr>
              <a:t>:</a:t>
            </a:r>
            <a:r>
              <a:rPr lang="en-IN" sz="3600" dirty="0">
                <a:latin typeface="Century Gothic Paneuropean" panose="020B0604020202020204" charset="0"/>
                <a:cs typeface="Century Gothic Paneuropean" panose="020B0604020202020204" charset="0"/>
              </a:rPr>
              <a:t> </a:t>
            </a:r>
            <a:r>
              <a:rPr lang="en-IN" sz="3600" dirty="0" err="1">
                <a:latin typeface="Century Gothic Paneuropean" panose="020B0604020202020204" charset="0"/>
                <a:cs typeface="Century Gothic Paneuropean" panose="020B0604020202020204" charset="0"/>
              </a:rPr>
              <a:t>DefaultListModel</a:t>
            </a:r>
            <a:endParaRPr lang="en-IN" sz="36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1764526" lvl="2" indent="-588175" algn="l">
              <a:lnSpc>
                <a:spcPct val="150000"/>
              </a:lnSpc>
              <a:buFont typeface="Arial"/>
              <a:buChar char="⚬"/>
            </a:pPr>
            <a:r>
              <a:rPr lang="en-IN" sz="3600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Error Handling:</a:t>
            </a:r>
            <a:r>
              <a:rPr lang="en-IN" sz="3600" dirty="0">
                <a:latin typeface="Century Gothic Paneuropean Bold" panose="020B0604020202020204" charset="0"/>
                <a:cs typeface="Century Gothic Paneuropean Bold" panose="020B0604020202020204" charset="0"/>
              </a:rPr>
              <a:t> </a:t>
            </a:r>
            <a:r>
              <a:rPr lang="en-IN" sz="3600" dirty="0" err="1">
                <a:latin typeface="Century Gothic Paneuropean" panose="020B0604020202020204" charset="0"/>
                <a:cs typeface="Century Gothic Paneuropean" panose="020B0604020202020204" charset="0"/>
              </a:rPr>
              <a:t>JOptionPane</a:t>
            </a:r>
            <a:endParaRPr lang="en-IN" sz="36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1764526" lvl="2" indent="-588175" algn="l">
              <a:lnSpc>
                <a:spcPct val="150000"/>
              </a:lnSpc>
              <a:buFont typeface="Arial"/>
              <a:buChar char="⚬"/>
            </a:pPr>
            <a:r>
              <a:rPr lang="en-IN" sz="3600" b="1" dirty="0">
                <a:latin typeface="Century Gothic Paneuropean Boldothic Paneuropean Bold" panose="020B0604020202020204" charset="0"/>
                <a:cs typeface="Century Gothic Paneuropean Boldothic Paneuropean Bold" panose="020B0604020202020204" charset="0"/>
              </a:rPr>
              <a:t>Other Tools:</a:t>
            </a:r>
            <a:r>
              <a:rPr lang="en-IN" sz="3600" dirty="0">
                <a:latin typeface="Century Gothic Paneuropean Boldothic Paneuropean Bold" panose="020B0604020202020204" charset="0"/>
                <a:cs typeface="Century Gothic Paneuropean Boldothic Paneuropean Bold" panose="020B0604020202020204" charset="0"/>
              </a:rPr>
              <a:t> </a:t>
            </a:r>
            <a:r>
              <a:rPr lang="en-IN" sz="3600" dirty="0">
                <a:latin typeface="Century Gothic Paneuropean" panose="020B0604020202020204" charset="0"/>
                <a:cs typeface="Century Gothic Paneuropean" panose="020B0604020202020204" charset="0"/>
              </a:rPr>
              <a:t>JDK</a:t>
            </a:r>
          </a:p>
          <a:p>
            <a:pPr algn="l">
              <a:lnSpc>
                <a:spcPct val="150000"/>
              </a:lnSpc>
            </a:pPr>
            <a:endParaRPr lang="en-IN" sz="4086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ct val="150000"/>
              </a:lnSpc>
            </a:pPr>
            <a:endParaRPr lang="en-US" sz="4086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209800" y="419100"/>
            <a:ext cx="12169166" cy="122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10"/>
              </a:lnSpc>
            </a:pPr>
            <a:r>
              <a:rPr lang="en-US" sz="72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FEATURES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8600" y="2111675"/>
            <a:ext cx="15339235" cy="5725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64526" lvl="2" indent="-588175" algn="just">
              <a:lnSpc>
                <a:spcPct val="150000"/>
              </a:lnSpc>
              <a:buAutoNum type="alphaLcPeriod"/>
            </a:pPr>
            <a:r>
              <a:rPr lang="en-IN" sz="3600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Real-Time Task Updates</a:t>
            </a:r>
            <a:r>
              <a:rPr lang="en-US" sz="3600" b="1" dirty="0">
                <a:latin typeface="Century Gothic Paneuropean Bold" panose="020B0604020202020204" charset="0"/>
                <a:ea typeface="Century Gothic Paneuropean Bold"/>
                <a:cs typeface="Century Gothic Paneuropean Bold" panose="020B0604020202020204" charset="0"/>
                <a:sym typeface="Century Gothic Paneuropean Bold"/>
              </a:rPr>
              <a:t>:</a:t>
            </a:r>
            <a:r>
              <a:rPr lang="en-IN" sz="3600" b="0" i="0" dirty="0">
                <a:effectLst/>
                <a:latin typeface="Century Gothic Paneuropean Bold" panose="020B0604020202020204" charset="0"/>
                <a:cs typeface="Century Gothic Paneuropean Bold" panose="020B0604020202020204" charset="0"/>
              </a:rPr>
              <a:t>  </a:t>
            </a:r>
            <a:r>
              <a:rPr lang="en-IN" sz="3600" dirty="0">
                <a:latin typeface="Century Gothic Paneuropean" panose="020B0604020202020204" charset="0"/>
                <a:cs typeface="Century Gothic Paneuropean" panose="020B0604020202020204" charset="0"/>
              </a:rPr>
              <a:t>Instant Updates for all users</a:t>
            </a:r>
            <a:endParaRPr lang="en-US" sz="3600" dirty="0">
              <a:latin typeface="Century Gothic Paneuropean" panose="020B0604020202020204" charset="0"/>
              <a:ea typeface="Century Gothic Paneuropean"/>
              <a:cs typeface="Century Gothic Paneuropean" panose="020B0604020202020204" charset="0"/>
              <a:sym typeface="Century Gothic Paneuropean"/>
            </a:endParaRPr>
          </a:p>
          <a:p>
            <a:pPr marL="1764526" lvl="2" indent="-588175" algn="just">
              <a:lnSpc>
                <a:spcPct val="150000"/>
              </a:lnSpc>
              <a:buAutoNum type="alphaLcPeriod"/>
            </a:pPr>
            <a:r>
              <a:rPr lang="en-IN" sz="3600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Multi-User Collaboration</a:t>
            </a:r>
            <a:r>
              <a:rPr lang="en-US" sz="3600" b="1" dirty="0">
                <a:latin typeface="Century Gothic Paneuropean Bold" panose="020B0604020202020204" charset="0"/>
                <a:ea typeface="Century Gothic Paneuropean Bold"/>
                <a:cs typeface="Century Gothic Paneuropean Bold" panose="020B0604020202020204" charset="0"/>
                <a:sym typeface="Century Gothic Paneuropean Bold"/>
              </a:rPr>
              <a:t>: 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Shared task lists with </a:t>
            </a:r>
          </a:p>
          <a:p>
            <a:pPr marL="1176351" lvl="2" algn="just">
              <a:lnSpc>
                <a:spcPct val="150000"/>
              </a:lnSpc>
            </a:pPr>
            <a:r>
              <a:rPr lang="en-US" sz="3600" dirty="0">
                <a:latin typeface="Century Gothic Paneuropean" panose="020B0604020202020204" charset="0"/>
                <a:cs typeface="Century Gothic Paneuropean" panose="020B0604020202020204" charset="0"/>
              </a:rPr>
              <a:t>     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user/group tracking.</a:t>
            </a:r>
            <a:r>
              <a:rPr lang="en-GB" sz="3600" dirty="0">
                <a:latin typeface="Century Gothic Paneuropean" panose="020B0604020202020204" charset="0"/>
                <a:cs typeface="Century Gothic Paneuropean" panose="020B0604020202020204" charset="0"/>
              </a:rPr>
              <a:t>.</a:t>
            </a:r>
            <a:endParaRPr lang="en-US" sz="3600" dirty="0">
              <a:latin typeface="Century Gothic Paneuropean" panose="020B0604020202020204" charset="0"/>
              <a:ea typeface="Century Gothic Paneuropean"/>
              <a:cs typeface="Century Gothic Paneuropean" panose="020B0604020202020204" charset="0"/>
              <a:sym typeface="Century Gothic Paneuropean"/>
            </a:endParaRPr>
          </a:p>
          <a:p>
            <a:pPr marL="1176351" lvl="2" algn="just">
              <a:lnSpc>
                <a:spcPct val="150000"/>
              </a:lnSpc>
            </a:pPr>
            <a:r>
              <a:rPr lang="en-IN" sz="3600" b="1" i="0" dirty="0">
                <a:effectLst/>
                <a:latin typeface="Century Gothic Paneuropean Bold" panose="020B0604020202020204" charset="0"/>
                <a:cs typeface="Century Gothic Paneuropean Bold" panose="020B0604020202020204" charset="0"/>
              </a:rPr>
              <a:t>c. Priority &amp; Deadlines</a:t>
            </a:r>
            <a:r>
              <a:rPr lang="en-IN" sz="3600" b="0" i="0" dirty="0">
                <a:effectLst/>
                <a:latin typeface="Century Gothic Paneuropean Bold" panose="020B0604020202020204" charset="0"/>
                <a:cs typeface="Century Gothic Paneuropean Bold" panose="020B0604020202020204" charset="0"/>
              </a:rPr>
              <a:t>:</a:t>
            </a:r>
            <a:r>
              <a:rPr lang="en-US" sz="3600" dirty="0">
                <a:latin typeface="Century Gothic Paneuropean Bold" panose="020B0604020202020204" charset="0"/>
                <a:ea typeface="Century Gothic Paneuropean"/>
                <a:cs typeface="Century Gothic Paneuropean Bold" panose="020B0604020202020204" charset="0"/>
                <a:sym typeface="Century Gothic Paneuropean"/>
              </a:rPr>
              <a:t> 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Tasks categorized by </a:t>
            </a:r>
          </a:p>
          <a:p>
            <a:pPr marL="1176351" lvl="2" algn="just">
              <a:lnSpc>
                <a:spcPct val="150000"/>
              </a:lnSpc>
            </a:pP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     priority (</a:t>
            </a:r>
            <a:r>
              <a:rPr lang="en-US" sz="3600" b="0" i="0" dirty="0">
                <a:solidFill>
                  <a:srgbClr val="C00000"/>
                </a:solidFill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High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/</a:t>
            </a:r>
            <a:r>
              <a:rPr lang="en-US" sz="3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Medium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/</a:t>
            </a:r>
            <a:r>
              <a:rPr lang="en-US" sz="3600" b="0" i="0" dirty="0">
                <a:solidFill>
                  <a:schemeClr val="accent2"/>
                </a:solidFill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Low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) and deadlines.</a:t>
            </a:r>
          </a:p>
          <a:p>
            <a:pPr marL="1176351" lvl="2" algn="just">
              <a:lnSpc>
                <a:spcPct val="150000"/>
              </a:lnSpc>
            </a:pPr>
            <a:r>
              <a:rPr lang="en-US" sz="3600" b="1" i="0" dirty="0">
                <a:effectLst/>
                <a:latin typeface="Century Gothic Paneuropean Bold" panose="020B0604020202020204" charset="0"/>
                <a:cs typeface="Century Gothic Paneuropean Bold" panose="020B0604020202020204" charset="0"/>
              </a:rPr>
              <a:t>d. User-Friendly GUI</a:t>
            </a:r>
            <a:r>
              <a:rPr lang="en-US" sz="3600" b="0" i="0" dirty="0">
                <a:effectLst/>
                <a:latin typeface="Century Gothic Paneuropean Bold" panose="020B0604020202020204" charset="0"/>
                <a:cs typeface="Century Gothic Paneuropean Bold" panose="020B0604020202020204" charset="0"/>
              </a:rPr>
              <a:t>: 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Intuitive Swing interface with visual </a:t>
            </a:r>
          </a:p>
          <a:p>
            <a:pPr marL="1176351" lvl="2" algn="just">
              <a:lnSpc>
                <a:spcPct val="150000"/>
              </a:lnSpc>
            </a:pPr>
            <a:r>
              <a:rPr lang="en-US" sz="3600" dirty="0">
                <a:latin typeface="Century Gothic Paneuropean" panose="020B0604020202020204" charset="0"/>
                <a:cs typeface="Century Gothic Paneuropean" panose="020B0604020202020204" charset="0"/>
              </a:rPr>
              <a:t>     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task status (✓, …, [ ]).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B0C20-7825-39FB-9AD6-491121D18FDE}"/>
              </a:ext>
            </a:extLst>
          </p:cNvPr>
          <p:cNvSpPr txBox="1"/>
          <p:nvPr/>
        </p:nvSpPr>
        <p:spPr>
          <a:xfrm>
            <a:off x="3886200" y="1181100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i="0" dirty="0">
                <a:effectLst/>
                <a:latin typeface="Century Gothic Paneuropean Bold" panose="020B0604020202020204" charset="0"/>
                <a:cs typeface="Century Gothic Paneuropean Bold" panose="020B0604020202020204" charset="0"/>
              </a:rPr>
              <a:t>CORE COMPONENTS</a:t>
            </a:r>
            <a:endParaRPr lang="en-IN" sz="7200" b="1" dirty="0">
              <a:latin typeface="Century Gothic Paneuropean Bold" panose="020B0604020202020204" charset="0"/>
              <a:cs typeface="Century Gothic Paneuropean Bold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E0C5C-62DF-C3B2-34E0-E714F71DFDA5}"/>
              </a:ext>
            </a:extLst>
          </p:cNvPr>
          <p:cNvSpPr txBox="1"/>
          <p:nvPr/>
        </p:nvSpPr>
        <p:spPr>
          <a:xfrm>
            <a:off x="3200400" y="3282446"/>
            <a:ext cx="11201400" cy="5820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NetworkManager.java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Handles sockets, broadcasts, and sync.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ModernTodoListGUI.java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Swing UI with task rendering 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TaskListRenderer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TodoList.java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Backend logic for tasks/groups.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Task.java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Task model with status, priority, and deadline.</a:t>
            </a:r>
          </a:p>
        </p:txBody>
      </p:sp>
    </p:spTree>
    <p:extLst>
      <p:ext uri="{BB962C8B-B14F-4D97-AF65-F5344CB8AC3E}">
        <p14:creationId xmlns:p14="http://schemas.microsoft.com/office/powerpoint/2010/main" val="13930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598555" y="342900"/>
            <a:ext cx="12169166" cy="248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10"/>
              </a:lnSpc>
            </a:pPr>
            <a:r>
              <a:rPr lang="en-IN" sz="7200" b="1" i="0" dirty="0">
                <a:effectLst/>
                <a:latin typeface="Century Gothic Paneuropean Bold" panose="020B0604020202020204" charset="0"/>
                <a:cs typeface="Century Gothic Paneuropean Bold" panose="020B0604020202020204" charset="0"/>
              </a:rPr>
              <a:t>System Architecture</a:t>
            </a:r>
          </a:p>
          <a:p>
            <a:pPr algn="ctr">
              <a:lnSpc>
                <a:spcPts val="10010"/>
              </a:lnSpc>
            </a:pPr>
            <a:endParaRPr lang="en-US" sz="7150" b="1" dirty="0">
              <a:latin typeface="Century Gothic Paneuropean Bold" panose="020B0604020202020204" charset="0"/>
              <a:ea typeface="Century Gothic Paneuropean Bold"/>
              <a:cs typeface="Century Gothic Paneuropean Bold" panose="020B0604020202020204" charset="0"/>
              <a:sym typeface="Century Gothic Paneuropea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57400" y="2019300"/>
            <a:ext cx="15120388" cy="6553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1132" lvl="1" algn="just">
              <a:lnSpc>
                <a:spcPts val="5721"/>
              </a:lnSpc>
            </a:pPr>
            <a:br>
              <a:rPr lang="en-IN" sz="3600" dirty="0">
                <a:latin typeface="Century Gothic Paneuropean" panose="020B0604020202020204" charset="0"/>
                <a:cs typeface="Century Gothic Paneuropean" panose="020B0604020202020204" charset="0"/>
              </a:rPr>
            </a:br>
            <a:endParaRPr lang="en-IN" sz="3600" dirty="0"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1028700" lvl="1" indent="-5715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Century Gothic Paneuropean" panose="020B0604020202020204" charset="0"/>
                <a:ea typeface="Century Gothic Paneuropean Bold"/>
                <a:cs typeface="Century Gothic Paneuropean" panose="020B0604020202020204" charset="0"/>
                <a:sym typeface="Century Gothic Paneuropean Bold"/>
              </a:rPr>
              <a:t> </a:t>
            </a:r>
            <a:r>
              <a:rPr lang="en-IN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Server-Client Model</a:t>
            </a:r>
            <a:r>
              <a:rPr lang="en-IN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</a:t>
            </a:r>
          </a:p>
          <a:p>
            <a:pPr marL="571500" indent="-571500" algn="l">
              <a:spcAft>
                <a:spcPts val="300"/>
              </a:spcAft>
              <a:buFont typeface="Wingdings" panose="05000000000000000000" pitchFamily="2" charset="2"/>
              <a:buChar char="ü"/>
            </a:pPr>
            <a:endParaRPr lang="en-IN" sz="3600" b="0" i="0" dirty="0">
              <a:effectLst/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571500" indent="-571500" algn="l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Server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Broadcasts task list updates to all clients.</a:t>
            </a:r>
          </a:p>
          <a:p>
            <a:pPr marL="571500" indent="-57150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Clients</a:t>
            </a:r>
            <a:r>
              <a:rPr lang="en-US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Send changes (add/edit/delete) to the server</a:t>
            </a:r>
          </a:p>
          <a:p>
            <a:pPr algn="l">
              <a:spcBef>
                <a:spcPts val="300"/>
              </a:spcBef>
            </a:pPr>
            <a:endParaRPr lang="en-US" sz="3600" b="0" i="0" dirty="0">
              <a:effectLst/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1012632" lvl="1" indent="-571500" algn="just">
              <a:lnSpc>
                <a:spcPts val="5721"/>
              </a:lnSpc>
              <a:buFont typeface="Arial" panose="020B0604020202020204" pitchFamily="34" charset="0"/>
              <a:buChar char="•"/>
            </a:pPr>
            <a:r>
              <a:rPr lang="en-IN" sz="3600" b="1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Data Flow</a:t>
            </a:r>
            <a:r>
              <a:rPr lang="en-IN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: </a:t>
            </a:r>
            <a:r>
              <a:rPr lang="en-IN" sz="3600" b="0" i="0" dirty="0" err="1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ToDoList</a:t>
            </a:r>
            <a:r>
              <a:rPr lang="en-IN" sz="3600" b="0" i="0" dirty="0">
                <a:effectLst/>
                <a:latin typeface="Century Gothic Paneuropean" panose="020B0604020202020204" charset="0"/>
                <a:cs typeface="Century Gothic Paneuropean" panose="020B0604020202020204" charset="0"/>
              </a:rPr>
              <a:t> object serialized over sockets.</a:t>
            </a:r>
          </a:p>
          <a:p>
            <a:pPr marL="441132" lvl="1" algn="just">
              <a:lnSpc>
                <a:spcPts val="5721"/>
              </a:lnSpc>
            </a:pPr>
            <a:endParaRPr lang="en-IN" sz="3600" b="0" i="0" dirty="0">
              <a:effectLst/>
              <a:latin typeface="Century Gothic Paneuropean" panose="020B0604020202020204" charset="0"/>
              <a:cs typeface="Century Gothic Paneuropean" panose="020B0604020202020204" charset="0"/>
            </a:endParaRPr>
          </a:p>
          <a:p>
            <a:pPr marL="882263" lvl="1" indent="-441131" algn="just">
              <a:lnSpc>
                <a:spcPts val="5721"/>
              </a:lnSpc>
              <a:buFont typeface="Arial"/>
              <a:buChar char="•"/>
            </a:pPr>
            <a:endParaRPr lang="en-US" sz="3600" b="1" dirty="0">
              <a:latin typeface="Century Gothic Paneuropean" panose="020B0604020202020204" charset="0"/>
              <a:ea typeface="Century Gothic Paneuropean Bold"/>
              <a:cs typeface="Century Gothic Paneuropean" panose="020B0604020202020204" charset="0"/>
              <a:sym typeface="Century Gothic Paneuropean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C8A69-1973-66C4-3614-66AA24F4AE37}"/>
              </a:ext>
            </a:extLst>
          </p:cNvPr>
          <p:cNvSpPr txBox="1"/>
          <p:nvPr/>
        </p:nvSpPr>
        <p:spPr>
          <a:xfrm>
            <a:off x="2286000" y="800100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Century Gothic Paneuropean Bold" panose="020B0604020202020204" charset="0"/>
                <a:cs typeface="Century Gothic Paneuropean Bold" panose="020B0604020202020204" charset="0"/>
              </a:rPr>
              <a:t>SERVER CONNECTION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4D0AFC-13BF-FE20-1294-35F62EA1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2628900"/>
            <a:ext cx="11288054" cy="678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38832-346F-617C-1692-531A31CF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4686300"/>
            <a:ext cx="321989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4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10B323-8084-6DF0-BAE1-96B2F0DBF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43100"/>
            <a:ext cx="11116591" cy="7780712"/>
          </a:xfrm>
          <a:prstGeom prst="rect">
            <a:avLst/>
          </a:prstGeom>
        </p:spPr>
      </p:pic>
      <p:pic>
        <p:nvPicPr>
          <p:cNvPr id="5" name="Picture 4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283E0FF3-EBE7-95F6-64DC-9253D5F83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8" y="3168200"/>
            <a:ext cx="3677163" cy="1609950"/>
          </a:xfrm>
          <a:prstGeom prst="rect">
            <a:avLst/>
          </a:prstGeom>
        </p:spPr>
      </p:pic>
      <p:pic>
        <p:nvPicPr>
          <p:cNvPr id="7" name="Picture 6" descr="A screenshot of a computer error message">
            <a:extLst>
              <a:ext uri="{FF2B5EF4-FFF2-40B4-BE49-F238E27FC236}">
                <a16:creationId xmlns:a16="http://schemas.microsoft.com/office/drawing/2014/main" id="{3506A49B-2A54-E963-4122-BB841BFC0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099" y="5676900"/>
            <a:ext cx="3617285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DABC37-C4B9-D199-B966-690F9B1082AD}"/>
              </a:ext>
            </a:extLst>
          </p:cNvPr>
          <p:cNvSpPr txBox="1"/>
          <p:nvPr/>
        </p:nvSpPr>
        <p:spPr>
          <a:xfrm>
            <a:off x="1447800" y="342900"/>
            <a:ext cx="1478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Century Gothic Paneuropean Bold" panose="020B0604020202020204" charset="0"/>
                <a:cs typeface="Century Gothic Paneuropean Bold" panose="020B0604020202020204" charset="0"/>
              </a:rPr>
              <a:t>SERVER GUI</a:t>
            </a:r>
          </a:p>
        </p:txBody>
      </p:sp>
    </p:spTree>
    <p:extLst>
      <p:ext uri="{BB962C8B-B14F-4D97-AF65-F5344CB8AC3E}">
        <p14:creationId xmlns:p14="http://schemas.microsoft.com/office/powerpoint/2010/main" val="31013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registration form&#10;&#10;AI-generated content may be incorrect.">
            <a:extLst>
              <a:ext uri="{FF2B5EF4-FFF2-40B4-BE49-F238E27FC236}">
                <a16:creationId xmlns:a16="http://schemas.microsoft.com/office/drawing/2014/main" id="{55617E49-C855-D38B-8EEB-6CCD9C95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00300"/>
            <a:ext cx="3581400" cy="2637390"/>
          </a:xfrm>
          <a:prstGeom prst="rect">
            <a:avLst/>
          </a:prstGeom>
        </p:spPr>
      </p:pic>
      <p:pic>
        <p:nvPicPr>
          <p:cNvPr id="5" name="Picture 4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E6B3B3FA-D77B-7EF3-7515-50D5E2BAD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591300"/>
            <a:ext cx="5050863" cy="2402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A39FD5-42C1-DF3B-207D-DE27BC0E5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91280"/>
            <a:ext cx="6093023" cy="2746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FBDDA-FF30-391A-7D55-497193F4B241}"/>
              </a:ext>
            </a:extLst>
          </p:cNvPr>
          <p:cNvSpPr txBox="1"/>
          <p:nvPr/>
        </p:nvSpPr>
        <p:spPr>
          <a:xfrm>
            <a:off x="1752600" y="419100"/>
            <a:ext cx="131064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Century Gothic Paneuropean Bold" panose="020B0604020202020204" charset="0"/>
                <a:cs typeface="Century Gothic Paneuropean Bold" panose="020B0604020202020204" charset="0"/>
              </a:rPr>
              <a:t>CLIENT CONNECTION</a:t>
            </a:r>
          </a:p>
        </p:txBody>
      </p:sp>
    </p:spTree>
    <p:extLst>
      <p:ext uri="{BB962C8B-B14F-4D97-AF65-F5344CB8AC3E}">
        <p14:creationId xmlns:p14="http://schemas.microsoft.com/office/powerpoint/2010/main" val="1801132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1634</TotalTime>
  <Words>397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Century Gothic Paneuropean</vt:lpstr>
      <vt:lpstr>Trebuchet MS</vt:lpstr>
      <vt:lpstr>Wingdings 3</vt:lpstr>
      <vt:lpstr>Century Gothic Paneuropean Boldothic Paneuropean Bold</vt:lpstr>
      <vt:lpstr>Arial</vt:lpstr>
      <vt:lpstr>Wingdings</vt:lpstr>
      <vt:lpstr>Century Gothic Paneuropean Bold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Yellow Modern Minimalist Elegant Presentation</dc:title>
  <dc:creator>Lokesh jayanth</dc:creator>
  <cp:lastModifiedBy>VARUN S</cp:lastModifiedBy>
  <cp:revision>4</cp:revision>
  <dcterms:created xsi:type="dcterms:W3CDTF">2006-08-16T00:00:00Z</dcterms:created>
  <dcterms:modified xsi:type="dcterms:W3CDTF">2025-04-08T06:42:25Z</dcterms:modified>
  <dc:identifier>DAGiiyfSiJo</dc:identifier>
</cp:coreProperties>
</file>