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77" r:id="rId2"/>
    <p:sldId id="257" r:id="rId3"/>
    <p:sldId id="258" r:id="rId4"/>
    <p:sldId id="285" r:id="rId5"/>
    <p:sldId id="284" r:id="rId6"/>
    <p:sldId id="283" r:id="rId7"/>
    <p:sldId id="286" r:id="rId8"/>
    <p:sldId id="295" r:id="rId9"/>
    <p:sldId id="302" r:id="rId10"/>
    <p:sldId id="301" r:id="rId11"/>
    <p:sldId id="300" r:id="rId12"/>
    <p:sldId id="262" r:id="rId13"/>
    <p:sldId id="263" r:id="rId14"/>
    <p:sldId id="274" r:id="rId15"/>
    <p:sldId id="287" r:id="rId16"/>
    <p:sldId id="296" r:id="rId17"/>
    <p:sldId id="278" r:id="rId18"/>
    <p:sldId id="289" r:id="rId19"/>
    <p:sldId id="297" r:id="rId20"/>
    <p:sldId id="290" r:id="rId21"/>
    <p:sldId id="279" r:id="rId22"/>
    <p:sldId id="291" r:id="rId23"/>
    <p:sldId id="294" r:id="rId24"/>
    <p:sldId id="280" r:id="rId25"/>
    <p:sldId id="298" r:id="rId26"/>
    <p:sldId id="281" r:id="rId27"/>
    <p:sldId id="275" r:id="rId28"/>
    <p:sldId id="293" r:id="rId29"/>
    <p:sldId id="299" r:id="rId30"/>
    <p:sldId id="303"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f/NssJtfd1iy3OWo5g5kOJwhy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CA83B-F411-495F-BCAC-40566C96CF2C}" v="369" dt="2024-04-26T19:09:05.988"/>
  </p1510:revLst>
</p1510:revInfo>
</file>

<file path=ppt/tableStyles.xml><?xml version="1.0" encoding="utf-8"?>
<a:tblStyleLst xmlns:a="http://schemas.openxmlformats.org/drawingml/2006/main" def="{5C767546-1078-4451-8EC7-F9DFC876B218}">
  <a:tblStyle styleId="{5C767546-1078-4451-8EC7-F9DFC876B2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00" y="-8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B" userId="3340b7f35b7f74c9" providerId="LiveId" clId="{AA3CA83B-F411-495F-BCAC-40566C96CF2C}"/>
    <pc:docChg chg="undo redo custSel addSld delSld modSld sldOrd">
      <pc:chgData name="Vishal SB" userId="3340b7f35b7f74c9" providerId="LiveId" clId="{AA3CA83B-F411-495F-BCAC-40566C96CF2C}" dt="2024-04-26T19:09:14.765" v="808" actId="20577"/>
      <pc:docMkLst>
        <pc:docMk/>
      </pc:docMkLst>
      <pc:sldChg chg="addSp modSp mod">
        <pc:chgData name="Vishal SB" userId="3340b7f35b7f74c9" providerId="LiveId" clId="{AA3CA83B-F411-495F-BCAC-40566C96CF2C}" dt="2024-04-26T11:23:22.022" v="381" actId="14100"/>
        <pc:sldMkLst>
          <pc:docMk/>
          <pc:sldMk cId="0" sldId="258"/>
        </pc:sldMkLst>
        <pc:spChg chg="add">
          <ac:chgData name="Vishal SB" userId="3340b7f35b7f74c9" providerId="LiveId" clId="{AA3CA83B-F411-495F-BCAC-40566C96CF2C}" dt="2024-04-23T17:49:04.688" v="64"/>
          <ac:spMkLst>
            <pc:docMk/>
            <pc:sldMk cId="0" sldId="258"/>
            <ac:spMk id="2" creationId="{0A966848-3E24-6D95-4DCD-844A3D3C25D4}"/>
          </ac:spMkLst>
        </pc:spChg>
        <pc:spChg chg="add">
          <ac:chgData name="Vishal SB" userId="3340b7f35b7f74c9" providerId="LiveId" clId="{AA3CA83B-F411-495F-BCAC-40566C96CF2C}" dt="2024-04-23T17:49:08.583" v="65"/>
          <ac:spMkLst>
            <pc:docMk/>
            <pc:sldMk cId="0" sldId="258"/>
            <ac:spMk id="3" creationId="{C669ED56-FC00-2FB3-4F65-C1516DA21053}"/>
          </ac:spMkLst>
        </pc:spChg>
        <pc:spChg chg="add">
          <ac:chgData name="Vishal SB" userId="3340b7f35b7f74c9" providerId="LiveId" clId="{AA3CA83B-F411-495F-BCAC-40566C96CF2C}" dt="2024-04-23T17:49:27.380" v="72"/>
          <ac:spMkLst>
            <pc:docMk/>
            <pc:sldMk cId="0" sldId="258"/>
            <ac:spMk id="4" creationId="{84AA0F9D-5D3F-06A6-8DB5-B4A118260C3A}"/>
          </ac:spMkLst>
        </pc:spChg>
        <pc:spChg chg="mod">
          <ac:chgData name="Vishal SB" userId="3340b7f35b7f74c9" providerId="LiveId" clId="{AA3CA83B-F411-495F-BCAC-40566C96CF2C}" dt="2024-04-26T11:23:22.022" v="381" actId="14100"/>
          <ac:spMkLst>
            <pc:docMk/>
            <pc:sldMk cId="0" sldId="258"/>
            <ac:spMk id="129" creationId="{00000000-0000-0000-0000-000000000000}"/>
          </ac:spMkLst>
        </pc:spChg>
      </pc:sldChg>
      <pc:sldChg chg="modSp mod">
        <pc:chgData name="Vishal SB" userId="3340b7f35b7f74c9" providerId="LiveId" clId="{AA3CA83B-F411-495F-BCAC-40566C96CF2C}" dt="2024-04-26T10:30:08.309" v="106" actId="5793"/>
        <pc:sldMkLst>
          <pc:docMk/>
          <pc:sldMk cId="0" sldId="262"/>
        </pc:sldMkLst>
        <pc:spChg chg="mod">
          <ac:chgData name="Vishal SB" userId="3340b7f35b7f74c9" providerId="LiveId" clId="{AA3CA83B-F411-495F-BCAC-40566C96CF2C}" dt="2024-04-26T10:30:08.309" v="106" actId="5793"/>
          <ac:spMkLst>
            <pc:docMk/>
            <pc:sldMk cId="0" sldId="262"/>
            <ac:spMk id="3" creationId="{DA6A94B0-9BAC-8BC8-F4E0-14B6D3AC211A}"/>
          </ac:spMkLst>
        </pc:spChg>
      </pc:sldChg>
      <pc:sldChg chg="modSp mod">
        <pc:chgData name="Vishal SB" userId="3340b7f35b7f74c9" providerId="LiveId" clId="{AA3CA83B-F411-495F-BCAC-40566C96CF2C}" dt="2024-04-26T10:33:04.293" v="118" actId="113"/>
        <pc:sldMkLst>
          <pc:docMk/>
          <pc:sldMk cId="0" sldId="263"/>
        </pc:sldMkLst>
        <pc:spChg chg="mod">
          <ac:chgData name="Vishal SB" userId="3340b7f35b7f74c9" providerId="LiveId" clId="{AA3CA83B-F411-495F-BCAC-40566C96CF2C}" dt="2024-04-26T10:33:04.293" v="118" actId="113"/>
          <ac:spMkLst>
            <pc:docMk/>
            <pc:sldMk cId="0" sldId="263"/>
            <ac:spMk id="2" creationId="{BD10A42D-1925-B506-D568-A6C4BC5285D6}"/>
          </ac:spMkLst>
        </pc:spChg>
      </pc:sldChg>
      <pc:sldChg chg="addSp delSp modSp mod">
        <pc:chgData name="Vishal SB" userId="3340b7f35b7f74c9" providerId="LiveId" clId="{AA3CA83B-F411-495F-BCAC-40566C96CF2C}" dt="2024-04-26T10:55:33.246" v="230" actId="1076"/>
        <pc:sldMkLst>
          <pc:docMk/>
          <pc:sldMk cId="0" sldId="274"/>
        </pc:sldMkLst>
        <pc:spChg chg="add">
          <ac:chgData name="Vishal SB" userId="3340b7f35b7f74c9" providerId="LiveId" clId="{AA3CA83B-F411-495F-BCAC-40566C96CF2C}" dt="2024-04-26T10:35:42.574" v="126"/>
          <ac:spMkLst>
            <pc:docMk/>
            <pc:sldMk cId="0" sldId="274"/>
            <ac:spMk id="9" creationId="{6B21A92C-C672-F8D0-B381-4BA675B65040}"/>
          </ac:spMkLst>
        </pc:spChg>
        <pc:picChg chg="add del mod">
          <ac:chgData name="Vishal SB" userId="3340b7f35b7f74c9" providerId="LiveId" clId="{AA3CA83B-F411-495F-BCAC-40566C96CF2C}" dt="2024-04-26T10:36:21.873" v="139" actId="478"/>
          <ac:picMkLst>
            <pc:docMk/>
            <pc:sldMk cId="0" sldId="274"/>
            <ac:picMk id="2" creationId="{A382201A-E4E1-89FC-0B60-228B067BB0A4}"/>
          </ac:picMkLst>
        </pc:picChg>
        <pc:picChg chg="add del">
          <ac:chgData name="Vishal SB" userId="3340b7f35b7f74c9" providerId="LiveId" clId="{AA3CA83B-F411-495F-BCAC-40566C96CF2C}" dt="2024-04-26T10:36:22.425" v="140" actId="478"/>
          <ac:picMkLst>
            <pc:docMk/>
            <pc:sldMk cId="0" sldId="274"/>
            <ac:picMk id="3" creationId="{E6DF8CC6-BB88-C4E2-F196-7141943E8037}"/>
          </ac:picMkLst>
        </pc:picChg>
        <pc:picChg chg="add del">
          <ac:chgData name="Vishal SB" userId="3340b7f35b7f74c9" providerId="LiveId" clId="{AA3CA83B-F411-495F-BCAC-40566C96CF2C}" dt="2024-04-26T10:35:22.583" v="121" actId="22"/>
          <ac:picMkLst>
            <pc:docMk/>
            <pc:sldMk cId="0" sldId="274"/>
            <ac:picMk id="5" creationId="{149FCFA7-8B2B-FB43-91ED-675081F77A0C}"/>
          </ac:picMkLst>
        </pc:picChg>
        <pc:picChg chg="add del mod">
          <ac:chgData name="Vishal SB" userId="3340b7f35b7f74c9" providerId="LiveId" clId="{AA3CA83B-F411-495F-BCAC-40566C96CF2C}" dt="2024-04-26T10:55:33.246" v="230" actId="1076"/>
          <ac:picMkLst>
            <pc:docMk/>
            <pc:sldMk cId="0" sldId="274"/>
            <ac:picMk id="8" creationId="{D343E5E3-3D24-5907-B401-FC46302D3F47}"/>
          </ac:picMkLst>
        </pc:picChg>
        <pc:picChg chg="add del mod">
          <ac:chgData name="Vishal SB" userId="3340b7f35b7f74c9" providerId="LiveId" clId="{AA3CA83B-F411-495F-BCAC-40566C96CF2C}" dt="2024-04-26T10:36:07.299" v="134" actId="22"/>
          <ac:picMkLst>
            <pc:docMk/>
            <pc:sldMk cId="0" sldId="274"/>
            <ac:picMk id="11" creationId="{80A2470D-8A79-54A7-07DA-FFA967FD100C}"/>
          </ac:picMkLst>
        </pc:picChg>
        <pc:picChg chg="add del">
          <ac:chgData name="Vishal SB" userId="3340b7f35b7f74c9" providerId="LiveId" clId="{AA3CA83B-F411-495F-BCAC-40566C96CF2C}" dt="2024-04-26T10:55:09.754" v="210" actId="22"/>
          <ac:picMkLst>
            <pc:docMk/>
            <pc:sldMk cId="0" sldId="274"/>
            <ac:picMk id="13" creationId="{6DCFA0EA-ACD6-024A-636F-E5601AA8A7BD}"/>
          </ac:picMkLst>
        </pc:picChg>
        <pc:picChg chg="add del mod">
          <ac:chgData name="Vishal SB" userId="3340b7f35b7f74c9" providerId="LiveId" clId="{AA3CA83B-F411-495F-BCAC-40566C96CF2C}" dt="2024-04-26T10:55:32.254" v="229" actId="22"/>
          <ac:picMkLst>
            <pc:docMk/>
            <pc:sldMk cId="0" sldId="274"/>
            <ac:picMk id="15" creationId="{C527E2B8-4BB8-15F7-A8C7-33D589EAB618}"/>
          </ac:picMkLst>
        </pc:picChg>
      </pc:sldChg>
      <pc:sldChg chg="modSp mod">
        <pc:chgData name="Vishal SB" userId="3340b7f35b7f74c9" providerId="LiveId" clId="{AA3CA83B-F411-495F-BCAC-40566C96CF2C}" dt="2024-04-26T12:06:02.438" v="664" actId="20577"/>
        <pc:sldMkLst>
          <pc:docMk/>
          <pc:sldMk cId="0" sldId="275"/>
        </pc:sldMkLst>
        <pc:spChg chg="mod">
          <ac:chgData name="Vishal SB" userId="3340b7f35b7f74c9" providerId="LiveId" clId="{AA3CA83B-F411-495F-BCAC-40566C96CF2C}" dt="2024-04-26T12:06:02.438" v="664" actId="20577"/>
          <ac:spMkLst>
            <pc:docMk/>
            <pc:sldMk cId="0" sldId="275"/>
            <ac:spMk id="261" creationId="{00000000-0000-0000-0000-000000000000}"/>
          </ac:spMkLst>
        </pc:spChg>
        <pc:spChg chg="mod">
          <ac:chgData name="Vishal SB" userId="3340b7f35b7f74c9" providerId="LiveId" clId="{AA3CA83B-F411-495F-BCAC-40566C96CF2C}" dt="2024-04-26T11:55:02.010" v="586" actId="20577"/>
          <ac:spMkLst>
            <pc:docMk/>
            <pc:sldMk cId="0" sldId="275"/>
            <ac:spMk id="263" creationId="{00000000-0000-0000-0000-000000000000}"/>
          </ac:spMkLst>
        </pc:spChg>
      </pc:sldChg>
      <pc:sldChg chg="modSp">
        <pc:chgData name="Vishal SB" userId="3340b7f35b7f74c9" providerId="LiveId" clId="{AA3CA83B-F411-495F-BCAC-40566C96CF2C}" dt="2024-04-23T17:46:06.704" v="62" actId="20577"/>
        <pc:sldMkLst>
          <pc:docMk/>
          <pc:sldMk cId="216348388" sldId="277"/>
        </pc:sldMkLst>
        <pc:spChg chg="mod">
          <ac:chgData name="Vishal SB" userId="3340b7f35b7f74c9" providerId="LiveId" clId="{AA3CA83B-F411-495F-BCAC-40566C96CF2C}" dt="2024-04-23T17:46:06.704" v="62" actId="20577"/>
          <ac:spMkLst>
            <pc:docMk/>
            <pc:sldMk cId="216348388" sldId="277"/>
            <ac:spMk id="12" creationId="{00000000-0000-0000-0000-000000000000}"/>
          </ac:spMkLst>
        </pc:spChg>
      </pc:sldChg>
      <pc:sldChg chg="addSp delSp modSp mod">
        <pc:chgData name="Vishal SB" userId="3340b7f35b7f74c9" providerId="LiveId" clId="{AA3CA83B-F411-495F-BCAC-40566C96CF2C}" dt="2024-04-26T10:43:55.382" v="174" actId="14100"/>
        <pc:sldMkLst>
          <pc:docMk/>
          <pc:sldMk cId="944253283" sldId="278"/>
        </pc:sldMkLst>
        <pc:picChg chg="del">
          <ac:chgData name="Vishal SB" userId="3340b7f35b7f74c9" providerId="LiveId" clId="{AA3CA83B-F411-495F-BCAC-40566C96CF2C}" dt="2024-04-26T10:43:49.990" v="172" actId="478"/>
          <ac:picMkLst>
            <pc:docMk/>
            <pc:sldMk cId="944253283" sldId="278"/>
            <ac:picMk id="2" creationId="{12344D30-B7E4-39C3-4D3B-F7F9C41939E4}"/>
          </ac:picMkLst>
        </pc:picChg>
        <pc:picChg chg="add mod">
          <ac:chgData name="Vishal SB" userId="3340b7f35b7f74c9" providerId="LiveId" clId="{AA3CA83B-F411-495F-BCAC-40566C96CF2C}" dt="2024-04-26T10:43:55.382" v="174" actId="14100"/>
          <ac:picMkLst>
            <pc:docMk/>
            <pc:sldMk cId="944253283" sldId="278"/>
            <ac:picMk id="6" creationId="{2935CED0-D503-1D9B-9A08-742ADB78035A}"/>
          </ac:picMkLst>
        </pc:picChg>
      </pc:sldChg>
      <pc:sldChg chg="addSp delSp modSp mod">
        <pc:chgData name="Vishal SB" userId="3340b7f35b7f74c9" providerId="LiveId" clId="{AA3CA83B-F411-495F-BCAC-40566C96CF2C}" dt="2024-04-26T11:54:45.379" v="581" actId="20577"/>
        <pc:sldMkLst>
          <pc:docMk/>
          <pc:sldMk cId="331975111" sldId="279"/>
        </pc:sldMkLst>
        <pc:spChg chg="mod">
          <ac:chgData name="Vishal SB" userId="3340b7f35b7f74c9" providerId="LiveId" clId="{AA3CA83B-F411-495F-BCAC-40566C96CF2C}" dt="2024-04-26T11:54:45.379" v="581" actId="20577"/>
          <ac:spMkLst>
            <pc:docMk/>
            <pc:sldMk cId="331975111" sldId="279"/>
            <ac:spMk id="2" creationId="{A8F692EC-A261-7FEC-3B7F-C64BBC78C0E0}"/>
          </ac:spMkLst>
        </pc:spChg>
        <pc:spChg chg="mod">
          <ac:chgData name="Vishal SB" userId="3340b7f35b7f74c9" providerId="LiveId" clId="{AA3CA83B-F411-495F-BCAC-40566C96CF2C}" dt="2024-04-26T10:59:21.727" v="239" actId="113"/>
          <ac:spMkLst>
            <pc:docMk/>
            <pc:sldMk cId="331975111" sldId="279"/>
            <ac:spMk id="4" creationId="{7752104F-7B1C-4CD3-8A89-3656D29C22A7}"/>
          </ac:spMkLst>
        </pc:spChg>
        <pc:picChg chg="add del mod">
          <ac:chgData name="Vishal SB" userId="3340b7f35b7f74c9" providerId="LiveId" clId="{AA3CA83B-F411-495F-BCAC-40566C96CF2C}" dt="2024-04-26T11:03:50.342" v="257" actId="22"/>
          <ac:picMkLst>
            <pc:docMk/>
            <pc:sldMk cId="331975111" sldId="279"/>
            <ac:picMk id="6" creationId="{314307FC-F5D7-5902-995F-9C75AF6B82C7}"/>
          </ac:picMkLst>
        </pc:picChg>
        <pc:picChg chg="add mod">
          <ac:chgData name="Vishal SB" userId="3340b7f35b7f74c9" providerId="LiveId" clId="{AA3CA83B-F411-495F-BCAC-40566C96CF2C}" dt="2024-04-26T11:03:58.387" v="260" actId="1076"/>
          <ac:picMkLst>
            <pc:docMk/>
            <pc:sldMk cId="331975111" sldId="279"/>
            <ac:picMk id="8" creationId="{973C87F8-2DF8-69AC-DA5E-C7E4C561C947}"/>
          </ac:picMkLst>
        </pc:picChg>
      </pc:sldChg>
      <pc:sldChg chg="modSp mod">
        <pc:chgData name="Vishal SB" userId="3340b7f35b7f74c9" providerId="LiveId" clId="{AA3CA83B-F411-495F-BCAC-40566C96CF2C}" dt="2024-04-26T11:54:55.330" v="584" actId="20577"/>
        <pc:sldMkLst>
          <pc:docMk/>
          <pc:sldMk cId="3179536050" sldId="280"/>
        </pc:sldMkLst>
        <pc:spChg chg="mod">
          <ac:chgData name="Vishal SB" userId="3340b7f35b7f74c9" providerId="LiveId" clId="{AA3CA83B-F411-495F-BCAC-40566C96CF2C}" dt="2024-04-26T11:08:59.721" v="294" actId="20577"/>
          <ac:spMkLst>
            <pc:docMk/>
            <pc:sldMk cId="3179536050" sldId="280"/>
            <ac:spMk id="2" creationId="{00000000-0000-0000-0000-000000000000}"/>
          </ac:spMkLst>
        </pc:spChg>
        <pc:spChg chg="mod">
          <ac:chgData name="Vishal SB" userId="3340b7f35b7f74c9" providerId="LiveId" clId="{AA3CA83B-F411-495F-BCAC-40566C96CF2C}" dt="2024-04-26T11:54:55.330" v="584" actId="20577"/>
          <ac:spMkLst>
            <pc:docMk/>
            <pc:sldMk cId="3179536050" sldId="280"/>
            <ac:spMk id="4" creationId="{F940DD14-111A-ED58-9346-64969D37C0D8}"/>
          </ac:spMkLst>
        </pc:spChg>
      </pc:sldChg>
      <pc:sldChg chg="modSp mod">
        <pc:chgData name="Vishal SB" userId="3340b7f35b7f74c9" providerId="LiveId" clId="{AA3CA83B-F411-495F-BCAC-40566C96CF2C}" dt="2024-04-26T11:12:29.283" v="335" actId="20577"/>
        <pc:sldMkLst>
          <pc:docMk/>
          <pc:sldMk cId="1803659622" sldId="281"/>
        </pc:sldMkLst>
        <pc:spChg chg="mod">
          <ac:chgData name="Vishal SB" userId="3340b7f35b7f74c9" providerId="LiveId" clId="{AA3CA83B-F411-495F-BCAC-40566C96CF2C}" dt="2024-04-26T11:12:29.283" v="335" actId="20577"/>
          <ac:spMkLst>
            <pc:docMk/>
            <pc:sldMk cId="1803659622" sldId="281"/>
            <ac:spMk id="5" creationId="{7752104F-7B1C-4CD3-8A89-3656D29C22A7}"/>
          </ac:spMkLst>
        </pc:spChg>
      </pc:sldChg>
      <pc:sldChg chg="del">
        <pc:chgData name="Vishal SB" userId="3340b7f35b7f74c9" providerId="LiveId" clId="{AA3CA83B-F411-495F-BCAC-40566C96CF2C}" dt="2024-04-23T17:50:01.874" v="79" actId="2696"/>
        <pc:sldMkLst>
          <pc:docMk/>
          <pc:sldMk cId="1067006957" sldId="282"/>
        </pc:sldMkLst>
      </pc:sldChg>
      <pc:sldChg chg="modSp mod ord">
        <pc:chgData name="Vishal SB" userId="3340b7f35b7f74c9" providerId="LiveId" clId="{AA3CA83B-F411-495F-BCAC-40566C96CF2C}" dt="2024-04-26T11:51:54.109" v="564"/>
        <pc:sldMkLst>
          <pc:docMk/>
          <pc:sldMk cId="2644465089" sldId="283"/>
        </pc:sldMkLst>
        <pc:graphicFrameChg chg="mod modGraphic">
          <ac:chgData name="Vishal SB" userId="3340b7f35b7f74c9" providerId="LiveId" clId="{AA3CA83B-F411-495F-BCAC-40566C96CF2C}" dt="2024-04-26T11:51:54.109" v="564"/>
          <ac:graphicFrameMkLst>
            <pc:docMk/>
            <pc:sldMk cId="2644465089" sldId="283"/>
            <ac:graphicFrameMk id="2" creationId="{4D514718-D20D-81D5-DB89-930AB2509D8D}"/>
          </ac:graphicFrameMkLst>
        </pc:graphicFrameChg>
      </pc:sldChg>
      <pc:sldChg chg="modSp mod">
        <pc:chgData name="Vishal SB" userId="3340b7f35b7f74c9" providerId="LiveId" clId="{AA3CA83B-F411-495F-BCAC-40566C96CF2C}" dt="2024-04-26T11:50:39.896" v="560"/>
        <pc:sldMkLst>
          <pc:docMk/>
          <pc:sldMk cId="2078244548" sldId="284"/>
        </pc:sldMkLst>
        <pc:graphicFrameChg chg="mod modGraphic">
          <ac:chgData name="Vishal SB" userId="3340b7f35b7f74c9" providerId="LiveId" clId="{AA3CA83B-F411-495F-BCAC-40566C96CF2C}" dt="2024-04-26T11:50:39.896" v="560"/>
          <ac:graphicFrameMkLst>
            <pc:docMk/>
            <pc:sldMk cId="2078244548" sldId="284"/>
            <ac:graphicFrameMk id="3" creationId="{0251D419-8B7E-8113-96C7-9D79FD693458}"/>
          </ac:graphicFrameMkLst>
        </pc:graphicFrameChg>
      </pc:sldChg>
      <pc:sldChg chg="modSp mod ord">
        <pc:chgData name="Vishal SB" userId="3340b7f35b7f74c9" providerId="LiveId" clId="{AA3CA83B-F411-495F-BCAC-40566C96CF2C}" dt="2024-04-26T11:49:41.727" v="554" actId="20577"/>
        <pc:sldMkLst>
          <pc:docMk/>
          <pc:sldMk cId="2300088237" sldId="285"/>
        </pc:sldMkLst>
        <pc:graphicFrameChg chg="mod modGraphic">
          <ac:chgData name="Vishal SB" userId="3340b7f35b7f74c9" providerId="LiveId" clId="{AA3CA83B-F411-495F-BCAC-40566C96CF2C}" dt="2024-04-26T11:49:41.727" v="554" actId="20577"/>
          <ac:graphicFrameMkLst>
            <pc:docMk/>
            <pc:sldMk cId="2300088237" sldId="285"/>
            <ac:graphicFrameMk id="2" creationId="{F7FB3F12-9A06-1378-434C-F86B9DC78A74}"/>
          </ac:graphicFrameMkLst>
        </pc:graphicFrameChg>
      </pc:sldChg>
      <pc:sldChg chg="modSp mod">
        <pc:chgData name="Vishal SB" userId="3340b7f35b7f74c9" providerId="LiveId" clId="{AA3CA83B-F411-495F-BCAC-40566C96CF2C}" dt="2024-04-26T11:53:01.818" v="568"/>
        <pc:sldMkLst>
          <pc:docMk/>
          <pc:sldMk cId="2728081963" sldId="286"/>
        </pc:sldMkLst>
        <pc:graphicFrameChg chg="mod modGraphic">
          <ac:chgData name="Vishal SB" userId="3340b7f35b7f74c9" providerId="LiveId" clId="{AA3CA83B-F411-495F-BCAC-40566C96CF2C}" dt="2024-04-26T11:53:01.818" v="568"/>
          <ac:graphicFrameMkLst>
            <pc:docMk/>
            <pc:sldMk cId="2728081963" sldId="286"/>
            <ac:graphicFrameMk id="3" creationId="{03234E8B-BF55-3883-727F-8CA706884312}"/>
          </ac:graphicFrameMkLst>
        </pc:graphicFrameChg>
      </pc:sldChg>
      <pc:sldChg chg="modSp mod">
        <pc:chgData name="Vishal SB" userId="3340b7f35b7f74c9" providerId="LiveId" clId="{AA3CA83B-F411-495F-BCAC-40566C96CF2C}" dt="2024-04-26T10:39:44.726" v="159" actId="113"/>
        <pc:sldMkLst>
          <pc:docMk/>
          <pc:sldMk cId="3663386305" sldId="287"/>
        </pc:sldMkLst>
        <pc:spChg chg="mod">
          <ac:chgData name="Vishal SB" userId="3340b7f35b7f74c9" providerId="LiveId" clId="{AA3CA83B-F411-495F-BCAC-40566C96CF2C}" dt="2024-04-26T10:39:44.726" v="159" actId="113"/>
          <ac:spMkLst>
            <pc:docMk/>
            <pc:sldMk cId="3663386305" sldId="287"/>
            <ac:spMk id="6" creationId="{7752104F-7B1C-4CD3-8A89-3656D29C22A7}"/>
          </ac:spMkLst>
        </pc:spChg>
      </pc:sldChg>
      <pc:sldChg chg="del">
        <pc:chgData name="Vishal SB" userId="3340b7f35b7f74c9" providerId="LiveId" clId="{AA3CA83B-F411-495F-BCAC-40566C96CF2C}" dt="2024-04-26T10:39:47.408" v="160" actId="2696"/>
        <pc:sldMkLst>
          <pc:docMk/>
          <pc:sldMk cId="704884424" sldId="288"/>
        </pc:sldMkLst>
      </pc:sldChg>
      <pc:sldChg chg="addSp delSp modSp mod">
        <pc:chgData name="Vishal SB" userId="3340b7f35b7f74c9" providerId="LiveId" clId="{AA3CA83B-F411-495F-BCAC-40566C96CF2C}" dt="2024-04-26T11:54:35.940" v="578" actId="20577"/>
        <pc:sldMkLst>
          <pc:docMk/>
          <pc:sldMk cId="2454031262" sldId="289"/>
        </pc:sldMkLst>
        <pc:spChg chg="add del">
          <ac:chgData name="Vishal SB" userId="3340b7f35b7f74c9" providerId="LiveId" clId="{AA3CA83B-F411-495F-BCAC-40566C96CF2C}" dt="2024-04-26T11:54:34.109" v="577" actId="478"/>
          <ac:spMkLst>
            <pc:docMk/>
            <pc:sldMk cId="2454031262" sldId="289"/>
            <ac:spMk id="3" creationId="{00000000-0000-0000-0000-000000000000}"/>
          </ac:spMkLst>
        </pc:spChg>
        <pc:spChg chg="add del">
          <ac:chgData name="Vishal SB" userId="3340b7f35b7f74c9" providerId="LiveId" clId="{AA3CA83B-F411-495F-BCAC-40566C96CF2C}" dt="2024-04-26T11:54:34.109" v="577" actId="478"/>
          <ac:spMkLst>
            <pc:docMk/>
            <pc:sldMk cId="2454031262" sldId="289"/>
            <ac:spMk id="4" creationId="{7752104F-7B1C-4CD3-8A89-3656D29C22A7}"/>
          </ac:spMkLst>
        </pc:spChg>
        <pc:spChg chg="add del mod">
          <ac:chgData name="Vishal SB" userId="3340b7f35b7f74c9" providerId="LiveId" clId="{AA3CA83B-F411-495F-BCAC-40566C96CF2C}" dt="2024-04-26T11:54:34.109" v="577" actId="478"/>
          <ac:spMkLst>
            <pc:docMk/>
            <pc:sldMk cId="2454031262" sldId="289"/>
            <ac:spMk id="5" creationId="{E0511B43-C2E2-6C74-2E74-8E9A38C92171}"/>
          </ac:spMkLst>
        </pc:spChg>
        <pc:spChg chg="add del mod">
          <ac:chgData name="Vishal SB" userId="3340b7f35b7f74c9" providerId="LiveId" clId="{AA3CA83B-F411-495F-BCAC-40566C96CF2C}" dt="2024-04-26T11:54:34.109" v="577" actId="478"/>
          <ac:spMkLst>
            <pc:docMk/>
            <pc:sldMk cId="2454031262" sldId="289"/>
            <ac:spMk id="6" creationId="{82654882-8A80-A8B2-A675-0AC1C9EFC29E}"/>
          </ac:spMkLst>
        </pc:spChg>
        <pc:spChg chg="add del mod">
          <ac:chgData name="Vishal SB" userId="3340b7f35b7f74c9" providerId="LiveId" clId="{AA3CA83B-F411-495F-BCAC-40566C96CF2C}" dt="2024-04-26T11:54:35.940" v="578" actId="20577"/>
          <ac:spMkLst>
            <pc:docMk/>
            <pc:sldMk cId="2454031262" sldId="289"/>
            <ac:spMk id="7" creationId="{38C2EEB0-5153-1B49-CA31-220DC84C4BE5}"/>
          </ac:spMkLst>
        </pc:spChg>
      </pc:sldChg>
      <pc:sldChg chg="modSp mod ord">
        <pc:chgData name="Vishal SB" userId="3340b7f35b7f74c9" providerId="LiveId" clId="{AA3CA83B-F411-495F-BCAC-40566C96CF2C}" dt="2024-04-26T11:54:42.075" v="580" actId="20577"/>
        <pc:sldMkLst>
          <pc:docMk/>
          <pc:sldMk cId="86716020" sldId="290"/>
        </pc:sldMkLst>
        <pc:spChg chg="mod">
          <ac:chgData name="Vishal SB" userId="3340b7f35b7f74c9" providerId="LiveId" clId="{AA3CA83B-F411-495F-BCAC-40566C96CF2C}" dt="2024-04-26T11:54:42.075" v="580" actId="20577"/>
          <ac:spMkLst>
            <pc:docMk/>
            <pc:sldMk cId="86716020" sldId="290"/>
            <ac:spMk id="2" creationId="{30E6A741-855D-BBD4-CA5F-B0878FE8EFC1}"/>
          </ac:spMkLst>
        </pc:spChg>
        <pc:spChg chg="mod">
          <ac:chgData name="Vishal SB" userId="3340b7f35b7f74c9" providerId="LiveId" clId="{AA3CA83B-F411-495F-BCAC-40566C96CF2C}" dt="2024-04-26T10:53:27.989" v="208" actId="1076"/>
          <ac:spMkLst>
            <pc:docMk/>
            <pc:sldMk cId="86716020" sldId="290"/>
            <ac:spMk id="6" creationId="{82654882-8A80-A8B2-A675-0AC1C9EFC29E}"/>
          </ac:spMkLst>
        </pc:spChg>
      </pc:sldChg>
      <pc:sldChg chg="modSp mod">
        <pc:chgData name="Vishal SB" userId="3340b7f35b7f74c9" providerId="LiveId" clId="{AA3CA83B-F411-495F-BCAC-40566C96CF2C}" dt="2024-04-26T11:54:47.554" v="582" actId="20577"/>
        <pc:sldMkLst>
          <pc:docMk/>
          <pc:sldMk cId="2219409210" sldId="291"/>
        </pc:sldMkLst>
        <pc:spChg chg="mod">
          <ac:chgData name="Vishal SB" userId="3340b7f35b7f74c9" providerId="LiveId" clId="{AA3CA83B-F411-495F-BCAC-40566C96CF2C}" dt="2024-04-26T11:54:47.554" v="582" actId="20577"/>
          <ac:spMkLst>
            <pc:docMk/>
            <pc:sldMk cId="2219409210" sldId="291"/>
            <ac:spMk id="2" creationId="{09D752AF-E2A8-FDD3-E688-9EF9D6FE5DA2}"/>
          </ac:spMkLst>
        </pc:spChg>
        <pc:spChg chg="mod">
          <ac:chgData name="Vishal SB" userId="3340b7f35b7f74c9" providerId="LiveId" clId="{AA3CA83B-F411-495F-BCAC-40566C96CF2C}" dt="2024-04-26T10:59:46.846" v="245" actId="1076"/>
          <ac:spMkLst>
            <pc:docMk/>
            <pc:sldMk cId="2219409210" sldId="291"/>
            <ac:spMk id="4" creationId="{7752104F-7B1C-4CD3-8A89-3656D29C22A7}"/>
          </ac:spMkLst>
        </pc:spChg>
      </pc:sldChg>
      <pc:sldChg chg="del">
        <pc:chgData name="Vishal SB" userId="3340b7f35b7f74c9" providerId="LiveId" clId="{AA3CA83B-F411-495F-BCAC-40566C96CF2C}" dt="2024-04-26T11:09:59.171" v="316" actId="2696"/>
        <pc:sldMkLst>
          <pc:docMk/>
          <pc:sldMk cId="2959573706" sldId="292"/>
        </pc:sldMkLst>
      </pc:sldChg>
      <pc:sldChg chg="modSp mod">
        <pc:chgData name="Vishal SB" userId="3340b7f35b7f74c9" providerId="LiveId" clId="{AA3CA83B-F411-495F-BCAC-40566C96CF2C}" dt="2024-04-26T12:05:56.062" v="661" actId="20577"/>
        <pc:sldMkLst>
          <pc:docMk/>
          <pc:sldMk cId="3985972258" sldId="293"/>
        </pc:sldMkLst>
        <pc:spChg chg="mod">
          <ac:chgData name="Vishal SB" userId="3340b7f35b7f74c9" providerId="LiveId" clId="{AA3CA83B-F411-495F-BCAC-40566C96CF2C}" dt="2024-04-26T12:05:56.062" v="661" actId="20577"/>
          <ac:spMkLst>
            <pc:docMk/>
            <pc:sldMk cId="3985972258" sldId="293"/>
            <ac:spMk id="261" creationId="{00000000-0000-0000-0000-000000000000}"/>
          </ac:spMkLst>
        </pc:spChg>
        <pc:spChg chg="mod">
          <ac:chgData name="Vishal SB" userId="3340b7f35b7f74c9" providerId="LiveId" clId="{AA3CA83B-F411-495F-BCAC-40566C96CF2C}" dt="2024-04-26T11:55:11.124" v="587" actId="20577"/>
          <ac:spMkLst>
            <pc:docMk/>
            <pc:sldMk cId="3985972258" sldId="293"/>
            <ac:spMk id="263" creationId="{00000000-0000-0000-0000-000000000000}"/>
          </ac:spMkLst>
        </pc:spChg>
      </pc:sldChg>
      <pc:sldChg chg="addSp delSp modSp mod">
        <pc:chgData name="Vishal SB" userId="3340b7f35b7f74c9" providerId="LiveId" clId="{AA3CA83B-F411-495F-BCAC-40566C96CF2C}" dt="2024-04-26T11:54:50.702" v="583" actId="20577"/>
        <pc:sldMkLst>
          <pc:docMk/>
          <pc:sldMk cId="2568326255" sldId="294"/>
        </pc:sldMkLst>
        <pc:spChg chg="mod">
          <ac:chgData name="Vishal SB" userId="3340b7f35b7f74c9" providerId="LiveId" clId="{AA3CA83B-F411-495F-BCAC-40566C96CF2C}" dt="2024-04-26T11:54:50.702" v="583" actId="20577"/>
          <ac:spMkLst>
            <pc:docMk/>
            <pc:sldMk cId="2568326255" sldId="294"/>
            <ac:spMk id="2" creationId="{09D752AF-E2A8-FDD3-E688-9EF9D6FE5DA2}"/>
          </ac:spMkLst>
        </pc:spChg>
        <pc:spChg chg="add">
          <ac:chgData name="Vishal SB" userId="3340b7f35b7f74c9" providerId="LiveId" clId="{AA3CA83B-F411-495F-BCAC-40566C96CF2C}" dt="2024-04-26T11:00:04.745" v="246"/>
          <ac:spMkLst>
            <pc:docMk/>
            <pc:sldMk cId="2568326255" sldId="294"/>
            <ac:spMk id="4" creationId="{CBBC4057-EBD5-6DA9-D170-222EFB36F9E1}"/>
          </ac:spMkLst>
        </pc:spChg>
        <pc:spChg chg="add del">
          <ac:chgData name="Vishal SB" userId="3340b7f35b7f74c9" providerId="LiveId" clId="{AA3CA83B-F411-495F-BCAC-40566C96CF2C}" dt="2024-04-26T11:01:19.350" v="253" actId="22"/>
          <ac:spMkLst>
            <pc:docMk/>
            <pc:sldMk cId="2568326255" sldId="294"/>
            <ac:spMk id="11" creationId="{50F19D06-C585-1863-F4E5-B952195F1E40}"/>
          </ac:spMkLst>
        </pc:spChg>
        <pc:picChg chg="del">
          <ac:chgData name="Vishal SB" userId="3340b7f35b7f74c9" providerId="LiveId" clId="{AA3CA83B-F411-495F-BCAC-40566C96CF2C}" dt="2024-04-26T11:00:14.171" v="247" actId="478"/>
          <ac:picMkLst>
            <pc:docMk/>
            <pc:sldMk cId="2568326255" sldId="294"/>
            <ac:picMk id="6" creationId="{563EBE3B-D92C-AC60-B8C7-2F58EF12A146}"/>
          </ac:picMkLst>
        </pc:picChg>
        <pc:picChg chg="add mod">
          <ac:chgData name="Vishal SB" userId="3340b7f35b7f74c9" providerId="LiveId" clId="{AA3CA83B-F411-495F-BCAC-40566C96CF2C}" dt="2024-04-26T11:00:19.576" v="251" actId="1076"/>
          <ac:picMkLst>
            <pc:docMk/>
            <pc:sldMk cId="2568326255" sldId="294"/>
            <ac:picMk id="7" creationId="{96859429-9A2F-08DD-8B37-B87C1E0CF152}"/>
          </ac:picMkLst>
        </pc:picChg>
        <pc:picChg chg="del">
          <ac:chgData name="Vishal SB" userId="3340b7f35b7f74c9" providerId="LiveId" clId="{AA3CA83B-F411-495F-BCAC-40566C96CF2C}" dt="2024-04-26T11:00:16.356" v="249" actId="478"/>
          <ac:picMkLst>
            <pc:docMk/>
            <pc:sldMk cId="2568326255" sldId="294"/>
            <ac:picMk id="8" creationId="{C144A12C-1391-F8E9-F38E-656D1E29F937}"/>
          </ac:picMkLst>
        </pc:picChg>
        <pc:picChg chg="del">
          <ac:chgData name="Vishal SB" userId="3340b7f35b7f74c9" providerId="LiveId" clId="{AA3CA83B-F411-495F-BCAC-40566C96CF2C}" dt="2024-04-26T11:00:15.309" v="248" actId="478"/>
          <ac:picMkLst>
            <pc:docMk/>
            <pc:sldMk cId="2568326255" sldId="294"/>
            <ac:picMk id="10" creationId="{D2B87AD7-2239-2F7A-21AB-47CE2518A80E}"/>
          </ac:picMkLst>
        </pc:picChg>
        <pc:picChg chg="add del">
          <ac:chgData name="Vishal SB" userId="3340b7f35b7f74c9" providerId="LiveId" clId="{AA3CA83B-F411-495F-BCAC-40566C96CF2C}" dt="2024-04-26T11:05:18.276" v="262" actId="22"/>
          <ac:picMkLst>
            <pc:docMk/>
            <pc:sldMk cId="2568326255" sldId="294"/>
            <ac:picMk id="13" creationId="{BFDF7291-503C-6D94-45BC-BDCD6CDF4503}"/>
          </ac:picMkLst>
        </pc:picChg>
        <pc:picChg chg="add del mod">
          <ac:chgData name="Vishal SB" userId="3340b7f35b7f74c9" providerId="LiveId" clId="{AA3CA83B-F411-495F-BCAC-40566C96CF2C}" dt="2024-04-26T11:06:07.197" v="274" actId="22"/>
          <ac:picMkLst>
            <pc:docMk/>
            <pc:sldMk cId="2568326255" sldId="294"/>
            <ac:picMk id="15" creationId="{400FB6CC-256E-D9AA-B215-E7D4ED4C023B}"/>
          </ac:picMkLst>
        </pc:picChg>
        <pc:picChg chg="add del mod">
          <ac:chgData name="Vishal SB" userId="3340b7f35b7f74c9" providerId="LiveId" clId="{AA3CA83B-F411-495F-BCAC-40566C96CF2C}" dt="2024-04-26T11:06:05.715" v="271" actId="22"/>
          <ac:picMkLst>
            <pc:docMk/>
            <pc:sldMk cId="2568326255" sldId="294"/>
            <ac:picMk id="17" creationId="{D84A8CB6-F8D2-765A-A1BC-3F77827AB071}"/>
          </ac:picMkLst>
        </pc:picChg>
        <pc:picChg chg="add mod">
          <ac:chgData name="Vishal SB" userId="3340b7f35b7f74c9" providerId="LiveId" clId="{AA3CA83B-F411-495F-BCAC-40566C96CF2C}" dt="2024-04-26T11:06:38.545" v="279" actId="1076"/>
          <ac:picMkLst>
            <pc:docMk/>
            <pc:sldMk cId="2568326255" sldId="294"/>
            <ac:picMk id="19" creationId="{2BF016F2-DAC3-EF09-2577-DEA00A03F7D1}"/>
          </ac:picMkLst>
        </pc:picChg>
      </pc:sldChg>
      <pc:sldChg chg="modSp mod">
        <pc:chgData name="Vishal SB" userId="3340b7f35b7f74c9" providerId="LiveId" clId="{AA3CA83B-F411-495F-BCAC-40566C96CF2C}" dt="2024-04-26T11:53:55.277" v="574"/>
        <pc:sldMkLst>
          <pc:docMk/>
          <pc:sldMk cId="2987615476" sldId="295"/>
        </pc:sldMkLst>
        <pc:graphicFrameChg chg="mod modGraphic">
          <ac:chgData name="Vishal SB" userId="3340b7f35b7f74c9" providerId="LiveId" clId="{AA3CA83B-F411-495F-BCAC-40566C96CF2C}" dt="2024-04-26T11:53:55.277" v="574"/>
          <ac:graphicFrameMkLst>
            <pc:docMk/>
            <pc:sldMk cId="2987615476" sldId="295"/>
            <ac:graphicFrameMk id="3" creationId="{03234E8B-BF55-3883-727F-8CA706884312}"/>
          </ac:graphicFrameMkLst>
        </pc:graphicFrameChg>
      </pc:sldChg>
      <pc:sldChg chg="modSp add mod">
        <pc:chgData name="Vishal SB" userId="3340b7f35b7f74c9" providerId="LiveId" clId="{AA3CA83B-F411-495F-BCAC-40566C96CF2C}" dt="2024-04-26T10:41:17.721" v="170" actId="113"/>
        <pc:sldMkLst>
          <pc:docMk/>
          <pc:sldMk cId="3326296357" sldId="296"/>
        </pc:sldMkLst>
        <pc:spChg chg="mod">
          <ac:chgData name="Vishal SB" userId="3340b7f35b7f74c9" providerId="LiveId" clId="{AA3CA83B-F411-495F-BCAC-40566C96CF2C}" dt="2024-04-26T10:41:17.721" v="170" actId="113"/>
          <ac:spMkLst>
            <pc:docMk/>
            <pc:sldMk cId="3326296357" sldId="296"/>
            <ac:spMk id="6" creationId="{7752104F-7B1C-4CD3-8A89-3656D29C22A7}"/>
          </ac:spMkLst>
        </pc:spChg>
      </pc:sldChg>
      <pc:sldChg chg="modSp add mod">
        <pc:chgData name="Vishal SB" userId="3340b7f35b7f74c9" providerId="LiveId" clId="{AA3CA83B-F411-495F-BCAC-40566C96CF2C}" dt="2024-04-26T11:54:39.452" v="579" actId="20577"/>
        <pc:sldMkLst>
          <pc:docMk/>
          <pc:sldMk cId="2294705990" sldId="297"/>
        </pc:sldMkLst>
        <pc:spChg chg="mod">
          <ac:chgData name="Vishal SB" userId="3340b7f35b7f74c9" providerId="LiveId" clId="{AA3CA83B-F411-495F-BCAC-40566C96CF2C}" dt="2024-04-26T11:54:39.452" v="579" actId="20577"/>
          <ac:spMkLst>
            <pc:docMk/>
            <pc:sldMk cId="2294705990" sldId="297"/>
            <ac:spMk id="2" creationId="{30E6A741-855D-BBD4-CA5F-B0878FE8EFC1}"/>
          </ac:spMkLst>
        </pc:spChg>
        <pc:spChg chg="mod">
          <ac:chgData name="Vishal SB" userId="3340b7f35b7f74c9" providerId="LiveId" clId="{AA3CA83B-F411-495F-BCAC-40566C96CF2C}" dt="2024-04-26T10:52:23.536" v="200" actId="113"/>
          <ac:spMkLst>
            <pc:docMk/>
            <pc:sldMk cId="2294705990" sldId="297"/>
            <ac:spMk id="6" creationId="{82654882-8A80-A8B2-A675-0AC1C9EFC29E}"/>
          </ac:spMkLst>
        </pc:spChg>
      </pc:sldChg>
      <pc:sldChg chg="modSp add mod">
        <pc:chgData name="Vishal SB" userId="3340b7f35b7f74c9" providerId="LiveId" clId="{AA3CA83B-F411-495F-BCAC-40566C96CF2C}" dt="2024-04-26T11:54:57.946" v="585" actId="20577"/>
        <pc:sldMkLst>
          <pc:docMk/>
          <pc:sldMk cId="3261129267" sldId="298"/>
        </pc:sldMkLst>
        <pc:spChg chg="mod">
          <ac:chgData name="Vishal SB" userId="3340b7f35b7f74c9" providerId="LiveId" clId="{AA3CA83B-F411-495F-BCAC-40566C96CF2C}" dt="2024-04-26T11:09:50.260" v="315" actId="113"/>
          <ac:spMkLst>
            <pc:docMk/>
            <pc:sldMk cId="3261129267" sldId="298"/>
            <ac:spMk id="2" creationId="{00000000-0000-0000-0000-000000000000}"/>
          </ac:spMkLst>
        </pc:spChg>
        <pc:spChg chg="mod">
          <ac:chgData name="Vishal SB" userId="3340b7f35b7f74c9" providerId="LiveId" clId="{AA3CA83B-F411-495F-BCAC-40566C96CF2C}" dt="2024-04-26T11:54:57.946" v="585" actId="20577"/>
          <ac:spMkLst>
            <pc:docMk/>
            <pc:sldMk cId="3261129267" sldId="298"/>
            <ac:spMk id="4" creationId="{F940DD14-111A-ED58-9346-64969D37C0D8}"/>
          </ac:spMkLst>
        </pc:spChg>
      </pc:sldChg>
      <pc:sldChg chg="modSp add mod">
        <pc:chgData name="Vishal SB" userId="3340b7f35b7f74c9" providerId="LiveId" clId="{AA3CA83B-F411-495F-BCAC-40566C96CF2C}" dt="2024-04-26T19:01:36.001" v="777"/>
        <pc:sldMkLst>
          <pc:docMk/>
          <pc:sldMk cId="90865557" sldId="299"/>
        </pc:sldMkLst>
        <pc:spChg chg="mod">
          <ac:chgData name="Vishal SB" userId="3340b7f35b7f74c9" providerId="LiveId" clId="{AA3CA83B-F411-495F-BCAC-40566C96CF2C}" dt="2024-04-26T19:01:36.001" v="777"/>
          <ac:spMkLst>
            <pc:docMk/>
            <pc:sldMk cId="90865557" sldId="299"/>
            <ac:spMk id="261" creationId="{00000000-0000-0000-0000-000000000000}"/>
          </ac:spMkLst>
        </pc:spChg>
      </pc:sldChg>
      <pc:sldChg chg="modSp add mod">
        <pc:chgData name="Vishal SB" userId="3340b7f35b7f74c9" providerId="LiveId" clId="{AA3CA83B-F411-495F-BCAC-40566C96CF2C}" dt="2024-04-26T19:04:41.102" v="798"/>
        <pc:sldMkLst>
          <pc:docMk/>
          <pc:sldMk cId="608701124" sldId="300"/>
        </pc:sldMkLst>
        <pc:graphicFrameChg chg="mod modGraphic">
          <ac:chgData name="Vishal SB" userId="3340b7f35b7f74c9" providerId="LiveId" clId="{AA3CA83B-F411-495F-BCAC-40566C96CF2C}" dt="2024-04-26T19:04:41.102" v="798"/>
          <ac:graphicFrameMkLst>
            <pc:docMk/>
            <pc:sldMk cId="608701124" sldId="300"/>
            <ac:graphicFrameMk id="3" creationId="{03234E8B-BF55-3883-727F-8CA706884312}"/>
          </ac:graphicFrameMkLst>
        </pc:graphicFrameChg>
      </pc:sldChg>
      <pc:sldChg chg="modSp add mod">
        <pc:chgData name="Vishal SB" userId="3340b7f35b7f74c9" providerId="LiveId" clId="{AA3CA83B-F411-495F-BCAC-40566C96CF2C}" dt="2024-04-26T18:57:29.758" v="739" actId="20577"/>
        <pc:sldMkLst>
          <pc:docMk/>
          <pc:sldMk cId="799039326" sldId="301"/>
        </pc:sldMkLst>
        <pc:graphicFrameChg chg="mod modGraphic">
          <ac:chgData name="Vishal SB" userId="3340b7f35b7f74c9" providerId="LiveId" clId="{AA3CA83B-F411-495F-BCAC-40566C96CF2C}" dt="2024-04-26T18:57:29.758" v="739" actId="20577"/>
          <ac:graphicFrameMkLst>
            <pc:docMk/>
            <pc:sldMk cId="799039326" sldId="301"/>
            <ac:graphicFrameMk id="3" creationId="{03234E8B-BF55-3883-727F-8CA706884312}"/>
          </ac:graphicFrameMkLst>
        </pc:graphicFrameChg>
      </pc:sldChg>
      <pc:sldChg chg="modSp add mod">
        <pc:chgData name="Vishal SB" userId="3340b7f35b7f74c9" providerId="LiveId" clId="{AA3CA83B-F411-495F-BCAC-40566C96CF2C}" dt="2024-04-26T19:09:14.765" v="808" actId="20577"/>
        <pc:sldMkLst>
          <pc:docMk/>
          <pc:sldMk cId="709430952" sldId="302"/>
        </pc:sldMkLst>
        <pc:graphicFrameChg chg="mod modGraphic">
          <ac:chgData name="Vishal SB" userId="3340b7f35b7f74c9" providerId="LiveId" clId="{AA3CA83B-F411-495F-BCAC-40566C96CF2C}" dt="2024-04-26T19:09:14.765" v="808" actId="20577"/>
          <ac:graphicFrameMkLst>
            <pc:docMk/>
            <pc:sldMk cId="709430952" sldId="302"/>
            <ac:graphicFrameMk id="3" creationId="{03234E8B-BF55-3883-727F-8CA706884312}"/>
          </ac:graphicFrameMkLst>
        </pc:graphicFrameChg>
      </pc:sldChg>
      <pc:sldChg chg="modSp add mod">
        <pc:chgData name="Vishal SB" userId="3340b7f35b7f74c9" providerId="LiveId" clId="{AA3CA83B-F411-495F-BCAC-40566C96CF2C}" dt="2024-04-26T19:03:30.623" v="796"/>
        <pc:sldMkLst>
          <pc:docMk/>
          <pc:sldMk cId="3816032366" sldId="303"/>
        </pc:sldMkLst>
        <pc:spChg chg="mod">
          <ac:chgData name="Vishal SB" userId="3340b7f35b7f74c9" providerId="LiveId" clId="{AA3CA83B-F411-495F-BCAC-40566C96CF2C}" dt="2024-04-26T19:03:30.623" v="796"/>
          <ac:spMkLst>
            <pc:docMk/>
            <pc:sldMk cId="3816032366" sldId="303"/>
            <ac:spMk id="2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76920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9345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2940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0034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1" name="Google Shape;161;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084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9" name="Google Shape;169;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9012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9838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79918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7779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5135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98637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4781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3686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015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8825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127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9569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5299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8451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560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995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08"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09"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10"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14"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15"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302057" y="1251764"/>
            <a:ext cx="8701311" cy="5129563"/>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r>
              <a:rPr lang="en-IN" sz="2400" b="1" dirty="0">
                <a:latin typeface="Times New Roman" pitchFamily="18" charset="0"/>
                <a:cs typeface="Times New Roman" pitchFamily="18" charset="0"/>
              </a:rPr>
              <a:t>Brain Computer Interfaces</a:t>
            </a: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p>
          <a:p>
            <a:pPr algn="ctr">
              <a:lnSpc>
                <a:spcPct val="150000"/>
              </a:lnSpc>
              <a:buSzPts val="4000"/>
            </a:pPr>
            <a:endParaRPr lang="en-US" sz="2400" b="1" dirty="0">
              <a:solidFill>
                <a:schemeClr val="tx1">
                  <a:lumMod val="95000"/>
                  <a:lumOff val="5000"/>
                </a:schemeClr>
              </a:solidFill>
              <a:latin typeface="Times New Roman"/>
              <a:ea typeface="Times New Roman"/>
              <a:cs typeface="Times New Roman"/>
              <a:sym typeface="Times New Roman"/>
            </a:endParaRPr>
          </a:p>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 </a:t>
            </a:r>
            <a:r>
              <a:rPr lang="en-US" sz="2200" i="1" dirty="0">
                <a:latin typeface="Times New Roman" panose="02020603050405020304" pitchFamily="18" charset="0"/>
                <a:cs typeface="Times New Roman" panose="02020603050405020304" pitchFamily="18" charset="0"/>
              </a:rPr>
              <a:t>Presented by </a:t>
            </a:r>
          </a:p>
          <a:p>
            <a:pPr algn="ctr">
              <a:lnSpc>
                <a:spcPct val="150000"/>
              </a:lnSpc>
              <a:buSzPts val="4000"/>
            </a:pPr>
            <a:r>
              <a:rPr lang="en-US" sz="2200" dirty="0">
                <a:latin typeface="Times New Roman" panose="02020603050405020304" pitchFamily="18" charset="0"/>
                <a:cs typeface="Times New Roman" panose="02020603050405020304" pitchFamily="18" charset="0"/>
              </a:rPr>
              <a:t>USN              Name </a:t>
            </a:r>
          </a:p>
          <a:p>
            <a:pPr marL="0" indent="0" algn="ctr">
              <a:buNone/>
            </a:pPr>
            <a:r>
              <a:rPr lang="en-US" sz="2200" dirty="0">
                <a:latin typeface="Times New Roman" panose="02020603050405020304" pitchFamily="18" charset="0"/>
                <a:cs typeface="Times New Roman" panose="02020603050405020304" pitchFamily="18" charset="0"/>
              </a:rPr>
              <a:t>1BI20AI055	Vishal S B</a:t>
            </a:r>
          </a:p>
          <a:p>
            <a:pPr marL="0" indent="0" algn="ctr">
              <a:buNone/>
            </a:pPr>
            <a:r>
              <a:rPr lang="en-US" sz="2200" dirty="0">
                <a:latin typeface="Times New Roman" panose="02020603050405020304" pitchFamily="18" charset="0"/>
                <a:cs typeface="Times New Roman" panose="02020603050405020304" pitchFamily="18" charset="0"/>
              </a:rPr>
              <a:t>VIII Semester</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marL="0" indent="0" algn="ctr">
              <a:buNone/>
            </a:pPr>
            <a:r>
              <a:rPr lang="en-US" sz="2200" dirty="0">
                <a:latin typeface="Times New Roman" panose="02020603050405020304" pitchFamily="18" charset="0"/>
                <a:cs typeface="Times New Roman" panose="02020603050405020304" pitchFamily="18" charset="0"/>
              </a:rPr>
              <a:t>Prof. Yamini </a:t>
            </a:r>
            <a:r>
              <a:rPr lang="en-US" sz="2200" dirty="0" err="1">
                <a:latin typeface="Times New Roman" panose="02020603050405020304" pitchFamily="18" charset="0"/>
                <a:cs typeface="Times New Roman" panose="02020603050405020304" pitchFamily="18" charset="0"/>
              </a:rPr>
              <a:t>Sahukar</a:t>
            </a:r>
            <a:r>
              <a:rPr lang="en-US" sz="2200" dirty="0">
                <a:latin typeface="Times New Roman" panose="02020603050405020304" pitchFamily="18" charset="0"/>
                <a:cs typeface="Times New Roman" panose="02020603050405020304" pitchFamily="18" charset="0"/>
              </a:rPr>
              <a:t> P </a:t>
            </a:r>
          </a:p>
          <a:p>
            <a:pPr marL="0" indent="0" algn="ctr">
              <a:buNone/>
            </a:pPr>
            <a:r>
              <a:rPr lang="en-US" sz="2200" dirty="0">
                <a:latin typeface="Times New Roman" panose="02020603050405020304" pitchFamily="18" charset="0"/>
                <a:cs typeface="Times New Roman" panose="02020603050405020304" pitchFamily="18" charset="0"/>
              </a:rPr>
              <a:t>Assistant Professor </a:t>
            </a: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6"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7"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18"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9"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0" name="Picture 1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1" name="Straight Connector 20"/>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1640943955"/>
              </p:ext>
            </p:extLst>
          </p:nvPr>
        </p:nvGraphicFramePr>
        <p:xfrm>
          <a:off x="0" y="692696"/>
          <a:ext cx="9144000" cy="7840120"/>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368152">
                  <a:extLst>
                    <a:ext uri="{9D8B030D-6E8A-4147-A177-3AD203B41FA5}">
                      <a16:colId xmlns:a16="http://schemas.microsoft.com/office/drawing/2014/main" val="2687933905"/>
                    </a:ext>
                  </a:extLst>
                </a:gridCol>
                <a:gridCol w="792088">
                  <a:extLst>
                    <a:ext uri="{9D8B030D-6E8A-4147-A177-3AD203B41FA5}">
                      <a16:colId xmlns:a16="http://schemas.microsoft.com/office/drawing/2014/main" val="3035703690"/>
                    </a:ext>
                  </a:extLst>
                </a:gridCol>
                <a:gridCol w="1104004">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US" sz="1600" b="0" dirty="0">
                          <a:latin typeface="Times New Roman" panose="02020603050405020304" pitchFamily="18" charset="0"/>
                          <a:cs typeface="Times New Roman" panose="02020603050405020304" pitchFamily="18" charset="0"/>
                        </a:rPr>
                        <a:t>13</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Eliminating or Shortening the Calibration for a P300 Brain–Computer Interface Based on a Convolutional Neural Network</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IN" sz="1600" dirty="0">
                          <a:latin typeface="Times New Roman" pitchFamily="18" charset="0"/>
                          <a:cs typeface="Times New Roman" pitchFamily="18" charset="0"/>
                        </a:rPr>
                        <a:t>Wei Gao, </a:t>
                      </a:r>
                      <a:r>
                        <a:rPr lang="en-IN" sz="1600" dirty="0" err="1">
                          <a:latin typeface="Times New Roman" pitchFamily="18" charset="0"/>
                          <a:cs typeface="Times New Roman" pitchFamily="18" charset="0"/>
                        </a:rPr>
                        <a:t>Weichen</a:t>
                      </a:r>
                      <a:r>
                        <a:rPr lang="en-IN" sz="1600" dirty="0">
                          <a:latin typeface="Times New Roman" pitchFamily="18" charset="0"/>
                          <a:cs typeface="Times New Roman" pitchFamily="18" charset="0"/>
                        </a:rPr>
                        <a:t> Huang,</a:t>
                      </a:r>
                    </a:p>
                    <a:p>
                      <a:pPr>
                        <a:spcBef>
                          <a:spcPct val="0"/>
                        </a:spcBef>
                        <a:buClr>
                          <a:srgbClr val="000000"/>
                        </a:buClr>
                      </a:pPr>
                      <a:r>
                        <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Man Li</a:t>
                      </a: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In this study, we propose an online P300 BCI spelling system with zero or shortened calibration based on a convolutional neural network (CNN) and big electroencephalography (EEG) data.</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These experimental results indicated that based on a CNN and big EEG data, an online P300 BCI with zero-calibration or shortened calibration could be built. In future studies, we will extend this system to patients, such as those with strokes or spinal cord injuries, to help them improve their self-care ability.</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60753">
                <a:tc>
                  <a:txBody>
                    <a:bodyPr/>
                    <a:lstStyle/>
                    <a:p>
                      <a:pPr algn="l"/>
                      <a:r>
                        <a:rPr lang="en-US" sz="1600" b="0" dirty="0">
                          <a:latin typeface="Times New Roman" panose="02020603050405020304" pitchFamily="18" charset="0"/>
                          <a:cs typeface="Times New Roman" panose="02020603050405020304" pitchFamily="18" charset="0"/>
                        </a:rPr>
                        <a:t>1</a:t>
                      </a:r>
                      <a:r>
                        <a:rPr lang="en-IN" sz="1600" b="0" dirty="0">
                          <a:latin typeface="Times New Roman" panose="02020603050405020304" pitchFamily="18" charset="0"/>
                          <a:cs typeface="Times New Roman" panose="02020603050405020304" pitchFamily="18" charset="0"/>
                        </a:rPr>
                        <a:t>4.</a:t>
                      </a:r>
                    </a:p>
                  </a:txBody>
                  <a:tcPr/>
                </a:tc>
                <a:tc>
                  <a:txBody>
                    <a:bodyPr/>
                    <a:lstStyle/>
                    <a:p>
                      <a:pPr>
                        <a:spcBef>
                          <a:spcPct val="0"/>
                        </a:spcBef>
                        <a:buClr>
                          <a:srgbClr val="000000"/>
                        </a:buClr>
                      </a:pPr>
                      <a:r>
                        <a:rPr lang="en-US"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iTa-DFiE: An Innovative Tensor Algebra-based Detection Framework for Incomplete Noninvasive Electroencephalography</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N. T. N. Anh, T. Q. Bang, H. J. Yang, H. T. Hieu, N. T. Q. Vinh and N. K. Duy</a:t>
                      </a:r>
                    </a:p>
                  </a:txBody>
                  <a:tcPr/>
                </a:tc>
                <a:tc>
                  <a:txBody>
                    <a:bodyPr/>
                    <a:lstStyle/>
                    <a:p>
                      <a:pPr algn="l"/>
                      <a:r>
                        <a:rPr lang="en-IN" sz="1400" b="0" i="0" u="none" strike="noStrike" cap="none" dirty="0">
                          <a:solidFill>
                            <a:schemeClr val="dk1"/>
                          </a:solidFill>
                          <a:effectLst/>
                          <a:latin typeface="+mn-lt"/>
                          <a:ea typeface="+mn-ea"/>
                          <a:cs typeface="+mn-cs"/>
                          <a:sym typeface="Arial"/>
                        </a:rPr>
                        <a:t>2024 </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he paper presents a novel recognition framework for incomplete noninvasive Electroencephalography (EEG) signals relying on the recent advances in tensor algebra, named as An Innovative Tensor Algebra - based Detection Framework for Incomplete Noninvasive Electroencephalogra-phy (iTa-DFiE). </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 aforementioned challenge setting is solved on two major thrusts, including: (1) tensor completion: discovering hidden patterns and learning their evolving trends to offer missing values imputation via improvement of standard Kalman Filter approach; (2) tensor decomposition: extracting essential hidden information.</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79903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1000958544"/>
              </p:ext>
            </p:extLst>
          </p:nvPr>
        </p:nvGraphicFramePr>
        <p:xfrm>
          <a:off x="0" y="692696"/>
          <a:ext cx="9144000" cy="7613857"/>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864096">
                  <a:extLst>
                    <a:ext uri="{9D8B030D-6E8A-4147-A177-3AD203B41FA5}">
                      <a16:colId xmlns:a16="http://schemas.microsoft.com/office/drawing/2014/main" val="3035703690"/>
                    </a:ext>
                  </a:extLst>
                </a:gridCol>
                <a:gridCol w="1104004">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US" sz="1600" b="0" dirty="0">
                          <a:latin typeface="Times New Roman" panose="02020603050405020304" pitchFamily="18" charset="0"/>
                          <a:cs typeface="Times New Roman" panose="02020603050405020304" pitchFamily="18" charset="0"/>
                        </a:rPr>
                        <a:t>15</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A Time-Local Weighted Transformation Recognition Framework for Steady State Visual Evoked Potentials Based Brain–Computer Interfaces</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IN" sz="1600" dirty="0">
                          <a:latin typeface="Times New Roman" pitchFamily="18" charset="0"/>
                          <a:cs typeface="Times New Roman" pitchFamily="18" charset="0"/>
                        </a:rPr>
                        <a:t>N. Jamil, A. N. </a:t>
                      </a:r>
                      <a:r>
                        <a:rPr lang="en-IN" sz="1600" dirty="0" err="1">
                          <a:latin typeface="Times New Roman" pitchFamily="18" charset="0"/>
                          <a:cs typeface="Times New Roman" pitchFamily="18" charset="0"/>
                        </a:rPr>
                        <a:t>Belkacem</a:t>
                      </a:r>
                      <a:r>
                        <a:rPr lang="en-IN" sz="1600" dirty="0">
                          <a:latin typeface="Times New Roman" pitchFamily="18" charset="0"/>
                          <a:cs typeface="Times New Roman" pitchFamily="18" charset="0"/>
                        </a:rPr>
                        <a:t>, S. </a:t>
                      </a:r>
                      <a:r>
                        <a:rPr lang="en-IN" sz="1600" dirty="0" err="1">
                          <a:latin typeface="Times New Roman" pitchFamily="18" charset="0"/>
                          <a:cs typeface="Times New Roman" pitchFamily="18" charset="0"/>
                        </a:rPr>
                        <a:t>Ouhbi</a:t>
                      </a:r>
                      <a:r>
                        <a:rPr lang="en-IN" sz="1600" dirty="0">
                          <a:latin typeface="Times New Roman" pitchFamily="18" charset="0"/>
                          <a:cs typeface="Times New Roman" pitchFamily="18" charset="0"/>
                        </a:rPr>
                        <a:t> and C. </a:t>
                      </a:r>
                      <a:r>
                        <a:rPr lang="en-IN" sz="1600" dirty="0" err="1">
                          <a:latin typeface="Times New Roman" pitchFamily="18" charset="0"/>
                          <a:cs typeface="Times New Roman" pitchFamily="18" charset="0"/>
                        </a:rPr>
                        <a:t>Guger</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2021</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study investigates and analyzes the research on BCI patterns and its implementation for enhancing cognitive capabilities of students. The results showed that there is insufficient literature on BCI that addresses students with disabilities in the learning process.</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Previous works have proved that time-local information can improve the recognition effect of SSVEP, but its improvement mechanism is not clear. This study proposes a TT recognition framework from the perspective of weighted transformation, it reveals the influence mechanism of time-local information on SSVEP recognition..</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91257">
                <a:tc>
                  <a:txBody>
                    <a:bodyPr/>
                    <a:lstStyle/>
                    <a:p>
                      <a:pPr algn="l"/>
                      <a:endParaRPr lang="en-IN" sz="1600" b="0" dirty="0">
                        <a:latin typeface="Times New Roman" panose="02020603050405020304" pitchFamily="18" charset="0"/>
                        <a:cs typeface="Times New Roman" panose="02020603050405020304" pitchFamily="18" charset="0"/>
                      </a:endParaRPr>
                    </a:p>
                  </a:txBody>
                  <a:tcPr/>
                </a:tc>
                <a:tc>
                  <a:txBody>
                    <a:bodyPr/>
                    <a:lstStyle/>
                    <a:p>
                      <a:pPr>
                        <a:spcBef>
                          <a:spcPct val="0"/>
                        </a:spcBef>
                        <a:buClr>
                          <a:srgbClr val="000000"/>
                        </a:buClr>
                      </a:pP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endPar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endParaRPr>
                    </a:p>
                  </a:txBody>
                  <a:tcPr/>
                </a:tc>
                <a:tc>
                  <a:txBody>
                    <a:bodyPr/>
                    <a:lstStyle/>
                    <a:p>
                      <a:pPr algn="l"/>
                      <a:endParaRPr lang="en-IN" sz="1600" b="0" dirty="0">
                        <a:latin typeface="Times New Roman" panose="02020603050405020304" pitchFamily="18" charset="0"/>
                        <a:cs typeface="Times New Roman" panose="02020603050405020304" pitchFamily="18" charset="0"/>
                      </a:endParaRPr>
                    </a:p>
                  </a:txBody>
                  <a:tcPr/>
                </a:tc>
                <a:tc>
                  <a:txBody>
                    <a:bodyPr/>
                    <a:lstStyle/>
                    <a:p>
                      <a:pPr algn="just">
                        <a:spcBef>
                          <a:spcPts val="300"/>
                        </a:spcBef>
                        <a:buClr>
                          <a:srgbClr val="000000"/>
                        </a:buClr>
                        <a:buFontTx/>
                        <a:buNone/>
                      </a:pP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60870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7"/>
          <p:cNvSpPr txBox="1">
            <a:spLocks noGrp="1"/>
          </p:cNvSpPr>
          <p:nvPr>
            <p:ph type="title"/>
          </p:nvPr>
        </p:nvSpPr>
        <p:spPr>
          <a:xfrm>
            <a:off x="395536" y="332656"/>
            <a:ext cx="8229600" cy="720080"/>
          </a:xfrm>
          <a:prstGeom prst="rect">
            <a:avLst/>
          </a:prstGeom>
          <a:noFill/>
          <a:ln>
            <a:noFill/>
          </a:ln>
        </p:spPr>
        <p:txBody>
          <a:bodyPr spcFirstLastPara="1" wrap="square" lIns="91425" tIns="45700" rIns="91425" bIns="45700" anchor="ctr" anchorCtr="0">
            <a:noAutofit/>
          </a:bodyPr>
          <a:lstStyle/>
          <a:p>
            <a:pPr algn="just"/>
            <a:r>
              <a:rPr lang="en-US" sz="3600" dirty="0">
                <a:solidFill>
                  <a:srgbClr val="4E67C8"/>
                </a:solidFill>
                <a:latin typeface="Times New Roman"/>
                <a:ea typeface="Times New Roman"/>
                <a:cs typeface="Times New Roman"/>
                <a:sym typeface="Times New Roman"/>
              </a:rPr>
              <a:t>Problem Statement</a:t>
            </a:r>
            <a:endParaRPr sz="2500" dirty="0">
              <a:latin typeface="Times New Roman" panose="02020603050405020304" pitchFamily="18" charset="0"/>
              <a:ea typeface="Times New Roman"/>
              <a:cs typeface="Times New Roman" panose="02020603050405020304" pitchFamily="18" charset="0"/>
              <a:sym typeface="Times New Roman"/>
            </a:endParaRPr>
          </a:p>
        </p:txBody>
      </p:sp>
      <p:sp>
        <p:nvSpPr>
          <p:cNvPr id="166" name="Google Shape;166;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A6A94B0-9BAC-8BC8-F4E0-14B6D3AC211A}"/>
              </a:ext>
            </a:extLst>
          </p:cNvPr>
          <p:cNvSpPr txBox="1"/>
          <p:nvPr/>
        </p:nvSpPr>
        <p:spPr>
          <a:xfrm>
            <a:off x="335233" y="908720"/>
            <a:ext cx="8350206" cy="5539978"/>
          </a:xfrm>
          <a:prstGeom prst="rect">
            <a:avLst/>
          </a:prstGeom>
          <a:noFill/>
        </p:spPr>
        <p:txBody>
          <a:bodyPr wrap="square">
            <a:spAutoFit/>
          </a:bodyPr>
          <a:lstStyle/>
          <a:p>
            <a:pPr algn="just">
              <a:lnSpc>
                <a:spcPct val="150000"/>
              </a:lnSpc>
              <a:spcAft>
                <a:spcPts val="25"/>
              </a:spcAft>
            </a:pPr>
            <a:r>
              <a:rPr lang="en-I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Despite the potential of Brain-Computer Interfaces (BCIs) in spinal injury rehabilitation and gaming, challenges persist. These include ensuring user privacy and security, improving signal interpretation accuracy, addressing long-term effects of brain-technology interfacing, and integrating BCIs seamlessly into daily life.</a:t>
            </a:r>
            <a:r>
              <a:rPr lang="en-IN" sz="2000" b="1" dirty="0">
                <a:latin typeface="Times New Roman" pitchFamily="18" charset="0"/>
                <a:cs typeface="Times New Roman" pitchFamily="18" charset="0"/>
              </a:rPr>
              <a:t>“</a:t>
            </a:r>
          </a:p>
          <a:p>
            <a:pPr algn="just">
              <a:lnSpc>
                <a:spcPct val="150000"/>
              </a:lnSpc>
              <a:spcAft>
                <a:spcPts val="25"/>
              </a:spcAft>
            </a:pPr>
            <a:endParaRPr lang="en-IN" sz="2000" b="1" dirty="0">
              <a:latin typeface="Times New Roman" pitchFamily="18" charset="0"/>
              <a:cs typeface="Times New Roman" pitchFamily="18" charset="0"/>
            </a:endParaRPr>
          </a:p>
          <a:p>
            <a:pPr algn="l"/>
            <a:r>
              <a:rPr lang="en-US" sz="2400" b="1" i="0" dirty="0">
                <a:solidFill>
                  <a:srgbClr val="000000"/>
                </a:solidFill>
                <a:effectLst/>
                <a:latin typeface="Times New Roman" panose="02020603050405020304" pitchFamily="18" charset="0"/>
                <a:cs typeface="Times New Roman" panose="02020603050405020304" pitchFamily="18" charset="0"/>
              </a:rPr>
              <a:t>Objectives:</a:t>
            </a:r>
          </a:p>
          <a:p>
            <a:pPr algn="l"/>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000" dirty="0">
                <a:latin typeface="Times New Roman" pitchFamily="18" charset="0"/>
                <a:cs typeface="Times New Roman" pitchFamily="18" charset="0"/>
              </a:rPr>
              <a:t>This paper gives an overview of the current state of Brain-Computer Interfaces, their architecture, and methodology.</a:t>
            </a:r>
          </a:p>
          <a:p>
            <a:pPr marL="342900" indent="-342900" algn="just">
              <a:spcAft>
                <a:spcPts val="600"/>
              </a:spcAft>
              <a:buFont typeface="Arial" panose="020B0604020202020204" pitchFamily="34" charset="0"/>
              <a:buChar char="•"/>
            </a:pPr>
            <a:r>
              <a:rPr lang="en-US" sz="2000" dirty="0">
                <a:latin typeface="Times New Roman" pitchFamily="18" charset="0"/>
                <a:cs typeface="Times New Roman" pitchFamily="18" charset="0"/>
              </a:rPr>
              <a:t>This paper gives a detailed analysis of the application of BCIs in the rehabilitation of spinal injuries and nerve issues.</a:t>
            </a:r>
          </a:p>
          <a:p>
            <a:pPr marL="342900" indent="-342900" algn="just">
              <a:spcAft>
                <a:spcPts val="600"/>
              </a:spcAft>
              <a:buFont typeface="Arial" panose="020B0604020202020204" pitchFamily="34" charset="0"/>
              <a:buChar char="•"/>
            </a:pPr>
            <a:r>
              <a:rPr lang="en-US" sz="2000" dirty="0">
                <a:latin typeface="Times New Roman" pitchFamily="18" charset="0"/>
                <a:cs typeface="Times New Roman" pitchFamily="18" charset="0"/>
              </a:rPr>
              <a:t>This paper gives insight into the potential of BCIs in the gaming industry and how it can revolutionize the gaming experience.</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8"/>
          <p:cNvSpPr txBox="1">
            <a:spLocks noGrp="1"/>
          </p:cNvSpPr>
          <p:nvPr>
            <p:ph type="title"/>
          </p:nvPr>
        </p:nvSpPr>
        <p:spPr>
          <a:xfrm>
            <a:off x="457200" y="188640"/>
            <a:ext cx="8229600" cy="7920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Proposed System</a:t>
            </a:r>
            <a:br>
              <a:rPr lang="en-US" sz="3600" dirty="0">
                <a:solidFill>
                  <a:srgbClr val="4E67C8"/>
                </a:solidFill>
                <a:latin typeface="Times New Roman"/>
                <a:ea typeface="Times New Roman"/>
                <a:cs typeface="Times New Roman"/>
                <a:sym typeface="Times New Roman"/>
              </a:rPr>
            </a:br>
            <a:endParaRPr sz="3600" dirty="0"/>
          </a:p>
        </p:txBody>
      </p:sp>
      <p:sp>
        <p:nvSpPr>
          <p:cNvPr id="174" name="Google Shape;174;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 name="Content Placeholder 2">
            <a:extLst>
              <a:ext uri="{FF2B5EF4-FFF2-40B4-BE49-F238E27FC236}">
                <a16:creationId xmlns:a16="http://schemas.microsoft.com/office/drawing/2014/main" id="{7752104F-7B1C-4CD3-8A89-3656D29C22A7}"/>
              </a:ext>
            </a:extLst>
          </p:cNvPr>
          <p:cNvSpPr txBox="1">
            <a:spLocks/>
          </p:cNvSpPr>
          <p:nvPr/>
        </p:nvSpPr>
        <p:spPr>
          <a:xfrm>
            <a:off x="18826" y="1556792"/>
            <a:ext cx="7365634" cy="41589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Google Shape;398;p37">
            <a:extLst>
              <a:ext uri="{FF2B5EF4-FFF2-40B4-BE49-F238E27FC236}">
                <a16:creationId xmlns:a16="http://schemas.microsoft.com/office/drawing/2014/main" id="{BD10A42D-1925-B506-D568-A6C4BC5285D6}"/>
              </a:ext>
            </a:extLst>
          </p:cNvPr>
          <p:cNvSpPr txBox="1"/>
          <p:nvPr/>
        </p:nvSpPr>
        <p:spPr>
          <a:xfrm>
            <a:off x="457200" y="1125108"/>
            <a:ext cx="8246098" cy="4832052"/>
          </a:xfrm>
          <a:prstGeom prst="rect">
            <a:avLst/>
          </a:prstGeom>
          <a:noFill/>
          <a:ln>
            <a:noFill/>
          </a:ln>
        </p:spPr>
        <p:txBody>
          <a:bodyPr spcFirstLastPara="1" wrap="square" lIns="91425" tIns="45700" rIns="91425" bIns="45700" anchor="t" anchorCtr="0">
            <a:spAutoFit/>
          </a:bodyPr>
          <a:lstStyle/>
          <a:p>
            <a:pPr algn="just">
              <a:buFont typeface="Arial" pitchFamily="34" charset="0"/>
              <a:buChar char="•"/>
            </a:pPr>
            <a:r>
              <a:rPr lang="en-IN" sz="2400" b="1" dirty="0">
                <a:latin typeface="Times New Roman" pitchFamily="18" charset="0"/>
                <a:cs typeface="Times New Roman" pitchFamily="18" charset="0"/>
              </a:rPr>
              <a:t>Signal Acquisition: </a:t>
            </a:r>
            <a:r>
              <a:rPr lang="en-IN" sz="2400" dirty="0">
                <a:latin typeface="Times New Roman" pitchFamily="18" charset="0"/>
                <a:cs typeface="Times New Roman" pitchFamily="18" charset="0"/>
              </a:rPr>
              <a:t>A high-quality EEG headset for brain signal acquisition.</a:t>
            </a:r>
          </a:p>
          <a:p>
            <a:pPr algn="just">
              <a:buFont typeface="Arial" pitchFamily="34" charset="0"/>
              <a:buChar char="•"/>
            </a:pPr>
            <a:r>
              <a:rPr lang="en-IN" sz="2400" b="1" dirty="0">
                <a:latin typeface="Times New Roman" pitchFamily="18" charset="0"/>
                <a:cs typeface="Times New Roman" pitchFamily="18" charset="0"/>
              </a:rPr>
              <a:t>Signal Processing: </a:t>
            </a:r>
            <a:r>
              <a:rPr lang="en-IN" sz="2400" dirty="0">
                <a:latin typeface="Times New Roman" pitchFamily="18" charset="0"/>
                <a:cs typeface="Times New Roman" pitchFamily="18" charset="0"/>
              </a:rPr>
              <a:t>Advanced algorithms for noise filtering and feature extraction.</a:t>
            </a:r>
          </a:p>
          <a:p>
            <a:pPr algn="just">
              <a:buFont typeface="Arial" pitchFamily="34" charset="0"/>
              <a:buChar char="•"/>
            </a:pPr>
            <a:r>
              <a:rPr lang="en-IN" sz="2400" b="1" dirty="0">
                <a:latin typeface="Times New Roman" pitchFamily="18" charset="0"/>
                <a:cs typeface="Times New Roman" pitchFamily="18" charset="0"/>
              </a:rPr>
              <a:t>Machine Learning Models: </a:t>
            </a:r>
            <a:r>
              <a:rPr lang="en-IN" sz="2400" dirty="0">
                <a:latin typeface="Times New Roman" pitchFamily="18" charset="0"/>
                <a:cs typeface="Times New Roman" pitchFamily="18" charset="0"/>
              </a:rPr>
              <a:t>Models trained on large datasets for accurate signal interpretation.</a:t>
            </a:r>
          </a:p>
          <a:p>
            <a:pPr algn="just">
              <a:buFont typeface="Arial" pitchFamily="34" charset="0"/>
              <a:buChar char="•"/>
            </a:pPr>
            <a:r>
              <a:rPr lang="en-IN" sz="2400" b="1" dirty="0">
                <a:latin typeface="Times New Roman" pitchFamily="18" charset="0"/>
                <a:cs typeface="Times New Roman" pitchFamily="18" charset="0"/>
              </a:rPr>
              <a:t>Spinal Injury Rehabilitation: </a:t>
            </a:r>
            <a:r>
              <a:rPr lang="en-IN" sz="2400" dirty="0">
                <a:latin typeface="Times New Roman" pitchFamily="18" charset="0"/>
                <a:cs typeface="Times New Roman" pitchFamily="18" charset="0"/>
              </a:rPr>
              <a:t>Applications for motor control practice and prosthetic device interfacing.</a:t>
            </a:r>
          </a:p>
          <a:p>
            <a:pPr algn="just">
              <a:buFont typeface="Arial" pitchFamily="34" charset="0"/>
              <a:buChar char="•"/>
            </a:pPr>
            <a:r>
              <a:rPr lang="en-IN" sz="2400" b="1" dirty="0">
                <a:latin typeface="Times New Roman" pitchFamily="18" charset="0"/>
                <a:cs typeface="Times New Roman" pitchFamily="18" charset="0"/>
              </a:rPr>
              <a:t>Gaming Applications: </a:t>
            </a:r>
            <a:r>
              <a:rPr lang="en-IN" sz="2400" dirty="0">
                <a:latin typeface="Times New Roman" pitchFamily="18" charset="0"/>
                <a:cs typeface="Times New Roman" pitchFamily="18" charset="0"/>
              </a:rPr>
              <a:t>Direct brain signal control of game elements for immersive gaming.</a:t>
            </a:r>
          </a:p>
          <a:p>
            <a:pPr algn="just">
              <a:buFont typeface="Arial" pitchFamily="34" charset="0"/>
              <a:buChar char="•"/>
            </a:pPr>
            <a:r>
              <a:rPr lang="en-IN" sz="2400" b="1" dirty="0">
                <a:latin typeface="Times New Roman" pitchFamily="18" charset="0"/>
                <a:cs typeface="Times New Roman" pitchFamily="18" charset="0"/>
              </a:rPr>
              <a:t>Privacy and Security: </a:t>
            </a:r>
            <a:r>
              <a:rPr lang="en-IN" sz="2400" dirty="0">
                <a:latin typeface="Times New Roman" pitchFamily="18" charset="0"/>
                <a:cs typeface="Times New Roman" pitchFamily="18" charset="0"/>
              </a:rPr>
              <a:t>Strong measures to protect sensitive brain data.</a:t>
            </a:r>
            <a:r>
              <a:rPr lang="en-IN"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9221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0" y="1340768"/>
            <a:ext cx="8013706" cy="45189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343E5E3-3D24-5907-B401-FC46302D3F47}"/>
              </a:ext>
            </a:extLst>
          </p:cNvPr>
          <p:cNvPicPr>
            <a:picLocks noChangeAspect="1"/>
          </p:cNvPicPr>
          <p:nvPr/>
        </p:nvPicPr>
        <p:blipFill>
          <a:blip r:embed="rId3"/>
          <a:stretch>
            <a:fillRect/>
          </a:stretch>
        </p:blipFill>
        <p:spPr>
          <a:xfrm>
            <a:off x="1428750" y="2024062"/>
            <a:ext cx="6286500" cy="2809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8501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457200" y="908721"/>
            <a:ext cx="8229600" cy="5499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itchFamily="34" charset="0"/>
              <a:buChar char="•"/>
            </a:pPr>
            <a:r>
              <a:rPr lang="en-US" sz="2400" b="1" dirty="0">
                <a:latin typeface="Times New Roman" pitchFamily="18" charset="0"/>
                <a:cs typeface="Times New Roman" pitchFamily="18" charset="0"/>
              </a:rPr>
              <a:t>EEG Cap: </a:t>
            </a:r>
            <a:r>
              <a:rPr lang="en-US" sz="2400" dirty="0">
                <a:latin typeface="Times New Roman" pitchFamily="18" charset="0"/>
                <a:cs typeface="Times New Roman" pitchFamily="18" charset="0"/>
              </a:rPr>
              <a:t>A wearable device with electrodes that captures brain signals from the scalp.</a:t>
            </a:r>
          </a:p>
          <a:p>
            <a:pPr algn="just">
              <a:lnSpc>
                <a:spcPct val="150000"/>
              </a:lnSpc>
              <a:buFont typeface="Arial" pitchFamily="34" charset="0"/>
              <a:buChar char="•"/>
            </a:pPr>
            <a:r>
              <a:rPr lang="en-US" sz="2400" b="1" dirty="0">
                <a:latin typeface="Times New Roman" pitchFamily="18" charset="0"/>
                <a:cs typeface="Times New Roman" pitchFamily="18" charset="0"/>
              </a:rPr>
              <a:t>EEG Acquisition: </a:t>
            </a:r>
            <a:r>
              <a:rPr lang="en-US" sz="2400" dirty="0">
                <a:latin typeface="Times New Roman" pitchFamily="18" charset="0"/>
                <a:cs typeface="Times New Roman" pitchFamily="18" charset="0"/>
              </a:rPr>
              <a:t>The initial stage where raw EEG data is collected from the EEG cap.</a:t>
            </a:r>
          </a:p>
          <a:p>
            <a:pPr algn="just">
              <a:lnSpc>
                <a:spcPct val="150000"/>
              </a:lnSpc>
              <a:buFont typeface="Arial" pitchFamily="34" charset="0"/>
              <a:buChar char="•"/>
            </a:pPr>
            <a:r>
              <a:rPr lang="en-US" sz="2400" b="1" dirty="0">
                <a:latin typeface="Times New Roman" pitchFamily="18" charset="0"/>
                <a:cs typeface="Times New Roman" pitchFamily="18" charset="0"/>
              </a:rPr>
              <a:t>EEG Pre-processing: </a:t>
            </a:r>
            <a:r>
              <a:rPr lang="en-US" sz="2400" dirty="0">
                <a:latin typeface="Times New Roman" pitchFamily="18" charset="0"/>
                <a:cs typeface="Times New Roman" pitchFamily="18" charset="0"/>
              </a:rPr>
              <a:t>Noise filtering and signal enhancement to prepare data for analysis.</a:t>
            </a:r>
          </a:p>
          <a:p>
            <a:pPr algn="just">
              <a:lnSpc>
                <a:spcPct val="150000"/>
              </a:lnSpc>
              <a:buFont typeface="Arial" pitchFamily="34" charset="0"/>
              <a:buChar char="•"/>
            </a:pPr>
            <a:r>
              <a:rPr lang="en-US" sz="2400" b="1" dirty="0">
                <a:latin typeface="Times New Roman" pitchFamily="18" charset="0"/>
                <a:cs typeface="Times New Roman" pitchFamily="18" charset="0"/>
              </a:rPr>
              <a:t>Feature Extraction: </a:t>
            </a:r>
            <a:r>
              <a:rPr lang="en-US" sz="2400" dirty="0">
                <a:latin typeface="Times New Roman" pitchFamily="18" charset="0"/>
                <a:cs typeface="Times New Roman" pitchFamily="18" charset="0"/>
              </a:rPr>
              <a:t>Identifying significant features from EEG signals for interpretation.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6338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8501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457200" y="908721"/>
            <a:ext cx="8229600" cy="5499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itchFamily="34" charset="0"/>
              <a:buChar char="•"/>
            </a:pPr>
            <a:r>
              <a:rPr lang="en-US" sz="2400" b="1" dirty="0">
                <a:latin typeface="Times New Roman" pitchFamily="18" charset="0"/>
                <a:cs typeface="Times New Roman" pitchFamily="18" charset="0"/>
              </a:rPr>
              <a:t>Classification: </a:t>
            </a:r>
            <a:r>
              <a:rPr lang="en-US" sz="2400" dirty="0">
                <a:latin typeface="Times New Roman" pitchFamily="18" charset="0"/>
                <a:cs typeface="Times New Roman" pitchFamily="18" charset="0"/>
              </a:rPr>
              <a:t>Categorizes brain signals to match intended user actions.</a:t>
            </a:r>
          </a:p>
          <a:p>
            <a:pPr algn="just">
              <a:lnSpc>
                <a:spcPct val="150000"/>
              </a:lnSpc>
              <a:buFont typeface="Arial" pitchFamily="34" charset="0"/>
              <a:buChar char="•"/>
            </a:pPr>
            <a:r>
              <a:rPr lang="en-US" sz="2400" b="1" dirty="0">
                <a:latin typeface="Times New Roman" pitchFamily="18" charset="0"/>
                <a:cs typeface="Times New Roman" pitchFamily="18" charset="0"/>
              </a:rPr>
              <a:t>FES Device: </a:t>
            </a:r>
            <a:r>
              <a:rPr lang="en-US" sz="2400" dirty="0">
                <a:latin typeface="Times New Roman" pitchFamily="18" charset="0"/>
                <a:cs typeface="Times New Roman" pitchFamily="18" charset="0"/>
              </a:rPr>
              <a:t>Functional Electrical Stimulation device that receives BCI commands to assist with movement.</a:t>
            </a:r>
          </a:p>
          <a:p>
            <a:pPr algn="just">
              <a:lnSpc>
                <a:spcPct val="150000"/>
              </a:lnSpc>
              <a:buFont typeface="Arial" pitchFamily="34" charset="0"/>
              <a:buChar char="•"/>
            </a:pPr>
            <a:r>
              <a:rPr lang="en-US" sz="2400" b="1" dirty="0">
                <a:latin typeface="Times New Roman" pitchFamily="18" charset="0"/>
                <a:cs typeface="Times New Roman" pitchFamily="18" charset="0"/>
              </a:rPr>
              <a:t>Visual Feedback: </a:t>
            </a:r>
            <a:r>
              <a:rPr lang="en-US" sz="2400" dirty="0">
                <a:latin typeface="Times New Roman" pitchFamily="18" charset="0"/>
                <a:cs typeface="Times New Roman" pitchFamily="18" charset="0"/>
              </a:rPr>
              <a:t>Provides real-time feedback to the user, enhancing interaction and control.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2629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solidFill>
                  <a:srgbClr val="4E67C8"/>
                </a:solidFill>
                <a:latin typeface="Times New Roman"/>
                <a:ea typeface="Times New Roman"/>
                <a:cs typeface="Times New Roman"/>
              </a:rPr>
              <a:t>Methodology/Algorithm</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35CED0-D503-1D9B-9A08-742ADB78035A}"/>
              </a:ext>
            </a:extLst>
          </p:cNvPr>
          <p:cNvPicPr>
            <a:picLocks noChangeAspect="1"/>
          </p:cNvPicPr>
          <p:nvPr/>
        </p:nvPicPr>
        <p:blipFill>
          <a:blip r:embed="rId2"/>
          <a:stretch>
            <a:fillRect/>
          </a:stretch>
        </p:blipFill>
        <p:spPr>
          <a:xfrm>
            <a:off x="383331" y="1556792"/>
            <a:ext cx="8699543" cy="3888432"/>
          </a:xfrm>
          <a:prstGeom prst="rect">
            <a:avLst/>
          </a:prstGeom>
        </p:spPr>
      </p:pic>
    </p:spTree>
    <p:extLst>
      <p:ext uri="{BB962C8B-B14F-4D97-AF65-F5344CB8AC3E}">
        <p14:creationId xmlns:p14="http://schemas.microsoft.com/office/powerpoint/2010/main" val="944253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54266"/>
            <a:ext cx="8229600" cy="126462"/>
          </a:xfrm>
        </p:spPr>
        <p:txBody>
          <a:bodyPr/>
          <a:lstStyle/>
          <a:p>
            <a:r>
              <a:rPr lang="en-IN" sz="3600" dirty="0">
                <a:solidFill>
                  <a:srgbClr val="4E67C8"/>
                </a:solidFill>
                <a:latin typeface="Times New Roman"/>
                <a:ea typeface="Times New Roman"/>
                <a:cs typeface="Times New Roman"/>
              </a:rPr>
              <a:t>Methodology/Algorithm</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54882-8A80-A8B2-A675-0AC1C9EFC29E}"/>
              </a:ext>
            </a:extLst>
          </p:cNvPr>
          <p:cNvSpPr txBox="1"/>
          <p:nvPr/>
        </p:nvSpPr>
        <p:spPr>
          <a:xfrm>
            <a:off x="470896" y="854266"/>
            <a:ext cx="7920880" cy="61199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Intention Recognition: </a:t>
            </a:r>
            <a:r>
              <a:rPr lang="en-US" sz="2400" dirty="0">
                <a:latin typeface="Times New Roman" pitchFamily="18" charset="0"/>
                <a:cs typeface="Times New Roman" pitchFamily="18" charset="0"/>
              </a:rPr>
              <a:t>The system starts by identifying the user’s intention to perform a specific action. This is typically done by analyzing the user’s brain activity patterns that correspond to specific thoughts or commands.</a:t>
            </a:r>
          </a:p>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Signal Acquisition: </a:t>
            </a:r>
            <a:r>
              <a:rPr lang="en-US" sz="2400" dirty="0">
                <a:latin typeface="Times New Roman" pitchFamily="18" charset="0"/>
                <a:cs typeface="Times New Roman" pitchFamily="18" charset="0"/>
              </a:rPr>
              <a:t>Once the user’s intention is recognized, EEG signals are acquired from the user’s brain. These signals are electrical activities generated by the brain, captured using electrodes placed on the scalp.</a:t>
            </a:r>
          </a:p>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Signal Processing:</a:t>
            </a:r>
            <a:r>
              <a:rPr lang="en-US" sz="2400" dirty="0">
                <a:latin typeface="Times New Roman" pitchFamily="18" charset="0"/>
                <a:cs typeface="Times New Roman" pitchFamily="18" charset="0"/>
              </a:rPr>
              <a:t> The acquired signals are then processed. This involves bandpass filtering, which removes noise and unwanted frequencies from the signals.</a:t>
            </a:r>
            <a:endParaRPr lang="en-IN" sz="2000" dirty="0">
              <a:latin typeface="Times New Roman" pitchFamily="18" charset="0"/>
              <a:cs typeface="Times New Roman" pitchFamily="18" charset="0"/>
            </a:endParaRPr>
          </a:p>
        </p:txBody>
      </p:sp>
      <p:sp>
        <p:nvSpPr>
          <p:cNvPr id="7" name="Google Shape;254;p31">
            <a:extLst>
              <a:ext uri="{FF2B5EF4-FFF2-40B4-BE49-F238E27FC236}">
                <a16:creationId xmlns:a16="http://schemas.microsoft.com/office/drawing/2014/main" id="{38C2EEB0-5153-1B49-CA31-220DC84C4BE5}"/>
              </a:ext>
            </a:extLst>
          </p:cNvPr>
          <p:cNvSpPr txBox="1"/>
          <p:nvPr/>
        </p:nvSpPr>
        <p:spPr>
          <a:xfrm>
            <a:off x="8118971" y="6477967"/>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5403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4704"/>
            <a:ext cx="8229600" cy="216024"/>
          </a:xfrm>
        </p:spPr>
        <p:txBody>
          <a:bodyPr/>
          <a:lstStyle/>
          <a:p>
            <a:r>
              <a:rPr lang="en-IN" sz="3600" dirty="0">
                <a:solidFill>
                  <a:srgbClr val="4E67C8"/>
                </a:solidFill>
                <a:latin typeface="Times New Roman"/>
                <a:ea typeface="Times New Roman"/>
                <a:cs typeface="Times New Roman"/>
              </a:rPr>
              <a:t>Methodology/Algorithm</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54882-8A80-A8B2-A675-0AC1C9EFC29E}"/>
              </a:ext>
            </a:extLst>
          </p:cNvPr>
          <p:cNvSpPr txBox="1"/>
          <p:nvPr/>
        </p:nvSpPr>
        <p:spPr>
          <a:xfrm>
            <a:off x="539552" y="1124744"/>
            <a:ext cx="8064896" cy="501194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Classification: </a:t>
            </a:r>
            <a:r>
              <a:rPr lang="en-US" sz="2400" dirty="0">
                <a:latin typeface="Times New Roman" pitchFamily="18" charset="0"/>
                <a:cs typeface="Times New Roman" pitchFamily="18" charset="0"/>
              </a:rPr>
              <a:t>The processed signals are then classified. This involves using machine learning algorithms to categorize the signals into specific classes that correspond to different commands or actions intended by the user.</a:t>
            </a:r>
          </a:p>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Control System Activation: </a:t>
            </a:r>
            <a:r>
              <a:rPr lang="en-US" sz="2400" dirty="0">
                <a:latin typeface="Times New Roman" pitchFamily="18" charset="0"/>
                <a:cs typeface="Times New Roman" pitchFamily="18" charset="0"/>
              </a:rPr>
              <a:t>Based on the classification results, the control system is activated. This system is responsible for translating the classified signals into commands that can be understood and executed by the exoskeleton.</a:t>
            </a:r>
          </a:p>
        </p:txBody>
      </p:sp>
      <p:sp>
        <p:nvSpPr>
          <p:cNvPr id="2" name="Google Shape;254;p31">
            <a:extLst>
              <a:ext uri="{FF2B5EF4-FFF2-40B4-BE49-F238E27FC236}">
                <a16:creationId xmlns:a16="http://schemas.microsoft.com/office/drawing/2014/main" id="{30E6A741-855D-BBD4-CA5F-B0878FE8EFC1}"/>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9470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611560" y="980728"/>
            <a:ext cx="7488832" cy="655560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Literature Review</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System</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Architecture</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Methodology/Algorithm</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 (Graph / Tables)</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Applications</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References</a:t>
            </a:r>
            <a:b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000" b="0" i="0" u="none" strike="noStrike" cap="none"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50000"/>
              </a:lnSpc>
              <a:spcBef>
                <a:spcPts val="0"/>
              </a:spcBef>
              <a:spcAft>
                <a:spcPts val="0"/>
              </a:spcAft>
              <a:buClr>
                <a:srgbClr val="000000"/>
              </a:buClr>
              <a:buSzPts val="2400"/>
              <a:buFont typeface="Arial" panose="020B0604020202020204" pitchFamily="34" charset="0"/>
              <a:buChar char="•"/>
            </a:pP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R="0" lvl="0" algn="just" rtl="0">
              <a:lnSpc>
                <a:spcPct val="150000"/>
              </a:lnSpc>
              <a:spcBef>
                <a:spcPts val="0"/>
              </a:spcBef>
              <a:spcAft>
                <a:spcPts val="0"/>
              </a:spcAft>
            </a:pPr>
            <a:b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000" b="0" i="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a:solidFill>
                  <a:srgbClr val="0070C0"/>
                </a:solidFill>
                <a:latin typeface="Times New Roman"/>
                <a:ea typeface="Times New Roman"/>
                <a:cs typeface="Times New Roman"/>
                <a:sym typeface="Times New Roman"/>
              </a:rPr>
              <a:t>Agenda</a:t>
            </a:r>
            <a:endParaRPr sz="3600">
              <a:solidFill>
                <a:srgbClr val="0070C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4704"/>
            <a:ext cx="8229600" cy="216024"/>
          </a:xfrm>
        </p:spPr>
        <p:txBody>
          <a:bodyPr/>
          <a:lstStyle/>
          <a:p>
            <a:r>
              <a:rPr lang="en-IN" sz="3600" dirty="0">
                <a:solidFill>
                  <a:srgbClr val="4E67C8"/>
                </a:solidFill>
                <a:latin typeface="Times New Roman"/>
                <a:ea typeface="Times New Roman"/>
                <a:cs typeface="Times New Roman"/>
              </a:rPr>
              <a:t>Methodology/Algorithm</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54882-8A80-A8B2-A675-0AC1C9EFC29E}"/>
              </a:ext>
            </a:extLst>
          </p:cNvPr>
          <p:cNvSpPr txBox="1"/>
          <p:nvPr/>
        </p:nvSpPr>
        <p:spPr>
          <a:xfrm>
            <a:off x="457200" y="962472"/>
            <a:ext cx="8064896" cy="556594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Exoskeleton Response: </a:t>
            </a:r>
            <a:r>
              <a:rPr lang="en-US" sz="2400" dirty="0">
                <a:latin typeface="Times New Roman" pitchFamily="18" charset="0"/>
                <a:cs typeface="Times New Roman" pitchFamily="18" charset="0"/>
              </a:rPr>
              <a:t>Upon receiving the commands from the control system, the exoskeleton actuator sensor system executes the intended action. This could involve movement of specific parts of the exoskeleton to assist the user.</a:t>
            </a:r>
          </a:p>
          <a:p>
            <a:pPr marL="342900" indent="-342900" algn="just">
              <a:lnSpc>
                <a:spcPct val="150000"/>
              </a:lnSpc>
              <a:buFont typeface="Arial" panose="020B0604020202020204" pitchFamily="34" charset="0"/>
              <a:buChar char="•"/>
            </a:pPr>
            <a:r>
              <a:rPr lang="en-US" sz="2400" b="1" dirty="0">
                <a:latin typeface="Times New Roman" pitchFamily="18" charset="0"/>
                <a:cs typeface="Times New Roman" pitchFamily="18" charset="0"/>
              </a:rPr>
              <a:t>Feedback Loop: </a:t>
            </a:r>
            <a:r>
              <a:rPr lang="en-US" sz="2400" dirty="0">
                <a:latin typeface="Times New Roman" pitchFamily="18" charset="0"/>
                <a:cs typeface="Times New Roman" pitchFamily="18" charset="0"/>
              </a:rPr>
              <a:t>Finally, the system provides feedback to the user about the action performed by the exoskeleton. This allows the user to adjust their thoughts or commands if the action performed by the exoskeleton does not match their intention, thereby enhancing the interaction between the user and the system.</a:t>
            </a:r>
          </a:p>
        </p:txBody>
      </p:sp>
      <p:sp>
        <p:nvSpPr>
          <p:cNvPr id="2" name="Google Shape;254;p31">
            <a:extLst>
              <a:ext uri="{FF2B5EF4-FFF2-40B4-BE49-F238E27FC236}">
                <a16:creationId xmlns:a16="http://schemas.microsoft.com/office/drawing/2014/main" id="{30E6A741-855D-BBD4-CA5F-B0878FE8EFC1}"/>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671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539552" y="1052736"/>
            <a:ext cx="7920880" cy="50950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Training accuracies were estimated with a 5-fold cross-validation for each participant and session.</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For healthy subjects, the mean accuracy for the Left MI was 64%, for the Right MI was 61%, for Rest was 59% and the overall classification accuracy was 61%.</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Only two participants showed accuracies below of 50% in all the sessions they conducted (HS1 and HS2).</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The remaining participants exhibited accuracies above 60% in at least one of the sessions.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Google Shape;254;p31">
            <a:extLst>
              <a:ext uri="{FF2B5EF4-FFF2-40B4-BE49-F238E27FC236}">
                <a16:creationId xmlns:a16="http://schemas.microsoft.com/office/drawing/2014/main" id="{A8F692EC-A261-7FEC-3B7F-C64BBC78C0E0}"/>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973C87F8-2DF8-69AC-DA5E-C7E4C561C947}"/>
              </a:ext>
            </a:extLst>
          </p:cNvPr>
          <p:cNvPicPr>
            <a:picLocks noChangeAspect="1"/>
          </p:cNvPicPr>
          <p:nvPr/>
        </p:nvPicPr>
        <p:blipFill>
          <a:blip r:embed="rId2"/>
          <a:stretch>
            <a:fillRect/>
          </a:stretch>
        </p:blipFill>
        <p:spPr>
          <a:xfrm>
            <a:off x="4685184" y="5649196"/>
            <a:ext cx="3581400" cy="628650"/>
          </a:xfrm>
          <a:prstGeom prst="rect">
            <a:avLst/>
          </a:prstGeom>
        </p:spPr>
      </p:pic>
    </p:spTree>
    <p:extLst>
      <p:ext uri="{BB962C8B-B14F-4D97-AF65-F5344CB8AC3E}">
        <p14:creationId xmlns:p14="http://schemas.microsoft.com/office/powerpoint/2010/main" val="331975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539552" y="764704"/>
            <a:ext cx="7920880" cy="57203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For the healthy subjects, in the Left MI trials, 6 of 7 subjects reached online accuracies above 85% (HS2-7) in at least one session.</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The same 6 healthy subjects achieved an online accuracy of 100% in at least one session for Right MI trials.</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SC1 reached online accuracies between 27% to 87% for Left MI trials with a mean rate of 63%.</a:t>
            </a:r>
          </a:p>
          <a:p>
            <a:pPr algn="just">
              <a:lnSpc>
                <a:spcPct val="150000"/>
              </a:lnSpc>
              <a:buFont typeface="Arial" panose="020B0604020202020204" pitchFamily="34" charset="0"/>
              <a:buChar char="•"/>
            </a:pPr>
            <a:r>
              <a:rPr lang="en-US" sz="2400" dirty="0">
                <a:latin typeface="Times New Roman" pitchFamily="18" charset="0"/>
                <a:cs typeface="Times New Roman" pitchFamily="18" charset="0"/>
              </a:rPr>
              <a:t>In the SC2 case, online accuracy values were above 80% for all MI conditions, with mean values of 91% and 93% for Left and Right MI conditions, respectively.</a:t>
            </a:r>
            <a:endParaRPr lang="en-IN" sz="2000" dirty="0">
              <a:latin typeface="Times New Roman" pitchFamily="18" charset="0"/>
              <a:cs typeface="Times New Roman" pitchFamily="18" charset="0"/>
            </a:endParaRPr>
          </a:p>
        </p:txBody>
      </p:sp>
      <p:sp>
        <p:nvSpPr>
          <p:cNvPr id="2" name="Google Shape;254;p31">
            <a:extLst>
              <a:ext uri="{FF2B5EF4-FFF2-40B4-BE49-F238E27FC236}">
                <a16:creationId xmlns:a16="http://schemas.microsoft.com/office/drawing/2014/main" id="{09D752AF-E2A8-FDD3-E688-9EF9D6FE5DA2}"/>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1940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2" name="Google Shape;254;p31">
            <a:extLst>
              <a:ext uri="{FF2B5EF4-FFF2-40B4-BE49-F238E27FC236}">
                <a16:creationId xmlns:a16="http://schemas.microsoft.com/office/drawing/2014/main" id="{09D752AF-E2A8-FDD3-E688-9EF9D6FE5DA2}"/>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96859429-9A2F-08DD-8B37-B87C1E0CF152}"/>
              </a:ext>
            </a:extLst>
          </p:cNvPr>
          <p:cNvPicPr>
            <a:picLocks noChangeAspect="1"/>
          </p:cNvPicPr>
          <p:nvPr/>
        </p:nvPicPr>
        <p:blipFill>
          <a:blip r:embed="rId2"/>
          <a:stretch>
            <a:fillRect/>
          </a:stretch>
        </p:blipFill>
        <p:spPr>
          <a:xfrm>
            <a:off x="539552" y="908720"/>
            <a:ext cx="7810500" cy="3124200"/>
          </a:xfrm>
          <a:prstGeom prst="rect">
            <a:avLst/>
          </a:prstGeom>
        </p:spPr>
      </p:pic>
      <p:pic>
        <p:nvPicPr>
          <p:cNvPr id="19" name="Picture 18">
            <a:extLst>
              <a:ext uri="{FF2B5EF4-FFF2-40B4-BE49-F238E27FC236}">
                <a16:creationId xmlns:a16="http://schemas.microsoft.com/office/drawing/2014/main" id="{2BF016F2-DAC3-EF09-2577-DEA00A03F7D1}"/>
              </a:ext>
            </a:extLst>
          </p:cNvPr>
          <p:cNvPicPr>
            <a:picLocks noChangeAspect="1"/>
          </p:cNvPicPr>
          <p:nvPr/>
        </p:nvPicPr>
        <p:blipFill>
          <a:blip r:embed="rId3"/>
          <a:stretch>
            <a:fillRect/>
          </a:stretch>
        </p:blipFill>
        <p:spPr>
          <a:xfrm>
            <a:off x="685832" y="4320952"/>
            <a:ext cx="8008200" cy="1916359"/>
          </a:xfrm>
          <a:prstGeom prst="rect">
            <a:avLst/>
          </a:prstGeom>
        </p:spPr>
      </p:pic>
    </p:spTree>
    <p:extLst>
      <p:ext uri="{BB962C8B-B14F-4D97-AF65-F5344CB8AC3E}">
        <p14:creationId xmlns:p14="http://schemas.microsoft.com/office/powerpoint/2010/main" val="256832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24744"/>
            <a:ext cx="8229600" cy="4882543"/>
          </a:xfrm>
        </p:spPr>
        <p:txBody>
          <a:bodyPr/>
          <a:lstStyle/>
          <a:p>
            <a:pPr algn="just">
              <a:lnSpc>
                <a:spcPct val="150000"/>
              </a:lnSpc>
              <a:buFont typeface="Arial" charset="0"/>
              <a:buChar char="•"/>
            </a:pPr>
            <a:r>
              <a:rPr lang="en-US" sz="2200" b="1" dirty="0">
                <a:latin typeface="Times New Roman" pitchFamily="18" charset="0"/>
                <a:cs typeface="Times New Roman" pitchFamily="18" charset="0"/>
              </a:rPr>
              <a:t>Medical Applications: </a:t>
            </a:r>
            <a:r>
              <a:rPr lang="en-US" sz="2200" dirty="0">
                <a:latin typeface="Times New Roman" pitchFamily="18" charset="0"/>
                <a:cs typeface="Times New Roman" pitchFamily="18" charset="0"/>
              </a:rPr>
              <a:t>BCIs can be used to restore useful function for people who have developed neuromuscular disorders, such as amyotrophic lateral sclerosis, cerebral palsy, stroke, or spinal cord injury1. They can also be used for conditions that involve monitoring or correcting abnormal brain signaling.</a:t>
            </a:r>
          </a:p>
          <a:p>
            <a:pPr algn="just">
              <a:lnSpc>
                <a:spcPct val="150000"/>
              </a:lnSpc>
              <a:buFont typeface="Arial" charset="0"/>
              <a:buChar char="•"/>
            </a:pPr>
            <a:r>
              <a:rPr lang="en-US" sz="2200" b="1" dirty="0">
                <a:latin typeface="Times New Roman" pitchFamily="18" charset="0"/>
                <a:cs typeface="Times New Roman" pitchFamily="18" charset="0"/>
              </a:rPr>
              <a:t>Movement and Communication: </a:t>
            </a:r>
            <a:r>
              <a:rPr lang="en-US" sz="2200" dirty="0">
                <a:latin typeface="Times New Roman" pitchFamily="18" charset="0"/>
                <a:cs typeface="Times New Roman" pitchFamily="18" charset="0"/>
              </a:rPr>
              <a:t>BCIs have applications for any condition that involves movement or communication impairments, because the interface could signal their intentions to a machine that could carry out those functions.</a:t>
            </a:r>
          </a:p>
        </p:txBody>
      </p:sp>
      <p:sp>
        <p:nvSpPr>
          <p:cNvPr id="3" name="Title 2"/>
          <p:cNvSpPr>
            <a:spLocks noGrp="1"/>
          </p:cNvSpPr>
          <p:nvPr>
            <p:ph type="title"/>
          </p:nvPr>
        </p:nvSpPr>
        <p:spPr>
          <a:xfrm>
            <a:off x="395536" y="188640"/>
            <a:ext cx="8229600" cy="1143000"/>
          </a:xfrm>
        </p:spPr>
        <p:txBody>
          <a:bodyPr/>
          <a:lstStyle/>
          <a:p>
            <a:r>
              <a:rPr lang="en-IN" sz="3600" dirty="0">
                <a:solidFill>
                  <a:srgbClr val="4E67C8"/>
                </a:solidFill>
                <a:latin typeface="Times New Roman"/>
                <a:ea typeface="Times New Roman"/>
                <a:cs typeface="Times New Roman"/>
              </a:rPr>
              <a:t>Applications</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Google Shape;254;p31">
            <a:extLst>
              <a:ext uri="{FF2B5EF4-FFF2-40B4-BE49-F238E27FC236}">
                <a16:creationId xmlns:a16="http://schemas.microsoft.com/office/drawing/2014/main" id="{F940DD14-111A-ED58-9346-64969D37C0D8}"/>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7953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24744"/>
            <a:ext cx="8229600" cy="4882543"/>
          </a:xfrm>
        </p:spPr>
        <p:txBody>
          <a:bodyPr/>
          <a:lstStyle/>
          <a:p>
            <a:pPr algn="just">
              <a:lnSpc>
                <a:spcPct val="150000"/>
              </a:lnSpc>
              <a:buFont typeface="Arial" charset="0"/>
              <a:buChar char="•"/>
            </a:pPr>
            <a:r>
              <a:rPr lang="en-US" sz="2200" b="1" dirty="0">
                <a:latin typeface="Times New Roman" pitchFamily="18" charset="0"/>
                <a:cs typeface="Times New Roman" pitchFamily="18" charset="0"/>
              </a:rPr>
              <a:t>Security and Lie Detection: </a:t>
            </a:r>
            <a:r>
              <a:rPr lang="en-US" sz="2200" dirty="0">
                <a:latin typeface="Times New Roman" pitchFamily="18" charset="0"/>
                <a:cs typeface="Times New Roman" pitchFamily="18" charset="0"/>
              </a:rPr>
              <a:t>BCIs are being explored in applications as diverse as security, lie detection.</a:t>
            </a:r>
          </a:p>
          <a:p>
            <a:pPr algn="just">
              <a:lnSpc>
                <a:spcPct val="150000"/>
              </a:lnSpc>
              <a:buFont typeface="Arial" charset="0"/>
              <a:buChar char="•"/>
            </a:pPr>
            <a:r>
              <a:rPr lang="en-US" sz="2200" b="1" dirty="0">
                <a:latin typeface="Times New Roman" pitchFamily="18" charset="0"/>
                <a:cs typeface="Times New Roman" pitchFamily="18" charset="0"/>
              </a:rPr>
              <a:t>Alertness Monitoring: </a:t>
            </a:r>
            <a:r>
              <a:rPr lang="en-US" sz="2200" dirty="0">
                <a:latin typeface="Times New Roman" pitchFamily="18" charset="0"/>
                <a:cs typeface="Times New Roman" pitchFamily="18" charset="0"/>
              </a:rPr>
              <a:t>They can be used for alertness monitoring.</a:t>
            </a:r>
          </a:p>
          <a:p>
            <a:pPr algn="just">
              <a:lnSpc>
                <a:spcPct val="150000"/>
              </a:lnSpc>
              <a:buFont typeface="Arial" charset="0"/>
              <a:buChar char="•"/>
            </a:pPr>
            <a:r>
              <a:rPr lang="en-US" sz="2200" b="1" dirty="0">
                <a:latin typeface="Times New Roman" pitchFamily="18" charset="0"/>
                <a:cs typeface="Times New Roman" pitchFamily="18" charset="0"/>
              </a:rPr>
              <a:t>Gaming:</a:t>
            </a:r>
            <a:r>
              <a:rPr lang="en-US" sz="2200" dirty="0">
                <a:latin typeface="Times New Roman" pitchFamily="18" charset="0"/>
                <a:cs typeface="Times New Roman" pitchFamily="18" charset="0"/>
              </a:rPr>
              <a:t> BCIs can be used in the gaming industry to create more immersive experiences.</a:t>
            </a:r>
          </a:p>
          <a:p>
            <a:pPr algn="just">
              <a:lnSpc>
                <a:spcPct val="150000"/>
              </a:lnSpc>
              <a:buFont typeface="Arial" charset="0"/>
              <a:buChar char="•"/>
            </a:pPr>
            <a:r>
              <a:rPr lang="en-US" sz="2200" b="1" dirty="0">
                <a:latin typeface="Times New Roman" pitchFamily="18" charset="0"/>
                <a:cs typeface="Times New Roman" pitchFamily="18" charset="0"/>
              </a:rPr>
              <a:t>Education and Art:</a:t>
            </a:r>
            <a:r>
              <a:rPr lang="en-US" sz="2200" dirty="0">
                <a:latin typeface="Times New Roman" pitchFamily="18" charset="0"/>
                <a:cs typeface="Times New Roman" pitchFamily="18" charset="0"/>
              </a:rPr>
              <a:t> BCIs can be used in education and art to create new ways of learning and expressing creativity.</a:t>
            </a:r>
          </a:p>
          <a:p>
            <a:pPr algn="just">
              <a:lnSpc>
                <a:spcPct val="150000"/>
              </a:lnSpc>
              <a:buFont typeface="Arial" charset="0"/>
              <a:buChar char="•"/>
            </a:pPr>
            <a:r>
              <a:rPr lang="en-US" sz="2200" b="1" dirty="0">
                <a:latin typeface="Times New Roman" pitchFamily="18" charset="0"/>
                <a:cs typeface="Times New Roman" pitchFamily="18" charset="0"/>
              </a:rPr>
              <a:t>Human Cognition Augmentation: </a:t>
            </a:r>
            <a:r>
              <a:rPr lang="en-US" sz="2200" dirty="0">
                <a:latin typeface="Times New Roman" pitchFamily="18" charset="0"/>
                <a:cs typeface="Times New Roman" pitchFamily="18" charset="0"/>
              </a:rPr>
              <a:t>BCIs can be used to augment human cognition.</a:t>
            </a:r>
          </a:p>
        </p:txBody>
      </p:sp>
      <p:sp>
        <p:nvSpPr>
          <p:cNvPr id="3" name="Title 2"/>
          <p:cNvSpPr>
            <a:spLocks noGrp="1"/>
          </p:cNvSpPr>
          <p:nvPr>
            <p:ph type="title"/>
          </p:nvPr>
        </p:nvSpPr>
        <p:spPr>
          <a:xfrm>
            <a:off x="395536" y="188640"/>
            <a:ext cx="8229600" cy="1143000"/>
          </a:xfrm>
        </p:spPr>
        <p:txBody>
          <a:bodyPr/>
          <a:lstStyle/>
          <a:p>
            <a:r>
              <a:rPr lang="en-IN" sz="3600" dirty="0">
                <a:solidFill>
                  <a:srgbClr val="4E67C8"/>
                </a:solidFill>
                <a:latin typeface="Times New Roman"/>
                <a:ea typeface="Times New Roman"/>
                <a:cs typeface="Times New Roman"/>
              </a:rPr>
              <a:t>Applications</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Google Shape;254;p31">
            <a:extLst>
              <a:ext uri="{FF2B5EF4-FFF2-40B4-BE49-F238E27FC236}">
                <a16:creationId xmlns:a16="http://schemas.microsoft.com/office/drawing/2014/main" id="{F940DD14-111A-ED58-9346-64969D37C0D8}"/>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61129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40"/>
            <a:ext cx="8229600" cy="634080"/>
          </a:xfrm>
        </p:spPr>
        <p:txBody>
          <a:bodyPr/>
          <a:lstStyle/>
          <a:p>
            <a:r>
              <a:rPr lang="en-GB" sz="3600" dirty="0">
                <a:solidFill>
                  <a:srgbClr val="4E67C8"/>
                </a:solidFill>
                <a:latin typeface="Times New Roman"/>
                <a:ea typeface="Times New Roman"/>
                <a:cs typeface="Times New Roman"/>
              </a:rPr>
              <a:t>Conclusion</a:t>
            </a:r>
            <a:endParaRPr lang="en-IN" sz="3600" dirty="0">
              <a:solidFill>
                <a:srgbClr val="4E67C8"/>
              </a:solidFill>
              <a:latin typeface="Times New Roman"/>
              <a:ea typeface="Times New Roman"/>
              <a:cs typeface="Times New Roman"/>
            </a:endParaRPr>
          </a:p>
        </p:txBody>
      </p:sp>
      <p:sp>
        <p:nvSpPr>
          <p:cNvPr id="5" name="Content Placeholder 2">
            <a:extLst>
              <a:ext uri="{FF2B5EF4-FFF2-40B4-BE49-F238E27FC236}">
                <a16:creationId xmlns:a16="http://schemas.microsoft.com/office/drawing/2014/main" id="{7752104F-7B1C-4CD3-8A89-3656D29C22A7}"/>
              </a:ext>
            </a:extLst>
          </p:cNvPr>
          <p:cNvSpPr txBox="1">
            <a:spLocks/>
          </p:cNvSpPr>
          <p:nvPr/>
        </p:nvSpPr>
        <p:spPr>
          <a:xfrm>
            <a:off x="539552" y="908720"/>
            <a:ext cx="8064896" cy="56746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BCIs have shown significant promise in restoring mobility and communication in individuals with spinal injuries and nerve damage. By bypassing the damaged pathways, BCIs can provide a new method for these individuals to interact with the world.</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Beyond spinal injuries and nerve damage, BCIs have broad medical applications. They can be used to monitor and correct abnormal brain signaling, making them potentially useful in treating a variety of neurological disorders.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BCIs can be particularly beneficial for individuals with movement or communication impairments, providing a new way for them to signal their intentions to a machine that can carry out those functions.</a:t>
            </a:r>
          </a:p>
        </p:txBody>
      </p:sp>
    </p:spTree>
    <p:extLst>
      <p:ext uri="{BB962C8B-B14F-4D97-AF65-F5344CB8AC3E}">
        <p14:creationId xmlns:p14="http://schemas.microsoft.com/office/powerpoint/2010/main" val="1803659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340768"/>
            <a:ext cx="8229600" cy="4666519"/>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[1] </a:t>
            </a:r>
            <a:r>
              <a:rPr lang="en-IN" sz="2000" dirty="0">
                <a:latin typeface="Times New Roman" pitchFamily="18" charset="0"/>
                <a:cs typeface="Times New Roman" pitchFamily="18" charset="0"/>
              </a:rPr>
              <a:t>Ramadan, R.A., </a:t>
            </a:r>
            <a:r>
              <a:rPr lang="en-IN" sz="2000" dirty="0" err="1">
                <a:latin typeface="Times New Roman" pitchFamily="18" charset="0"/>
                <a:cs typeface="Times New Roman" pitchFamily="18" charset="0"/>
              </a:rPr>
              <a:t>Altamimi</a:t>
            </a:r>
            <a:r>
              <a:rPr lang="en-IN" sz="2000" dirty="0">
                <a:latin typeface="Times New Roman" pitchFamily="18" charset="0"/>
                <a:cs typeface="Times New Roman" pitchFamily="18" charset="0"/>
              </a:rPr>
              <a:t>, A.B. </a:t>
            </a:r>
            <a:r>
              <a:rPr lang="en-IN" sz="2000" dirty="0" err="1">
                <a:latin typeface="Times New Roman" pitchFamily="18" charset="0"/>
                <a:cs typeface="Times New Roman" pitchFamily="18" charset="0"/>
              </a:rPr>
              <a:t>Unraveling</a:t>
            </a:r>
            <a:r>
              <a:rPr lang="en-IN" sz="2000" dirty="0">
                <a:latin typeface="Times New Roman" pitchFamily="18" charset="0"/>
                <a:cs typeface="Times New Roman" pitchFamily="18" charset="0"/>
              </a:rPr>
              <a:t> the potential of brain-computer interface technology in medical diagnostics and rehabilitation: A comprehensive literature review. Health Technol. 14, 263–276 (2024)</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[2] </a:t>
            </a:r>
            <a:r>
              <a:rPr lang="en-IN" sz="2000" dirty="0">
                <a:latin typeface="Times New Roman" pitchFamily="18" charset="0"/>
                <a:cs typeface="Times New Roman" pitchFamily="18" charset="0"/>
              </a:rPr>
              <a:t>W. Ding, A. Liu, L. Guan and X. Chen, "A Novel Data Augmentation Approach Using Mask Encoding for Deep Learning-Based Asynchronous SSVEP-BCI," in IEEE Transactions on Neural Systems and Rehabilitation Engineering, vol. 32, pp. 875-886, 2024</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[3] </a:t>
            </a:r>
            <a:r>
              <a:rPr lang="en-US" sz="2000" dirty="0">
                <a:latin typeface="Times New Roman" pitchFamily="18" charset="0"/>
                <a:cs typeface="Times New Roman" pitchFamily="18" charset="0"/>
              </a:rPr>
              <a:t>C. Wang, X. Wu, Z. Wang and Y. Ma, "Implementation of a Brain-Computer Interface on a Lower-Limb Exoskeleton," in IEEE Access, vol. 6, pp. 38524-38534, 2018</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IN" altLang="en-US" sz="2000" dirty="0">
                <a:latin typeface="Times New Roman" pitchFamily="18" charset="0"/>
                <a:cs typeface="Times New Roman" pitchFamily="18" charset="0"/>
                <a:sym typeface="Times New Roman" panose="02020603050405020304" pitchFamily="18" charset="0"/>
              </a:rPr>
              <a:t>[4] </a:t>
            </a:r>
            <a:r>
              <a:rPr lang="en-IN" sz="2000" dirty="0">
                <a:latin typeface="Times New Roman" pitchFamily="18" charset="0"/>
                <a:cs typeface="Times New Roman" pitchFamily="18" charset="0"/>
              </a:rPr>
              <a:t>J. Shin, J. Kwon, J. Choi and C. -H. </a:t>
            </a:r>
            <a:r>
              <a:rPr lang="en-IN" sz="2000" dirty="0" err="1">
                <a:latin typeface="Times New Roman" pitchFamily="18" charset="0"/>
                <a:cs typeface="Times New Roman" pitchFamily="18" charset="0"/>
              </a:rPr>
              <a:t>Im</a:t>
            </a:r>
            <a:r>
              <a:rPr lang="en-IN" sz="2000" dirty="0">
                <a:latin typeface="Times New Roman" pitchFamily="18" charset="0"/>
                <a:cs typeface="Times New Roman" pitchFamily="18" charset="0"/>
              </a:rPr>
              <a:t>, "Ternary Near-Infrared Spectroscopy Brain-Computer Interface With Increased Information Transfer Rate Using Prefrontal Hemodynamic Changes During Mental Arithmetic, Breath-Holding, and Idle State," in IEEE Access, vol. 6, pp. 19491-19498, 2018</a:t>
            </a:r>
          </a:p>
          <a:p>
            <a:pPr marL="365760" lvl="0" indent="-256032" algn="l" rtl="0">
              <a:lnSpc>
                <a:spcPct val="100000"/>
              </a:lnSpc>
              <a:spcBef>
                <a:spcPts val="400"/>
              </a:spcBef>
              <a:spcAft>
                <a:spcPts val="0"/>
              </a:spcAft>
              <a:buSzPts val="1836"/>
              <a:buNone/>
            </a:pPr>
            <a:endParaRPr dirty="0"/>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080674"/>
            <a:ext cx="8229600" cy="5156638"/>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[5] </a:t>
            </a:r>
            <a:r>
              <a:rPr lang="en-IN" sz="2000" dirty="0" err="1">
                <a:latin typeface="Times New Roman" pitchFamily="18" charset="0"/>
                <a:cs typeface="Times New Roman" pitchFamily="18" charset="0"/>
              </a:rPr>
              <a:t>Maiseli</a:t>
            </a:r>
            <a:r>
              <a:rPr lang="en-IN" sz="2000" dirty="0">
                <a:latin typeface="Times New Roman" pitchFamily="18" charset="0"/>
                <a:cs typeface="Times New Roman" pitchFamily="18" charset="0"/>
              </a:rPr>
              <a:t>, B., Abdalla, A.T., </a:t>
            </a:r>
            <a:r>
              <a:rPr lang="en-IN" sz="2000" dirty="0" err="1">
                <a:latin typeface="Times New Roman" pitchFamily="18" charset="0"/>
                <a:cs typeface="Times New Roman" pitchFamily="18" charset="0"/>
              </a:rPr>
              <a:t>Massawe</a:t>
            </a:r>
            <a:r>
              <a:rPr lang="en-IN" sz="2000" dirty="0">
                <a:latin typeface="Times New Roman" pitchFamily="18" charset="0"/>
                <a:cs typeface="Times New Roman" pitchFamily="18" charset="0"/>
              </a:rPr>
              <a:t>, L.V. et al. Brain–computer interface: trend, challenges, and threats. Brain Inf. 10, 20 (2023)</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[6] M. K. I. Molla, S. K. Saha, S. Yasmin, M. R. Islam and J. Shin, "Trial Regeneration With </a:t>
            </a:r>
            <a:r>
              <a:rPr lang="en-US" altLang="en-US" sz="2000" dirty="0" err="1">
                <a:latin typeface="Times New Roman" pitchFamily="18" charset="0"/>
                <a:cs typeface="Times New Roman" pitchFamily="18" charset="0"/>
                <a:sym typeface="Times New Roman" panose="02020603050405020304" pitchFamily="18" charset="0"/>
              </a:rPr>
              <a:t>Subband</a:t>
            </a:r>
            <a:r>
              <a:rPr lang="en-US" altLang="en-US" sz="2000" dirty="0">
                <a:latin typeface="Times New Roman" pitchFamily="18" charset="0"/>
                <a:cs typeface="Times New Roman" pitchFamily="18" charset="0"/>
                <a:sym typeface="Times New Roman" panose="02020603050405020304" pitchFamily="18" charset="0"/>
              </a:rPr>
              <a:t> Signals for Motor Imagery Classification in BCI Paradigm," in IEEE Access, vol. 9, pp. 7632-7642, 2021</a:t>
            </a:r>
            <a:endParaRPr lang="en-IN" sz="2000" dirty="0">
              <a:latin typeface="Times New Roman" pitchFamily="18" charset="0"/>
              <a:cs typeface="Times New Roman"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IN" altLang="en-US" sz="2000" dirty="0">
                <a:latin typeface="Times New Roman" pitchFamily="18" charset="0"/>
                <a:cs typeface="Times New Roman" pitchFamily="18" charset="0"/>
                <a:sym typeface="Times New Roman" panose="02020603050405020304" pitchFamily="18" charset="0"/>
              </a:rPr>
              <a:t>[7] </a:t>
            </a:r>
            <a:r>
              <a:rPr lang="en-IN" sz="2000" dirty="0">
                <a:latin typeface="Times New Roman" panose="02020603050405020304" pitchFamily="18" charset="0"/>
                <a:cs typeface="Times New Roman" panose="02020603050405020304" pitchFamily="18" charset="0"/>
              </a:rPr>
              <a:t>H. Yaacob, F. Hossain, S. Shari, S. K. Khare, C. P. Ooi and U. R. Acharya, "Application of Artificial Intelligence Techniques for Brain–Computer Interface in Mental Fatigue Detection: A Systematic Review (2011–2022)," in IEEE Access, vol. 11, pp. 74736-74758, 2023</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IN" sz="2000" dirty="0">
                <a:latin typeface="Times New Roman" panose="02020603050405020304" pitchFamily="18" charset="0"/>
                <a:cs typeface="Times New Roman" panose="02020603050405020304" pitchFamily="18" charset="0"/>
              </a:rPr>
              <a:t>[8] </a:t>
            </a:r>
            <a:r>
              <a:rPr lang="en-US" sz="2000" dirty="0">
                <a:latin typeface="Times New Roman" panose="02020603050405020304" pitchFamily="18" charset="0"/>
                <a:cs typeface="Times New Roman" panose="02020603050405020304" pitchFamily="18" charset="0"/>
              </a:rPr>
              <a:t>L. G. Hernandez-Rojas et al., "Brain-Computer Interface Controlled Functional Electrical Stimulation: Evaluation With Healthy Subjects and Spinal Cord Injury Patients," in IEEE Access, vol. 10, pp. 46834-46852, 2022</a:t>
            </a:r>
          </a:p>
          <a:p>
            <a:pPr marL="365125" indent="-255588" algn="just" eaLnBrk="1" hangingPunct="1">
              <a:spcBef>
                <a:spcPct val="0"/>
              </a:spcBef>
              <a:spcAft>
                <a:spcPct val="0"/>
              </a:spcAft>
              <a:buClr>
                <a:srgbClr val="2DA2BF"/>
              </a:buClr>
              <a:buSzPts val="1100"/>
              <a:buFont typeface="Arial" panose="020B0604020202020204" pitchFamily="34" charset="0"/>
              <a:buNone/>
              <a:defRPr/>
            </a:pPr>
            <a:endParaRPr lang="en-IN" sz="2000" dirty="0">
              <a:latin typeface="Times New Roman" panose="02020603050405020304" pitchFamily="18" charset="0"/>
              <a:cs typeface="Times New Roman" panose="02020603050405020304" pitchFamily="18" charset="0"/>
            </a:endParaRPr>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8597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080674"/>
            <a:ext cx="8229600" cy="5156638"/>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[9] </a:t>
            </a:r>
            <a:r>
              <a:rPr lang="en-US" sz="2000" dirty="0">
                <a:latin typeface="Times New Roman" pitchFamily="18" charset="0"/>
                <a:cs typeface="Times New Roman" pitchFamily="18" charset="0"/>
              </a:rPr>
              <a:t>S. Park, H. -S. Cha and C. -H. </a:t>
            </a:r>
            <a:r>
              <a:rPr lang="en-US" sz="2000" dirty="0" err="1">
                <a:latin typeface="Times New Roman" pitchFamily="18" charset="0"/>
                <a:cs typeface="Times New Roman" pitchFamily="18" charset="0"/>
              </a:rPr>
              <a:t>Im</a:t>
            </a:r>
            <a:r>
              <a:rPr lang="en-US" sz="2000" dirty="0">
                <a:latin typeface="Times New Roman" pitchFamily="18" charset="0"/>
                <a:cs typeface="Times New Roman" pitchFamily="18" charset="0"/>
              </a:rPr>
              <a:t>, "Development of an Online Home Appliance Control System Using Augmented Reality and an SSVEP-Based Brain–Computer Interface," in IEEE Access, vol. 7, pp. 163604-163614, 2019</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[10] M. </a:t>
            </a:r>
            <a:r>
              <a:rPr lang="en-US" altLang="en-US" sz="2000" dirty="0" err="1">
                <a:latin typeface="Times New Roman" pitchFamily="18" charset="0"/>
                <a:cs typeface="Times New Roman" pitchFamily="18" charset="0"/>
                <a:sym typeface="Times New Roman" panose="02020603050405020304" pitchFamily="18" charset="0"/>
              </a:rPr>
              <a:t>Hadjiaros</a:t>
            </a:r>
            <a:r>
              <a:rPr lang="en-US" altLang="en-US" sz="2000" dirty="0">
                <a:latin typeface="Times New Roman" pitchFamily="18" charset="0"/>
                <a:cs typeface="Times New Roman" pitchFamily="18" charset="0"/>
                <a:sym typeface="Times New Roman" panose="02020603050405020304" pitchFamily="18" charset="0"/>
              </a:rPr>
              <a:t>, K. </a:t>
            </a:r>
            <a:r>
              <a:rPr lang="en-US" altLang="en-US" sz="2000" dirty="0" err="1">
                <a:latin typeface="Times New Roman" pitchFamily="18" charset="0"/>
                <a:cs typeface="Times New Roman" pitchFamily="18" charset="0"/>
                <a:sym typeface="Times New Roman" panose="02020603050405020304" pitchFamily="18" charset="0"/>
              </a:rPr>
              <a:t>Neokleous</a:t>
            </a:r>
            <a:r>
              <a:rPr lang="en-US" altLang="en-US" sz="2000" dirty="0">
                <a:latin typeface="Times New Roman" pitchFamily="18" charset="0"/>
                <a:cs typeface="Times New Roman" pitchFamily="18" charset="0"/>
                <a:sym typeface="Times New Roman" panose="02020603050405020304" pitchFamily="18" charset="0"/>
              </a:rPr>
              <a:t>, A. </a:t>
            </a:r>
            <a:r>
              <a:rPr lang="en-US" altLang="en-US" sz="2000" dirty="0" err="1">
                <a:latin typeface="Times New Roman" pitchFamily="18" charset="0"/>
                <a:cs typeface="Times New Roman" pitchFamily="18" charset="0"/>
                <a:sym typeface="Times New Roman" panose="02020603050405020304" pitchFamily="18" charset="0"/>
              </a:rPr>
              <a:t>Shimi</a:t>
            </a:r>
            <a:r>
              <a:rPr lang="en-US" altLang="en-US" sz="2000" dirty="0">
                <a:latin typeface="Times New Roman" pitchFamily="18" charset="0"/>
                <a:cs typeface="Times New Roman" pitchFamily="18" charset="0"/>
                <a:sym typeface="Times New Roman" panose="02020603050405020304" pitchFamily="18" charset="0"/>
              </a:rPr>
              <a:t>, M. N. Avraamides and C. S. </a:t>
            </a:r>
            <a:r>
              <a:rPr lang="en-US" altLang="en-US" sz="2000" dirty="0" err="1">
                <a:latin typeface="Times New Roman" pitchFamily="18" charset="0"/>
                <a:cs typeface="Times New Roman" pitchFamily="18" charset="0"/>
                <a:sym typeface="Times New Roman" panose="02020603050405020304" pitchFamily="18" charset="0"/>
              </a:rPr>
              <a:t>Pattichis</a:t>
            </a:r>
            <a:r>
              <a:rPr lang="en-US" altLang="en-US" sz="2000" dirty="0">
                <a:latin typeface="Times New Roman" pitchFamily="18" charset="0"/>
                <a:cs typeface="Times New Roman" pitchFamily="18" charset="0"/>
                <a:sym typeface="Times New Roman" panose="02020603050405020304" pitchFamily="18" charset="0"/>
              </a:rPr>
              <a:t>, "Virtual Reality Cognitive Gaming Based on Brain Computer Interfacing: A Narrative Review," in IEEE Access, vol. 11, pp. 18399-18416, 2023</a:t>
            </a:r>
          </a:p>
          <a:p>
            <a:pPr marL="365125" indent="-255588" algn="just">
              <a:spcBef>
                <a:spcPct val="0"/>
              </a:spcBef>
              <a:spcAft>
                <a:spcPct val="0"/>
              </a:spcAft>
              <a:buSzPts val="1100"/>
              <a:buNone/>
              <a:defRPr/>
            </a:pPr>
            <a:r>
              <a:rPr lang="en-US" altLang="en-US" sz="2000" dirty="0">
                <a:latin typeface="Times New Roman" pitchFamily="18" charset="0"/>
                <a:cs typeface="Times New Roman" pitchFamily="18" charset="0"/>
                <a:sym typeface="Times New Roman" panose="02020603050405020304" pitchFamily="18" charset="0"/>
              </a:rPr>
              <a:t>[11] B. Liu, X. Chen, N. Shi, Y. Wang, S. Gao and X. Gao, "Improving the Performance of Individually Calibrated SSVEP-BCI by Task- Discriminant Component Analysis," in IEEE Transactions on Neural Systems and Rehabilitation Engineering, vol. 29, pp. 1998-2007, 2021</a:t>
            </a:r>
          </a:p>
          <a:p>
            <a:pPr marL="365125" indent="-255588" algn="just">
              <a:spcBef>
                <a:spcPct val="0"/>
              </a:spcBef>
              <a:spcAft>
                <a:spcPct val="0"/>
              </a:spcAft>
              <a:buSzPts val="1100"/>
              <a:buNone/>
              <a:defRPr/>
            </a:pPr>
            <a:r>
              <a:rPr lang="en-US" altLang="en-US" sz="2000" dirty="0">
                <a:latin typeface="Times New Roman" pitchFamily="18" charset="0"/>
                <a:cs typeface="Times New Roman" pitchFamily="18" charset="0"/>
                <a:sym typeface="Times New Roman" panose="02020603050405020304" pitchFamily="18" charset="0"/>
              </a:rPr>
              <a:t>[12] B. Liu, X. Chen, N. Shi, Y. Wang, S. Gao and X. Gao, "Improving the Performance of Individually Calibrated SSVEP-BCI by Task- Discriminant Component Analysis," in IEEE Transactions on Neural Systems and Rehabilitation Engineering, vol. 29, pp. 1998-2007, 2021</a:t>
            </a:r>
            <a:endParaRPr lang="en-IN" sz="2000" dirty="0">
              <a:latin typeface="Times New Roman" pitchFamily="18" charset="0"/>
              <a:cs typeface="Times New Roman" pitchFamily="18" charset="0"/>
            </a:endParaRPr>
          </a:p>
          <a:p>
            <a:pPr marL="365125" indent="-255588" algn="just">
              <a:spcBef>
                <a:spcPct val="0"/>
              </a:spcBef>
              <a:spcAft>
                <a:spcPct val="0"/>
              </a:spcAft>
              <a:buSzPts val="1100"/>
              <a:buNone/>
              <a:defRPr/>
            </a:pPr>
            <a:endParaRPr lang="en-IN" sz="2000" dirty="0">
              <a:latin typeface="Times New Roman" pitchFamily="18" charset="0"/>
              <a:cs typeface="Times New Roman"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endParaRPr lang="en-IN" sz="2000" dirty="0">
              <a:latin typeface="Times New Roman" pitchFamily="18" charset="0"/>
              <a:cs typeface="Times New Roman" pitchFamily="18" charset="0"/>
            </a:endParaRPr>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086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body" idx="1"/>
          </p:nvPr>
        </p:nvSpPr>
        <p:spPr>
          <a:xfrm>
            <a:off x="251520" y="800708"/>
            <a:ext cx="8640960" cy="5256584"/>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BCIs establish direct brain-device communication.</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They collect brain signals, interpret user intent, and execute commands.</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Applications include neurofeedback, restoring motor functions, communication for locked-in patients, and sensory enhancement.</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BCIs are categorized into non-invasive, semi-invasive, and invasive types.</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Non-invasive BCIs use scalp sensors, semi-invasive place electrodes on the brain surface, and invasive BCIs insert micro-electrodes into the cortex.</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Non-invasive BCIs are the least risky but may offer lower signal clarity compared to invasive methods.</a:t>
            </a:r>
          </a:p>
          <a:p>
            <a:pPr marL="342900" indent="-342900" algn="just">
              <a:lnSpc>
                <a:spcPct val="150000"/>
              </a:lnSpc>
              <a:spcBef>
                <a:spcPts val="740"/>
              </a:spcBef>
              <a:buSzPts val="2176"/>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Invasive BCIs provide the most precise readings and control, but carry higher risks, including infection and tissue damage.</a:t>
            </a:r>
          </a:p>
          <a:p>
            <a:pPr marL="342900" indent="-342900" algn="just">
              <a:lnSpc>
                <a:spcPct val="150000"/>
              </a:lnSpc>
              <a:spcBef>
                <a:spcPts val="740"/>
              </a:spcBef>
              <a:buSzPts val="2176"/>
              <a:buFont typeface="Arial" panose="020B0604020202020204" pitchFamily="34" charset="0"/>
              <a:buChar char="•"/>
            </a:pPr>
            <a:endParaRPr lang="en-US" dirty="0">
              <a:solidFill>
                <a:schemeClr val="tx1"/>
              </a:solidFill>
            </a:endParaRPr>
          </a:p>
        </p:txBody>
      </p:sp>
      <p:sp>
        <p:nvSpPr>
          <p:cNvPr id="130" name="Google Shape;130;p3"/>
          <p:cNvSpPr txBox="1">
            <a:spLocks noGrp="1"/>
          </p:cNvSpPr>
          <p:nvPr>
            <p:ph type="title"/>
          </p:nvPr>
        </p:nvSpPr>
        <p:spPr>
          <a:xfrm>
            <a:off x="457200" y="188640"/>
            <a:ext cx="8229600" cy="792088"/>
          </a:xfrm>
          <a:prstGeom prst="rect">
            <a:avLst/>
          </a:prstGeom>
          <a:noFill/>
          <a:ln>
            <a:noFill/>
          </a:ln>
        </p:spPr>
        <p:txBody>
          <a:bodyPr spcFirstLastPara="1" wrap="square" lIns="91425" tIns="45700" rIns="91425" bIns="45700" anchor="ctr" anchorCtr="0">
            <a:noAutofit/>
          </a:bodyPr>
          <a:lstStyle/>
          <a:p>
            <a:pPr lvl="0">
              <a:buClr>
                <a:srgbClr val="4E67C8"/>
              </a:buClr>
              <a:buSzPts val="3600"/>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 to </a:t>
            </a:r>
            <a:r>
              <a:rPr lang="en-GB" sz="3600" dirty="0">
                <a:solidFill>
                  <a:srgbClr val="4E67C8"/>
                </a:solidFill>
                <a:latin typeface="Times New Roman"/>
                <a:ea typeface="Times New Roman"/>
                <a:cs typeface="Times New Roman"/>
              </a:rPr>
              <a:t>topic </a:t>
            </a:r>
            <a:br>
              <a:rPr lang="en-US" sz="3600" dirty="0">
                <a:solidFill>
                  <a:srgbClr val="4E67C8"/>
                </a:solidFill>
                <a:latin typeface="Times New Roman"/>
                <a:ea typeface="Times New Roman"/>
                <a:cs typeface="Times New Roman"/>
                <a:sym typeface="Times New Roman"/>
              </a:rPr>
            </a:br>
            <a:endParaRPr sz="3600" dirty="0">
              <a:solidFill>
                <a:srgbClr val="4E67C8"/>
              </a:solidFill>
              <a:latin typeface="Times New Roman"/>
              <a:ea typeface="Times New Roman"/>
              <a:cs typeface="Times New Roman"/>
            </a:endParaRPr>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080674"/>
            <a:ext cx="8229600" cy="5156638"/>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[13] </a:t>
            </a:r>
            <a:r>
              <a:rPr lang="en-US" sz="2000" dirty="0">
                <a:latin typeface="Times New Roman" pitchFamily="18" charset="0"/>
                <a:cs typeface="Times New Roman" pitchFamily="18" charset="0"/>
              </a:rPr>
              <a:t>W. Gao et al., "Eliminating or Shortening the Calibration for a P300 Brain–Computer Interface Based on a Convolutional Neural Network and Big Electroencephalography Data: An Online Study," in IEEE Transactions on Neural Systems and Rehabilitation Engineering, vol. 31, pp. 1754-1763, 2023</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[14] N. T. N. Anh, T. Q. Bang, H. J. Yang, H. T. Hieu, N. T. Q. Vinh and N. K. Duy, "iTa-DFiE: An Innovative Tensor Algebra-based Detection Framework for Incomplete Noninvasive Electroencephalography," in IEEE Access, </a:t>
            </a:r>
            <a:r>
              <a:rPr lang="en-US" altLang="en-US" sz="2000" dirty="0" err="1">
                <a:latin typeface="Times New Roman" pitchFamily="18" charset="0"/>
                <a:cs typeface="Times New Roman" pitchFamily="18" charset="0"/>
                <a:sym typeface="Times New Roman" panose="02020603050405020304" pitchFamily="18" charset="0"/>
              </a:rPr>
              <a:t>doi</a:t>
            </a:r>
            <a:r>
              <a:rPr lang="en-US" altLang="en-US" sz="2000" dirty="0">
                <a:latin typeface="Times New Roman" pitchFamily="18" charset="0"/>
                <a:cs typeface="Times New Roman" pitchFamily="18" charset="0"/>
                <a:sym typeface="Times New Roman" panose="02020603050405020304" pitchFamily="18" charset="0"/>
              </a:rPr>
              <a:t>: 10.1109/ACCESS.2024</a:t>
            </a:r>
          </a:p>
          <a:p>
            <a:pPr marL="365125" indent="-255588" algn="just">
              <a:spcBef>
                <a:spcPct val="0"/>
              </a:spcBef>
              <a:spcAft>
                <a:spcPct val="0"/>
              </a:spcAft>
              <a:buSzPts val="1100"/>
              <a:buNone/>
              <a:defRPr/>
            </a:pPr>
            <a:r>
              <a:rPr lang="en-US" altLang="en-US" sz="2000" dirty="0">
                <a:latin typeface="Times New Roman" pitchFamily="18" charset="0"/>
                <a:cs typeface="Times New Roman" pitchFamily="18" charset="0"/>
                <a:sym typeface="Times New Roman" panose="02020603050405020304" pitchFamily="18" charset="0"/>
              </a:rPr>
              <a:t>[15] K. Qin, R. Xu, S. Li, X. Wang, A. </a:t>
            </a:r>
            <a:r>
              <a:rPr lang="en-US" altLang="en-US" sz="2000" dirty="0" err="1">
                <a:latin typeface="Times New Roman" pitchFamily="18" charset="0"/>
                <a:cs typeface="Times New Roman" pitchFamily="18" charset="0"/>
                <a:sym typeface="Times New Roman" panose="02020603050405020304" pitchFamily="18" charset="0"/>
              </a:rPr>
              <a:t>Cichocki</a:t>
            </a:r>
            <a:r>
              <a:rPr lang="en-US" altLang="en-US" sz="2000" dirty="0">
                <a:latin typeface="Times New Roman" pitchFamily="18" charset="0"/>
                <a:cs typeface="Times New Roman" pitchFamily="18" charset="0"/>
                <a:sym typeface="Times New Roman" panose="02020603050405020304" pitchFamily="18" charset="0"/>
              </a:rPr>
              <a:t> and J. Jin, "A Time-Local Weighted Transformation Recognition Framework for Steady State Visual Evoked Potentials Based Brain–Computer Interfaces," in IEEE Transactions on Neural Systems and Rehabilitation Engineering, vol. 32, pp. 1596-1605, 2024</a:t>
            </a:r>
            <a:endParaRPr lang="en-IN" sz="2000" dirty="0">
              <a:latin typeface="Times New Roman" pitchFamily="18" charset="0"/>
              <a:cs typeface="Times New Roman"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endParaRPr lang="en-IN" sz="2000" dirty="0">
              <a:latin typeface="Times New Roman" pitchFamily="18" charset="0"/>
              <a:cs typeface="Times New Roman" pitchFamily="18" charset="0"/>
            </a:endParaRPr>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1603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F7FB3F12-9A06-1378-434C-F86B9DC78A74}"/>
              </a:ext>
            </a:extLst>
          </p:cNvPr>
          <p:cNvGraphicFramePr>
            <a:graphicFrameLocks noGrp="1"/>
          </p:cNvGraphicFramePr>
          <p:nvPr>
            <p:extLst>
              <p:ext uri="{D42A27DB-BD31-4B8C-83A1-F6EECF244321}">
                <p14:modId xmlns:p14="http://schemas.microsoft.com/office/powerpoint/2010/main" val="1949184481"/>
              </p:ext>
            </p:extLst>
          </p:nvPr>
        </p:nvGraphicFramePr>
        <p:xfrm>
          <a:off x="1" y="620688"/>
          <a:ext cx="9144000" cy="6348046"/>
        </p:xfrm>
        <a:graphic>
          <a:graphicData uri="http://schemas.openxmlformats.org/drawingml/2006/table">
            <a:tbl>
              <a:tblPr firstRow="1" bandRow="1">
                <a:tableStyleId>{5202B0CA-FC54-4496-8BCA-5EF66A818D29}</a:tableStyleId>
              </a:tblPr>
              <a:tblGrid>
                <a:gridCol w="539551">
                  <a:extLst>
                    <a:ext uri="{9D8B030D-6E8A-4147-A177-3AD203B41FA5}">
                      <a16:colId xmlns:a16="http://schemas.microsoft.com/office/drawing/2014/main" val="634690823"/>
                    </a:ext>
                  </a:extLst>
                </a:gridCol>
                <a:gridCol w="1584176">
                  <a:extLst>
                    <a:ext uri="{9D8B030D-6E8A-4147-A177-3AD203B41FA5}">
                      <a16:colId xmlns:a16="http://schemas.microsoft.com/office/drawing/2014/main" val="2687933905"/>
                    </a:ext>
                  </a:extLst>
                </a:gridCol>
                <a:gridCol w="864096">
                  <a:extLst>
                    <a:ext uri="{9D8B030D-6E8A-4147-A177-3AD203B41FA5}">
                      <a16:colId xmlns:a16="http://schemas.microsoft.com/office/drawing/2014/main" val="3035703690"/>
                    </a:ext>
                  </a:extLst>
                </a:gridCol>
                <a:gridCol w="815973">
                  <a:extLst>
                    <a:ext uri="{9D8B030D-6E8A-4147-A177-3AD203B41FA5}">
                      <a16:colId xmlns:a16="http://schemas.microsoft.com/office/drawing/2014/main" val="247355103"/>
                    </a:ext>
                  </a:extLst>
                </a:gridCol>
                <a:gridCol w="3079331">
                  <a:extLst>
                    <a:ext uri="{9D8B030D-6E8A-4147-A177-3AD203B41FA5}">
                      <a16:colId xmlns:a16="http://schemas.microsoft.com/office/drawing/2014/main" val="2118922769"/>
                    </a:ext>
                  </a:extLst>
                </a:gridCol>
                <a:gridCol w="2260873">
                  <a:extLst>
                    <a:ext uri="{9D8B030D-6E8A-4147-A177-3AD203B41FA5}">
                      <a16:colId xmlns:a16="http://schemas.microsoft.com/office/drawing/2014/main" val="4082180585"/>
                    </a:ext>
                  </a:extLst>
                </a:gridCol>
              </a:tblGrid>
              <a:tr h="1044526">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715767">
                <a:tc>
                  <a:txBody>
                    <a:bodyPr/>
                    <a:lstStyle/>
                    <a:p>
                      <a:pPr algn="l"/>
                      <a:r>
                        <a:rPr lang="en-IN" sz="1600" b="0" dirty="0">
                          <a:latin typeface="Times New Roman" panose="02020603050405020304" pitchFamily="18" charset="0"/>
                          <a:cs typeface="Times New Roman" panose="02020603050405020304" pitchFamily="18" charset="0"/>
                        </a:rPr>
                        <a:t>1.</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Unraveling the potential of brain-computer interface technology in medical diagnostics and rehabilitation</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s-ES" sz="1600" dirty="0">
                          <a:latin typeface="Times New Roman" pitchFamily="18" charset="0"/>
                          <a:cs typeface="Times New Roman" pitchFamily="18" charset="0"/>
                        </a:rPr>
                        <a:t>Rabie A. </a:t>
                      </a:r>
                      <a:r>
                        <a:rPr lang="es-ES" sz="1600" dirty="0" err="1">
                          <a:latin typeface="Times New Roman" pitchFamily="18" charset="0"/>
                          <a:cs typeface="Times New Roman" pitchFamily="18" charset="0"/>
                        </a:rPr>
                        <a:t>Ramadan</a:t>
                      </a:r>
                      <a:r>
                        <a:rPr lang="es-ES" sz="1600" dirty="0">
                          <a:latin typeface="Times New Roman" pitchFamily="18" charset="0"/>
                          <a:cs typeface="Times New Roman" pitchFamily="18" charset="0"/>
                        </a:rPr>
                        <a:t>, Ahmed B. </a:t>
                      </a:r>
                      <a:r>
                        <a:rPr lang="es-ES" sz="1600" dirty="0" err="1">
                          <a:latin typeface="Times New Roman" pitchFamily="18" charset="0"/>
                          <a:cs typeface="Times New Roman" pitchFamily="18" charset="0"/>
                        </a:rPr>
                        <a:t>Altamimi</a:t>
                      </a:r>
                      <a:r>
                        <a:rPr lang="es-ES" sz="1600" dirty="0">
                          <a:latin typeface="Times New Roman" pitchFamily="18" charset="0"/>
                          <a:cs typeface="Times New Roman" pitchFamily="18" charset="0"/>
                        </a:rPr>
                        <a:t> </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2024</a:t>
                      </a:r>
                    </a:p>
                  </a:txBody>
                  <a:tcPr/>
                </a:tc>
                <a:tc>
                  <a:txBody>
                    <a:bodyPr/>
                    <a:lstStyle/>
                    <a:p>
                      <a:pPr algn="just">
                        <a:spcBef>
                          <a:spcPts val="300"/>
                        </a:spcBef>
                        <a:buClr>
                          <a:srgbClr val="000000"/>
                        </a:buClr>
                        <a:buFontTx/>
                        <a:buNone/>
                      </a:pPr>
                      <a:r>
                        <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This paper conducts an extensive literature review to examine the applications of Brain-Computer Interface (BCI) technology in rehabilitation and medical diagnostics. The paper aims to address the requirements for enhanced accessibility, usability, and accuracy of the utilized BCI approaches.</a:t>
                      </a:r>
                    </a:p>
                  </a:txBody>
                  <a:tcPr/>
                </a:tc>
                <a:tc>
                  <a:txBody>
                    <a:bodyPr/>
                    <a:lstStyle/>
                    <a:p>
                      <a:pPr algn="just">
                        <a:spcBef>
                          <a:spcPts val="300"/>
                        </a:spcBef>
                        <a:buClr>
                          <a:srgbClr val="000000"/>
                        </a:buClr>
                      </a:pPr>
                      <a:r>
                        <a:rPr lang="en-US" sz="1600" dirty="0">
                          <a:latin typeface="Times New Roman" pitchFamily="18" charset="0"/>
                          <a:cs typeface="Times New Roman" pitchFamily="18" charset="0"/>
                        </a:rPr>
                        <a:t>This paper identifies that users with neurological impairments may encounter challenges in perceiving or recognizing visual feedback from the BCI, potentially hindering their ability to effectively control the system.</a:t>
                      </a:r>
                    </a:p>
                  </a:txBody>
                  <a:tcPr/>
                </a:tc>
                <a:extLst>
                  <a:ext uri="{0D108BD9-81ED-4DB2-BD59-A6C34878D82A}">
                    <a16:rowId xmlns:a16="http://schemas.microsoft.com/office/drawing/2014/main" val="2248862365"/>
                  </a:ext>
                </a:extLst>
              </a:tr>
              <a:tr h="2477019">
                <a:tc>
                  <a:txBody>
                    <a:bodyPr/>
                    <a:lstStyle/>
                    <a:p>
                      <a:pPr algn="l"/>
                      <a:r>
                        <a:rPr lang="en-IN" sz="1600" b="0" dirty="0">
                          <a:latin typeface="Times New Roman" panose="02020603050405020304" pitchFamily="18" charset="0"/>
                          <a:cs typeface="Times New Roman" panose="02020603050405020304" pitchFamily="18" charset="0"/>
                        </a:rPr>
                        <a:t>2.</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A Novel Data Augmentation Approach Using Mask Encoding for Deep Learning-Based Asynchronous SSVEP-BCI</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US" sz="1600" dirty="0">
                          <a:latin typeface="Times New Roman" pitchFamily="18" charset="0"/>
                          <a:cs typeface="Times New Roman" pitchFamily="18" charset="0"/>
                        </a:rPr>
                        <a:t>W. Ding, A. Liu, L. Guan and X. Chen</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2024</a:t>
                      </a:r>
                    </a:p>
                  </a:txBody>
                  <a:tcPr/>
                </a:tc>
                <a:tc>
                  <a:txBody>
                    <a:bodyPr/>
                    <a:lstStyle/>
                    <a:p>
                      <a:pPr algn="just">
                        <a:spcBef>
                          <a:spcPts val="300"/>
                        </a:spcBef>
                        <a:buClr>
                          <a:srgbClr val="000000"/>
                        </a:buClr>
                        <a:buFontTx/>
                        <a:buNone/>
                      </a:pPr>
                      <a:r>
                        <a:rPr lang="en-US" sz="1600" dirty="0">
                          <a:latin typeface="Times New Roman" pitchFamily="18" charset="0"/>
                          <a:cs typeface="Times New Roman" pitchFamily="18" charset="0"/>
                        </a:rPr>
                        <a:t>In this study, we propose a novel data augmentation approach called EEG Mask Encoding (EEG-ME) to enhance the performance of DL-based SSVEP classification algorithms. A randomly positioned continuous segment is chosen as the mask window, and the value of the EEG data in the mask window is set to 0</a:t>
                      </a:r>
                      <a:endParaRPr lang="en-US" altLang="en-US" sz="1600" b="0" dirty="0">
                        <a:solidFill>
                          <a:srgbClr val="0F0F0F"/>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spcBef>
                          <a:spcPts val="300"/>
                        </a:spcBef>
                        <a:buClr>
                          <a:srgbClr val="000000"/>
                        </a:buClr>
                      </a:pPr>
                      <a:r>
                        <a:rPr lang="en-US" sz="1600" dirty="0">
                          <a:latin typeface="Times New Roman" pitchFamily="18" charset="0"/>
                          <a:cs typeface="Times New Roman" pitchFamily="18" charset="0"/>
                        </a:rPr>
                        <a:t>This paper highlights the susceptibility of EEG signals to interference from muscle movements, eye blinks, and environmental noise, thereby introducing inaccuracies that can undermine the reliability of FES activation.</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30008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251D419-8B7E-8113-96C7-9D79FD693458}"/>
              </a:ext>
            </a:extLst>
          </p:cNvPr>
          <p:cNvGraphicFramePr>
            <a:graphicFrameLocks noGrp="1"/>
          </p:cNvGraphicFramePr>
          <p:nvPr>
            <p:extLst>
              <p:ext uri="{D42A27DB-BD31-4B8C-83A1-F6EECF244321}">
                <p14:modId xmlns:p14="http://schemas.microsoft.com/office/powerpoint/2010/main" val="1417855650"/>
              </p:ext>
            </p:extLst>
          </p:nvPr>
        </p:nvGraphicFramePr>
        <p:xfrm>
          <a:off x="1" y="692697"/>
          <a:ext cx="9144000" cy="6913301"/>
        </p:xfrm>
        <a:graphic>
          <a:graphicData uri="http://schemas.openxmlformats.org/drawingml/2006/table">
            <a:tbl>
              <a:tblPr firstRow="1" bandRow="1">
                <a:tableStyleId>{5202B0CA-FC54-4496-8BCA-5EF66A818D29}</a:tableStyleId>
              </a:tblPr>
              <a:tblGrid>
                <a:gridCol w="533223">
                  <a:extLst>
                    <a:ext uri="{9D8B030D-6E8A-4147-A177-3AD203B41FA5}">
                      <a16:colId xmlns:a16="http://schemas.microsoft.com/office/drawing/2014/main" val="634690823"/>
                    </a:ext>
                  </a:extLst>
                </a:gridCol>
                <a:gridCol w="1518496">
                  <a:extLst>
                    <a:ext uri="{9D8B030D-6E8A-4147-A177-3AD203B41FA5}">
                      <a16:colId xmlns:a16="http://schemas.microsoft.com/office/drawing/2014/main" val="2687933905"/>
                    </a:ext>
                  </a:extLst>
                </a:gridCol>
                <a:gridCol w="951321">
                  <a:extLst>
                    <a:ext uri="{9D8B030D-6E8A-4147-A177-3AD203B41FA5}">
                      <a16:colId xmlns:a16="http://schemas.microsoft.com/office/drawing/2014/main" val="3035703690"/>
                    </a:ext>
                  </a:extLst>
                </a:gridCol>
                <a:gridCol w="996063">
                  <a:extLst>
                    <a:ext uri="{9D8B030D-6E8A-4147-A177-3AD203B41FA5}">
                      <a16:colId xmlns:a16="http://schemas.microsoft.com/office/drawing/2014/main" val="247355103"/>
                    </a:ext>
                  </a:extLst>
                </a:gridCol>
                <a:gridCol w="3017019">
                  <a:extLst>
                    <a:ext uri="{9D8B030D-6E8A-4147-A177-3AD203B41FA5}">
                      <a16:colId xmlns:a16="http://schemas.microsoft.com/office/drawing/2014/main" val="2118922769"/>
                    </a:ext>
                  </a:extLst>
                </a:gridCol>
                <a:gridCol w="2127878">
                  <a:extLst>
                    <a:ext uri="{9D8B030D-6E8A-4147-A177-3AD203B41FA5}">
                      <a16:colId xmlns:a16="http://schemas.microsoft.com/office/drawing/2014/main" val="4082180585"/>
                    </a:ext>
                  </a:extLst>
                </a:gridCol>
              </a:tblGrid>
              <a:tr h="1122101">
                <a:tc>
                  <a:txBody>
                    <a:bodyPr/>
                    <a:lstStyle/>
                    <a:p>
                      <a:pPr algn="ctr"/>
                      <a:r>
                        <a:rPr lang="en-IN" sz="1600" dirty="0">
                          <a:latin typeface="Times New Roman" panose="02020603050405020304" pitchFamily="18" charset="0"/>
                          <a:cs typeface="Times New Roman" panose="02020603050405020304" pitchFamily="18" charset="0"/>
                        </a:rPr>
                        <a:t>Sl. 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Author</a:t>
                      </a:r>
                    </a:p>
                  </a:txBody>
                  <a:tcPr/>
                </a:tc>
                <a:tc>
                  <a:txBody>
                    <a:bodyPr/>
                    <a:lstStyle/>
                    <a:p>
                      <a:pPr algn="ctr"/>
                      <a:r>
                        <a:rPr lang="en-IN" sz="160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dirty="0">
                          <a:latin typeface="Times New Roman" panose="02020603050405020304" pitchFamily="18" charset="0"/>
                          <a:cs typeface="Times New Roman" panose="02020603050405020304" pitchFamily="18" charset="0"/>
                        </a:rPr>
                        <a:t>Adopted Methodology</a:t>
                      </a:r>
                    </a:p>
                  </a:txBody>
                  <a:tcPr/>
                </a:tc>
                <a:tc>
                  <a:txBody>
                    <a:bodyPr/>
                    <a:lstStyle/>
                    <a:p>
                      <a:pPr algn="ctr"/>
                      <a:r>
                        <a:rPr lang="en-IN" sz="16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660983">
                <a:tc>
                  <a:txBody>
                    <a:bodyPr/>
                    <a:lstStyle/>
                    <a:p>
                      <a:pPr algn="l"/>
                      <a:r>
                        <a:rPr lang="en-IN" sz="160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109728" algn="just"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Implementation of a Brain-Computer Interface on a Lower-Limb Exoskeleton</a:t>
                      </a:r>
                      <a:endParaRPr lang="en-IN" sz="1600" b="0" dirty="0">
                        <a:latin typeface="Times New Roman" pitchFamily="18" charset="0"/>
                        <a:cs typeface="Times New Roman" pitchFamily="18" charset="0"/>
                      </a:endParaRPr>
                    </a:p>
                  </a:txBody>
                  <a:tcPr/>
                </a:tc>
                <a:tc>
                  <a:txBody>
                    <a:bodyPr/>
                    <a:lstStyle/>
                    <a:p>
                      <a:pPr algn="just"/>
                      <a:r>
                        <a:rPr lang="de-DE" sz="1600" dirty="0">
                          <a:latin typeface="Times New Roman" pitchFamily="18" charset="0"/>
                          <a:cs typeface="Times New Roman" pitchFamily="18" charset="0"/>
                        </a:rPr>
                        <a:t>C. Wang, X. Wu, Z. Wang and Y. Ma</a:t>
                      </a:r>
                      <a:endParaRPr lang="en-IN" sz="1600" dirty="0">
                        <a:latin typeface="Times New Roman" pitchFamily="18" charset="0"/>
                        <a:cs typeface="Times New Roman"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2019</a:t>
                      </a:r>
                    </a:p>
                  </a:txBody>
                  <a:tcPr/>
                </a:tc>
                <a:tc>
                  <a:txBody>
                    <a:bodyPr/>
                    <a:lstStyle/>
                    <a:p>
                      <a:pPr algn="just">
                        <a:spcBef>
                          <a:spcPts val="300"/>
                        </a:spcBef>
                        <a:buClr>
                          <a:srgbClr val="000000"/>
                        </a:buClr>
                        <a:buFontTx/>
                        <a:buNone/>
                      </a:pPr>
                      <a:r>
                        <a:rPr lang="en-US" sz="1600" dirty="0">
                          <a:latin typeface="Times New Roman" pitchFamily="18" charset="0"/>
                          <a:cs typeface="Times New Roman" pitchFamily="18" charset="0"/>
                        </a:rPr>
                        <a:t>The FES system consists of a MOTIONSTIM8 stimulator from </a:t>
                      </a:r>
                      <a:r>
                        <a:rPr lang="en-US" sz="1600" dirty="0" err="1">
                          <a:latin typeface="Times New Roman" pitchFamily="18" charset="0"/>
                          <a:cs typeface="Times New Roman" pitchFamily="18" charset="0"/>
                        </a:rPr>
                        <a:t>Medel</a:t>
                      </a:r>
                      <a:r>
                        <a:rPr lang="en-US" sz="1600" dirty="0">
                          <a:latin typeface="Times New Roman" pitchFamily="18" charset="0"/>
                          <a:cs typeface="Times New Roman" pitchFamily="18" charset="0"/>
                        </a:rPr>
                        <a:t> GmbH, Hamburg, Germany, designed for motor rehabilitation applications.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spcBef>
                          <a:spcPts val="300"/>
                        </a:spcBef>
                        <a:buClr>
                          <a:srgbClr val="000000"/>
                        </a:buClr>
                      </a:pPr>
                      <a:r>
                        <a:rPr lang="en-US" sz="1600" dirty="0">
                          <a:latin typeface="Times New Roman" pitchFamily="18" charset="0"/>
                          <a:cs typeface="Times New Roman" pitchFamily="18" charset="0"/>
                        </a:rPr>
                        <a:t>This paper discusses the variability in users' ability to consistently generate motor imagery (MI) patterns. Such variability can challenge the reliability of BCI control as some individuals struggle to maintain consistent MI tasks.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382219">
                <a:tc>
                  <a:txBody>
                    <a:bodyPr/>
                    <a:lstStyle/>
                    <a:p>
                      <a:pPr algn="l"/>
                      <a:r>
                        <a:rPr lang="en-IN" sz="160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109728" algn="just"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Ternary Near-Infrared Spectroscopy Brain-Computer Interface With Increased Information Transfer Rate Using Prefrontal Hemodynamic</a:t>
                      </a:r>
                      <a:endParaRPr lang="en-IN" sz="1600" b="0" dirty="0">
                        <a:latin typeface="Times New Roman" pitchFamily="18" charset="0"/>
                        <a:cs typeface="Times New Roman" pitchFamily="18" charset="0"/>
                      </a:endParaRPr>
                    </a:p>
                  </a:txBody>
                  <a:tcPr/>
                </a:tc>
                <a:tc>
                  <a:txBody>
                    <a:bodyPr/>
                    <a:lstStyle/>
                    <a:p>
                      <a:pPr algn="just"/>
                      <a:r>
                        <a:rPr lang="en-US" sz="1400" b="0" i="0" u="none" strike="noStrike" cap="none" dirty="0">
                          <a:solidFill>
                            <a:schemeClr val="dk1"/>
                          </a:solidFill>
                          <a:effectLst/>
                          <a:latin typeface="+mn-lt"/>
                          <a:ea typeface="+mn-ea"/>
                          <a:cs typeface="+mn-cs"/>
                          <a:sym typeface="Arial"/>
                        </a:rPr>
                        <a:t>J. Shin, J. Kwon, J. Choi and C</a:t>
                      </a:r>
                      <a:endParaRPr lang="en-IN" sz="1600" dirty="0">
                        <a:latin typeface="Times New Roman" pitchFamily="18" charset="0"/>
                        <a:cs typeface="Times New Roman"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2018</a:t>
                      </a: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Tx/>
                        <a:buNone/>
                        <a:tabLst/>
                        <a:defRPr/>
                      </a:pPr>
                      <a:r>
                        <a:rPr lang="en-US" sz="1600" dirty="0">
                          <a:latin typeface="Times New Roman" pitchFamily="18" charset="0"/>
                          <a:cs typeface="Times New Roman" pitchFamily="18" charset="0"/>
                        </a:rPr>
                        <a:t>The system includes a visual user interface to guide users through the experiment and provide visual feedback based on their BCI performance.</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This paper addresses the difficulty in distinguishing between voluntary motor imagery-evoked sensorimotor rhythms (SMRs) and FES-driven passive movement-evoked SMRs.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07824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4D514718-D20D-81D5-DB89-930AB2509D8D}"/>
              </a:ext>
            </a:extLst>
          </p:cNvPr>
          <p:cNvGraphicFramePr>
            <a:graphicFrameLocks noGrp="1"/>
          </p:cNvGraphicFramePr>
          <p:nvPr>
            <p:extLst>
              <p:ext uri="{D42A27DB-BD31-4B8C-83A1-F6EECF244321}">
                <p14:modId xmlns:p14="http://schemas.microsoft.com/office/powerpoint/2010/main" val="3981309206"/>
              </p:ext>
            </p:extLst>
          </p:nvPr>
        </p:nvGraphicFramePr>
        <p:xfrm>
          <a:off x="0" y="692697"/>
          <a:ext cx="9144001" cy="6606847"/>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512168">
                  <a:extLst>
                    <a:ext uri="{9D8B030D-6E8A-4147-A177-3AD203B41FA5}">
                      <a16:colId xmlns:a16="http://schemas.microsoft.com/office/drawing/2014/main" val="2687933905"/>
                    </a:ext>
                  </a:extLst>
                </a:gridCol>
                <a:gridCol w="1296144">
                  <a:extLst>
                    <a:ext uri="{9D8B030D-6E8A-4147-A177-3AD203B41FA5}">
                      <a16:colId xmlns:a16="http://schemas.microsoft.com/office/drawing/2014/main" val="3035703690"/>
                    </a:ext>
                  </a:extLst>
                </a:gridCol>
                <a:gridCol w="648072">
                  <a:extLst>
                    <a:ext uri="{9D8B030D-6E8A-4147-A177-3AD203B41FA5}">
                      <a16:colId xmlns:a16="http://schemas.microsoft.com/office/drawing/2014/main" val="247355103"/>
                    </a:ext>
                  </a:extLst>
                </a:gridCol>
                <a:gridCol w="2929788">
                  <a:extLst>
                    <a:ext uri="{9D8B030D-6E8A-4147-A177-3AD203B41FA5}">
                      <a16:colId xmlns:a16="http://schemas.microsoft.com/office/drawing/2014/main" val="2118922769"/>
                    </a:ext>
                  </a:extLst>
                </a:gridCol>
                <a:gridCol w="2218277">
                  <a:extLst>
                    <a:ext uri="{9D8B030D-6E8A-4147-A177-3AD203B41FA5}">
                      <a16:colId xmlns:a16="http://schemas.microsoft.com/office/drawing/2014/main" val="4082180585"/>
                    </a:ext>
                  </a:extLst>
                </a:gridCol>
              </a:tblGrid>
              <a:tr h="1372040">
                <a:tc>
                  <a:txBody>
                    <a:bodyPr/>
                    <a:lstStyle/>
                    <a:p>
                      <a:pPr algn="ctr"/>
                      <a:r>
                        <a:rPr lang="en-IN" sz="1700" dirty="0">
                          <a:latin typeface="Times New Roman" panose="02020603050405020304" pitchFamily="18" charset="0"/>
                          <a:cs typeface="Times New Roman" panose="02020603050405020304" pitchFamily="18" charset="0"/>
                        </a:rPr>
                        <a:t>Sl. No.</a:t>
                      </a:r>
                    </a:p>
                  </a:txBody>
                  <a:tcPr/>
                </a:tc>
                <a:tc>
                  <a:txBody>
                    <a:bodyPr/>
                    <a:lstStyle/>
                    <a:p>
                      <a:pPr algn="ctr"/>
                      <a:r>
                        <a:rPr lang="en-IN" sz="1700" dirty="0">
                          <a:latin typeface="Times New Roman" panose="02020603050405020304" pitchFamily="18" charset="0"/>
                          <a:cs typeface="Times New Roman" panose="02020603050405020304" pitchFamily="18" charset="0"/>
                        </a:rPr>
                        <a:t>Title</a:t>
                      </a:r>
                    </a:p>
                  </a:txBody>
                  <a:tcPr/>
                </a:tc>
                <a:tc>
                  <a:txBody>
                    <a:bodyPr/>
                    <a:lstStyle/>
                    <a:p>
                      <a:pPr algn="ctr"/>
                      <a:r>
                        <a:rPr lang="en-IN" sz="1700" dirty="0">
                          <a:latin typeface="Times New Roman" panose="02020603050405020304" pitchFamily="18" charset="0"/>
                          <a:cs typeface="Times New Roman" panose="02020603050405020304" pitchFamily="18" charset="0"/>
                        </a:rPr>
                        <a:t>Author</a:t>
                      </a:r>
                    </a:p>
                  </a:txBody>
                  <a:tcPr/>
                </a:tc>
                <a:tc>
                  <a:txBody>
                    <a:bodyPr/>
                    <a:lstStyle/>
                    <a:p>
                      <a:pPr algn="ctr"/>
                      <a:r>
                        <a:rPr lang="en-IN" sz="170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700" dirty="0">
                          <a:latin typeface="Times New Roman" panose="02020603050405020304" pitchFamily="18" charset="0"/>
                          <a:cs typeface="Times New Roman" panose="02020603050405020304" pitchFamily="18" charset="0"/>
                        </a:rPr>
                        <a:t>Adopted Methodology</a:t>
                      </a:r>
                    </a:p>
                  </a:txBody>
                  <a:tcPr/>
                </a:tc>
                <a:tc>
                  <a:txBody>
                    <a:bodyPr/>
                    <a:lstStyle/>
                    <a:p>
                      <a:pPr algn="ctr"/>
                      <a:r>
                        <a:rPr lang="en-IN" sz="17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446327">
                <a:tc>
                  <a:txBody>
                    <a:bodyPr/>
                    <a:lstStyle/>
                    <a:p>
                      <a:pPr algn="l"/>
                      <a:r>
                        <a:rPr lang="en-IN" sz="1700" dirty="0">
                          <a:latin typeface="Times New Roman" panose="02020603050405020304" pitchFamily="18" charset="0"/>
                          <a:cs typeface="Times New Roman" panose="02020603050405020304" pitchFamily="18" charset="0"/>
                        </a:rPr>
                        <a:t>5.</a:t>
                      </a: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latin typeface="Times New Roman" panose="02020603050405020304" pitchFamily="18" charset="0"/>
                          <a:cs typeface="Times New Roman" panose="02020603050405020304" pitchFamily="18" charset="0"/>
                        </a:rPr>
                        <a:t>Brain–computer interface: trend, challenges, and threats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itchFamily="18" charset="0"/>
                          <a:cs typeface="Times New Roman" pitchFamily="18" charset="0"/>
                        </a:rPr>
                        <a:t>Baraka </a:t>
                      </a:r>
                      <a:r>
                        <a:rPr lang="en-IN" sz="1600" dirty="0" err="1">
                          <a:latin typeface="Times New Roman" pitchFamily="18" charset="0"/>
                          <a:cs typeface="Times New Roman" pitchFamily="18" charset="0"/>
                        </a:rPr>
                        <a:t>Maiseli</a:t>
                      </a:r>
                      <a:r>
                        <a:rPr lang="en-IN" sz="1600" dirty="0">
                          <a:latin typeface="Times New Roman" pitchFamily="18" charset="0"/>
                          <a:cs typeface="Times New Roman" pitchFamily="18" charset="0"/>
                        </a:rPr>
                        <a:t>, Abdi T. Abdalla, </a:t>
                      </a:r>
                      <a:r>
                        <a:rPr lang="en-IN" sz="1600" dirty="0" err="1">
                          <a:latin typeface="Times New Roman" pitchFamily="18" charset="0"/>
                          <a:cs typeface="Times New Roman" pitchFamily="18" charset="0"/>
                        </a:rPr>
                        <a:t>Libe</a:t>
                      </a:r>
                      <a:r>
                        <a:rPr lang="en-IN" sz="1600" dirty="0">
                          <a:latin typeface="Times New Roman" pitchFamily="18" charset="0"/>
                          <a:cs typeface="Times New Roman" pitchFamily="18" charset="0"/>
                        </a:rPr>
                        <a:t> V. </a:t>
                      </a:r>
                      <a:r>
                        <a:rPr lang="en-IN" sz="1600" dirty="0" err="1">
                          <a:latin typeface="Times New Roman" pitchFamily="18" charset="0"/>
                          <a:cs typeface="Times New Roman" pitchFamily="18" charset="0"/>
                        </a:rPr>
                        <a:t>Massawe</a:t>
                      </a:r>
                      <a:endParaRPr lang="en-IN" sz="1600" dirty="0">
                        <a:latin typeface="Times New Roman" pitchFamily="18" charset="0"/>
                        <a:cs typeface="Times New Roman" pitchFamily="18" charset="0"/>
                      </a:endParaRPr>
                    </a:p>
                  </a:txBody>
                  <a:tcPr/>
                </a:tc>
                <a:tc>
                  <a:txBody>
                    <a:bodyPr/>
                    <a:lstStyle/>
                    <a:p>
                      <a:pPr algn="just"/>
                      <a:r>
                        <a:rPr lang="en-IN" sz="170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US" sz="1600" dirty="0">
                          <a:latin typeface="Times New Roman" pitchFamily="18" charset="0"/>
                          <a:cs typeface="Times New Roman" pitchFamily="18" charset="0"/>
                        </a:rPr>
                        <a:t>The system detects whether the user is imagining the grasping movement of the left or right hand from ongoing EEG signals and activates the FES to move the corresponding hand.</a:t>
                      </a:r>
                      <a:endParaRPr lang="en-IN" sz="16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This paper underscores the critical need for low-latency feedback between BCI commands and FES activation. Delays in feedback can significantly impact real-time control and user experience.</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446327">
                <a:tc>
                  <a:txBody>
                    <a:bodyPr/>
                    <a:lstStyle/>
                    <a:p>
                      <a:pPr algn="l"/>
                      <a:r>
                        <a:rPr lang="en-IN" sz="1700" dirty="0">
                          <a:latin typeface="Times New Roman" panose="02020603050405020304" pitchFamily="18" charset="0"/>
                          <a:cs typeface="Times New Roman" panose="02020603050405020304" pitchFamily="18" charset="0"/>
                        </a:rPr>
                        <a:t>6.</a:t>
                      </a:r>
                    </a:p>
                  </a:txBody>
                  <a:tcPr/>
                </a:tc>
                <a:tc>
                  <a:txBody>
                    <a:bodyPr/>
                    <a:lstStyle/>
                    <a:p>
                      <a:pPr marL="109728" algn="just"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Trial Regeneration With </a:t>
                      </a:r>
                      <a:r>
                        <a:rPr lang="en-US" sz="1600" b="0" dirty="0" err="1">
                          <a:latin typeface="Times New Roman" pitchFamily="18" charset="0"/>
                          <a:cs typeface="Times New Roman" pitchFamily="18" charset="0"/>
                        </a:rPr>
                        <a:t>Subband</a:t>
                      </a:r>
                      <a:r>
                        <a:rPr lang="en-US" sz="1600" b="0" dirty="0">
                          <a:latin typeface="Times New Roman" pitchFamily="18" charset="0"/>
                          <a:cs typeface="Times New Roman" pitchFamily="18" charset="0"/>
                        </a:rPr>
                        <a:t> Signals for Motor Imagery Classification in BCI Paradigm</a:t>
                      </a:r>
                      <a:endParaRPr lang="en-US" sz="1600" b="0" kern="0" dirty="0">
                        <a:latin typeface="Times New Roman" pitchFamily="18" charset="0"/>
                        <a:ea typeface="Lucida Sans"/>
                        <a:cs typeface="Times New Roman" pitchFamily="18" charset="0"/>
                        <a:sym typeface="Lucida Sans"/>
                      </a:endParaRPr>
                    </a:p>
                  </a:txBody>
                  <a:tcPr/>
                </a:tc>
                <a:tc>
                  <a:txBody>
                    <a:bodyPr/>
                    <a:lstStyle/>
                    <a:p>
                      <a:pPr algn="just"/>
                      <a:r>
                        <a:rPr lang="de-DE" sz="1600" dirty="0">
                          <a:latin typeface="Times New Roman" pitchFamily="18" charset="0"/>
                          <a:cs typeface="Times New Roman" pitchFamily="18" charset="0"/>
                        </a:rPr>
                        <a:t>M. K. I. Molla, S. K. Saha, S. Yasmin, M. R. Islam and J. Shin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cap="none" dirty="0">
                          <a:solidFill>
                            <a:schemeClr val="dk1"/>
                          </a:solidFill>
                          <a:effectLst/>
                          <a:latin typeface="+mn-lt"/>
                          <a:ea typeface="+mn-ea"/>
                          <a:cs typeface="+mn-cs"/>
                          <a:sym typeface="Arial"/>
                        </a:rPr>
                        <a:t>2021</a:t>
                      </a:r>
                      <a:endParaRPr lang="en-IN" sz="1700" dirty="0">
                        <a:latin typeface="Times New Roman" panose="02020603050405020304" pitchFamily="18" charset="0"/>
                        <a:cs typeface="Times New Roman" panose="02020603050405020304" pitchFamily="18" charset="0"/>
                      </a:endParaRPr>
                    </a:p>
                  </a:txBody>
                  <a:tcPr/>
                </a:tc>
                <a:tc>
                  <a:txBody>
                    <a:bodyPr/>
                    <a:lstStyle/>
                    <a:p>
                      <a:pPr algn="just">
                        <a:spcBef>
                          <a:spcPts val="300"/>
                        </a:spcBef>
                        <a:buClr>
                          <a:srgbClr val="000000"/>
                        </a:buClr>
                        <a:buFontTx/>
                        <a:buNone/>
                      </a:pPr>
                      <a:r>
                        <a:rPr lang="en-US" sz="1600" dirty="0">
                          <a:latin typeface="Times New Roman" pitchFamily="18" charset="0"/>
                          <a:cs typeface="Times New Roman" pitchFamily="18" charset="0"/>
                        </a:rPr>
                        <a:t>In this paper, the features extracted from </a:t>
                      </a:r>
                      <a:r>
                        <a:rPr lang="en-US" sz="1600" dirty="0" err="1">
                          <a:latin typeface="Times New Roman" pitchFamily="18" charset="0"/>
                          <a:cs typeface="Times New Roman" pitchFamily="18" charset="0"/>
                        </a:rPr>
                        <a:t>subband</a:t>
                      </a:r>
                      <a:r>
                        <a:rPr lang="en-US" sz="1600" dirty="0">
                          <a:latin typeface="Times New Roman" pitchFamily="18" charset="0"/>
                          <a:cs typeface="Times New Roman" pitchFamily="18" charset="0"/>
                        </a:rPr>
                        <a:t> signals of multichannel EEG are used in MI classification. Instead of using the original signals of different channels, the </a:t>
                      </a:r>
                      <a:r>
                        <a:rPr lang="en-US" sz="1600" dirty="0" err="1">
                          <a:latin typeface="Times New Roman" pitchFamily="18" charset="0"/>
                          <a:cs typeface="Times New Roman" pitchFamily="18" charset="0"/>
                        </a:rPr>
                        <a:t>subband</a:t>
                      </a:r>
                      <a:r>
                        <a:rPr lang="en-US" sz="1600" dirty="0">
                          <a:latin typeface="Times New Roman" pitchFamily="18" charset="0"/>
                          <a:cs typeface="Times New Roman" pitchFamily="18" charset="0"/>
                        </a:rPr>
                        <a:t> signals are arranged for feature extraction. The </a:t>
                      </a:r>
                      <a:r>
                        <a:rPr lang="en-US" sz="1600" dirty="0" err="1">
                          <a:latin typeface="Times New Roman" pitchFamily="18" charset="0"/>
                          <a:cs typeface="Times New Roman" pitchFamily="18" charset="0"/>
                        </a:rPr>
                        <a:t>mWT</a:t>
                      </a:r>
                      <a:r>
                        <a:rPr lang="en-US" sz="1600" dirty="0">
                          <a:latin typeface="Times New Roman" pitchFamily="18" charset="0"/>
                          <a:cs typeface="Times New Roman" pitchFamily="18" charset="0"/>
                        </a:rPr>
                        <a:t> is applied to implement data adaptive </a:t>
                      </a:r>
                      <a:r>
                        <a:rPr lang="en-US" sz="1600" dirty="0" err="1">
                          <a:latin typeface="Times New Roman" pitchFamily="18" charset="0"/>
                          <a:cs typeface="Times New Roman" pitchFamily="18" charset="0"/>
                        </a:rPr>
                        <a:t>subband</a:t>
                      </a:r>
                      <a:r>
                        <a:rPr lang="en-US" sz="1600" dirty="0">
                          <a:latin typeface="Times New Roman" pitchFamily="18" charset="0"/>
                          <a:cs typeface="Times New Roman" pitchFamily="18" charset="0"/>
                        </a:rPr>
                        <a:t> decomposition of EEG signals.</a:t>
                      </a:r>
                      <a:r>
                        <a:rPr lang="en-IN" sz="1600" dirty="0">
                          <a:latin typeface="Times New Roman" pitchFamily="18" charset="0"/>
                          <a:cs typeface="Times New Roman" pitchFamily="18" charset="0"/>
                        </a:rPr>
                        <a:t>.</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BCI systems often struggle with capturing fine-grained neural activity, leading to limited signal resolution and potentially reducing the precision of user commands.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64446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2015921950"/>
              </p:ext>
            </p:extLst>
          </p:nvPr>
        </p:nvGraphicFramePr>
        <p:xfrm>
          <a:off x="0" y="692696"/>
          <a:ext cx="9144000" cy="7126177"/>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24136">
                  <a:extLst>
                    <a:ext uri="{9D8B030D-6E8A-4147-A177-3AD203B41FA5}">
                      <a16:colId xmlns:a16="http://schemas.microsoft.com/office/drawing/2014/main" val="2687933905"/>
                    </a:ext>
                  </a:extLst>
                </a:gridCol>
                <a:gridCol w="1019718">
                  <a:extLst>
                    <a:ext uri="{9D8B030D-6E8A-4147-A177-3AD203B41FA5}">
                      <a16:colId xmlns:a16="http://schemas.microsoft.com/office/drawing/2014/main" val="3035703690"/>
                    </a:ext>
                  </a:extLst>
                </a:gridCol>
                <a:gridCol w="1020390">
                  <a:extLst>
                    <a:ext uri="{9D8B030D-6E8A-4147-A177-3AD203B41FA5}">
                      <a16:colId xmlns:a16="http://schemas.microsoft.com/office/drawing/2014/main" val="247355103"/>
                    </a:ext>
                  </a:extLst>
                </a:gridCol>
                <a:gridCol w="2884025">
                  <a:extLst>
                    <a:ext uri="{9D8B030D-6E8A-4147-A177-3AD203B41FA5}">
                      <a16:colId xmlns:a16="http://schemas.microsoft.com/office/drawing/2014/main" val="2118922769"/>
                    </a:ext>
                  </a:extLst>
                </a:gridCol>
                <a:gridCol w="2456179">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IN" sz="1600" b="0" dirty="0">
                          <a:latin typeface="Times New Roman" panose="02020603050405020304" pitchFamily="18" charset="0"/>
                          <a:cs typeface="Times New Roman" panose="02020603050405020304" pitchFamily="18" charset="0"/>
                        </a:rPr>
                        <a:t>7.</a:t>
                      </a:r>
                    </a:p>
                  </a:txBody>
                  <a:tcPr/>
                </a:tc>
                <a:tc>
                  <a:txBody>
                    <a:bodyPr/>
                    <a:lstStyle/>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Application of Artificial Intelligence Techniques for Brain–Computer Interface in Mental Fatigue Detection</a:t>
                      </a:r>
                    </a:p>
                  </a:txBody>
                  <a:tcPr/>
                </a:tc>
                <a:tc>
                  <a:txBody>
                    <a:bodyPr/>
                    <a:lstStyle/>
                    <a:p>
                      <a:pPr>
                        <a:spcBef>
                          <a:spcPct val="0"/>
                        </a:spcBef>
                        <a:buClr>
                          <a:srgbClr val="000000"/>
                        </a:buClr>
                      </a:pPr>
                      <a:r>
                        <a:rPr lang="en-IN" sz="1600" dirty="0">
                          <a:latin typeface="Times New Roman" pitchFamily="18" charset="0"/>
                          <a:cs typeface="Times New Roman" pitchFamily="18" charset="0"/>
                        </a:rPr>
                        <a:t>H. Yaacob, F. Hossain, S. Shari, S. K. Khare, C. P. Ooi and U. R. Acharya</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US" sz="1600" dirty="0">
                          <a:latin typeface="Times New Roman" pitchFamily="18" charset="0"/>
                          <a:cs typeface="Times New Roman" pitchFamily="18" charset="0"/>
                        </a:rPr>
                        <a:t>  In the following paper, the Preferred Reporting Items for Systematic Reviews and Meta-Analysis (PRISMA) method used in this review is described. The various machine learning and deep learning models employed for automated fatigue detection are discussed. Also, the challenges faced and future directions are presented.</a:t>
                      </a: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dirty="0">
                          <a:latin typeface="Times New Roman" pitchFamily="18" charset="0"/>
                          <a:cs typeface="Times New Roman" pitchFamily="18" charset="0"/>
                        </a:rPr>
                        <a:t>This paper discusses the challenge of limited signal resolution in BCI systems, which can compromise the precision of user commands and limit the range of tasks that can be performed effectively.</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91257">
                <a:tc>
                  <a:txBody>
                    <a:bodyPr/>
                    <a:lstStyle/>
                    <a:p>
                      <a:pPr algn="l"/>
                      <a:r>
                        <a:rPr lang="en-IN" sz="1600" b="0" dirty="0">
                          <a:latin typeface="Times New Roman" panose="02020603050405020304" pitchFamily="18" charset="0"/>
                          <a:cs typeface="Times New Roman" panose="02020603050405020304" pitchFamily="18" charset="0"/>
                        </a:rPr>
                        <a:t>8.</a:t>
                      </a:r>
                    </a:p>
                  </a:txBody>
                  <a:tcPr/>
                </a:tc>
                <a:tc>
                  <a:txBody>
                    <a:bodyPr/>
                    <a:lstStyle/>
                    <a:p>
                      <a:pPr>
                        <a:spcBef>
                          <a:spcPct val="0"/>
                        </a:spcBef>
                        <a:buClr>
                          <a:srgbClr val="000000"/>
                        </a:buClr>
                      </a:pPr>
                      <a:r>
                        <a:rPr lang="en-US"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Brain-Computer Interface Controlled Functional Electrical Stimulation</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Luis G. Hernandez-Rojas; Jessica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Cantillo</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-Negrete</a:t>
                      </a:r>
                    </a:p>
                  </a:txBody>
                  <a:tcPr/>
                </a:tc>
                <a:tc>
                  <a:txBody>
                    <a:bodyPr/>
                    <a:lstStyle/>
                    <a:p>
                      <a:pPr algn="l"/>
                      <a:r>
                        <a:rPr lang="en-IN" sz="1600" b="0" dirty="0">
                          <a:latin typeface="Times New Roman" panose="02020603050405020304" pitchFamily="18" charset="0"/>
                          <a:cs typeface="Times New Roman" panose="02020603050405020304" pitchFamily="18" charset="0"/>
                        </a:rPr>
                        <a:t>2021</a:t>
                      </a:r>
                    </a:p>
                  </a:txBody>
                  <a:tcPr/>
                </a:tc>
                <a:tc>
                  <a:txBody>
                    <a:bodyPr/>
                    <a:lstStyle/>
                    <a:p>
                      <a:pPr algn="just">
                        <a:spcBef>
                          <a:spcPts val="300"/>
                        </a:spcBef>
                        <a:buClr>
                          <a:srgbClr val="000000"/>
                        </a:buClr>
                        <a:buFontTx/>
                        <a:buNone/>
                      </a:pPr>
                      <a:r>
                        <a:rPr lang="en-US" sz="1600" b="0" i="0" u="none" strike="noStrike" cap="none" dirty="0">
                          <a:solidFill>
                            <a:schemeClr val="dk1"/>
                          </a:solidFill>
                          <a:latin typeface="Times New Roman" pitchFamily="18" charset="0"/>
                          <a:ea typeface="+mn-ea"/>
                          <a:cs typeface="Times New Roman" pitchFamily="18" charset="0"/>
                          <a:sym typeface="Arial"/>
                        </a:rPr>
                        <a:t>The interface controller receives the labels generated by the RLDA model and determines if the FES device has to be activated.</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b="0" i="0" u="none" strike="noStrike" cap="none" dirty="0">
                          <a:solidFill>
                            <a:schemeClr val="dk1"/>
                          </a:solidFill>
                          <a:latin typeface="Times New Roman" pitchFamily="18" charset="0"/>
                          <a:ea typeface="+mn-ea"/>
                          <a:cs typeface="Times New Roman" pitchFamily="18" charset="0"/>
                          <a:sym typeface="Arial"/>
                        </a:rPr>
                        <a:t>This paper highlights the considerable training time and expertise required for users to operate BCI systems proficiently, restricting accessibility to individuals with specialized training or cognitive abilities.</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72808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6002484"/>
              </p:ext>
            </p:extLst>
          </p:nvPr>
        </p:nvGraphicFramePr>
        <p:xfrm>
          <a:off x="0" y="692696"/>
          <a:ext cx="9144000" cy="6882337"/>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864096">
                  <a:extLst>
                    <a:ext uri="{9D8B030D-6E8A-4147-A177-3AD203B41FA5}">
                      <a16:colId xmlns:a16="http://schemas.microsoft.com/office/drawing/2014/main" val="3035703690"/>
                    </a:ext>
                  </a:extLst>
                </a:gridCol>
                <a:gridCol w="1104004">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US" sz="1600" b="0" dirty="0">
                          <a:latin typeface="Times New Roman" panose="02020603050405020304" pitchFamily="18" charset="0"/>
                          <a:cs typeface="Times New Roman" panose="02020603050405020304" pitchFamily="18" charset="0"/>
                        </a:rPr>
                        <a:t>9</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Design and Implementation of an Asynchronous BCI System With Alpha Rhythm and SSVEP</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IN" sz="1600" dirty="0">
                          <a:latin typeface="Times New Roman" pitchFamily="18" charset="0"/>
                          <a:cs typeface="Times New Roman" pitchFamily="18" charset="0"/>
                        </a:rPr>
                        <a:t>L. Zhang, X. Wu, X. Guo, J. Liu and B. Zhou</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2019</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operation of the BCI requires a set of processing steps (EEG preprocessing, feature extraction, classification model, and interface controller) in order to determine when the mental task is done.</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paper examines the impact of environmental factors such as electromagnetic interference, ambient noise, and lighting conditions on BCI signal acquisition and processing, highlighting challenges to system reliability and performance.</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91257">
                <a:tc>
                  <a:txBody>
                    <a:bodyPr/>
                    <a:lstStyle/>
                    <a:p>
                      <a:pPr algn="l"/>
                      <a:r>
                        <a:rPr lang="en-US" sz="1600" b="0" dirty="0">
                          <a:latin typeface="Times New Roman" panose="02020603050405020304" pitchFamily="18" charset="0"/>
                          <a:cs typeface="Times New Roman" panose="02020603050405020304" pitchFamily="18" charset="0"/>
                        </a:rPr>
                        <a:t>1</a:t>
                      </a:r>
                      <a:r>
                        <a:rPr lang="en-IN" sz="1600" b="0" dirty="0">
                          <a:latin typeface="Times New Roman" panose="02020603050405020304" pitchFamily="18" charset="0"/>
                          <a:cs typeface="Times New Roman" panose="02020603050405020304" pitchFamily="18" charset="0"/>
                        </a:rPr>
                        <a:t>0.</a:t>
                      </a:r>
                    </a:p>
                  </a:txBody>
                  <a:tcPr/>
                </a:tc>
                <a:tc>
                  <a:txBody>
                    <a:bodyPr/>
                    <a:lstStyle/>
                    <a:p>
                      <a:pPr>
                        <a:spcBef>
                          <a:spcPct val="0"/>
                        </a:spcBef>
                        <a:buClr>
                          <a:srgbClr val="000000"/>
                        </a:buClr>
                      </a:pPr>
                      <a:r>
                        <a:rPr lang="en-US"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Virtual Reality Cognitive Gaming Based on Brain Computer Interfacing: A Narrative Review</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M.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Hadjiaros</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K.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Neokleous</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A.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Shimi</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M. N. Avraamides</a:t>
                      </a:r>
                    </a:p>
                  </a:txBody>
                  <a:tcPr/>
                </a:tc>
                <a:tc>
                  <a:txBody>
                    <a:bodyPr/>
                    <a:lstStyle/>
                    <a:p>
                      <a:pPr algn="l"/>
                      <a:r>
                        <a:rPr lang="en-IN" sz="1400" b="0" i="0" u="none" strike="noStrike" cap="none" dirty="0">
                          <a:solidFill>
                            <a:schemeClr val="dk1"/>
                          </a:solidFill>
                          <a:effectLst/>
                          <a:latin typeface="+mn-lt"/>
                          <a:ea typeface="+mn-ea"/>
                          <a:cs typeface="+mn-cs"/>
                          <a:sym typeface="Arial"/>
                        </a:rPr>
                        <a:t>2023 </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Specifically, we provide an overview of BCI systems that use EEG control signals based on Motor Imagery (MI), the P300 component, and Steady-State Visual Evoked Potentials (SSVEP) and relate to VR Gaming or the cognitive mechanisms of perception, visuospatial attention and visuospatial memory. </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paper explores the challenges of integrating BCI technology into gaming experiences, including latency, accuracy, and user adaptation issues, and discusses their implications for widespread adoption in the gaming industry.</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98761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1659916743"/>
              </p:ext>
            </p:extLst>
          </p:nvPr>
        </p:nvGraphicFramePr>
        <p:xfrm>
          <a:off x="0" y="692696"/>
          <a:ext cx="9144000" cy="8131968"/>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864096">
                  <a:extLst>
                    <a:ext uri="{9D8B030D-6E8A-4147-A177-3AD203B41FA5}">
                      <a16:colId xmlns:a16="http://schemas.microsoft.com/office/drawing/2014/main" val="3035703690"/>
                    </a:ext>
                  </a:extLst>
                </a:gridCol>
                <a:gridCol w="1104004">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US" sz="1600" b="0" dirty="0">
                          <a:latin typeface="Times New Roman" panose="02020603050405020304" pitchFamily="18" charset="0"/>
                          <a:cs typeface="Times New Roman" panose="02020603050405020304" pitchFamily="18" charset="0"/>
                        </a:rPr>
                        <a:t>11</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A CMOS BD-BCI: Neural Recorder with Two-Step Time-Domain Quantizer and Multi-Polar Stimulator</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IN" sz="1600" dirty="0">
                          <a:latin typeface="Times New Roman" pitchFamily="18" charset="0"/>
                          <a:cs typeface="Times New Roman" pitchFamily="18" charset="0"/>
                        </a:rPr>
                        <a:t>A. R. </a:t>
                      </a:r>
                      <a:r>
                        <a:rPr lang="en-IN" sz="1600" dirty="0" err="1">
                          <a:latin typeface="Times New Roman" pitchFamily="18" charset="0"/>
                          <a:cs typeface="Times New Roman" pitchFamily="18" charset="0"/>
                        </a:rPr>
                        <a:t>Danesh</a:t>
                      </a:r>
                      <a:r>
                        <a:rPr lang="en-IN" sz="1600" dirty="0">
                          <a:latin typeface="Times New Roman" pitchFamily="18" charset="0"/>
                          <a:cs typeface="Times New Roman" pitchFamily="18" charset="0"/>
                        </a:rPr>
                        <a:t>, H. Pu, M. </a:t>
                      </a:r>
                      <a:r>
                        <a:rPr lang="en-IN" sz="1600" dirty="0" err="1">
                          <a:latin typeface="Times New Roman" pitchFamily="18" charset="0"/>
                          <a:cs typeface="Times New Roman" pitchFamily="18" charset="0"/>
                        </a:rPr>
                        <a:t>Safiallah</a:t>
                      </a:r>
                      <a:r>
                        <a:rPr lang="en-IN" sz="1600" dirty="0">
                          <a:latin typeface="Times New Roman" pitchFamily="18" charset="0"/>
                          <a:cs typeface="Times New Roman" pitchFamily="18" charset="0"/>
                        </a:rPr>
                        <a:t>, A. H. Do, Z. </a:t>
                      </a:r>
                      <a:r>
                        <a:rPr lang="en-IN" sz="1600" dirty="0" err="1">
                          <a:latin typeface="Times New Roman" pitchFamily="18" charset="0"/>
                          <a:cs typeface="Times New Roman" pitchFamily="18" charset="0"/>
                        </a:rPr>
                        <a:t>Nenadic</a:t>
                      </a:r>
                      <a:r>
                        <a:rPr lang="en-IN" sz="1600" dirty="0">
                          <a:latin typeface="Times New Roman" pitchFamily="18" charset="0"/>
                          <a:cs typeface="Times New Roman" pitchFamily="18" charset="0"/>
                        </a:rPr>
                        <a:t> and P. </a:t>
                      </a:r>
                      <a:r>
                        <a:rPr lang="en-IN" sz="1600" dirty="0" err="1">
                          <a:latin typeface="Times New Roman" pitchFamily="18" charset="0"/>
                          <a:cs typeface="Times New Roman" pitchFamily="18" charset="0"/>
                        </a:rPr>
                        <a:t>Heydari</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2024</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work presents a bi-directional brain-computer interface (BD-BCI) including a high-dynamic-range (HDR) two-step time-domain neural acquisition (TTNA) system and a high-voltage (HV) multipolar neural stimulation system incorporating dual-mode time-based charge balancing (DTCB) technique.</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Regarding stimulation, the accuracy of the TI scheme is influenced by the precision of the electric field and is not as proficient as techniques found in implantable DBS. Nevertheless, a significant advantage of our approach is the elimination of the need for electrode implantation, thereby mitigating numerous risks related to biocompatibility and ethics.</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821688">
                <a:tc>
                  <a:txBody>
                    <a:bodyPr/>
                    <a:lstStyle/>
                    <a:p>
                      <a:pPr algn="l"/>
                      <a:r>
                        <a:rPr lang="en-US" sz="1600" b="0" dirty="0">
                          <a:latin typeface="Times New Roman" panose="02020603050405020304" pitchFamily="18" charset="0"/>
                          <a:cs typeface="Times New Roman" panose="02020603050405020304" pitchFamily="18" charset="0"/>
                        </a:rPr>
                        <a:t>1</a:t>
                      </a:r>
                      <a:r>
                        <a:rPr lang="en-IN" sz="1600" b="0" dirty="0">
                          <a:latin typeface="Times New Roman" panose="02020603050405020304" pitchFamily="18" charset="0"/>
                          <a:cs typeface="Times New Roman" panose="02020603050405020304" pitchFamily="18" charset="0"/>
                        </a:rPr>
                        <a:t>2.</a:t>
                      </a:r>
                    </a:p>
                  </a:txBody>
                  <a:tcPr/>
                </a:tc>
                <a:tc>
                  <a:txBody>
                    <a:bodyPr/>
                    <a:lstStyle/>
                    <a:p>
                      <a:pPr>
                        <a:spcBef>
                          <a:spcPct val="0"/>
                        </a:spcBef>
                        <a:buClr>
                          <a:srgbClr val="000000"/>
                        </a:buClr>
                      </a:pPr>
                      <a:r>
                        <a:rPr lang="en-US"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Improving the Performance of Individually Calibrated SSVEP-BCI by Task- Discriminant Component Analysis</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B. Liu, X. Chen, N. Shi, Y. Wang, S. Gao and X. Gao</a:t>
                      </a:r>
                    </a:p>
                  </a:txBody>
                  <a:tcPr/>
                </a:tc>
                <a:tc>
                  <a:txBody>
                    <a:bodyPr/>
                    <a:lstStyle/>
                    <a:p>
                      <a:pPr algn="l"/>
                      <a:r>
                        <a:rPr lang="en-IN" sz="1400" b="0" i="0" u="none" strike="noStrike" cap="none" dirty="0">
                          <a:solidFill>
                            <a:schemeClr val="dk1"/>
                          </a:solidFill>
                          <a:effectLst/>
                          <a:latin typeface="+mn-lt"/>
                          <a:ea typeface="+mn-ea"/>
                          <a:cs typeface="+mn-cs"/>
                          <a:sym typeface="Arial"/>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present study provides a new perspective for designing decoding methods in individually calibrated SSVEP-BCI and presents insight for its implementation in high-speed brain speller applications.</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However, in a real-world BCI system, configuring more channels for acquisition would substantially increase the associated cost, which decreases the affordability of the system. Thus, this study uses the classical nine channels for the online experiment.</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709430952"/>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3865</Words>
  <Application>Microsoft Office PowerPoint</Application>
  <PresentationFormat>On-screen Show (4:3)</PresentationFormat>
  <Paragraphs>274</Paragraphs>
  <Slides>30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Lucida Sans</vt:lpstr>
      <vt:lpstr>Noto Sans Symbols</vt:lpstr>
      <vt:lpstr>Times New Roman</vt:lpstr>
      <vt:lpstr>Trebuchet MS</vt:lpstr>
      <vt:lpstr>Verdana</vt:lpstr>
      <vt:lpstr>Concourse</vt:lpstr>
      <vt:lpstr>PowerPoint Presentation</vt:lpstr>
      <vt:lpstr>Agenda</vt:lpstr>
      <vt:lpstr> Introduction to topic  </vt:lpstr>
      <vt:lpstr>    Literature Review</vt:lpstr>
      <vt:lpstr>    Literature Review</vt:lpstr>
      <vt:lpstr>    Literature Review</vt:lpstr>
      <vt:lpstr>    Literature Review</vt:lpstr>
      <vt:lpstr>    Literature Review</vt:lpstr>
      <vt:lpstr>    Literature Review</vt:lpstr>
      <vt:lpstr>    Literature Review</vt:lpstr>
      <vt:lpstr>    Literature Review</vt:lpstr>
      <vt:lpstr>Problem Statement</vt:lpstr>
      <vt:lpstr> Proposed System </vt:lpstr>
      <vt:lpstr>Architecture</vt:lpstr>
      <vt:lpstr>Architecture</vt:lpstr>
      <vt:lpstr>Architecture</vt:lpstr>
      <vt:lpstr>Methodology/Algorithm </vt:lpstr>
      <vt:lpstr>Methodology/Algorithm </vt:lpstr>
      <vt:lpstr>Methodology/Algorithm </vt:lpstr>
      <vt:lpstr>Methodology/Algorithm </vt:lpstr>
      <vt:lpstr>Results  </vt:lpstr>
      <vt:lpstr>Results  </vt:lpstr>
      <vt:lpstr>Results  </vt:lpstr>
      <vt:lpstr>Applications </vt:lpstr>
      <vt:lpstr>Applications </vt:lpstr>
      <vt:lpstr>Conclusion</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Vishal SB</cp:lastModifiedBy>
  <cp:revision>27</cp:revision>
  <dcterms:created xsi:type="dcterms:W3CDTF">2017-05-05T07:01:18Z</dcterms:created>
  <dcterms:modified xsi:type="dcterms:W3CDTF">2024-04-26T19:09:22Z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2024-04-22T12:10:33Z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85ea5f43-2e41-4929-9470-b3b8cf98023e</vt:lpwstr>
  </property>
  <property fmtid="{D5CDD505-2E9C-101B-9397-08002B2CF9AE}" pid="8" name="MSIP_Label_cbec90da-8de3-41c2-83a2-9a36daf445f7_ContentBits">
    <vt:lpwstr>0</vt:lpwstr>
  </property>
</Properties>
</file>