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58" r:id="rId4"/>
    <p:sldId id="260" r:id="rId5"/>
    <p:sldId id="264" r:id="rId6"/>
    <p:sldId id="261" r:id="rId7"/>
    <p:sldId id="268" r:id="rId8"/>
    <p:sldId id="265" r:id="rId9"/>
    <p:sldId id="262" r:id="rId10"/>
    <p:sldId id="270" r:id="rId11"/>
    <p:sldId id="263" r:id="rId12"/>
    <p:sldId id="266" r:id="rId13"/>
    <p:sldId id="267" r:id="rId14"/>
    <p:sldId id="25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8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40" y="200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2021/10/16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2021/10/16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eakwill/pyparsing_ext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2.xml"/><Relationship Id="rId6" Type="http://schemas.openxmlformats.org/officeDocument/2006/relationships/image" Target="../media/image9.jpg"/><Relationship Id="rId5" Type="http://schemas.openxmlformats.org/officeDocument/2006/relationships/hyperlink" Target="https://github.com/Freakwill/already" TargetMode="External"/><Relationship Id="rId4" Type="http://schemas.openxmlformats.org/officeDocument/2006/relationships/hyperlink" Target="https://github.com/Freakwill/texparsin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405.4841.pdf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4.xml"/><Relationship Id="rId4" Type="http://schemas.openxmlformats.org/officeDocument/2006/relationships/hyperlink" Target="https://www.safaribooksonline.com/library/publisher/oreilly-media-inc/?utm_medium=referral&amp;utm_campaign=publisher&amp;utm_source=oreilly&amp;utm_content=catalog&amp;utm_content=catalo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0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55940" y="3176465"/>
            <a:ext cx="37388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用</a:t>
            </a:r>
            <a:r>
              <a:rPr lang="en-US" altLang="zh-CN" sz="2800" dirty="0" err="1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Pyparsing</a:t>
            </a:r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/PEG</a:t>
            </a: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设计自己的计算机语言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442238" y="445315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宋丛威</a:t>
            </a:r>
            <a:endParaRPr lang="en-US" altLang="zh-CN" sz="2000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79FC97-A424-C849-A7DF-B0A05FCBEEAF}"/>
              </a:ext>
            </a:extLst>
          </p:cNvPr>
          <p:cNvSpPr txBox="1"/>
          <p:nvPr/>
        </p:nvSpPr>
        <p:spPr>
          <a:xfrm>
            <a:off x="4270397" y="5101714"/>
            <a:ext cx="72805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Design</a:t>
            </a:r>
            <a:r>
              <a:rPr lang="zh-CN" altLang="en-US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your</a:t>
            </a:r>
            <a:r>
              <a:rPr lang="zh-CN" altLang="en-US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own</a:t>
            </a:r>
            <a:r>
              <a:rPr lang="zh-CN" altLang="en-US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programming</a:t>
            </a:r>
            <a:r>
              <a:rPr lang="zh-CN" altLang="en-US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language</a:t>
            </a:r>
          </a:p>
          <a:p>
            <a:pPr algn="ctr"/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using</a:t>
            </a:r>
            <a:r>
              <a:rPr lang="zh-CN" altLang="en-US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Pyparsing</a:t>
            </a:r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/PEG</a:t>
            </a:r>
            <a:endParaRPr lang="zh-CN" altLang="en-US" sz="2800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6130C7-31BD-6A4C-9B3F-716F55DB3EC7}"/>
              </a:ext>
            </a:extLst>
          </p:cNvPr>
          <p:cNvSpPr txBox="1"/>
          <p:nvPr/>
        </p:nvSpPr>
        <p:spPr>
          <a:xfrm>
            <a:off x="9608233" y="6160491"/>
            <a:ext cx="192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William</a:t>
            </a:r>
            <a:r>
              <a:rPr lang="zh-CN" altLang="en-US" sz="20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Song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Design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trick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7AC00F-1822-1D4E-A1F4-D4BED9E5A62E}"/>
              </a:ext>
            </a:extLst>
          </p:cNvPr>
          <p:cNvSpPr txBox="1"/>
          <p:nvPr/>
        </p:nvSpPr>
        <p:spPr>
          <a:xfrm>
            <a:off x="447621" y="1578719"/>
            <a:ext cx="170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00B0F0"/>
                </a:solidFill>
              </a:rPr>
              <a:t>Mistake</a:t>
            </a:r>
            <a:endParaRPr kumimoji="1"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E4048D1-260C-7A43-A1A5-464519BDE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004" y="2614304"/>
            <a:ext cx="9120209" cy="19458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2720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My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works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E21F9F-A9C9-FB48-8110-74A056203FD4}"/>
              </a:ext>
            </a:extLst>
          </p:cNvPr>
          <p:cNvSpPr txBox="1"/>
          <p:nvPr/>
        </p:nvSpPr>
        <p:spPr>
          <a:xfrm>
            <a:off x="6560823" y="906601"/>
            <a:ext cx="49568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Links</a:t>
            </a:r>
            <a:r>
              <a:rPr kumimoji="1" lang="zh-CN" altLang="en-US" sz="2000" dirty="0"/>
              <a:t>：</a:t>
            </a:r>
            <a:endParaRPr kumimoji="1" lang="en-US" altLang="zh-CN" sz="2000" dirty="0"/>
          </a:p>
          <a:p>
            <a:r>
              <a:rPr kumimoji="1" lang="en-US" altLang="zh-CN" sz="2000" dirty="0">
                <a:hlinkClick r:id="rId3"/>
              </a:rPr>
              <a:t>https://github.com/Freakwill/pyparsing_ext</a:t>
            </a:r>
            <a:endParaRPr kumimoji="1" lang="en-US" altLang="zh-CN" sz="2000" dirty="0"/>
          </a:p>
          <a:p>
            <a:r>
              <a:rPr lang="en-US" altLang="zh-CN" sz="2000" dirty="0">
                <a:hlinkClick r:id="rId4"/>
              </a:rPr>
              <a:t>https://github.com/Freakwill/texparsing</a:t>
            </a:r>
            <a:r>
              <a:rPr lang="zh-CN" altLang="zh-CN" sz="2000" dirty="0"/>
              <a:t> </a:t>
            </a:r>
            <a:endParaRPr lang="en-US" altLang="zh-CN" sz="2000" dirty="0"/>
          </a:p>
          <a:p>
            <a:r>
              <a:rPr kumimoji="1" lang="en-US" altLang="zh-CN" sz="2000" dirty="0">
                <a:hlinkClick r:id="rId5"/>
              </a:rPr>
              <a:t>https://github.com/Freakwill/already</a:t>
            </a:r>
            <a:endParaRPr kumimoji="1"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9AB841-BACE-8741-ADDC-DFC27BB44D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38" y="2603005"/>
            <a:ext cx="5956300" cy="3860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4231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Summary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7DF1A0-C96C-D349-8E39-347DF4C68922}"/>
              </a:ext>
            </a:extLst>
          </p:cNvPr>
          <p:cNvSpPr txBox="1"/>
          <p:nvPr/>
        </p:nvSpPr>
        <p:spPr>
          <a:xfrm>
            <a:off x="3398508" y="5366743"/>
            <a:ext cx="5005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PEG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is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future;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PEG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is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all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your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need;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Python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and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BDFL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choose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PEG;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Forget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CFG.</a:t>
            </a:r>
            <a:endParaRPr kumimoji="1" lang="zh-CN" altLang="en-US" sz="1600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AFFCB4-059B-6B4D-A8B7-D9800EC37BFF}"/>
              </a:ext>
            </a:extLst>
          </p:cNvPr>
          <p:cNvSpPr txBox="1"/>
          <p:nvPr/>
        </p:nvSpPr>
        <p:spPr>
          <a:xfrm>
            <a:off x="1720438" y="2313326"/>
            <a:ext cx="927548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PEG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efficient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CFG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most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aspects.</a:t>
            </a:r>
            <a:r>
              <a:rPr kumimoji="1" lang="zh-CN" altLang="en-US" sz="2000" dirty="0"/>
              <a:t> 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 err="1"/>
              <a:t>Pyparsing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mellifluous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tool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design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PEG.</a:t>
            </a:r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It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recommended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implement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PEG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your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self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with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your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favorite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language.</a:t>
            </a:r>
            <a:r>
              <a:rPr kumimoji="1" lang="zh-CN" altLang="en-US" sz="2000" dirty="0"/>
              <a:t> </a:t>
            </a:r>
            <a:endParaRPr kumimoji="1" lang="en-US" altLang="zh-CN" sz="2000" dirty="0"/>
          </a:p>
          <a:p>
            <a:r>
              <a:rPr kumimoji="1" lang="en-US" altLang="zh-CN" sz="2000" dirty="0"/>
              <a:t>There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many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libs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written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different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languages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construct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parsers,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such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as</a:t>
            </a:r>
            <a:r>
              <a:rPr kumimoji="1" lang="zh-CN" altLang="en-US" sz="2000" dirty="0"/>
              <a:t> </a:t>
            </a:r>
            <a:endParaRPr kumimoji="1" lang="en-US" altLang="zh-CN" sz="2000" dirty="0"/>
          </a:p>
          <a:p>
            <a:r>
              <a:rPr kumimoji="1" lang="en-US" altLang="zh-CN" sz="2000" dirty="0"/>
              <a:t>“PEG/Go”,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“</a:t>
            </a:r>
            <a:r>
              <a:rPr kumimoji="1" lang="en-US" altLang="zh-CN" sz="2000" dirty="0" err="1"/>
              <a:t>Lpeg</a:t>
            </a:r>
            <a:r>
              <a:rPr kumimoji="1" lang="en-US" altLang="zh-CN" sz="2000" dirty="0"/>
              <a:t>/Lua”,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“peg/leg/C”,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“Treetop/Ruby”,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“</a:t>
            </a:r>
            <a:r>
              <a:rPr kumimoji="1" lang="en-US" altLang="zh-CN" sz="2000" dirty="0" err="1"/>
              <a:t>PEG.js</a:t>
            </a:r>
            <a:r>
              <a:rPr kumimoji="1" lang="en-US" altLang="zh-CN" sz="2000" dirty="0"/>
              <a:t>/JavaScript”.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6235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References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E21F9F-A9C9-FB48-8110-74A056203FD4}"/>
              </a:ext>
            </a:extLst>
          </p:cNvPr>
          <p:cNvSpPr txBox="1"/>
          <p:nvPr/>
        </p:nvSpPr>
        <p:spPr>
          <a:xfrm>
            <a:off x="1139584" y="1838900"/>
            <a:ext cx="104315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[1]</a:t>
            </a:r>
            <a:r>
              <a:rPr kumimoji="1" lang="zh-CN" altLang="en-US" dirty="0"/>
              <a:t> </a:t>
            </a:r>
            <a:r>
              <a:rPr kumimoji="1" lang="en-US" altLang="zh-CN" dirty="0"/>
              <a:t>Aaron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Moss.</a:t>
            </a:r>
            <a:r>
              <a:rPr kumimoji="1" lang="zh-CN" altLang="en-US" dirty="0"/>
              <a:t> </a:t>
            </a:r>
            <a:r>
              <a:rPr kumimoji="1" lang="en-US" altLang="zh-CN" dirty="0"/>
              <a:t>Derivatives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Grammars.</a:t>
            </a:r>
            <a:r>
              <a:rPr kumimoji="1" lang="zh-CN" altLang="en-US" dirty="0"/>
              <a:t> </a:t>
            </a:r>
            <a:r>
              <a:rPr kumimoji="1" lang="en-US" altLang="zh-CN" dirty="0">
                <a:hlinkClick r:id="rId3"/>
              </a:rPr>
              <a:t>https://arxiv.org/pdf/1405.4841.pdf</a:t>
            </a:r>
            <a:endParaRPr kumimoji="1" lang="en-US" altLang="zh-CN" dirty="0"/>
          </a:p>
          <a:p>
            <a:r>
              <a:rPr lang="en-US" altLang="zh-CN" dirty="0"/>
              <a:t>[2]</a:t>
            </a:r>
            <a:r>
              <a:rPr lang="zh-CN" altLang="en-US" dirty="0"/>
              <a:t> </a:t>
            </a:r>
            <a:r>
              <a:rPr lang="en-US" altLang="zh-CN" dirty="0"/>
              <a:t>Bryan Ford, </a:t>
            </a:r>
            <a:r>
              <a:rPr lang="en-US" altLang="zh-CN" i="1" dirty="0"/>
              <a:t>Parsing Expression Grammars: A Recognition-Based Syntactic Foundation</a:t>
            </a:r>
            <a:r>
              <a:rPr lang="en-US" altLang="zh-CN" dirty="0"/>
              <a:t>. ACM SIGPLAN Symposium on Principles of Programming Languages (POPL), 2004.</a:t>
            </a:r>
          </a:p>
          <a:p>
            <a:r>
              <a:rPr lang="en-US" altLang="zh-CN" dirty="0"/>
              <a:t>[3]</a:t>
            </a:r>
            <a:r>
              <a:rPr lang="zh-CN" altLang="en-US" dirty="0"/>
              <a:t> </a:t>
            </a:r>
            <a:r>
              <a:rPr lang="en-US" altLang="zh-CN" dirty="0"/>
              <a:t>McGuire P. Getting Started with </a:t>
            </a:r>
            <a:r>
              <a:rPr lang="en-US" altLang="zh-CN" dirty="0" err="1"/>
              <a:t>Pyparsing</a:t>
            </a:r>
            <a:r>
              <a:rPr lang="en-US" altLang="zh-CN" dirty="0"/>
              <a:t>[M]. </a:t>
            </a:r>
            <a:r>
              <a:rPr lang="en-US" altLang="zh-CN" dirty="0">
                <a:hlinkClick r:id="rId4"/>
              </a:rPr>
              <a:t>O'Reilly Media</a:t>
            </a:r>
            <a:r>
              <a:rPr lang="en-US" altLang="zh-CN" dirty="0"/>
              <a:t>, 2007.</a:t>
            </a:r>
            <a:r>
              <a:rPr lang="zh-CN" altLang="zh-CN" dirty="0"/>
              <a:t> </a:t>
            </a:r>
            <a:endParaRPr kumimoji="1" lang="en-US" altLang="zh-CN" dirty="0"/>
          </a:p>
          <a:p>
            <a:r>
              <a:rPr lang="en-US" altLang="zh-CN" dirty="0"/>
              <a:t>[4] Medeiros</a:t>
            </a:r>
            <a:r>
              <a:rPr lang="zh-CN" altLang="zh-CN" dirty="0"/>
              <a:t>，</a:t>
            </a:r>
            <a:r>
              <a:rPr lang="en-US" altLang="zh-CN" dirty="0" err="1"/>
              <a:t>Sérgio</a:t>
            </a:r>
            <a:r>
              <a:rPr lang="zh-CN" altLang="zh-CN" dirty="0"/>
              <a:t>，</a:t>
            </a:r>
            <a:r>
              <a:rPr lang="en-US" altLang="zh-CN" dirty="0" err="1"/>
              <a:t>Mascarenhas</a:t>
            </a:r>
            <a:r>
              <a:rPr lang="en-US" altLang="zh-CN" dirty="0"/>
              <a:t> F </a:t>
            </a:r>
            <a:r>
              <a:rPr lang="zh-CN" altLang="zh-CN" dirty="0"/>
              <a:t>，</a:t>
            </a:r>
            <a:r>
              <a:rPr lang="en-US" altLang="zh-CN" dirty="0" err="1"/>
              <a:t>Ierusalimschy</a:t>
            </a:r>
            <a:r>
              <a:rPr lang="en-US" altLang="zh-CN" dirty="0"/>
              <a:t> R . Left Recursion in Parsing Expression Grammars[C], Brazilian Symposium on Programming Languages. Springer</a:t>
            </a:r>
            <a:r>
              <a:rPr lang="zh-CN" altLang="zh-CN" dirty="0"/>
              <a:t>，</a:t>
            </a:r>
            <a:r>
              <a:rPr lang="en-US" altLang="zh-CN" dirty="0"/>
              <a:t>Berlin</a:t>
            </a:r>
            <a:r>
              <a:rPr lang="zh-CN" altLang="zh-CN" dirty="0"/>
              <a:t>，</a:t>
            </a:r>
            <a:r>
              <a:rPr lang="en-US" altLang="zh-CN" dirty="0"/>
              <a:t>Heidelberg</a:t>
            </a:r>
            <a:r>
              <a:rPr lang="zh-CN" altLang="zh-CN" dirty="0"/>
              <a:t>，</a:t>
            </a:r>
            <a:r>
              <a:rPr lang="en-US" altLang="zh-CN" dirty="0"/>
              <a:t>2012.</a:t>
            </a:r>
          </a:p>
          <a:p>
            <a:r>
              <a:rPr lang="en-US" altLang="zh-CN" dirty="0"/>
              <a:t>[5] 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yiyuezhuo</a:t>
            </a:r>
            <a:r>
              <a:rPr lang="en-US" altLang="zh-CN" dirty="0"/>
              <a:t>/</a:t>
            </a:r>
            <a:r>
              <a:rPr lang="en-US" altLang="zh-CN" dirty="0" err="1"/>
              <a:t>pyparsing</a:t>
            </a:r>
            <a:r>
              <a:rPr lang="en-US" altLang="zh-CN" dirty="0"/>
              <a:t>-doc-</a:t>
            </a:r>
            <a:r>
              <a:rPr lang="en-US" altLang="zh-CN" dirty="0" err="1"/>
              <a:t>zh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653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882" y="4159271"/>
            <a:ext cx="10852237" cy="1988311"/>
          </a:xfrm>
        </p:spPr>
        <p:txBody>
          <a:bodyPr/>
          <a:lstStyle/>
          <a:p>
            <a:r>
              <a:rPr lang="en-US" altLang="zh-CN" sz="3200" dirty="0">
                <a:solidFill>
                  <a:schemeClr val="bg1"/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Thanks!</a:t>
            </a:r>
            <a:br>
              <a:rPr lang="en-US" altLang="zh-CN" sz="3200" dirty="0">
                <a:solidFill>
                  <a:schemeClr val="bg1"/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</a:br>
            <a:br>
              <a:rPr lang="en-US" altLang="zh-CN" sz="3200" dirty="0">
                <a:solidFill>
                  <a:schemeClr val="bg1"/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</a:b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ppt</a:t>
            </a:r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 </a:t>
            </a: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link:</a:t>
            </a:r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 </a:t>
            </a: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https://</a:t>
            </a:r>
            <a:r>
              <a:rPr lang="en-US" altLang="zh-CN" sz="1800" dirty="0" err="1">
                <a:solidFill>
                  <a:schemeClr val="accent5">
                    <a:lumMod val="75000"/>
                  </a:schemeClr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github.com</a:t>
            </a: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/</a:t>
            </a:r>
            <a:r>
              <a:rPr lang="en-US" altLang="zh-CN" sz="1800" dirty="0" err="1">
                <a:solidFill>
                  <a:schemeClr val="accent5">
                    <a:lumMod val="75000"/>
                  </a:schemeClr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Freakwill</a:t>
            </a: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/pycon2021-ppt</a:t>
            </a:r>
            <a:endParaRPr lang="zh-CN" altLang="en-US" sz="1800" dirty="0">
              <a:solidFill>
                <a:schemeClr val="accent5">
                  <a:lumMod val="7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Prelude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A0E428-1D73-3C40-8F07-9B263EF84385}"/>
              </a:ext>
            </a:extLst>
          </p:cNvPr>
          <p:cNvSpPr txBox="1"/>
          <p:nvPr/>
        </p:nvSpPr>
        <p:spPr>
          <a:xfrm>
            <a:off x="1828800" y="2105525"/>
            <a:ext cx="742774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Motivation</a:t>
            </a:r>
            <a:r>
              <a:rPr kumimoji="1" lang="zh-CN" altLang="en-US" sz="2000" dirty="0"/>
              <a:t>：</a:t>
            </a:r>
            <a:r>
              <a:rPr kumimoji="1" lang="en-US" altLang="zh-CN" sz="2000" dirty="0"/>
              <a:t>invent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DSL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make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life</a:t>
            </a:r>
            <a:r>
              <a:rPr kumimoji="1" lang="zh-CN" altLang="en-US" sz="2000" dirty="0"/>
              <a:t> 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work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convenient,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curious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implementation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computer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languages.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PEG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easy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understand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applied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develop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DSL</a:t>
            </a:r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Tools</a:t>
            </a:r>
            <a:r>
              <a:rPr kumimoji="1" lang="zh-CN" altLang="en-US" sz="2000" dirty="0"/>
              <a:t>：</a:t>
            </a:r>
            <a:r>
              <a:rPr kumimoji="1" lang="en-US" altLang="zh-CN" sz="2000" dirty="0" err="1"/>
              <a:t>pyparsing</a:t>
            </a:r>
            <a:r>
              <a:rPr kumimoji="1" lang="en-US" altLang="zh-CN" sz="2000" dirty="0"/>
              <a:t>/Python</a:t>
            </a:r>
          </a:p>
          <a:p>
            <a:endParaRPr kumimoji="1"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48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Content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A0E428-1D73-3C40-8F07-9B263EF84385}"/>
              </a:ext>
            </a:extLst>
          </p:cNvPr>
          <p:cNvSpPr txBox="1"/>
          <p:nvPr/>
        </p:nvSpPr>
        <p:spPr>
          <a:xfrm>
            <a:off x="1828800" y="2105525"/>
            <a:ext cx="74277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Introduction</a:t>
            </a:r>
            <a:r>
              <a:rPr kumimoji="1"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to</a:t>
            </a:r>
            <a:r>
              <a:rPr kumimoji="1"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PEG</a:t>
            </a:r>
          </a:p>
          <a:p>
            <a:endParaRPr kumimoji="1"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Implement</a:t>
            </a:r>
            <a:r>
              <a:rPr kumimoji="1"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PEG</a:t>
            </a:r>
            <a:r>
              <a:rPr kumimoji="1"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by</a:t>
            </a:r>
            <a:r>
              <a:rPr kumimoji="1"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pyparsing</a:t>
            </a:r>
            <a:endParaRPr kumimoji="1"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kumimoji="1"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DIY</a:t>
            </a:r>
          </a:p>
          <a:p>
            <a:endParaRPr kumimoji="1"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Show</a:t>
            </a:r>
            <a:r>
              <a:rPr kumimoji="1"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my</a:t>
            </a:r>
            <a:r>
              <a:rPr kumimoji="1"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works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Introduction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to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PEG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FC14D7-6D42-EA48-B551-49B700FBBA0E}"/>
              </a:ext>
            </a:extLst>
          </p:cNvPr>
          <p:cNvSpPr txBox="1"/>
          <p:nvPr/>
        </p:nvSpPr>
        <p:spPr>
          <a:xfrm>
            <a:off x="344460" y="1131596"/>
            <a:ext cx="5149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00B0F0"/>
                </a:solidFill>
              </a:rPr>
              <a:t>Features</a:t>
            </a:r>
            <a:endParaRPr kumimoji="1"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23A16D-77ED-2E44-A6CD-30FCB9B309A9}"/>
              </a:ext>
            </a:extLst>
          </p:cNvPr>
          <p:cNvSpPr/>
          <p:nvPr/>
        </p:nvSpPr>
        <p:spPr>
          <a:xfrm>
            <a:off x="2259590" y="1961722"/>
            <a:ext cx="64687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000" dirty="0"/>
              <a:t>Behavior:</a:t>
            </a:r>
            <a:r>
              <a:rPr lang="zh-CN" altLang="en-US" sz="2000" dirty="0"/>
              <a:t> </a:t>
            </a:r>
            <a:r>
              <a:rPr lang="en-US" altLang="zh-CN" sz="2000" dirty="0"/>
              <a:t>no</a:t>
            </a:r>
            <a:r>
              <a:rPr lang="zh-CN" altLang="en-US" sz="2000" dirty="0"/>
              <a:t> </a:t>
            </a:r>
            <a:r>
              <a:rPr lang="en-US" altLang="zh-CN" sz="2000" dirty="0"/>
              <a:t>backtrack</a:t>
            </a:r>
          </a:p>
          <a:p>
            <a:pPr marL="342900" indent="-342900">
              <a:buAutoNum type="arabicPeriod"/>
            </a:pPr>
            <a:r>
              <a:rPr lang="en-US" altLang="zh-CN" sz="2000" dirty="0"/>
              <a:t>Algorithm:</a:t>
            </a:r>
            <a:r>
              <a:rPr lang="zh-CN" altLang="en-US" sz="2000" dirty="0"/>
              <a:t> </a:t>
            </a:r>
            <a:r>
              <a:rPr lang="en-US" altLang="zh-CN" sz="2000" dirty="0"/>
              <a:t>Recursive</a:t>
            </a:r>
            <a:r>
              <a:rPr lang="zh-CN" altLang="en-US" sz="2000" dirty="0"/>
              <a:t> </a:t>
            </a:r>
            <a:r>
              <a:rPr lang="en-US" altLang="zh-CN" sz="2000" dirty="0"/>
              <a:t>descent</a:t>
            </a:r>
            <a:r>
              <a:rPr lang="zh-CN" altLang="en-US" sz="2000" dirty="0"/>
              <a:t> </a:t>
            </a:r>
            <a:r>
              <a:rPr lang="en-US" altLang="zh-CN" sz="2000" dirty="0"/>
              <a:t>algorithm</a:t>
            </a:r>
            <a:r>
              <a:rPr lang="zh-CN" altLang="en-US" sz="2000" dirty="0"/>
              <a:t>，</a:t>
            </a:r>
            <a:r>
              <a:rPr lang="en-US" altLang="zh-CN" sz="2000" dirty="0"/>
              <a:t>easily</a:t>
            </a:r>
            <a:r>
              <a:rPr lang="zh-CN" altLang="en-US" sz="2000" dirty="0"/>
              <a:t> </a:t>
            </a:r>
            <a:r>
              <a:rPr lang="en-US" altLang="zh-CN" sz="2000" dirty="0"/>
              <a:t>implementing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functional</a:t>
            </a:r>
            <a:r>
              <a:rPr lang="zh-CN" altLang="en-US" sz="2000" dirty="0"/>
              <a:t> </a:t>
            </a:r>
            <a:r>
              <a:rPr lang="en-US" altLang="zh-CN" sz="2000"/>
              <a:t>language</a:t>
            </a:r>
          </a:p>
          <a:p>
            <a:pPr marL="342900" indent="-342900">
              <a:buAutoNum type="arabicPeriod"/>
            </a:pPr>
            <a:r>
              <a:rPr lang="en-US" altLang="zh-CN" sz="2000"/>
              <a:t>Definition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en-US" altLang="zh-CN" sz="2000" dirty="0"/>
              <a:t>Strict</a:t>
            </a:r>
            <a:r>
              <a:rPr lang="zh-CN" altLang="en-US" sz="2000" dirty="0"/>
              <a:t> </a:t>
            </a:r>
            <a:r>
              <a:rPr lang="en-US" altLang="zh-CN" sz="2000" dirty="0"/>
              <a:t>definition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functions</a:t>
            </a:r>
          </a:p>
          <a:p>
            <a:pPr marL="342900" indent="-342900">
              <a:buAutoNum type="arabicPeriod"/>
            </a:pPr>
            <a:r>
              <a:rPr lang="en-US" altLang="zh-CN" sz="2000" dirty="0"/>
              <a:t>Expression:</a:t>
            </a:r>
            <a:r>
              <a:rPr lang="zh-CN" altLang="en-US" sz="2000" dirty="0"/>
              <a:t> </a:t>
            </a:r>
            <a:r>
              <a:rPr lang="en-US" altLang="zh-CN" sz="2000" dirty="0"/>
              <a:t>No</a:t>
            </a:r>
            <a:r>
              <a:rPr lang="zh-CN" altLang="en-US" sz="2000" dirty="0"/>
              <a:t> </a:t>
            </a:r>
            <a:r>
              <a:rPr lang="en-US" altLang="zh-CN" sz="2000" dirty="0"/>
              <a:t>(direct)</a:t>
            </a:r>
            <a:r>
              <a:rPr lang="zh-CN" altLang="en-US" sz="2000" dirty="0"/>
              <a:t> </a:t>
            </a:r>
            <a:r>
              <a:rPr lang="en-US" altLang="zh-CN" sz="2000" dirty="0"/>
              <a:t>left-recursive</a:t>
            </a:r>
            <a:r>
              <a:rPr lang="zh-CN" altLang="en-US" sz="2000" dirty="0"/>
              <a:t> </a:t>
            </a:r>
            <a:r>
              <a:rPr lang="en-US" altLang="zh-CN" sz="2000" dirty="0"/>
              <a:t>rule,</a:t>
            </a:r>
            <a:r>
              <a:rPr lang="zh-CN" altLang="en-US" sz="2000" dirty="0"/>
              <a:t> </a:t>
            </a:r>
            <a:r>
              <a:rPr lang="en-US" altLang="zh-CN" sz="2000" dirty="0"/>
              <a:t>uncommunicated</a:t>
            </a:r>
            <a:r>
              <a:rPr lang="zh-CN" altLang="en-US" sz="2000" dirty="0"/>
              <a:t> </a:t>
            </a:r>
            <a:r>
              <a:rPr lang="en-US" altLang="zh-CN" sz="2000" dirty="0"/>
              <a:t>`|`</a:t>
            </a:r>
          </a:p>
          <a:p>
            <a:pPr marL="342900" indent="-342900">
              <a:buAutoNum type="arabicPeriod"/>
            </a:pPr>
            <a:r>
              <a:rPr lang="en-US" altLang="zh-CN" sz="2000" dirty="0"/>
              <a:t>Performance:</a:t>
            </a:r>
            <a:r>
              <a:rPr lang="zh-CN" altLang="en-US" sz="2000" dirty="0"/>
              <a:t> </a:t>
            </a:r>
            <a:r>
              <a:rPr lang="en-US" altLang="zh-CN" sz="2000" dirty="0"/>
              <a:t>parsing</a:t>
            </a:r>
            <a:r>
              <a:rPr lang="zh-CN" altLang="en-US" sz="2000" dirty="0"/>
              <a:t> </a:t>
            </a:r>
            <a:r>
              <a:rPr lang="en-US" altLang="zh-CN" sz="2000" dirty="0"/>
              <a:t>fast</a:t>
            </a:r>
          </a:p>
          <a:p>
            <a:pPr marL="342900" indent="-342900">
              <a:buAutoNum type="arabicPeriod"/>
            </a:pPr>
            <a:r>
              <a:rPr lang="en-US" altLang="zh-CN" sz="2000" dirty="0"/>
              <a:t>Power:</a:t>
            </a:r>
            <a:r>
              <a:rPr lang="zh-CN" altLang="en-US" sz="2000" dirty="0"/>
              <a:t> </a:t>
            </a:r>
            <a:r>
              <a:rPr lang="en-US" altLang="zh-CN" sz="2000" dirty="0"/>
              <a:t>almost</a:t>
            </a:r>
            <a:r>
              <a:rPr lang="zh-CN" altLang="en-US" sz="2000" dirty="0"/>
              <a:t> </a:t>
            </a:r>
            <a:r>
              <a:rPr lang="en-US" altLang="zh-CN" sz="2000" dirty="0"/>
              <a:t>equivalent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CFG</a:t>
            </a:r>
            <a:r>
              <a:rPr lang="zh-CN" altLang="en-US" sz="2000" dirty="0"/>
              <a:t> </a:t>
            </a:r>
            <a:r>
              <a:rPr lang="en-US" altLang="zh-CN" sz="2000" dirty="0"/>
              <a:t>but</a:t>
            </a:r>
            <a:r>
              <a:rPr lang="zh-CN" altLang="en-US" sz="2000" dirty="0"/>
              <a:t> </a:t>
            </a:r>
            <a:r>
              <a:rPr lang="en-US" altLang="zh-CN" sz="2000" dirty="0"/>
              <a:t>unambiguous,</a:t>
            </a:r>
            <a:r>
              <a:rPr lang="zh-CN" altLang="en-US" sz="2000" dirty="0"/>
              <a:t> </a:t>
            </a:r>
            <a:r>
              <a:rPr lang="en-US" altLang="zh-CN" sz="2000" dirty="0"/>
              <a:t>could</a:t>
            </a:r>
            <a:r>
              <a:rPr lang="zh-CN" altLang="en-US" sz="2000" dirty="0"/>
              <a:t> </a:t>
            </a:r>
            <a:r>
              <a:rPr lang="en-US" altLang="zh-CN" sz="2000" dirty="0"/>
              <a:t>design</a:t>
            </a:r>
            <a:r>
              <a:rPr lang="zh-CN" altLang="en-US" sz="2000" dirty="0"/>
              <a:t> </a:t>
            </a:r>
            <a:r>
              <a:rPr lang="en-US" altLang="zh-CN" sz="2000" dirty="0"/>
              <a:t>any</a:t>
            </a:r>
            <a:r>
              <a:rPr lang="zh-CN" altLang="en-US" sz="2000" dirty="0"/>
              <a:t> </a:t>
            </a:r>
            <a:r>
              <a:rPr lang="en-US" altLang="zh-CN" sz="2000" dirty="0"/>
              <a:t>computer</a:t>
            </a:r>
            <a:r>
              <a:rPr lang="zh-CN" altLang="en-US" sz="2000" dirty="0"/>
              <a:t> </a:t>
            </a:r>
            <a:r>
              <a:rPr lang="en-US" altLang="zh-CN" sz="2000" dirty="0"/>
              <a:t>language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8111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Introduction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to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PEG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FC14D7-6D42-EA48-B551-49B700FBBA0E}"/>
              </a:ext>
            </a:extLst>
          </p:cNvPr>
          <p:cNvSpPr txBox="1"/>
          <p:nvPr/>
        </p:nvSpPr>
        <p:spPr>
          <a:xfrm>
            <a:off x="741947" y="1155032"/>
            <a:ext cx="5149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00B0F0"/>
                </a:solidFill>
              </a:rPr>
              <a:t>Definition</a:t>
            </a:r>
            <a:endParaRPr kumimoji="1"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D9603E-576C-E54F-B7F6-1AFF2243F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89" y="1616697"/>
            <a:ext cx="5977148" cy="393551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75A700D-3FBD-8847-B873-C3A515FA0A2F}"/>
              </a:ext>
            </a:extLst>
          </p:cNvPr>
          <p:cNvSpPr txBox="1"/>
          <p:nvPr/>
        </p:nvSpPr>
        <p:spPr>
          <a:xfrm>
            <a:off x="2583657" y="5697889"/>
            <a:ext cx="6126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Comment: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mapping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could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regarded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Monoid.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14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Implement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PEG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by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pyparsing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0AC65E-5711-4D41-AE10-C86CBA113E21}"/>
              </a:ext>
            </a:extLst>
          </p:cNvPr>
          <p:cNvSpPr/>
          <p:nvPr/>
        </p:nvSpPr>
        <p:spPr>
          <a:xfrm>
            <a:off x="220937" y="1320050"/>
            <a:ext cx="20289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Source</a:t>
            </a:r>
            <a:r>
              <a:rPr lang="zh-CN" altLang="en-US" sz="2400" dirty="0">
                <a:solidFill>
                  <a:srgbClr val="00B0F0"/>
                </a:solidFill>
              </a:rPr>
              <a:t> </a:t>
            </a:r>
            <a:r>
              <a:rPr lang="en-US" altLang="zh-CN" sz="2400" dirty="0">
                <a:solidFill>
                  <a:srgbClr val="00B0F0"/>
                </a:solidFill>
              </a:rPr>
              <a:t>code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6CD681-8153-8849-9F0D-2ABC943325BD}"/>
              </a:ext>
            </a:extLst>
          </p:cNvPr>
          <p:cNvSpPr/>
          <p:nvPr/>
        </p:nvSpPr>
        <p:spPr>
          <a:xfrm>
            <a:off x="254714" y="2979871"/>
            <a:ext cx="18826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A</a:t>
            </a:r>
            <a:r>
              <a:rPr lang="zh-CN" altLang="en-US" sz="2400" dirty="0">
                <a:solidFill>
                  <a:srgbClr val="00B0F0"/>
                </a:solidFill>
              </a:rPr>
              <a:t> </a:t>
            </a:r>
            <a:r>
              <a:rPr lang="en-US" altLang="zh-CN" sz="2400" dirty="0">
                <a:solidFill>
                  <a:srgbClr val="00B0F0"/>
                </a:solidFill>
              </a:rPr>
              <a:t>subclass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0C76D0-853D-AA44-BA9F-49AA203550F6}"/>
              </a:ext>
            </a:extLst>
          </p:cNvPr>
          <p:cNvSpPr txBox="1"/>
          <p:nvPr/>
        </p:nvSpPr>
        <p:spPr>
          <a:xfrm>
            <a:off x="2249906" y="1338759"/>
            <a:ext cx="567093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Significant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classes: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ParserElement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ParseResults</a:t>
            </a:r>
            <a:endParaRPr kumimoji="1" lang="en-US" altLang="zh-CN" dirty="0"/>
          </a:p>
          <a:p>
            <a:r>
              <a:rPr kumimoji="1" lang="en-US" altLang="zh-CN" dirty="0"/>
              <a:t>Common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parseString</a:t>
            </a:r>
            <a:endParaRPr kumimoji="1" lang="en-US" altLang="zh-CN" dirty="0"/>
          </a:p>
          <a:p>
            <a:r>
              <a:rPr kumimoji="1" lang="en-US" altLang="zh-CN" dirty="0"/>
              <a:t>Core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method:</a:t>
            </a:r>
            <a:r>
              <a:rPr kumimoji="1" lang="zh-CN" altLang="en-US" dirty="0"/>
              <a:t> </a:t>
            </a:r>
            <a:r>
              <a:rPr kumimoji="1" lang="en-US" altLang="zh-CN" sz="2000" dirty="0" err="1"/>
              <a:t>parseImpl</a:t>
            </a:r>
            <a:endParaRPr kumimoji="1" lang="en-US" altLang="zh-CN" sz="2000" dirty="0"/>
          </a:p>
          <a:p>
            <a:r>
              <a:rPr kumimoji="1" lang="en-US" altLang="zh-CN" dirty="0"/>
              <a:t>Wrapper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method:</a:t>
            </a:r>
            <a:r>
              <a:rPr kumimoji="1" lang="zh-CN" altLang="en-US" dirty="0"/>
              <a:t> </a:t>
            </a:r>
            <a:r>
              <a:rPr kumimoji="1" lang="en-US" altLang="zh-CN" dirty="0"/>
              <a:t>_parse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157EEA7-60FE-8942-BB5E-A06A597A2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590" y="2972892"/>
            <a:ext cx="8134216" cy="31788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8671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Implement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PEG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by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pyparsing</a:t>
            </a:r>
            <a:r>
              <a:rPr lang="en-US" altLang="zh-CN" dirty="0">
                <a:solidFill>
                  <a:schemeClr val="bg1"/>
                </a:solidFill>
              </a:rPr>
              <a:t>(digression)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E21F9F-A9C9-FB48-8110-74A056203FD4}"/>
              </a:ext>
            </a:extLst>
          </p:cNvPr>
          <p:cNvSpPr txBox="1"/>
          <p:nvPr/>
        </p:nvSpPr>
        <p:spPr>
          <a:xfrm>
            <a:off x="2194561" y="3317241"/>
            <a:ext cx="6126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>
                <a:solidFill>
                  <a:schemeClr val="accent2"/>
                </a:solidFill>
              </a:rPr>
              <a:t>PrecededBy</a:t>
            </a:r>
            <a:r>
              <a:rPr kumimoji="1" lang="en-US" altLang="zh-CN" sz="2000" dirty="0">
                <a:solidFill>
                  <a:schemeClr val="accent2"/>
                </a:solidFill>
              </a:rPr>
              <a:t>: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is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suggested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by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me</a:t>
            </a:r>
          </a:p>
          <a:p>
            <a:r>
              <a:rPr kumimoji="1" lang="en-US" altLang="zh-CN" sz="2000" dirty="0">
                <a:solidFill>
                  <a:schemeClr val="accent2"/>
                </a:solidFill>
              </a:rPr>
              <a:t>Parsers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for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CJK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characters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are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also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proposed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by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293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Design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trick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0AC65E-5711-4D41-AE10-C86CBA113E21}"/>
              </a:ext>
            </a:extLst>
          </p:cNvPr>
          <p:cNvSpPr/>
          <p:nvPr/>
        </p:nvSpPr>
        <p:spPr>
          <a:xfrm>
            <a:off x="423493" y="1007847"/>
            <a:ext cx="1650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DIY</a:t>
            </a:r>
            <a:r>
              <a:rPr lang="zh-CN" altLang="en-US" sz="2400" dirty="0">
                <a:solidFill>
                  <a:srgbClr val="00B0F0"/>
                </a:solidFill>
              </a:rPr>
              <a:t> </a:t>
            </a:r>
            <a:r>
              <a:rPr lang="en-US" altLang="zh-CN" sz="2400" dirty="0">
                <a:solidFill>
                  <a:srgbClr val="00B0F0"/>
                </a:solidFill>
              </a:rPr>
              <a:t>parser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7F3CDE-78C9-5741-8D7C-E73C6E38F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333" y="1571721"/>
            <a:ext cx="8229600" cy="4381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668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Design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trick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DA4A90-B371-D743-BF2C-EA7513FB0813}"/>
              </a:ext>
            </a:extLst>
          </p:cNvPr>
          <p:cNvSpPr txBox="1"/>
          <p:nvPr/>
        </p:nvSpPr>
        <p:spPr>
          <a:xfrm>
            <a:off x="466514" y="1649950"/>
            <a:ext cx="1719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00B0F0"/>
                </a:solidFill>
              </a:rPr>
              <a:t>Cascading</a:t>
            </a:r>
            <a:endParaRPr kumimoji="1"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9F069D-C044-ED46-B62C-DAE3C818AA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28" y="1795820"/>
            <a:ext cx="4066842" cy="1682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9D7AFB0-9764-C046-94BF-B6C519853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697" y="4191290"/>
            <a:ext cx="8336374" cy="168293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A7AC00F-1822-1D4E-A1F4-D4BED9E5A62E}"/>
              </a:ext>
            </a:extLst>
          </p:cNvPr>
          <p:cNvSpPr txBox="1"/>
          <p:nvPr/>
        </p:nvSpPr>
        <p:spPr>
          <a:xfrm>
            <a:off x="542624" y="4191290"/>
            <a:ext cx="170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00B0F0"/>
                </a:solidFill>
              </a:rPr>
              <a:t>Code</a:t>
            </a:r>
            <a:endParaRPr kumimoji="1" lang="zh-CN" altLang="en-US" sz="2400" dirty="0">
              <a:solidFill>
                <a:srgbClr val="00B0F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56892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3007</TotalTime>
  <Words>465</Words>
  <Application>Microsoft Macintosh PowerPoint</Application>
  <PresentationFormat>宽屏</PresentationFormat>
  <Paragraphs>69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思源黑体 CN Heavy</vt:lpstr>
      <vt:lpstr>微软雅黑</vt:lpstr>
      <vt:lpstr>Arial</vt:lpstr>
      <vt:lpstr>Office 主题​​</vt:lpstr>
      <vt:lpstr>PowerPoint 演示文稿</vt:lpstr>
      <vt:lpstr>Prelude</vt:lpstr>
      <vt:lpstr>Content</vt:lpstr>
      <vt:lpstr>Introduction to PEG</vt:lpstr>
      <vt:lpstr>Introduction to PEG</vt:lpstr>
      <vt:lpstr>Implement PEG by pyparsing</vt:lpstr>
      <vt:lpstr>Implement PEG by pyparsing(digression)</vt:lpstr>
      <vt:lpstr>Design trick</vt:lpstr>
      <vt:lpstr>Design trick</vt:lpstr>
      <vt:lpstr>Design trick</vt:lpstr>
      <vt:lpstr>My works</vt:lpstr>
      <vt:lpstr>Summary</vt:lpstr>
      <vt:lpstr>References</vt:lpstr>
      <vt:lpstr>Thanks!  ppt link: https://github.com/Freakwill/pycon2021-ppt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 User</cp:lastModifiedBy>
  <cp:revision>85</cp:revision>
  <dcterms:created xsi:type="dcterms:W3CDTF">2019-06-19T02:08:00Z</dcterms:created>
  <dcterms:modified xsi:type="dcterms:W3CDTF">2021-10-16T08:35:36Z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