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Pacifico"/>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acifico-regular.fntdata"/><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In computer programming, cohesion refers to the degree to which the elements inside a module work together to fulfill a single purpose. In one sense, it is a measure of the strength of relationship between the methods and data of a class and some unifying purpose or concept served by that class. In another sense, it is a measure of the strength of relationship between the class's methods and data themselves.</a:t>
            </a:r>
            <a:endParaRPr sz="1800">
              <a:solidFill>
                <a:schemeClr val="dk1"/>
              </a:solidFill>
            </a:endParaRPr>
          </a:p>
          <a:p>
            <a:pPr indent="0" lvl="0" marL="0" rtl="0" algn="l">
              <a:spcBef>
                <a:spcPts val="0"/>
              </a:spcBef>
              <a:spcAft>
                <a:spcPts val="0"/>
              </a:spcAft>
              <a:buNone/>
            </a:pPr>
            <a:r>
              <a:rPr lang="en-GB" sz="1800">
                <a:solidFill>
                  <a:schemeClr val="dk1"/>
                </a:solidFill>
              </a:rPr>
              <a:t>Cohesion is an ordinal type of measurement and is usually described as “high cohesion” or “low cohesion”. </a:t>
            </a:r>
            <a:r>
              <a:rPr lang="en-GB" sz="1800">
                <a:solidFill>
                  <a:schemeClr val="dk1"/>
                </a:solidFill>
                <a:latin typeface="Lato"/>
                <a:ea typeface="Lato"/>
                <a:cs typeface="Lato"/>
                <a:sym typeface="Lato"/>
              </a:rPr>
              <a:t>High cohesion means that elements are closely related and focused on a single purpose, while low cohesion means that elements are loosely related and serve multiple purposes.</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06fbbb692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06fbbb69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700">
                <a:solidFill>
                  <a:schemeClr val="dk1"/>
                </a:solidFill>
                <a:latin typeface="Lato"/>
                <a:ea typeface="Lato"/>
                <a:cs typeface="Lato"/>
                <a:sym typeface="Lato"/>
              </a:rPr>
              <a:t>Measuring coherence can be subjective to some extent, as it often depends on the context and the specific criteria you are using. The most common ways to assess coherence: </a:t>
            </a:r>
            <a:endParaRPr sz="1700">
              <a:solidFill>
                <a:schemeClr val="dk1"/>
              </a:solidFill>
              <a:latin typeface="Lato"/>
              <a:ea typeface="Lato"/>
              <a:cs typeface="Lato"/>
              <a:sym typeface="Lato"/>
            </a:endParaRPr>
          </a:p>
          <a:p>
            <a:pPr indent="-308610" lvl="0" marL="228600" rtl="0" algn="l">
              <a:lnSpc>
                <a:spcPct val="90000"/>
              </a:lnSpc>
              <a:spcBef>
                <a:spcPts val="0"/>
              </a:spcBef>
              <a:spcAft>
                <a:spcPts val="0"/>
              </a:spcAft>
              <a:buClr>
                <a:schemeClr val="dk1"/>
              </a:buClr>
              <a:buSzPts val="2800"/>
              <a:buFont typeface="Lato"/>
              <a:buChar char="●"/>
            </a:pPr>
            <a:r>
              <a:rPr lang="en-GB" sz="1700">
                <a:solidFill>
                  <a:schemeClr val="dk1"/>
                </a:solidFill>
                <a:latin typeface="Lato"/>
                <a:ea typeface="Lato"/>
                <a:cs typeface="Lato"/>
                <a:sym typeface="Lato"/>
              </a:rPr>
              <a:t>Logical Flow: Coherent texts or arguments should have a logical progression of ideas. You can evaluate whether the ideas are presented in a clear and sequential manner, with each point building upon the previous ones.</a:t>
            </a:r>
            <a:endParaRPr sz="1700">
              <a:solidFill>
                <a:schemeClr val="dk1"/>
              </a:solidFill>
              <a:latin typeface="Lato"/>
              <a:ea typeface="Lato"/>
              <a:cs typeface="Lato"/>
              <a:sym typeface="Lato"/>
            </a:endParaRPr>
          </a:p>
          <a:p>
            <a:pPr indent="-308610" lvl="0" marL="228600" rtl="0" algn="l">
              <a:lnSpc>
                <a:spcPct val="90000"/>
              </a:lnSpc>
              <a:spcBef>
                <a:spcPts val="1000"/>
              </a:spcBef>
              <a:spcAft>
                <a:spcPts val="0"/>
              </a:spcAft>
              <a:buClr>
                <a:schemeClr val="dk1"/>
              </a:buClr>
              <a:buSzPts val="2800"/>
              <a:buFont typeface="Lato"/>
              <a:buChar char="●"/>
            </a:pPr>
            <a:r>
              <a:rPr lang="en-GB" sz="1700">
                <a:solidFill>
                  <a:schemeClr val="dk1"/>
                </a:solidFill>
                <a:latin typeface="Lato"/>
                <a:ea typeface="Lato"/>
                <a:cs typeface="Lato"/>
                <a:sym typeface="Lato"/>
              </a:rPr>
              <a:t>Consistency: Coherent statements or systems should be internally consistent. This means that there should be no contradictions or conflicts within the given context. Look for logical consistency in the reasoning, evidence, and conclusions. </a:t>
            </a:r>
            <a:endParaRPr sz="1700">
              <a:solidFill>
                <a:schemeClr val="dk1"/>
              </a:solidFill>
              <a:latin typeface="Lato"/>
              <a:ea typeface="Lato"/>
              <a:cs typeface="Lato"/>
              <a:sym typeface="Lato"/>
            </a:endParaRPr>
          </a:p>
          <a:p>
            <a:pPr indent="-308610" lvl="0" marL="228600" rtl="0" algn="l">
              <a:lnSpc>
                <a:spcPct val="90000"/>
              </a:lnSpc>
              <a:spcBef>
                <a:spcPts val="1000"/>
              </a:spcBef>
              <a:spcAft>
                <a:spcPts val="0"/>
              </a:spcAft>
              <a:buClr>
                <a:schemeClr val="dk1"/>
              </a:buClr>
              <a:buSzPts val="2800"/>
              <a:buFont typeface="Lato"/>
              <a:buChar char="●"/>
            </a:pPr>
            <a:r>
              <a:rPr lang="en-GB" sz="1700">
                <a:solidFill>
                  <a:schemeClr val="dk1"/>
                </a:solidFill>
                <a:latin typeface="Lato"/>
                <a:ea typeface="Lato"/>
                <a:cs typeface="Lato"/>
                <a:sym typeface="Lato"/>
              </a:rPr>
              <a:t>Clarity and Understanding: Coherent communication should be clear and easily understood by the intended audience. Check if the message is conveyed in a concise and unambiguous way, avoiding unnecessary jargon or complexity. </a:t>
            </a:r>
            <a:endParaRPr sz="1700">
              <a:solidFill>
                <a:schemeClr val="dk1"/>
              </a:solidFill>
              <a:latin typeface="Lato"/>
              <a:ea typeface="Lato"/>
              <a:cs typeface="Lato"/>
              <a:sym typeface="Lato"/>
            </a:endParaRPr>
          </a:p>
          <a:p>
            <a:pPr indent="-308610" lvl="0" marL="228600" rtl="0" algn="l">
              <a:lnSpc>
                <a:spcPct val="90000"/>
              </a:lnSpc>
              <a:spcBef>
                <a:spcPts val="1000"/>
              </a:spcBef>
              <a:spcAft>
                <a:spcPts val="0"/>
              </a:spcAft>
              <a:buClr>
                <a:schemeClr val="dk1"/>
              </a:buClr>
              <a:buSzPts val="2800"/>
              <a:buFont typeface="Lato"/>
              <a:buChar char="●"/>
            </a:pPr>
            <a:r>
              <a:rPr lang="en-GB" sz="1700">
                <a:solidFill>
                  <a:schemeClr val="dk1"/>
                </a:solidFill>
                <a:latin typeface="Lato"/>
                <a:ea typeface="Lato"/>
                <a:cs typeface="Lato"/>
                <a:sym typeface="Lato"/>
              </a:rPr>
              <a:t>Connection and Relevance: Coherence often involves establishing connections between different parts of a text or argument. Assess if the various elements or ideas are relevant to the overall topic or purpose and if they contribute to the central message. </a:t>
            </a:r>
            <a:endParaRPr sz="1700">
              <a:solidFill>
                <a:schemeClr val="dk1"/>
              </a:solidFill>
              <a:latin typeface="Lato"/>
              <a:ea typeface="Lato"/>
              <a:cs typeface="Lato"/>
              <a:sym typeface="Lato"/>
            </a:endParaRPr>
          </a:p>
          <a:p>
            <a:pPr indent="-308610" lvl="0" marL="228600" rtl="0" algn="l">
              <a:lnSpc>
                <a:spcPct val="90000"/>
              </a:lnSpc>
              <a:spcBef>
                <a:spcPts val="1000"/>
              </a:spcBef>
              <a:spcAft>
                <a:spcPts val="0"/>
              </a:spcAft>
              <a:buClr>
                <a:schemeClr val="dk1"/>
              </a:buClr>
              <a:buSzPts val="2800"/>
              <a:buFont typeface="Lato"/>
              <a:buChar char="●"/>
            </a:pPr>
            <a:r>
              <a:rPr lang="en-GB" sz="1700">
                <a:solidFill>
                  <a:schemeClr val="dk1"/>
                </a:solidFill>
                <a:latin typeface="Lato"/>
                <a:ea typeface="Lato"/>
                <a:cs typeface="Lato"/>
                <a:sym typeface="Lato"/>
              </a:rPr>
              <a:t>Contextual Appropriateness: Consider the context in which coherence is being evaluated. Different disciplines or fields may have their own specific requirements for coherence. Assess whether the communication aligns with the expectations and norms of the given context. </a:t>
            </a:r>
            <a:endParaRPr sz="1700">
              <a:solidFill>
                <a:schemeClr val="dk1"/>
              </a:solidFill>
              <a:latin typeface="Lato"/>
              <a:ea typeface="Lato"/>
              <a:cs typeface="Lato"/>
              <a:sym typeface="Lato"/>
            </a:endParaRPr>
          </a:p>
          <a:p>
            <a:pPr indent="0" lvl="0" marL="0" rtl="0" algn="l">
              <a:lnSpc>
                <a:spcPct val="90000"/>
              </a:lnSpc>
              <a:spcBef>
                <a:spcPts val="1600"/>
              </a:spcBef>
              <a:spcAft>
                <a:spcPts val="0"/>
              </a:spcAft>
              <a:buClr>
                <a:schemeClr val="dk1"/>
              </a:buClr>
              <a:buSzPts val="1100"/>
              <a:buFont typeface="Arial"/>
              <a:buNone/>
            </a:pPr>
            <a:r>
              <a:rPr lang="en-GB" sz="1700">
                <a:solidFill>
                  <a:schemeClr val="dk1"/>
                </a:solidFill>
                <a:latin typeface="Lato"/>
                <a:ea typeface="Lato"/>
                <a:cs typeface="Lato"/>
                <a:sym typeface="Lato"/>
              </a:rPr>
              <a:t>While these measures can provide a general framework for evaluating coherence, it's important to note that different situations may require different criteria. Coherence is a nuanced concept that can be influenced by factors such as the intended audience, the purpose of communication, and the specific subject matter being discussed.</a:t>
            </a:r>
            <a:endParaRPr sz="1700">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Yes, there are software tools and metrics that can help in assessing certain aspects related to coherence in code. While they may not provide a definitive measure of coherence, they can offer insights into code quality and maintainability. Some popular code quality analysis tools that can indirectly assess coherence include: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Static Code Analysis Tools: Tools like SonarQube, ESLint, and Pylint analyze source code to identify potential issues and enforce coding standards. They can flag potential code smells, such as duplicated code, complex control flow, or inconsistent naming conventions, which can indirectly impact code coherence.</a:t>
            </a:r>
            <a:endParaRPr/>
          </a:p>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06fbbb692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06fbbb6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Cohesion</a:t>
            </a:r>
            <a:endParaRPr/>
          </a:p>
        </p:txBody>
      </p:sp>
      <p:sp>
        <p:nvSpPr>
          <p:cNvPr id="141" name="Google Shape;141;p14"/>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By Tower Defense</a:t>
            </a:r>
            <a:endParaRPr/>
          </a:p>
        </p:txBody>
      </p:sp>
      <p:pic>
        <p:nvPicPr>
          <p:cNvPr id="142" name="Google Shape;142;p14"/>
          <p:cNvPicPr preferRelativeResize="0"/>
          <p:nvPr/>
        </p:nvPicPr>
        <p:blipFill>
          <a:blip r:embed="rId3">
            <a:alphaModFix/>
          </a:blip>
          <a:stretch>
            <a:fillRect/>
          </a:stretch>
        </p:blipFill>
        <p:spPr>
          <a:xfrm>
            <a:off x="6675600" y="588625"/>
            <a:ext cx="2857500" cy="249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Agenda</a:t>
            </a:r>
            <a:endParaRPr/>
          </a:p>
        </p:txBody>
      </p:sp>
      <p:sp>
        <p:nvSpPr>
          <p:cNvPr id="148" name="Google Shape;14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150000"/>
              </a:lnSpc>
              <a:spcBef>
                <a:spcPts val="1000"/>
              </a:spcBef>
              <a:spcAft>
                <a:spcPts val="0"/>
              </a:spcAft>
              <a:buClr>
                <a:schemeClr val="lt1"/>
              </a:buClr>
              <a:buSzPts val="2400"/>
              <a:buChar char="●"/>
            </a:pPr>
            <a:r>
              <a:rPr lang="en-GB"/>
              <a:t>Definition</a:t>
            </a:r>
            <a:endParaRPr/>
          </a:p>
          <a:p>
            <a:pPr indent="-203200" lvl="0" marL="228600" rtl="0" algn="l">
              <a:lnSpc>
                <a:spcPct val="115000"/>
              </a:lnSpc>
              <a:spcBef>
                <a:spcPts val="0"/>
              </a:spcBef>
              <a:spcAft>
                <a:spcPts val="0"/>
              </a:spcAft>
              <a:buClr>
                <a:schemeClr val="lt1"/>
              </a:buClr>
              <a:buSzPts val="2400"/>
              <a:buChar char="●"/>
            </a:pPr>
            <a:r>
              <a:rPr lang="en-GB"/>
              <a:t>High and Low Cohesion</a:t>
            </a:r>
            <a:endParaRPr/>
          </a:p>
          <a:p>
            <a:pPr indent="-203200" lvl="0" marL="228600" rtl="0" algn="l">
              <a:lnSpc>
                <a:spcPct val="115000"/>
              </a:lnSpc>
              <a:spcBef>
                <a:spcPts val="1000"/>
              </a:spcBef>
              <a:spcAft>
                <a:spcPts val="0"/>
              </a:spcAft>
              <a:buClr>
                <a:schemeClr val="lt1"/>
              </a:buClr>
              <a:buSzPts val="2400"/>
              <a:buChar char="●"/>
            </a:pPr>
            <a:r>
              <a:rPr lang="en-GB"/>
              <a:t>Measuring</a:t>
            </a:r>
            <a:endParaRPr/>
          </a:p>
          <a:p>
            <a:pPr indent="-203200" lvl="0" marL="228600" rtl="0" algn="l">
              <a:lnSpc>
                <a:spcPct val="115000"/>
              </a:lnSpc>
              <a:spcBef>
                <a:spcPts val="1000"/>
              </a:spcBef>
              <a:spcAft>
                <a:spcPts val="0"/>
              </a:spcAft>
              <a:buClr>
                <a:schemeClr val="lt1"/>
              </a:buClr>
              <a:buSzPts val="2400"/>
              <a:buChar char="●"/>
            </a:pPr>
            <a:r>
              <a:rPr lang="en-GB"/>
              <a:t>Live Demonstration</a:t>
            </a:r>
            <a:endParaRPr/>
          </a:p>
          <a:p>
            <a:pPr indent="-203200" lvl="0" marL="228600" rtl="0" algn="l">
              <a:lnSpc>
                <a:spcPct val="115000"/>
              </a:lnSpc>
              <a:spcBef>
                <a:spcPts val="1000"/>
              </a:spcBef>
              <a:spcAft>
                <a:spcPts val="1600"/>
              </a:spcAft>
              <a:buClr>
                <a:schemeClr val="lt1"/>
              </a:buClr>
              <a:buSzPts val="2400"/>
              <a:buChar char="●"/>
            </a:pPr>
            <a:r>
              <a:rPr lang="en-GB"/>
              <a:t>Software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Definition</a:t>
            </a:r>
            <a:endParaRPr/>
          </a:p>
        </p:txBody>
      </p:sp>
      <p:sp>
        <p:nvSpPr>
          <p:cNvPr id="154" name="Google Shape;15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2100" lvl="0" marL="228600" rtl="0" algn="l">
              <a:lnSpc>
                <a:spcPct val="115000"/>
              </a:lnSpc>
              <a:spcBef>
                <a:spcPts val="200"/>
              </a:spcBef>
              <a:spcAft>
                <a:spcPts val="0"/>
              </a:spcAft>
              <a:buClr>
                <a:schemeClr val="lt1"/>
              </a:buClr>
              <a:buSzPts val="2800"/>
              <a:buChar char="●"/>
            </a:pPr>
            <a:r>
              <a:rPr lang="en-GB"/>
              <a:t>Cohesion refers to the degree to which elements within a module work together to fulfill a single, well-defined purpose. </a:t>
            </a:r>
            <a:endParaRPr/>
          </a:p>
          <a:p>
            <a:pPr indent="-292100" lvl="0" marL="228600" rtl="0" algn="l">
              <a:lnSpc>
                <a:spcPct val="115000"/>
              </a:lnSpc>
              <a:spcBef>
                <a:spcPts val="200"/>
              </a:spcBef>
              <a:spcAft>
                <a:spcPts val="200"/>
              </a:spcAft>
              <a:buClr>
                <a:schemeClr val="lt1"/>
              </a:buClr>
              <a:buSzPts val="2800"/>
              <a:buChar char="●"/>
            </a:pPr>
            <a:r>
              <a:rPr lang="en-GB"/>
              <a:t>High cohesion means that elements are closely related and focused on a single purpose, while low cohesion means that elements are loosely related and serve multiple purposes.</a:t>
            </a:r>
            <a:endParaRPr/>
          </a:p>
        </p:txBody>
      </p:sp>
      <p:pic>
        <p:nvPicPr>
          <p:cNvPr id="155" name="Google Shape;155;p16"/>
          <p:cNvPicPr preferRelativeResize="0"/>
          <p:nvPr/>
        </p:nvPicPr>
        <p:blipFill>
          <a:blip r:embed="rId3">
            <a:alphaModFix/>
          </a:blip>
          <a:stretch>
            <a:fillRect/>
          </a:stretch>
        </p:blipFill>
        <p:spPr>
          <a:xfrm>
            <a:off x="7157550" y="3612625"/>
            <a:ext cx="3677699" cy="206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High and Low Cohesion</a:t>
            </a:r>
            <a:endParaRPr/>
          </a:p>
        </p:txBody>
      </p:sp>
      <p:sp>
        <p:nvSpPr>
          <p:cNvPr id="161" name="Google Shape;161;p17"/>
          <p:cNvSpPr txBox="1"/>
          <p:nvPr>
            <p:ph idx="1" type="body"/>
          </p:nvPr>
        </p:nvSpPr>
        <p:spPr>
          <a:xfrm>
            <a:off x="838200" y="1825625"/>
            <a:ext cx="6898500" cy="43512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a:p>
          <a:p>
            <a:pPr indent="-381000" lvl="0" marL="457200" rtl="0" algn="l">
              <a:lnSpc>
                <a:spcPct val="115000"/>
              </a:lnSpc>
              <a:spcBef>
                <a:spcPts val="1600"/>
              </a:spcBef>
              <a:spcAft>
                <a:spcPts val="0"/>
              </a:spcAft>
              <a:buClr>
                <a:schemeClr val="lt1"/>
              </a:buClr>
              <a:buSzPts val="2400"/>
              <a:buChar char="●"/>
            </a:pPr>
            <a:r>
              <a:rPr lang="en-GB"/>
              <a:t>High cohesion is preferable, because it is associated with several desirable traits of software including robustness, reliability, reusability, and understandability. </a:t>
            </a:r>
            <a:endParaRPr/>
          </a:p>
          <a:p>
            <a:pPr indent="0" lvl="0" marL="457200" rtl="0" algn="l">
              <a:lnSpc>
                <a:spcPct val="115000"/>
              </a:lnSpc>
              <a:spcBef>
                <a:spcPts val="1600"/>
              </a:spcBef>
              <a:spcAft>
                <a:spcPts val="0"/>
              </a:spcAft>
              <a:buNone/>
            </a:pPr>
            <a:r>
              <a:t/>
            </a:r>
            <a:endParaRPr/>
          </a:p>
          <a:p>
            <a:pPr indent="-381000" lvl="0" marL="457200" rtl="0" algn="l">
              <a:lnSpc>
                <a:spcPct val="115000"/>
              </a:lnSpc>
              <a:spcBef>
                <a:spcPts val="1600"/>
              </a:spcBef>
              <a:spcAft>
                <a:spcPts val="0"/>
              </a:spcAft>
              <a:buClr>
                <a:schemeClr val="lt1"/>
              </a:buClr>
              <a:buSzPts val="2400"/>
              <a:buChar char="●"/>
            </a:pPr>
            <a:r>
              <a:rPr lang="en-GB"/>
              <a:t>In contrast, low cohesion is associated with undesirable traits such </a:t>
            </a:r>
            <a:br>
              <a:rPr lang="en-GB"/>
            </a:br>
            <a:r>
              <a:rPr lang="en-GB"/>
              <a:t>as being difficult to maintain, test, reuse, or even understand.</a:t>
            </a:r>
            <a:endParaRPr/>
          </a:p>
          <a:p>
            <a:pPr indent="0" lvl="0" marL="0" rtl="0" algn="l">
              <a:spcBef>
                <a:spcPts val="160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8074620" y="2280500"/>
            <a:ext cx="3517701" cy="30216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Measuring</a:t>
            </a:r>
            <a:endParaRPr/>
          </a:p>
        </p:txBody>
      </p:sp>
      <p:sp>
        <p:nvSpPr>
          <p:cNvPr id="168" name="Google Shape;16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308610" lvl="0" marL="228600" rtl="0" algn="l">
              <a:lnSpc>
                <a:spcPct val="90000"/>
              </a:lnSpc>
              <a:spcBef>
                <a:spcPts val="0"/>
              </a:spcBef>
              <a:spcAft>
                <a:spcPts val="0"/>
              </a:spcAft>
              <a:buClr>
                <a:srgbClr val="FFFFFF"/>
              </a:buClr>
              <a:buSzPts val="2800"/>
              <a:buChar char="●"/>
            </a:pPr>
            <a:r>
              <a:rPr lang="en-GB"/>
              <a:t>Logical Flow</a:t>
            </a:r>
            <a:endParaRPr/>
          </a:p>
          <a:p>
            <a:pPr indent="-308610" lvl="0" marL="228600" rtl="0" algn="l">
              <a:lnSpc>
                <a:spcPct val="90000"/>
              </a:lnSpc>
              <a:spcBef>
                <a:spcPts val="1000"/>
              </a:spcBef>
              <a:spcAft>
                <a:spcPts val="0"/>
              </a:spcAft>
              <a:buClr>
                <a:srgbClr val="FFFFFF"/>
              </a:buClr>
              <a:buSzPts val="2800"/>
              <a:buChar char="●"/>
            </a:pPr>
            <a:r>
              <a:rPr lang="en-GB"/>
              <a:t>Consistency</a:t>
            </a:r>
            <a:endParaRPr/>
          </a:p>
          <a:p>
            <a:pPr indent="-292100" lvl="0" marL="228600" rtl="0" algn="l">
              <a:spcBef>
                <a:spcPts val="1000"/>
              </a:spcBef>
              <a:spcAft>
                <a:spcPts val="0"/>
              </a:spcAft>
              <a:buClr>
                <a:schemeClr val="lt1"/>
              </a:buClr>
              <a:buSzPts val="2800"/>
              <a:buChar char="●"/>
            </a:pPr>
            <a:r>
              <a:rPr lang="en-GB"/>
              <a:t>Clarity and Understanding</a:t>
            </a:r>
            <a:endParaRPr/>
          </a:p>
          <a:p>
            <a:pPr indent="-308610" lvl="0" marL="228600" rtl="0" algn="l">
              <a:lnSpc>
                <a:spcPct val="90000"/>
              </a:lnSpc>
              <a:spcBef>
                <a:spcPts val="1000"/>
              </a:spcBef>
              <a:spcAft>
                <a:spcPts val="0"/>
              </a:spcAft>
              <a:buClr>
                <a:srgbClr val="FFFFFF"/>
              </a:buClr>
              <a:buSzPts val="2800"/>
              <a:buChar char="●"/>
            </a:pPr>
            <a:r>
              <a:rPr lang="en-GB"/>
              <a:t>Connection and Relevance</a:t>
            </a:r>
            <a:endParaRPr/>
          </a:p>
          <a:p>
            <a:pPr indent="-308610" lvl="0" marL="228600" rtl="0" algn="l">
              <a:lnSpc>
                <a:spcPct val="90000"/>
              </a:lnSpc>
              <a:spcBef>
                <a:spcPts val="1000"/>
              </a:spcBef>
              <a:spcAft>
                <a:spcPts val="1600"/>
              </a:spcAft>
              <a:buClr>
                <a:srgbClr val="FFFFFF"/>
              </a:buClr>
              <a:buSzPts val="2800"/>
              <a:buChar char="●"/>
            </a:pPr>
            <a:r>
              <a:rPr lang="en-GB"/>
              <a:t>Contextual Appropriateness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3">
            <a:alphaModFix/>
          </a:blip>
          <a:srcRect b="0" l="0" r="0" t="0"/>
          <a:stretch/>
        </p:blipFill>
        <p:spPr>
          <a:xfrm>
            <a:off x="1971800" y="1064425"/>
            <a:ext cx="7961475" cy="453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Software</a:t>
            </a:r>
            <a:endParaRPr/>
          </a:p>
        </p:txBody>
      </p:sp>
      <p:sp>
        <p:nvSpPr>
          <p:cNvPr id="179" name="Google Shape;17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1940" lvl="0" marL="228600" rtl="0" algn="l">
              <a:lnSpc>
                <a:spcPct val="90000"/>
              </a:lnSpc>
              <a:spcBef>
                <a:spcPts val="0"/>
              </a:spcBef>
              <a:spcAft>
                <a:spcPts val="0"/>
              </a:spcAft>
              <a:buClr>
                <a:schemeClr val="lt1"/>
              </a:buClr>
              <a:buSzPts val="2800"/>
              <a:buChar char="●"/>
            </a:pPr>
            <a:r>
              <a:rPr lang="en-GB"/>
              <a:t>Tools like SonarQube, ESLint, and Pylint analyze source code</a:t>
            </a:r>
            <a:endParaRPr/>
          </a:p>
          <a:p>
            <a:pPr indent="-281940" lvl="0" marL="228600" rtl="0" algn="l">
              <a:lnSpc>
                <a:spcPct val="90000"/>
              </a:lnSpc>
              <a:spcBef>
                <a:spcPts val="0"/>
              </a:spcBef>
              <a:spcAft>
                <a:spcPts val="0"/>
              </a:spcAft>
              <a:buClr>
                <a:schemeClr val="lt1"/>
              </a:buClr>
              <a:buSzPts val="2800"/>
              <a:buChar char="●"/>
            </a:pPr>
            <a:r>
              <a:rPr lang="en-GB"/>
              <a:t>Identify potential issues and enforce coding standards</a:t>
            </a:r>
            <a:endParaRPr/>
          </a:p>
          <a:p>
            <a:pPr indent="-281940" lvl="0" marL="228600" rtl="0" algn="l">
              <a:lnSpc>
                <a:spcPct val="90000"/>
              </a:lnSpc>
              <a:spcBef>
                <a:spcPts val="0"/>
              </a:spcBef>
              <a:spcAft>
                <a:spcPts val="0"/>
              </a:spcAft>
              <a:buClr>
                <a:schemeClr val="lt1"/>
              </a:buClr>
              <a:buSzPts val="2800"/>
              <a:buChar char="●"/>
            </a:pPr>
            <a:r>
              <a:rPr lang="en-GB"/>
              <a:t>They can flag potential code, like duplicated code or inconsistent naming conventions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566600" y="2397925"/>
            <a:ext cx="11266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GB" sz="10000">
                <a:latin typeface="Pacifico"/>
                <a:ea typeface="Pacifico"/>
                <a:cs typeface="Pacifico"/>
                <a:sym typeface="Pacifico"/>
              </a:rPr>
              <a:t>Thanks for listening</a:t>
            </a:r>
            <a:endParaRPr sz="10000">
              <a:latin typeface="Pacifico"/>
              <a:ea typeface="Pacifico"/>
              <a:cs typeface="Pacifico"/>
              <a:sym typeface="Pacific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