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#&lt;1&gt;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&lt;Harsh Verma&gt;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</a:t>
            </a:r>
          </a:p>
          <a:p>
            <a:pPr marL="0" indent="0">
              <a:buNone/>
            </a:pPr>
            <a:r>
              <a:rPr lang="en-US" sz="2000" dirty="0"/>
              <a:t>Shell applies clear communication, structured team development, and effective hybrid work strategies.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</a:t>
            </a:r>
          </a:p>
          <a:p>
            <a:pPr marL="0" indent="0">
              <a:buNone/>
            </a:pPr>
            <a:r>
              <a:rPr lang="en-US" sz="2000" dirty="0"/>
              <a:t>These practices enhance team cohesion, improve stakeholder engagement, and drive higher productivity and innovation.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close-up of a white board&#10;&#10;Description automatically generated">
            <a:extLst>
              <a:ext uri="{FF2B5EF4-FFF2-40B4-BE49-F238E27FC236}">
                <a16:creationId xmlns:a16="http://schemas.microsoft.com/office/drawing/2014/main" id="{F1080B52-0A34-9CBE-9D54-6D6EA63B128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4372" y="1446007"/>
            <a:ext cx="2758402" cy="49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were the challenges I faced while implementing Learning 1 and my plan to overcome them</a:t>
            </a:r>
          </a:p>
          <a:p>
            <a:r>
              <a:rPr lang="en-US" sz="2000" b="1" dirty="0"/>
              <a:t>Challenges: </a:t>
            </a:r>
            <a:r>
              <a:rPr lang="en-US" sz="2000" dirty="0"/>
              <a:t>Difficulty in aligning stakeholder interests and communication preferences.</a:t>
            </a:r>
          </a:p>
          <a:p>
            <a:r>
              <a:rPr lang="en-US" sz="2000" b="1" dirty="0"/>
              <a:t>Plan: </a:t>
            </a:r>
            <a:r>
              <a:rPr lang="en-US" sz="2000" dirty="0"/>
              <a:t>Develop a comprehensive stakeholder communication plan and use feedback tools to adjust strategies.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27883-AB9B-6DF2-0FDB-64B2742BBD2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4463"/>
          <a:stretch/>
        </p:blipFill>
        <p:spPr>
          <a:xfrm>
            <a:off x="6399098" y="2360967"/>
            <a:ext cx="5350707" cy="30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were the challenges I faced while implementing Learning 2 and my plan to overcome them</a:t>
            </a:r>
          </a:p>
          <a:p>
            <a:r>
              <a:rPr lang="en-US" sz="2000" b="1" dirty="0"/>
              <a:t>Challenges: </a:t>
            </a:r>
            <a:r>
              <a:rPr lang="en-US" sz="2000" dirty="0"/>
              <a:t>Managing diverse team dynamics and maintaining consistent engagement in hybrid settings.</a:t>
            </a:r>
          </a:p>
          <a:p>
            <a:r>
              <a:rPr lang="en-US" sz="2000" b="1" dirty="0"/>
              <a:t>Plan: </a:t>
            </a:r>
            <a:r>
              <a:rPr lang="en-US" sz="2000" dirty="0"/>
              <a:t>Implement regular check-ins, use collaborative tools for streamlined communication, conduct role-playing exercises to simulate stakeholder interactions, and provide templates for mapping strategies to apply learnings effectively.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 descr="A group of people standing in front of a large screen&#10;&#10;Description automatically generated">
            <a:extLst>
              <a:ext uri="{FF2B5EF4-FFF2-40B4-BE49-F238E27FC236}">
                <a16:creationId xmlns:a16="http://schemas.microsoft.com/office/drawing/2014/main" id="{C0304017-A052-974C-CA41-BE82ACF9915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05" y="1860993"/>
            <a:ext cx="5327323" cy="39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were the challenges I faced while implementing Learning 3 and my plan to overcome them</a:t>
            </a:r>
          </a:p>
          <a:p>
            <a:r>
              <a:rPr lang="en-US" sz="2000" b="1" dirty="0"/>
              <a:t>Challenges: </a:t>
            </a:r>
            <a:r>
              <a:rPr lang="en-US" sz="2000" dirty="0"/>
              <a:t>Applying theory to practice, adapting to new tools and techniques, and balancing agile methods with organizational structure.</a:t>
            </a:r>
          </a:p>
          <a:p>
            <a:r>
              <a:rPr lang="en-US" sz="2000" b="1" dirty="0"/>
              <a:t>Plan: </a:t>
            </a:r>
            <a:r>
              <a:rPr lang="en-US" sz="2000" dirty="0"/>
              <a:t>Use peer learning for insights, conduct simulations for practical experience, and implement regular reviews to ensure alignment and adjustments.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CDB57-3B7A-45FB-208C-C91AE55D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9" y="2520782"/>
            <a:ext cx="5244112" cy="2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Mentoring and Coaching: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assist with the real-world application of Agile techniques, offer continuing mentoring and coaching.</a:t>
            </a:r>
          </a:p>
          <a:p>
            <a:pPr marL="0" indent="0" algn="ctr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Aids: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demonstrate important concepts and procedures, use Agile boards, charts, and visual models.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Getting Ready and Making Plans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participant challenges and skill levels in order to assess needs.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Materials: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instructional materials that include activities and visual aids. 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an Azure Agile account and put tasks, features, and epics into practice.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how ”Your” learning was fun this week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b="1" dirty="0"/>
              <a:t>Ice Breakers: </a:t>
            </a:r>
            <a:r>
              <a:rPr lang="en-US" sz="2000" dirty="0"/>
              <a:t>We began with engaging activities to build rapport and ease into interactions.</a:t>
            </a:r>
          </a:p>
          <a:p>
            <a:r>
              <a:rPr lang="en-US" sz="2000" b="1" dirty="0"/>
              <a:t>Funny Moments: </a:t>
            </a:r>
            <a:r>
              <a:rPr lang="en-US" sz="2000" dirty="0"/>
              <a:t>Colleagues’ dance performances added humor and helped lighten the atmosphere.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[Add a graphic or a picture of how you/your team enjoyed the new learning]</a:t>
            </a:r>
          </a:p>
        </p:txBody>
      </p:sp>
      <p:pic>
        <p:nvPicPr>
          <p:cNvPr id="9" name="Picture 8" descr="A folded paper with numbers on it&#10;&#10;Description automatically generated">
            <a:extLst>
              <a:ext uri="{FF2B5EF4-FFF2-40B4-BE49-F238E27FC236}">
                <a16:creationId xmlns:a16="http://schemas.microsoft.com/office/drawing/2014/main" id="{87131282-2D47-D216-6040-7B785A2641E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8" b="24211"/>
          <a:stretch/>
        </p:blipFill>
        <p:spPr>
          <a:xfrm>
            <a:off x="6492544" y="2110264"/>
            <a:ext cx="5151073" cy="372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/>
              <a:t>Importance of topics of upcoming week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Burnup Charts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Burndown Charts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Kanban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Connectivity of topics from current week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Development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Q/A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Staging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i="1" dirty="0"/>
              <a:t>Production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"Small steps, big impact—together I thrive."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This phrase highlights how individual efforts, much like an ant’s, can lead to significant results when driven by purpose and collaboration.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Please share an image / visual that best represents you</a:t>
            </a:r>
          </a:p>
        </p:txBody>
      </p:sp>
      <p:pic>
        <p:nvPicPr>
          <p:cNvPr id="1028" name="Picture 4" descr="Ant | Description, Taxonomy, Habitat, Species, Life Cycle, &amp; Facts |  Britannica">
            <a:extLst>
              <a:ext uri="{FF2B5EF4-FFF2-40B4-BE49-F238E27FC236}">
                <a16:creationId xmlns:a16="http://schemas.microsoft.com/office/drawing/2014/main" id="{BDAEA5AD-D7AE-1C81-3786-04CA1A50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81" y="1877965"/>
            <a:ext cx="4526943" cy="39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 (SOFT SKILLS - DAY 1)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Professional Behavior: </a:t>
            </a:r>
            <a:r>
              <a:rPr lang="en-US" sz="1800" dirty="0"/>
              <a:t>Uphold integrity, reliability, and respect while communicating clearly and being accountable.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Growth Mindset: </a:t>
            </a:r>
            <a:r>
              <a:rPr lang="en-US" sz="1800" dirty="0"/>
              <a:t>Embrace challenges, learn from feedback, and persist through setbacks to continuously grow.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Grooming: </a:t>
            </a:r>
            <a:r>
              <a:rPr lang="en-US" sz="1800" dirty="0"/>
              <a:t>Maintain cleanliness and appropriate attire to reflect professionalism and self-respect.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Etiquette for Calls and Chats: </a:t>
            </a:r>
            <a:r>
              <a:rPr lang="en-US" sz="1800" dirty="0"/>
              <a:t>Be clear, courteous, and professional in all forms of communication.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Email Writing for Feedback: </a:t>
            </a:r>
            <a:r>
              <a:rPr lang="en-US" sz="1800" dirty="0"/>
              <a:t>Provide specific, constructive, and respectful feedback in a clear tone.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E026E-4282-34FE-45ED-3B46E3048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9" y="1860993"/>
            <a:ext cx="3334747" cy="2191916"/>
          </a:xfrm>
          <a:prstGeom prst="rect">
            <a:avLst/>
          </a:prstGeom>
        </p:spPr>
      </p:pic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28FEC291-74ED-45DA-B129-793EC692625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19" y="3018489"/>
            <a:ext cx="2335218" cy="29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 (SOFT SKILLS - DAY 2)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Stakeholder Identification &amp; Analysis: </a:t>
            </a:r>
            <a:r>
              <a:rPr lang="en-US" sz="1800" dirty="0"/>
              <a:t>Identify key stakeholders and assess their interests and influence.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Effective Communication Strategies: </a:t>
            </a:r>
            <a:r>
              <a:rPr lang="en-US" sz="1800" dirty="0"/>
              <a:t>Tailor communication to address stakeholders' needs and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Managing Stakeholder Expectations &amp; Conflicts: </a:t>
            </a:r>
            <a:r>
              <a:rPr lang="en-US" sz="1800" dirty="0"/>
              <a:t>Align expectations and address conflicts through proactive and transparent engagement.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Building and Managing Stakeholder Relationships: </a:t>
            </a:r>
            <a:r>
              <a:rPr lang="en-US" sz="1800" dirty="0"/>
              <a:t>Foster strong, ongoing relationships through consistent and respectful interactions.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paper with writing and a drawing of a person and person&#10;&#10;Description automatically generated">
            <a:extLst>
              <a:ext uri="{FF2B5EF4-FFF2-40B4-BE49-F238E27FC236}">
                <a16:creationId xmlns:a16="http://schemas.microsoft.com/office/drawing/2014/main" id="{7275CDD6-F454-9F2E-A2E6-A671C24FA28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85" y="2106153"/>
            <a:ext cx="4212534" cy="35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 (SOFT SKILLS - DAY 3)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350" b="1" dirty="0"/>
              <a:t>Teamwork: </a:t>
            </a:r>
            <a:r>
              <a:rPr lang="en-US" sz="1350" dirty="0"/>
              <a:t>Collaborate effectively to achieve common goals and enhance productivity.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b="1" dirty="0"/>
              <a:t>Working in Teams: </a:t>
            </a:r>
            <a:r>
              <a:rPr lang="en-US" sz="1350" dirty="0"/>
              <a:t>Leverage diverse skills and perspectives for better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b="1" dirty="0"/>
              <a:t>Stages in Team Development: </a:t>
            </a:r>
            <a:r>
              <a:rPr lang="en-US" sz="1350" dirty="0"/>
              <a:t>Recognize and navigate the phases of team growth: forming, storming, norming, performing, and adjourning.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b="1" dirty="0"/>
              <a:t>Traits of a Team Player: </a:t>
            </a:r>
            <a:r>
              <a:rPr lang="en-US" sz="1350" dirty="0"/>
              <a:t>Exhibit reliability, communication, and cooperation to contribute to team success.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b="1" dirty="0"/>
              <a:t>Growth Mindset: </a:t>
            </a:r>
            <a:r>
              <a:rPr lang="en-US" sz="1350" dirty="0"/>
              <a:t>Embrace challenges and view feedback as opportunities for personal and team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b="1" dirty="0"/>
              <a:t>Giving and Receiving Feedback: </a:t>
            </a:r>
            <a:r>
              <a:rPr lang="en-US" sz="1350" dirty="0"/>
              <a:t>Provide constructive feedback and accept it graciously to foster continuous improvement.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b="1" dirty="0"/>
              <a:t>Follow-Up and Status Update: </a:t>
            </a:r>
            <a:r>
              <a:rPr lang="en-US" sz="1350" dirty="0"/>
              <a:t>Regularly update on progress and follow up to ensure alignment and address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50" b="1" dirty="0"/>
              <a:t>Working in Hybrid Teams: </a:t>
            </a:r>
            <a:r>
              <a:rPr lang="en-US" sz="1350" dirty="0"/>
              <a:t>Adapt to both in-person and remote team dynamics to maintain collaboration and productivity.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group of papers on a table&#10;&#10;Description automatically generated">
            <a:extLst>
              <a:ext uri="{FF2B5EF4-FFF2-40B4-BE49-F238E27FC236}">
                <a16:creationId xmlns:a16="http://schemas.microsoft.com/office/drawing/2014/main" id="{6C57751D-6FA3-50D8-434E-AE543D58D5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19" y="2021420"/>
            <a:ext cx="2111377" cy="3755385"/>
          </a:xfrm>
          <a:prstGeom prst="rect">
            <a:avLst/>
          </a:prstGeom>
        </p:spPr>
      </p:pic>
      <p:pic>
        <p:nvPicPr>
          <p:cNvPr id="8" name="Picture 7" descr="A white board with black rectangles and a cord&#10;&#10;Description automatically generated">
            <a:extLst>
              <a:ext uri="{FF2B5EF4-FFF2-40B4-BE49-F238E27FC236}">
                <a16:creationId xmlns:a16="http://schemas.microsoft.com/office/drawing/2014/main" id="{928A59E8-3B48-97FC-904E-8BDEB277433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65" y="2021420"/>
            <a:ext cx="2111377" cy="37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 </a:t>
            </a:r>
            <a:r>
              <a:rPr lang="en-US" sz="2000" dirty="0"/>
              <a:t>Shell integrates clear communication and feedback, supports structured team development, promotes a growth mindset, and adapts to hybrid work environments.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 </a:t>
            </a:r>
            <a:r>
              <a:rPr lang="en-US" sz="2000" dirty="0"/>
              <a:t>These practices enhance team collaboration, improve stakeholder relationships, drive continuous innovation, and ensure productivity in diverse work settings.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pen on a notebook with a drawing on it&#10;&#10;Description automatically generated">
            <a:extLst>
              <a:ext uri="{FF2B5EF4-FFF2-40B4-BE49-F238E27FC236}">
                <a16:creationId xmlns:a16="http://schemas.microsoft.com/office/drawing/2014/main" id="{48EEE727-BF2C-8E15-435A-BE21F17D508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6" b="42721"/>
          <a:stretch/>
        </p:blipFill>
        <p:spPr>
          <a:xfrm>
            <a:off x="6607058" y="1970595"/>
            <a:ext cx="4938188" cy="38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</a:t>
            </a:r>
          </a:p>
          <a:p>
            <a:pPr marL="0" indent="0">
              <a:buNone/>
            </a:pPr>
            <a:r>
              <a:rPr lang="en-US" sz="2000" dirty="0"/>
              <a:t>Shell applies these principles by ensuring effective communication, structured team development, and adaptability in hybrid work settings.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</a:t>
            </a:r>
          </a:p>
          <a:p>
            <a:pPr marL="0" indent="0">
              <a:buNone/>
            </a:pPr>
            <a:r>
              <a:rPr lang="en-US" sz="2000" dirty="0"/>
              <a:t>This approach boosts team collaboration, strengthens stakeholder relationships, and enhances productivity and innovation.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sign on a wall&#10;&#10;Description automatically generated">
            <a:extLst>
              <a:ext uri="{FF2B5EF4-FFF2-40B4-BE49-F238E27FC236}">
                <a16:creationId xmlns:a16="http://schemas.microsoft.com/office/drawing/2014/main" id="{D6473D35-D1DF-5963-86D3-A1467D8FDBA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5" b="25631"/>
          <a:stretch/>
        </p:blipFill>
        <p:spPr>
          <a:xfrm>
            <a:off x="6606073" y="1968759"/>
            <a:ext cx="4851919" cy="38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19952</TotalTime>
  <Words>1067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 (SOFT SKILLS - DAY 1)</vt:lpstr>
      <vt:lpstr>Learning 2 | My takeaways (SOFT SKILLS - DAY 2)</vt:lpstr>
      <vt:lpstr>Learning 3 | My takeaways (SOFT SKILLS - DAY 3)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HARSH VERMA</cp:lastModifiedBy>
  <cp:revision>504</cp:revision>
  <dcterms:created xsi:type="dcterms:W3CDTF">2022-01-18T12:35:56Z</dcterms:created>
  <dcterms:modified xsi:type="dcterms:W3CDTF">2024-08-30T18:04:46Z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