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438" r:id="rId3"/>
    <p:sldId id="267" r:id="rId4"/>
    <p:sldId id="439" r:id="rId5"/>
    <p:sldId id="460" r:id="rId6"/>
    <p:sldId id="323" r:id="rId7"/>
    <p:sldId id="324" r:id="rId8"/>
    <p:sldId id="325" r:id="rId9"/>
    <p:sldId id="329" r:id="rId10"/>
    <p:sldId id="330" r:id="rId11"/>
    <p:sldId id="461" r:id="rId12"/>
    <p:sldId id="332" r:id="rId13"/>
    <p:sldId id="333" r:id="rId14"/>
    <p:sldId id="334" r:id="rId15"/>
    <p:sldId id="328" r:id="rId16"/>
    <p:sldId id="264" r:id="rId17"/>
    <p:sldId id="260" r:id="rId18"/>
    <p:sldId id="261" r:id="rId19"/>
    <p:sldId id="263" r:id="rId20"/>
    <p:sldId id="262" r:id="rId21"/>
    <p:sldId id="259" r:id="rId22"/>
    <p:sldId id="296" r:id="rId23"/>
    <p:sldId id="281" r:id="rId24"/>
    <p:sldId id="282" r:id="rId25"/>
    <p:sldId id="350" r:id="rId26"/>
    <p:sldId id="351" r:id="rId27"/>
    <p:sldId id="352" r:id="rId28"/>
    <p:sldId id="440" r:id="rId29"/>
    <p:sldId id="441" r:id="rId30"/>
    <p:sldId id="442" r:id="rId31"/>
    <p:sldId id="443" r:id="rId32"/>
    <p:sldId id="444" r:id="rId33"/>
    <p:sldId id="445" r:id="rId34"/>
    <p:sldId id="44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4" d="100"/>
          <a:sy n="94" d="100"/>
        </p:scale>
        <p:origin x="78" y="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82466-CD87-46B2-AB1D-83ABAD07DC8B}"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231EE-95A4-4FE1-AA25-C1AA8C35084A}" type="slidenum">
              <a:rPr lang="en-US" smtClean="0"/>
              <a:t>‹#›</a:t>
            </a:fld>
            <a:endParaRPr lang="en-US"/>
          </a:p>
        </p:txBody>
      </p:sp>
    </p:spTree>
    <p:extLst>
      <p:ext uri="{BB962C8B-B14F-4D97-AF65-F5344CB8AC3E}">
        <p14:creationId xmlns:p14="http://schemas.microsoft.com/office/powerpoint/2010/main" val="400109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fld id="{AC1BE634-C50E-5C4B-9390-F42FA73AB623}" type="slidenum">
              <a:rPr lang="en-US" sz="1200"/>
              <a:pPr/>
              <a:t>1</a:t>
            </a:fld>
            <a:endParaRPr lang="en-US" sz="120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89356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fld id="{CC2BA84F-25DE-7947-BC1E-706B7929A698}" type="slidenum">
              <a:rPr lang="en-US" sz="1200"/>
              <a:pPr/>
              <a:t>29</a:t>
            </a:fld>
            <a:endParaRPr lang="en-US" sz="1200"/>
          </a:p>
        </p:txBody>
      </p:sp>
      <p:sp>
        <p:nvSpPr>
          <p:cNvPr id="17410" name="Rectangle 1026"/>
          <p:cNvSpPr>
            <a:spLocks noGrp="1" noRot="1" noChangeAspect="1" noChangeArrowheads="1" noTextEdit="1"/>
          </p:cNvSpPr>
          <p:nvPr>
            <p:ph type="sldImg"/>
          </p:nvPr>
        </p:nvSpPr>
        <p:spPr>
          <a:ln/>
        </p:spPr>
      </p:sp>
      <p:sp>
        <p:nvSpPr>
          <p:cNvPr id="17411"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90431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fld id="{7ECFDC29-9CCF-AD48-84B1-B12CC0947954}" type="slidenum">
              <a:rPr lang="en-US" sz="1200"/>
              <a:pPr/>
              <a:t>30</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37978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fld id="{35361850-CE28-7F45-A5FE-DF7607D1781B}" type="slidenum">
              <a:rPr lang="en-US" sz="1200"/>
              <a:pPr/>
              <a:t>31</a:t>
            </a:fld>
            <a:endParaRPr lang="en-U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410371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fld id="{E1E44D5A-4F4C-784D-912A-4E4DE2678521}" type="slidenum">
              <a:rPr lang="en-US" sz="1200"/>
              <a:pPr/>
              <a:t>32</a:t>
            </a:fld>
            <a:endParaRPr lang="en-US" sz="12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99348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2765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fld id="{72933ED0-5C2C-4345-AF3D-6BCC74A3F3BD}" type="slidenum">
              <a:rPr lang="en-US" sz="1200"/>
              <a:pPr/>
              <a:t>33</a:t>
            </a:fld>
            <a:endParaRPr lang="en-US" sz="1200"/>
          </a:p>
        </p:txBody>
      </p:sp>
    </p:spTree>
    <p:extLst>
      <p:ext uri="{BB962C8B-B14F-4D97-AF65-F5344CB8AC3E}">
        <p14:creationId xmlns:p14="http://schemas.microsoft.com/office/powerpoint/2010/main" val="3447482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fld id="{B0BCD1DD-0778-5946-8D66-B7F13133E7BC}" type="slidenum">
              <a:rPr lang="en-US" sz="1200"/>
              <a:pPr/>
              <a:t>34</a:t>
            </a:fld>
            <a:endParaRPr 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2564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CA122-DD77-DA41-A3EB-60C6383207E9}" type="slidenum">
              <a:rPr lang="en-US" smtClean="0"/>
              <a:pPr/>
              <a:t>5</a:t>
            </a:fld>
            <a:endParaRPr lang="en-US" dirty="0"/>
          </a:p>
        </p:txBody>
      </p:sp>
    </p:spTree>
    <p:extLst>
      <p:ext uri="{BB962C8B-B14F-4D97-AF65-F5344CB8AC3E}">
        <p14:creationId xmlns:p14="http://schemas.microsoft.com/office/powerpoint/2010/main" val="280447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8CA122-DD77-DA41-A3EB-60C6383207E9}" type="slidenum">
              <a:rPr lang="en-US" smtClean="0"/>
              <a:pPr/>
              <a:t>6</a:t>
            </a:fld>
            <a:endParaRPr lang="en-US" dirty="0"/>
          </a:p>
        </p:txBody>
      </p:sp>
    </p:spTree>
    <p:extLst>
      <p:ext uri="{BB962C8B-B14F-4D97-AF65-F5344CB8AC3E}">
        <p14:creationId xmlns:p14="http://schemas.microsoft.com/office/powerpoint/2010/main" val="343490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CA122-DD77-DA41-A3EB-60C6383207E9}" type="slidenum">
              <a:rPr lang="en-US" smtClean="0"/>
              <a:pPr/>
              <a:t>7</a:t>
            </a:fld>
            <a:endParaRPr lang="en-US" dirty="0"/>
          </a:p>
        </p:txBody>
      </p:sp>
    </p:spTree>
    <p:extLst>
      <p:ext uri="{BB962C8B-B14F-4D97-AF65-F5344CB8AC3E}">
        <p14:creationId xmlns:p14="http://schemas.microsoft.com/office/powerpoint/2010/main" val="3664552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CA122-DD77-DA41-A3EB-60C6383207E9}" type="slidenum">
              <a:rPr lang="en-US" smtClean="0"/>
              <a:pPr/>
              <a:t>8</a:t>
            </a:fld>
            <a:endParaRPr lang="en-US" dirty="0"/>
          </a:p>
        </p:txBody>
      </p:sp>
    </p:spTree>
    <p:extLst>
      <p:ext uri="{BB962C8B-B14F-4D97-AF65-F5344CB8AC3E}">
        <p14:creationId xmlns:p14="http://schemas.microsoft.com/office/powerpoint/2010/main" val="3664552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D8CA122-DD77-DA41-A3EB-60C6383207E9}" type="slidenum">
              <a:rPr lang="en-US" smtClean="0"/>
              <a:pPr/>
              <a:t>15</a:t>
            </a:fld>
            <a:endParaRPr lang="en-US" dirty="0"/>
          </a:p>
        </p:txBody>
      </p:sp>
    </p:spTree>
    <p:extLst>
      <p:ext uri="{BB962C8B-B14F-4D97-AF65-F5344CB8AC3E}">
        <p14:creationId xmlns:p14="http://schemas.microsoft.com/office/powerpoint/2010/main" val="2016900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9D0276-9E8B-BB4C-85D8-308B7B4086D3}" type="slidenum">
              <a:rPr lang="en-US" smtClean="0"/>
              <a:t>18</a:t>
            </a:fld>
            <a:endParaRPr lang="en-US"/>
          </a:p>
        </p:txBody>
      </p:sp>
    </p:spTree>
    <p:extLst>
      <p:ext uri="{BB962C8B-B14F-4D97-AF65-F5344CB8AC3E}">
        <p14:creationId xmlns:p14="http://schemas.microsoft.com/office/powerpoint/2010/main" val="226997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Committee</a:t>
            </a:r>
          </a:p>
          <a:p>
            <a:r>
              <a:rPr lang="en-US" dirty="0"/>
              <a:t>Me, </a:t>
            </a:r>
            <a:r>
              <a:rPr lang="en-US" dirty="0" err="1"/>
              <a:t>Jinyang</a:t>
            </a:r>
            <a:r>
              <a:rPr lang="en-US" dirty="0"/>
              <a:t> Li (NYU), Herbert Bos (</a:t>
            </a:r>
            <a:r>
              <a:rPr lang="en-US" dirty="0" err="1"/>
              <a:t>Vrije</a:t>
            </a:r>
            <a:r>
              <a:rPr lang="en-US" dirty="0"/>
              <a:t> University)</a:t>
            </a:r>
          </a:p>
        </p:txBody>
      </p:sp>
      <p:sp>
        <p:nvSpPr>
          <p:cNvPr id="4" name="Slide Number Placeholder 3"/>
          <p:cNvSpPr>
            <a:spLocks noGrp="1"/>
          </p:cNvSpPr>
          <p:nvPr>
            <p:ph type="sldNum" sz="quarter" idx="5"/>
          </p:nvPr>
        </p:nvSpPr>
        <p:spPr/>
        <p:txBody>
          <a:bodyPr/>
          <a:lstStyle/>
          <a:p>
            <a:fld id="{E89D0276-9E8B-BB4C-85D8-308B7B4086D3}" type="slidenum">
              <a:rPr lang="en-US" smtClean="0"/>
              <a:t>21</a:t>
            </a:fld>
            <a:endParaRPr lang="en-US"/>
          </a:p>
        </p:txBody>
      </p:sp>
    </p:spTree>
    <p:extLst>
      <p:ext uri="{BB962C8B-B14F-4D97-AF65-F5344CB8AC3E}">
        <p14:creationId xmlns:p14="http://schemas.microsoft.com/office/powerpoint/2010/main" val="285072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fld id="{AC1BE634-C50E-5C4B-9390-F42FA73AB623}" type="slidenum">
              <a:rPr lang="en-US" sz="1200"/>
              <a:pPr/>
              <a:t>28</a:t>
            </a:fld>
            <a:endParaRPr lang="en-US" sz="120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03610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5348-65F4-48B6-A8DC-A6D12F87C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5F69CA-51BE-4B3D-9FD5-E28287EBD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0116E0-E218-410C-9248-2ACE45A6AFAB}"/>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5" name="Footer Placeholder 4">
            <a:extLst>
              <a:ext uri="{FF2B5EF4-FFF2-40B4-BE49-F238E27FC236}">
                <a16:creationId xmlns:a16="http://schemas.microsoft.com/office/drawing/2014/main" id="{AB239437-CE9B-4349-842D-3DEF665A3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048C1-5329-4E36-8D31-45EA16F4BA68}"/>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172183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EC5C-B93D-4F44-9072-BBAA344DD5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48F10B-4898-40A8-9F82-A2B81C242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0CD83-7270-4992-9631-1F3BB54FAEF3}"/>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5" name="Footer Placeholder 4">
            <a:extLst>
              <a:ext uri="{FF2B5EF4-FFF2-40B4-BE49-F238E27FC236}">
                <a16:creationId xmlns:a16="http://schemas.microsoft.com/office/drawing/2014/main" id="{5D9E5669-D39A-4B39-8E51-470D1F775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9355D-EFC5-4BF9-82CE-F3F6F1D45CA2}"/>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111810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2D65F-DE33-464E-8842-838740954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E1AAB2-E8DC-40B5-ABBA-D39862C4F7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B6FF4-0686-4946-BDE9-2FCC7A2111E8}"/>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5" name="Footer Placeholder 4">
            <a:extLst>
              <a:ext uri="{FF2B5EF4-FFF2-40B4-BE49-F238E27FC236}">
                <a16:creationId xmlns:a16="http://schemas.microsoft.com/office/drawing/2014/main" id="{5DE4AEC5-8569-4C60-86A6-D6CFFE62A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A33E7-B18C-4B37-B36B-754B9A1FC808}"/>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361394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7BA6-A31D-4205-B098-FBED4E7D02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67A3E-F3CE-437F-B93E-8AD0EF76B2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0D2A2-D443-4DB0-860C-48964F655397}"/>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5" name="Footer Placeholder 4">
            <a:extLst>
              <a:ext uri="{FF2B5EF4-FFF2-40B4-BE49-F238E27FC236}">
                <a16:creationId xmlns:a16="http://schemas.microsoft.com/office/drawing/2014/main" id="{DA70D6EC-C13F-4FA3-9B70-FFF30B7B9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2F3B2-DA55-4687-9F93-EC4174AFD2F4}"/>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336553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AE41-7BF4-4C0F-BC4C-9CB419A5D0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7C444C-1225-4093-AD92-245B7FA89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CCE92-0B82-4455-9D25-E9647983B2B5}"/>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5" name="Footer Placeholder 4">
            <a:extLst>
              <a:ext uri="{FF2B5EF4-FFF2-40B4-BE49-F238E27FC236}">
                <a16:creationId xmlns:a16="http://schemas.microsoft.com/office/drawing/2014/main" id="{DB70F006-5252-4F21-AE8A-BC61752D3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FD328-3CEC-4A6A-BF40-44598E18B242}"/>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341114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B6B-0AB8-4DB9-8185-E8A50993DD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3AC480-777A-416C-A574-2F7AD80E0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AE2FC-27B0-4790-9279-424F79A57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A82A7D-D16F-478E-AC1E-2949FC6B20ED}"/>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6" name="Footer Placeholder 5">
            <a:extLst>
              <a:ext uri="{FF2B5EF4-FFF2-40B4-BE49-F238E27FC236}">
                <a16:creationId xmlns:a16="http://schemas.microsoft.com/office/drawing/2014/main" id="{AC9F839F-0B19-49F8-B1E7-8B7FD7C6C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ECF26-25CD-4ABF-B12D-FF4049CDE3DA}"/>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217911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4457-A4FE-43D0-84E9-80B31CE47F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0EE225-26B3-43E8-882E-E56151428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AB3805-F0E9-4C93-805C-3A24A9DFA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62C84-E376-419D-86D1-8E1E6F4FD6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AAA7CC-4E11-48AA-A369-4AFBC62B5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10964-F555-4F6C-93C9-7BACA0EBD668}"/>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8" name="Footer Placeholder 7">
            <a:extLst>
              <a:ext uri="{FF2B5EF4-FFF2-40B4-BE49-F238E27FC236}">
                <a16:creationId xmlns:a16="http://schemas.microsoft.com/office/drawing/2014/main" id="{C2448162-DD6D-4BA2-B803-2831B6E6F1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D2DFB9-F457-4354-A9F1-54849B74DA59}"/>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70394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646-0B68-48C9-83A9-165B8D3A66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A93B46-C5FD-418A-8BE8-0A54F923B412}"/>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4" name="Footer Placeholder 3">
            <a:extLst>
              <a:ext uri="{FF2B5EF4-FFF2-40B4-BE49-F238E27FC236}">
                <a16:creationId xmlns:a16="http://schemas.microsoft.com/office/drawing/2014/main" id="{E9A4AB29-EA9B-45C8-9DB2-E0E85E39F0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7C645-539F-4FFD-AEE7-5F0018AF4F87}"/>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86014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11431-FBF7-413A-A797-8387AEF53FB8}"/>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3" name="Footer Placeholder 2">
            <a:extLst>
              <a:ext uri="{FF2B5EF4-FFF2-40B4-BE49-F238E27FC236}">
                <a16:creationId xmlns:a16="http://schemas.microsoft.com/office/drawing/2014/main" id="{F767ECF1-C018-4A20-98A4-2AD2ADFD34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08DFF3-668E-40E8-9B6F-A2DBC8BCB6B0}"/>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139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2172-72F3-48A8-92F4-8A3BAE74F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39081B-B660-4716-9589-B24A5C6EE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E99388-B992-463C-BEB9-3F9B7052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8E894-1FA5-4E84-93B5-08672AC994D2}"/>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6" name="Footer Placeholder 5">
            <a:extLst>
              <a:ext uri="{FF2B5EF4-FFF2-40B4-BE49-F238E27FC236}">
                <a16:creationId xmlns:a16="http://schemas.microsoft.com/office/drawing/2014/main" id="{EC5AAB6E-12E1-47F3-935E-4BDF074D4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5F987-E5A4-4DD5-B657-8F3F5825B014}"/>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99413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8D03-AC8E-4D2D-B389-2ED5D44DA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66E516-1035-4911-B6BB-5886C2FC71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E9B37D-DE80-4F2C-B36D-67E7EBCDD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4FBD9-062A-4C0F-9E3F-CB9CB7F46289}"/>
              </a:ext>
            </a:extLst>
          </p:cNvPr>
          <p:cNvSpPr>
            <a:spLocks noGrp="1"/>
          </p:cNvSpPr>
          <p:nvPr>
            <p:ph type="dt" sz="half" idx="10"/>
          </p:nvPr>
        </p:nvSpPr>
        <p:spPr/>
        <p:txBody>
          <a:bodyPr/>
          <a:lstStyle/>
          <a:p>
            <a:fld id="{34DD483C-5590-4DEE-9CB6-CF67D35973BD}" type="datetimeFigureOut">
              <a:rPr lang="en-US" smtClean="0"/>
              <a:t>10/30/2019</a:t>
            </a:fld>
            <a:endParaRPr lang="en-US"/>
          </a:p>
        </p:txBody>
      </p:sp>
      <p:sp>
        <p:nvSpPr>
          <p:cNvPr id="6" name="Footer Placeholder 5">
            <a:extLst>
              <a:ext uri="{FF2B5EF4-FFF2-40B4-BE49-F238E27FC236}">
                <a16:creationId xmlns:a16="http://schemas.microsoft.com/office/drawing/2014/main" id="{70E4A841-CC00-4E61-87E8-D809F6BBE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90C87-B9E1-4B3F-A303-3C9C8E00D3D9}"/>
              </a:ext>
            </a:extLst>
          </p:cNvPr>
          <p:cNvSpPr>
            <a:spLocks noGrp="1"/>
          </p:cNvSpPr>
          <p:nvPr>
            <p:ph type="sldNum" sz="quarter" idx="12"/>
          </p:nvPr>
        </p:nvSpPr>
        <p:spPr/>
        <p:txBody>
          <a:bodyPr/>
          <a:lstStyle/>
          <a:p>
            <a:fld id="{3583F9D2-1F06-4704-9560-B3FCDA554C1F}" type="slidenum">
              <a:rPr lang="en-US" smtClean="0"/>
              <a:t>‹#›</a:t>
            </a:fld>
            <a:endParaRPr lang="en-US"/>
          </a:p>
        </p:txBody>
      </p:sp>
    </p:spTree>
    <p:extLst>
      <p:ext uri="{BB962C8B-B14F-4D97-AF65-F5344CB8AC3E}">
        <p14:creationId xmlns:p14="http://schemas.microsoft.com/office/powerpoint/2010/main" val="415372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646C4-D33D-4BFB-81C0-CFBE32705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20543-DF2A-4ADD-A6A2-80B38A6F7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4CFF5-84E3-413B-9442-F3410072E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D483C-5590-4DEE-9CB6-CF67D35973BD}" type="datetimeFigureOut">
              <a:rPr lang="en-US" smtClean="0"/>
              <a:t>10/30/2019</a:t>
            </a:fld>
            <a:endParaRPr lang="en-US"/>
          </a:p>
        </p:txBody>
      </p:sp>
      <p:sp>
        <p:nvSpPr>
          <p:cNvPr id="5" name="Footer Placeholder 4">
            <a:extLst>
              <a:ext uri="{FF2B5EF4-FFF2-40B4-BE49-F238E27FC236}">
                <a16:creationId xmlns:a16="http://schemas.microsoft.com/office/drawing/2014/main" id="{2B246CD1-36A1-4192-A1C1-34235D8DD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125C16-371D-40B2-A003-8722A272DE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3F9D2-1F06-4704-9560-B3FCDA554C1F}" type="slidenum">
              <a:rPr lang="en-US" smtClean="0"/>
              <a:t>‹#›</a:t>
            </a:fld>
            <a:endParaRPr lang="en-US"/>
          </a:p>
        </p:txBody>
      </p:sp>
    </p:spTree>
    <p:extLst>
      <p:ext uri="{BB962C8B-B14F-4D97-AF65-F5344CB8AC3E}">
        <p14:creationId xmlns:p14="http://schemas.microsoft.com/office/powerpoint/2010/main" val="351082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1981200" y="1524001"/>
            <a:ext cx="7696200" cy="3816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algn="ctr" eaLnBrk="1" hangingPunct="1">
              <a:spcBef>
                <a:spcPct val="50000"/>
              </a:spcBef>
            </a:pPr>
            <a:r>
              <a:rPr lang="en-US" sz="4400" b="0" dirty="0">
                <a:latin typeface="Arial" charset="0"/>
              </a:rPr>
              <a:t>2019</a:t>
            </a:r>
          </a:p>
          <a:p>
            <a:pPr algn="ctr" eaLnBrk="1" hangingPunct="1">
              <a:spcBef>
                <a:spcPct val="50000"/>
              </a:spcBef>
            </a:pPr>
            <a:r>
              <a:rPr lang="en-US" sz="4400" b="0" dirty="0">
                <a:latin typeface="Arial" charset="0"/>
              </a:rPr>
              <a:t>ACM SIGOPS</a:t>
            </a:r>
          </a:p>
          <a:p>
            <a:pPr algn="ctr" eaLnBrk="1" hangingPunct="1">
              <a:spcBef>
                <a:spcPct val="50000"/>
              </a:spcBef>
            </a:pPr>
            <a:r>
              <a:rPr lang="en-US" sz="4400" b="0" dirty="0">
                <a:latin typeface="Arial" charset="0"/>
              </a:rPr>
              <a:t>Best Paper Awards</a:t>
            </a:r>
          </a:p>
          <a:p>
            <a:pPr algn="ctr" eaLnBrk="1" hangingPunct="1">
              <a:spcBef>
                <a:spcPct val="50000"/>
              </a:spcBef>
            </a:pPr>
            <a:r>
              <a:rPr lang="en-US" sz="4400" b="0" dirty="0">
                <a:latin typeface="Arial" charset="0"/>
              </a:rPr>
              <a:t>(Attempt #2)</a:t>
            </a:r>
          </a:p>
        </p:txBody>
      </p:sp>
    </p:spTree>
    <p:extLst>
      <p:ext uri="{BB962C8B-B14F-4D97-AF65-F5344CB8AC3E}">
        <p14:creationId xmlns:p14="http://schemas.microsoft.com/office/powerpoint/2010/main" val="347322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Undergraduate Silver Medalist</a:t>
            </a:r>
            <a:endParaRPr lang="en-GB" dirty="0"/>
          </a:p>
        </p:txBody>
      </p:sp>
      <p:sp>
        <p:nvSpPr>
          <p:cNvPr id="3" name="Content Placeholder 2"/>
          <p:cNvSpPr>
            <a:spLocks noGrp="1"/>
          </p:cNvSpPr>
          <p:nvPr>
            <p:ph idx="1"/>
          </p:nvPr>
        </p:nvSpPr>
        <p:spPr>
          <a:xfrm>
            <a:off x="2152650" y="3105844"/>
            <a:ext cx="7886700" cy="1558637"/>
          </a:xfrm>
        </p:spPr>
        <p:txBody>
          <a:bodyPr>
            <a:normAutofit/>
          </a:bodyPr>
          <a:lstStyle/>
          <a:p>
            <a:pPr marL="0" indent="0" algn="ctr">
              <a:buNone/>
            </a:pPr>
            <a:r>
              <a:rPr lang="en-GB" sz="3000" dirty="0" err="1">
                <a:solidFill>
                  <a:schemeClr val="accent1">
                    <a:lumMod val="75000"/>
                  </a:schemeClr>
                </a:solidFill>
              </a:rPr>
              <a:t>Ziyi</a:t>
            </a:r>
            <a:r>
              <a:rPr lang="en-GB" sz="3000" dirty="0">
                <a:solidFill>
                  <a:schemeClr val="accent1">
                    <a:lumMod val="75000"/>
                  </a:schemeClr>
                </a:solidFill>
              </a:rPr>
              <a:t> Zhang</a:t>
            </a:r>
          </a:p>
          <a:p>
            <a:pPr marL="0" indent="0" algn="ctr">
              <a:buNone/>
            </a:pPr>
            <a:r>
              <a:rPr lang="en-CA" sz="2400" dirty="0">
                <a:solidFill>
                  <a:schemeClr val="accent1">
                    <a:lumMod val="75000"/>
                  </a:schemeClr>
                </a:solidFill>
              </a:rPr>
              <a:t>University of Science and Technology of China</a:t>
            </a:r>
            <a:endParaRPr lang="en-GB" sz="2400" dirty="0">
              <a:solidFill>
                <a:schemeClr val="accent1">
                  <a:lumMod val="75000"/>
                </a:schemeClr>
              </a:solidFill>
            </a:endParaRPr>
          </a:p>
          <a:p>
            <a:pPr marL="0" indent="0" algn="ctr">
              <a:buNone/>
            </a:pPr>
            <a:r>
              <a:rPr lang="en-GB" sz="2700" i="1" dirty="0">
                <a:solidFill>
                  <a:schemeClr val="accent1">
                    <a:lumMod val="75000"/>
                  </a:schemeClr>
                </a:solidFill>
              </a:rPr>
              <a:t>Visualizing Critical Sections in Rust</a:t>
            </a:r>
            <a:endParaRPr lang="en-CA" sz="2700" i="1" dirty="0">
              <a:solidFill>
                <a:schemeClr val="accent1">
                  <a:lumMod val="75000"/>
                </a:schemeClr>
              </a:solidFill>
            </a:endParaRPr>
          </a:p>
          <a:p>
            <a:pPr marL="0" indent="0" algn="ctr">
              <a:buNone/>
            </a:pPr>
            <a:endParaRPr lang="en-GB" sz="2700" dirty="0">
              <a:solidFill>
                <a:schemeClr val="accent1">
                  <a:lumMod val="75000"/>
                </a:schemeClr>
              </a:solidFill>
            </a:endParaRPr>
          </a:p>
        </p:txBody>
      </p:sp>
    </p:spTree>
    <p:extLst>
      <p:ext uri="{BB962C8B-B14F-4D97-AF65-F5344CB8AC3E}">
        <p14:creationId xmlns:p14="http://schemas.microsoft.com/office/powerpoint/2010/main" val="321556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Undergraduate Gold Medalist</a:t>
            </a:r>
            <a:endParaRPr lang="en-GB" dirty="0"/>
          </a:p>
        </p:txBody>
      </p:sp>
      <p:sp>
        <p:nvSpPr>
          <p:cNvPr id="3" name="Content Placeholder 2"/>
          <p:cNvSpPr>
            <a:spLocks noGrp="1"/>
          </p:cNvSpPr>
          <p:nvPr>
            <p:ph idx="1"/>
          </p:nvPr>
        </p:nvSpPr>
        <p:spPr>
          <a:xfrm>
            <a:off x="2152650" y="3105843"/>
            <a:ext cx="7886700" cy="1945178"/>
          </a:xfrm>
        </p:spPr>
        <p:txBody>
          <a:bodyPr>
            <a:normAutofit/>
          </a:bodyPr>
          <a:lstStyle/>
          <a:p>
            <a:pPr marL="0" indent="0" algn="ctr">
              <a:buNone/>
            </a:pPr>
            <a:r>
              <a:rPr lang="en-GB" sz="3000" dirty="0">
                <a:solidFill>
                  <a:schemeClr val="accent1">
                    <a:lumMod val="75000"/>
                  </a:schemeClr>
                </a:solidFill>
              </a:rPr>
              <a:t>Luis </a:t>
            </a:r>
            <a:r>
              <a:rPr lang="en-GB" sz="3000" dirty="0" err="1">
                <a:solidFill>
                  <a:schemeClr val="accent1">
                    <a:lumMod val="75000"/>
                  </a:schemeClr>
                </a:solidFill>
              </a:rPr>
              <a:t>Gerhorst</a:t>
            </a:r>
            <a:endParaRPr lang="en-GB" sz="3000" dirty="0">
              <a:solidFill>
                <a:schemeClr val="accent1">
                  <a:lumMod val="75000"/>
                </a:schemeClr>
              </a:solidFill>
            </a:endParaRPr>
          </a:p>
          <a:p>
            <a:pPr marL="0" indent="0" algn="ctr">
              <a:buNone/>
            </a:pPr>
            <a:r>
              <a:rPr lang="en-GB" sz="2700" dirty="0">
                <a:solidFill>
                  <a:schemeClr val="accent1">
                    <a:lumMod val="75000"/>
                  </a:schemeClr>
                </a:solidFill>
              </a:rPr>
              <a:t> </a:t>
            </a:r>
            <a:r>
              <a:rPr lang="en-GB" sz="2400" dirty="0">
                <a:solidFill>
                  <a:schemeClr val="accent1">
                    <a:lumMod val="75000"/>
                  </a:schemeClr>
                </a:solidFill>
              </a:rPr>
              <a:t>Friedrich-Alexander-</a:t>
            </a:r>
            <a:r>
              <a:rPr lang="en-GB" sz="2400" dirty="0" err="1">
                <a:solidFill>
                  <a:schemeClr val="accent1">
                    <a:lumMod val="75000"/>
                  </a:schemeClr>
                </a:solidFill>
              </a:rPr>
              <a:t>Universität</a:t>
            </a:r>
            <a:r>
              <a:rPr lang="en-GB" sz="2400" dirty="0">
                <a:solidFill>
                  <a:schemeClr val="accent1">
                    <a:lumMod val="75000"/>
                  </a:schemeClr>
                </a:solidFill>
              </a:rPr>
              <a:t> Erlangen-</a:t>
            </a:r>
            <a:r>
              <a:rPr lang="en-GB" sz="2400" dirty="0" err="1">
                <a:solidFill>
                  <a:schemeClr val="accent1">
                    <a:lumMod val="75000"/>
                  </a:schemeClr>
                </a:solidFill>
              </a:rPr>
              <a:t>Nürnberg</a:t>
            </a:r>
            <a:r>
              <a:rPr lang="en-GB" sz="2400" dirty="0">
                <a:solidFill>
                  <a:schemeClr val="accent1">
                    <a:lumMod val="75000"/>
                  </a:schemeClr>
                </a:solidFill>
              </a:rPr>
              <a:t> (FAU)</a:t>
            </a:r>
            <a:endParaRPr lang="en-GB" sz="2700" dirty="0">
              <a:solidFill>
                <a:schemeClr val="accent1">
                  <a:lumMod val="75000"/>
                </a:schemeClr>
              </a:solidFill>
            </a:endParaRPr>
          </a:p>
          <a:p>
            <a:pPr marL="0" indent="0" algn="ctr">
              <a:buNone/>
            </a:pPr>
            <a:r>
              <a:rPr lang="en-GB" sz="2700" i="1" dirty="0" err="1">
                <a:solidFill>
                  <a:schemeClr val="accent1">
                    <a:lumMod val="75000"/>
                  </a:schemeClr>
                </a:solidFill>
              </a:rPr>
              <a:t>EnergyTimers</a:t>
            </a:r>
            <a:r>
              <a:rPr lang="en-GB" sz="2700" i="1" dirty="0">
                <a:solidFill>
                  <a:schemeClr val="accent1">
                    <a:lumMod val="75000"/>
                  </a:schemeClr>
                </a:solidFill>
              </a:rPr>
              <a:t>: Integrating Physical Energy Measurement Devices into OS Kernels</a:t>
            </a:r>
          </a:p>
          <a:p>
            <a:pPr marL="0" indent="0" algn="ctr">
              <a:buNone/>
            </a:pPr>
            <a:endParaRPr lang="en-GB" sz="2700" dirty="0">
              <a:solidFill>
                <a:schemeClr val="accent1">
                  <a:lumMod val="75000"/>
                </a:schemeClr>
              </a:solidFill>
            </a:endParaRPr>
          </a:p>
        </p:txBody>
      </p:sp>
    </p:spTree>
    <p:extLst>
      <p:ext uri="{BB962C8B-B14F-4D97-AF65-F5344CB8AC3E}">
        <p14:creationId xmlns:p14="http://schemas.microsoft.com/office/powerpoint/2010/main" val="394211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Graduate Bronze Medalist</a:t>
            </a:r>
            <a:endParaRPr lang="en-GB" dirty="0"/>
          </a:p>
        </p:txBody>
      </p:sp>
      <p:sp>
        <p:nvSpPr>
          <p:cNvPr id="3" name="Content Placeholder 2"/>
          <p:cNvSpPr>
            <a:spLocks noGrp="1"/>
          </p:cNvSpPr>
          <p:nvPr>
            <p:ph idx="1"/>
          </p:nvPr>
        </p:nvSpPr>
        <p:spPr>
          <a:xfrm>
            <a:off x="2152650" y="3060121"/>
            <a:ext cx="7886700" cy="1945178"/>
          </a:xfrm>
        </p:spPr>
        <p:txBody>
          <a:bodyPr>
            <a:normAutofit/>
          </a:bodyPr>
          <a:lstStyle/>
          <a:p>
            <a:pPr marL="0" indent="0" algn="ctr">
              <a:buNone/>
            </a:pPr>
            <a:r>
              <a:rPr lang="en-GB" sz="3000" dirty="0">
                <a:solidFill>
                  <a:schemeClr val="accent1">
                    <a:lumMod val="75000"/>
                  </a:schemeClr>
                </a:solidFill>
              </a:rPr>
              <a:t>Swapnil Gandhi</a:t>
            </a:r>
          </a:p>
          <a:p>
            <a:pPr marL="0" indent="0" algn="ctr">
              <a:buNone/>
            </a:pPr>
            <a:r>
              <a:rPr lang="en-GB" sz="2400" dirty="0">
                <a:solidFill>
                  <a:schemeClr val="accent1">
                    <a:lumMod val="75000"/>
                  </a:schemeClr>
                </a:solidFill>
              </a:rPr>
              <a:t> Indian Institute of Science</a:t>
            </a:r>
          </a:p>
          <a:p>
            <a:pPr marL="0" indent="0" algn="ctr">
              <a:buNone/>
            </a:pPr>
            <a:r>
              <a:rPr lang="en-GB" sz="2700" i="1" dirty="0">
                <a:solidFill>
                  <a:schemeClr val="accent1">
                    <a:lumMod val="75000"/>
                  </a:schemeClr>
                </a:solidFill>
              </a:rPr>
              <a:t>Wave: A Substrate for Distributed Graph Processing on Commodity Clusters</a:t>
            </a:r>
            <a:endParaRPr lang="en-GB" sz="2700" dirty="0">
              <a:solidFill>
                <a:schemeClr val="accent1">
                  <a:lumMod val="75000"/>
                </a:schemeClr>
              </a:solidFill>
            </a:endParaRPr>
          </a:p>
        </p:txBody>
      </p:sp>
    </p:spTree>
    <p:extLst>
      <p:ext uri="{BB962C8B-B14F-4D97-AF65-F5344CB8AC3E}">
        <p14:creationId xmlns:p14="http://schemas.microsoft.com/office/powerpoint/2010/main" val="381832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Graduate Silver Medalist</a:t>
            </a:r>
            <a:endParaRPr lang="en-GB" dirty="0"/>
          </a:p>
        </p:txBody>
      </p:sp>
      <p:sp>
        <p:nvSpPr>
          <p:cNvPr id="3" name="Content Placeholder 2"/>
          <p:cNvSpPr>
            <a:spLocks noGrp="1"/>
          </p:cNvSpPr>
          <p:nvPr>
            <p:ph idx="1"/>
          </p:nvPr>
        </p:nvSpPr>
        <p:spPr>
          <a:xfrm>
            <a:off x="2152650" y="3060121"/>
            <a:ext cx="7886700" cy="1945178"/>
          </a:xfrm>
        </p:spPr>
        <p:txBody>
          <a:bodyPr>
            <a:normAutofit/>
          </a:bodyPr>
          <a:lstStyle/>
          <a:p>
            <a:pPr marL="0" indent="0" algn="ctr">
              <a:buNone/>
            </a:pPr>
            <a:r>
              <a:rPr lang="en-GB" sz="3000" dirty="0" err="1">
                <a:solidFill>
                  <a:schemeClr val="accent1">
                    <a:lumMod val="75000"/>
                  </a:schemeClr>
                </a:solidFill>
              </a:rPr>
              <a:t>Zhenyu</a:t>
            </a:r>
            <a:r>
              <a:rPr lang="en-GB" sz="3000" dirty="0">
                <a:solidFill>
                  <a:schemeClr val="accent1">
                    <a:lumMod val="75000"/>
                  </a:schemeClr>
                </a:solidFill>
              </a:rPr>
              <a:t> Song</a:t>
            </a:r>
          </a:p>
          <a:p>
            <a:pPr marL="0" indent="0" algn="ctr">
              <a:buNone/>
            </a:pPr>
            <a:r>
              <a:rPr lang="en-GB" sz="2400" dirty="0">
                <a:solidFill>
                  <a:schemeClr val="accent1">
                    <a:lumMod val="75000"/>
                  </a:schemeClr>
                </a:solidFill>
              </a:rPr>
              <a:t>Princeton University </a:t>
            </a:r>
          </a:p>
          <a:p>
            <a:pPr marL="0" indent="0" algn="ctr">
              <a:buNone/>
            </a:pPr>
            <a:r>
              <a:rPr lang="en-GB" sz="2700" i="1" dirty="0">
                <a:solidFill>
                  <a:schemeClr val="accent1">
                    <a:lumMod val="75000"/>
                  </a:schemeClr>
                </a:solidFill>
              </a:rPr>
              <a:t>Robustly Improving Byte Miss Ratio with Workload-Learning Caching</a:t>
            </a:r>
            <a:endParaRPr lang="en-GB" sz="2700" dirty="0">
              <a:solidFill>
                <a:schemeClr val="accent1">
                  <a:lumMod val="75000"/>
                </a:schemeClr>
              </a:solidFill>
            </a:endParaRPr>
          </a:p>
        </p:txBody>
      </p:sp>
    </p:spTree>
    <p:extLst>
      <p:ext uri="{BB962C8B-B14F-4D97-AF65-F5344CB8AC3E}">
        <p14:creationId xmlns:p14="http://schemas.microsoft.com/office/powerpoint/2010/main" val="301796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Graduate Gold Medalist</a:t>
            </a:r>
            <a:endParaRPr lang="en-GB" dirty="0"/>
          </a:p>
        </p:txBody>
      </p:sp>
      <p:sp>
        <p:nvSpPr>
          <p:cNvPr id="3" name="Content Placeholder 2"/>
          <p:cNvSpPr>
            <a:spLocks noGrp="1"/>
          </p:cNvSpPr>
          <p:nvPr>
            <p:ph idx="1"/>
          </p:nvPr>
        </p:nvSpPr>
        <p:spPr>
          <a:xfrm>
            <a:off x="2152650" y="3060121"/>
            <a:ext cx="7886700" cy="1945178"/>
          </a:xfrm>
        </p:spPr>
        <p:txBody>
          <a:bodyPr>
            <a:normAutofit/>
          </a:bodyPr>
          <a:lstStyle/>
          <a:p>
            <a:pPr marL="0" indent="0" algn="ctr">
              <a:buNone/>
            </a:pPr>
            <a:r>
              <a:rPr lang="en-GB" sz="3000" dirty="0" err="1">
                <a:solidFill>
                  <a:schemeClr val="accent1">
                    <a:lumMod val="75000"/>
                  </a:schemeClr>
                </a:solidFill>
              </a:rPr>
              <a:t>Samyukta</a:t>
            </a:r>
            <a:r>
              <a:rPr lang="en-GB" sz="3000" dirty="0">
                <a:solidFill>
                  <a:schemeClr val="accent1">
                    <a:lumMod val="75000"/>
                  </a:schemeClr>
                </a:solidFill>
              </a:rPr>
              <a:t> </a:t>
            </a:r>
            <a:r>
              <a:rPr lang="en-GB" sz="3000" dirty="0" err="1">
                <a:solidFill>
                  <a:schemeClr val="accent1">
                    <a:lumMod val="75000"/>
                  </a:schemeClr>
                </a:solidFill>
              </a:rPr>
              <a:t>Yagati</a:t>
            </a:r>
            <a:endParaRPr lang="en-CA" sz="3000" b="1" i="1" dirty="0">
              <a:solidFill>
                <a:schemeClr val="accent1">
                  <a:lumMod val="75000"/>
                </a:schemeClr>
              </a:solidFill>
            </a:endParaRPr>
          </a:p>
          <a:p>
            <a:pPr marL="0" indent="0" algn="ctr">
              <a:buNone/>
            </a:pPr>
            <a:r>
              <a:rPr lang="en-GB" sz="2400" dirty="0">
                <a:solidFill>
                  <a:schemeClr val="accent1">
                    <a:lumMod val="75000"/>
                  </a:schemeClr>
                </a:solidFill>
              </a:rPr>
              <a:t>MIT </a:t>
            </a:r>
          </a:p>
          <a:p>
            <a:pPr marL="0" indent="0" algn="ctr">
              <a:buNone/>
            </a:pPr>
            <a:r>
              <a:rPr lang="en-GB" sz="2700" i="1" dirty="0">
                <a:solidFill>
                  <a:schemeClr val="accent1">
                    <a:lumMod val="75000"/>
                  </a:schemeClr>
                </a:solidFill>
              </a:rPr>
              <a:t>Efficient Privacy Policies in Multiverse Databases</a:t>
            </a:r>
            <a:endParaRPr lang="en-GB" sz="2700" dirty="0">
              <a:solidFill>
                <a:schemeClr val="accent1">
                  <a:lumMod val="75000"/>
                </a:schemeClr>
              </a:solidFill>
            </a:endParaRPr>
          </a:p>
        </p:txBody>
      </p:sp>
    </p:spTree>
    <p:extLst>
      <p:ext uri="{BB962C8B-B14F-4D97-AF65-F5344CB8AC3E}">
        <p14:creationId xmlns:p14="http://schemas.microsoft.com/office/powerpoint/2010/main" val="372279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857250"/>
            <a:ext cx="6172200" cy="857250"/>
          </a:xfrm>
        </p:spPr>
        <p:txBody>
          <a:bodyPr/>
          <a:lstStyle/>
          <a:p>
            <a:r>
              <a:rPr lang="en-US" dirty="0"/>
              <a:t>Thanks to..</a:t>
            </a:r>
          </a:p>
        </p:txBody>
      </p:sp>
      <p:sp>
        <p:nvSpPr>
          <p:cNvPr id="3" name="Content Placeholder 2"/>
          <p:cNvSpPr>
            <a:spLocks noGrp="1"/>
          </p:cNvSpPr>
          <p:nvPr>
            <p:ph idx="1"/>
          </p:nvPr>
        </p:nvSpPr>
        <p:spPr>
          <a:xfrm>
            <a:off x="1709902" y="1664241"/>
            <a:ext cx="9899131" cy="3394472"/>
          </a:xfrm>
        </p:spPr>
        <p:txBody>
          <a:bodyPr/>
          <a:lstStyle/>
          <a:p>
            <a:r>
              <a:rPr lang="en-US" dirty="0"/>
              <a:t>Microsoft for sponsoring</a:t>
            </a:r>
          </a:p>
          <a:p>
            <a:r>
              <a:rPr lang="en-US" dirty="0"/>
              <a:t>The authors of the 23 submissions and their advisors</a:t>
            </a:r>
          </a:p>
          <a:p>
            <a:r>
              <a:rPr lang="en-US" dirty="0"/>
              <a:t>SRC program committee</a:t>
            </a:r>
          </a:p>
          <a:p>
            <a:r>
              <a:rPr lang="en-US" dirty="0"/>
              <a:t>Those who helped circulating the CFP</a:t>
            </a:r>
          </a:p>
        </p:txBody>
      </p:sp>
      <p:sp>
        <p:nvSpPr>
          <p:cNvPr id="4" name="TextBox 3"/>
          <p:cNvSpPr txBox="1"/>
          <p:nvPr/>
        </p:nvSpPr>
        <p:spPr>
          <a:xfrm>
            <a:off x="1752600" y="4164554"/>
            <a:ext cx="4212518" cy="2585323"/>
          </a:xfrm>
          <a:prstGeom prst="rect">
            <a:avLst/>
          </a:prstGeom>
          <a:noFill/>
        </p:spPr>
        <p:txBody>
          <a:bodyPr wrap="square" rtlCol="0">
            <a:spAutoFit/>
          </a:bodyPr>
          <a:lstStyle/>
          <a:p>
            <a:r>
              <a:rPr lang="en-US" dirty="0" err="1"/>
              <a:t>Aditya</a:t>
            </a:r>
            <a:r>
              <a:rPr lang="en-US" dirty="0"/>
              <a:t> </a:t>
            </a:r>
            <a:r>
              <a:rPr lang="en-US" dirty="0" err="1"/>
              <a:t>Akella</a:t>
            </a:r>
            <a:r>
              <a:rPr lang="en-US" dirty="0"/>
              <a:t> (Univ. of Wisconsin, Madison)</a:t>
            </a:r>
          </a:p>
          <a:p>
            <a:r>
              <a:rPr lang="en-US" dirty="0" err="1"/>
              <a:t>Rong</a:t>
            </a:r>
            <a:r>
              <a:rPr lang="en-US" dirty="0"/>
              <a:t> Chen (Shanghai Jiao Tong)</a:t>
            </a:r>
          </a:p>
          <a:p>
            <a:r>
              <a:rPr lang="en-US" dirty="0" err="1"/>
              <a:t>Natacha</a:t>
            </a:r>
            <a:r>
              <a:rPr lang="en-US" dirty="0"/>
              <a:t> Crooks (Cornell/Berkeley)</a:t>
            </a:r>
          </a:p>
          <a:p>
            <a:r>
              <a:rPr lang="en-US" dirty="0" err="1"/>
              <a:t>Dilma</a:t>
            </a:r>
            <a:r>
              <a:rPr lang="en-US" dirty="0"/>
              <a:t> </a:t>
            </a:r>
            <a:r>
              <a:rPr lang="en-US" dirty="0" err="1"/>
              <a:t>Da</a:t>
            </a:r>
            <a:r>
              <a:rPr lang="en-US" dirty="0"/>
              <a:t> Silva (Texas A&amp;M)</a:t>
            </a:r>
          </a:p>
          <a:p>
            <a:r>
              <a:rPr lang="en-US" dirty="0"/>
              <a:t>Jason </a:t>
            </a:r>
            <a:r>
              <a:rPr lang="en-US" dirty="0" err="1"/>
              <a:t>Flinn</a:t>
            </a:r>
            <a:r>
              <a:rPr lang="en-US" dirty="0"/>
              <a:t> (Univ. of Michigan)</a:t>
            </a:r>
          </a:p>
          <a:p>
            <a:r>
              <a:rPr lang="en-US" dirty="0"/>
              <a:t>Ana </a:t>
            </a:r>
            <a:r>
              <a:rPr lang="en-US" dirty="0" err="1"/>
              <a:t>Klimovic</a:t>
            </a:r>
            <a:r>
              <a:rPr lang="en-US" dirty="0"/>
              <a:t> (Google)</a:t>
            </a:r>
          </a:p>
          <a:p>
            <a:r>
              <a:rPr lang="en-US" dirty="0"/>
              <a:t>Geoff </a:t>
            </a:r>
            <a:r>
              <a:rPr lang="en-US" dirty="0" err="1"/>
              <a:t>Kuenning</a:t>
            </a:r>
            <a:r>
              <a:rPr lang="en-US" dirty="0"/>
              <a:t> (Harvey </a:t>
            </a:r>
            <a:r>
              <a:rPr lang="en-US" dirty="0" err="1"/>
              <a:t>Mudd</a:t>
            </a:r>
            <a:r>
              <a:rPr lang="en-US" dirty="0"/>
              <a:t> )</a:t>
            </a:r>
          </a:p>
          <a:p>
            <a:r>
              <a:rPr lang="en-US" dirty="0"/>
              <a:t>Wyatt </a:t>
            </a:r>
            <a:r>
              <a:rPr lang="en-US" dirty="0" err="1"/>
              <a:t>LLoyd</a:t>
            </a:r>
            <a:r>
              <a:rPr lang="en-US" dirty="0"/>
              <a:t> (Princeton)</a:t>
            </a:r>
          </a:p>
          <a:p>
            <a:endParaRPr lang="en-US" dirty="0"/>
          </a:p>
        </p:txBody>
      </p:sp>
      <p:sp>
        <p:nvSpPr>
          <p:cNvPr id="5" name="TextBox 4"/>
          <p:cNvSpPr txBox="1"/>
          <p:nvPr/>
        </p:nvSpPr>
        <p:spPr>
          <a:xfrm>
            <a:off x="5929314" y="4313724"/>
            <a:ext cx="4552785" cy="2031325"/>
          </a:xfrm>
          <a:prstGeom prst="rect">
            <a:avLst/>
          </a:prstGeom>
          <a:noFill/>
        </p:spPr>
        <p:txBody>
          <a:bodyPr wrap="none" rtlCol="0">
            <a:spAutoFit/>
          </a:bodyPr>
          <a:lstStyle/>
          <a:p>
            <a:r>
              <a:rPr lang="en-US" dirty="0"/>
              <a:t>Shan Lu (Univ. of Chicago)</a:t>
            </a:r>
          </a:p>
          <a:p>
            <a:r>
              <a:rPr lang="en-US" dirty="0" err="1"/>
              <a:t>Iqbal</a:t>
            </a:r>
            <a:r>
              <a:rPr lang="en-US" dirty="0"/>
              <a:t> </a:t>
            </a:r>
            <a:r>
              <a:rPr lang="en-US" dirty="0" err="1"/>
              <a:t>Mohomed</a:t>
            </a:r>
            <a:r>
              <a:rPr lang="en-US" dirty="0"/>
              <a:t> (Samsung AI Centre - Toronto)</a:t>
            </a:r>
          </a:p>
          <a:p>
            <a:r>
              <a:rPr lang="en-US" dirty="0"/>
              <a:t>Simon Peter (Univ. of Texas at Austin)</a:t>
            </a:r>
          </a:p>
          <a:p>
            <a:r>
              <a:rPr lang="en-US" dirty="0" err="1"/>
              <a:t>Malte</a:t>
            </a:r>
            <a:r>
              <a:rPr lang="en-US" dirty="0"/>
              <a:t> Schwarzkopf (MIT CSAIL / Brown)</a:t>
            </a:r>
          </a:p>
          <a:p>
            <a:r>
              <a:rPr lang="en-US" dirty="0" err="1"/>
              <a:t>Ioan</a:t>
            </a:r>
            <a:r>
              <a:rPr lang="en-US" dirty="0"/>
              <a:t> </a:t>
            </a:r>
            <a:r>
              <a:rPr lang="en-US" dirty="0" err="1"/>
              <a:t>Stefanovici</a:t>
            </a:r>
            <a:r>
              <a:rPr lang="en-US" dirty="0"/>
              <a:t> (Microsoft Research)</a:t>
            </a:r>
          </a:p>
          <a:p>
            <a:r>
              <a:rPr lang="en-US" dirty="0" err="1"/>
              <a:t>Nandita</a:t>
            </a:r>
            <a:r>
              <a:rPr lang="en-US" dirty="0"/>
              <a:t> </a:t>
            </a:r>
            <a:r>
              <a:rPr lang="en-US" dirty="0" err="1"/>
              <a:t>Vijaykumar</a:t>
            </a:r>
            <a:r>
              <a:rPr lang="en-US" dirty="0"/>
              <a:t> (CMU/ Univ. of Toronto)</a:t>
            </a:r>
          </a:p>
          <a:p>
            <a:r>
              <a:rPr lang="en-US" dirty="0" err="1"/>
              <a:t>Junfeng</a:t>
            </a:r>
            <a:r>
              <a:rPr lang="en-US" dirty="0"/>
              <a:t> Yang (Columbia)</a:t>
            </a:r>
          </a:p>
        </p:txBody>
      </p:sp>
    </p:spTree>
    <p:extLst>
      <p:ext uri="{BB962C8B-B14F-4D97-AF65-F5344CB8AC3E}">
        <p14:creationId xmlns:p14="http://schemas.microsoft.com/office/powerpoint/2010/main" val="1584054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3181350" y="1319878"/>
            <a:ext cx="5829300" cy="1102519"/>
          </a:xfrm>
          <a:prstGeom prst="rect">
            <a:avLst/>
          </a:prstGeom>
        </p:spPr>
        <p:txBody>
          <a:bodyPr vert="horz" lIns="68580" tIns="34290" rIns="68580" bIns="3429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300" dirty="0"/>
              <a:t>2019 SIGOPS Dennis M. Ritchie Doctoral Dissertation Award</a:t>
            </a:r>
          </a:p>
        </p:txBody>
      </p:sp>
      <p:sp>
        <p:nvSpPr>
          <p:cNvPr id="5" name="TextBox 3"/>
          <p:cNvSpPr txBox="1"/>
          <p:nvPr/>
        </p:nvSpPr>
        <p:spPr>
          <a:xfrm>
            <a:off x="3604806" y="2720496"/>
            <a:ext cx="5268396"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With this award, ACM will encourage the creativity that Ritchie embodied and at the same time provide a reminder of Ritchie's legacy and what a difference a person can make in the field of software systems research.</a:t>
            </a:r>
          </a:p>
        </p:txBody>
      </p:sp>
      <p:sp>
        <p:nvSpPr>
          <p:cNvPr id="6" name="TextBox 4"/>
          <p:cNvSpPr txBox="1"/>
          <p:nvPr/>
        </p:nvSpPr>
        <p:spPr>
          <a:xfrm>
            <a:off x="3497580" y="4425910"/>
            <a:ext cx="1188210" cy="30008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50" dirty="0"/>
              <a:t>Sponsored by:</a:t>
            </a:r>
          </a:p>
        </p:txBody>
      </p:sp>
      <p:sp>
        <p:nvSpPr>
          <p:cNvPr id="7" name="TextBox 5"/>
          <p:cNvSpPr txBox="1"/>
          <p:nvPr/>
        </p:nvSpPr>
        <p:spPr>
          <a:xfrm>
            <a:off x="5210176" y="4217617"/>
            <a:ext cx="1860509" cy="71558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50" dirty="0"/>
              <a:t>SIGOPS</a:t>
            </a:r>
          </a:p>
          <a:p>
            <a:r>
              <a:rPr lang="en-US" sz="1350" dirty="0"/>
              <a:t>AT&amp;T Labs Research</a:t>
            </a:r>
          </a:p>
          <a:p>
            <a:r>
              <a:rPr lang="en-US" sz="1350" dirty="0"/>
              <a:t>Bell Labs Alcatel Lucent </a:t>
            </a:r>
          </a:p>
        </p:txBody>
      </p:sp>
      <p:sp>
        <p:nvSpPr>
          <p:cNvPr id="8" name="TextBox 6"/>
          <p:cNvSpPr txBox="1"/>
          <p:nvPr/>
        </p:nvSpPr>
        <p:spPr>
          <a:xfrm>
            <a:off x="3497582" y="5261125"/>
            <a:ext cx="1502847" cy="30008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50" dirty="0"/>
              <a:t>Also supported by:</a:t>
            </a:r>
          </a:p>
        </p:txBody>
      </p:sp>
      <p:sp>
        <p:nvSpPr>
          <p:cNvPr id="9" name="TextBox 7"/>
          <p:cNvSpPr txBox="1"/>
          <p:nvPr/>
        </p:nvSpPr>
        <p:spPr>
          <a:xfrm>
            <a:off x="5210177" y="5261125"/>
            <a:ext cx="1500347" cy="30008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50" dirty="0"/>
              <a:t>The Ritchie Family </a:t>
            </a:r>
          </a:p>
        </p:txBody>
      </p:sp>
      <p:pic>
        <p:nvPicPr>
          <p:cNvPr id="10" name="Picture 9">
            <a:extLst>
              <a:ext uri="{FF2B5EF4-FFF2-40B4-BE49-F238E27FC236}">
                <a16:creationId xmlns:a16="http://schemas.microsoft.com/office/drawing/2014/main" id="{EBDA6C31-124E-6F4A-A8FB-68316DB59EAE}"/>
              </a:ext>
            </a:extLst>
          </p:cNvPr>
          <p:cNvPicPr>
            <a:picLocks noChangeAspect="1"/>
          </p:cNvPicPr>
          <p:nvPr/>
        </p:nvPicPr>
        <p:blipFill>
          <a:blip r:embed="rId2"/>
          <a:stretch>
            <a:fillRect/>
          </a:stretch>
        </p:blipFill>
        <p:spPr>
          <a:xfrm>
            <a:off x="1787889" y="1319877"/>
            <a:ext cx="1393462" cy="1615149"/>
          </a:xfrm>
          <a:prstGeom prst="rect">
            <a:avLst/>
          </a:prstGeom>
        </p:spPr>
      </p:pic>
      <p:sp>
        <p:nvSpPr>
          <p:cNvPr id="11" name="TextBox 10">
            <a:extLst>
              <a:ext uri="{FF2B5EF4-FFF2-40B4-BE49-F238E27FC236}">
                <a16:creationId xmlns:a16="http://schemas.microsoft.com/office/drawing/2014/main" id="{7E9D655E-D959-4084-BF84-9C20A0126A40}"/>
              </a:ext>
            </a:extLst>
          </p:cNvPr>
          <p:cNvSpPr txBox="1"/>
          <p:nvPr/>
        </p:nvSpPr>
        <p:spPr>
          <a:xfrm>
            <a:off x="8012590" y="6311617"/>
            <a:ext cx="2418675" cy="369332"/>
          </a:xfrm>
          <a:prstGeom prst="rect">
            <a:avLst/>
          </a:prstGeom>
          <a:noFill/>
        </p:spPr>
        <p:txBody>
          <a:bodyPr wrap="none" rtlCol="0">
            <a:spAutoFit/>
          </a:bodyPr>
          <a:lstStyle/>
          <a:p>
            <a:r>
              <a:rPr lang="en-US" dirty="0"/>
              <a:t>Presented by Hank Levy</a:t>
            </a:r>
          </a:p>
        </p:txBody>
      </p:sp>
    </p:spTree>
    <p:extLst>
      <p:ext uri="{BB962C8B-B14F-4D97-AF65-F5344CB8AC3E}">
        <p14:creationId xmlns:p14="http://schemas.microsoft.com/office/powerpoint/2010/main" val="22020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2019 Ritchie Award Committee</a:t>
            </a:r>
          </a:p>
        </p:txBody>
      </p:sp>
      <p:sp>
        <p:nvSpPr>
          <p:cNvPr id="3" name="Content Placeholder 2"/>
          <p:cNvSpPr>
            <a:spLocks noGrp="1"/>
          </p:cNvSpPr>
          <p:nvPr>
            <p:ph idx="1"/>
          </p:nvPr>
        </p:nvSpPr>
        <p:spPr/>
        <p:txBody>
          <a:bodyPr/>
          <a:lstStyle/>
          <a:p>
            <a:r>
              <a:rPr lang="en-US" dirty="0"/>
              <a:t>Ed </a:t>
            </a:r>
            <a:r>
              <a:rPr lang="en-US" dirty="0" err="1"/>
              <a:t>Bugnion</a:t>
            </a:r>
            <a:r>
              <a:rPr lang="en-US" dirty="0"/>
              <a:t> (EPFL)</a:t>
            </a:r>
          </a:p>
          <a:p>
            <a:r>
              <a:rPr lang="en-US" dirty="0" err="1"/>
              <a:t>Robbert</a:t>
            </a:r>
            <a:r>
              <a:rPr lang="en-US" dirty="0"/>
              <a:t> van </a:t>
            </a:r>
            <a:r>
              <a:rPr lang="en-US" dirty="0" err="1"/>
              <a:t>Renesse</a:t>
            </a:r>
            <a:r>
              <a:rPr lang="en-US" dirty="0"/>
              <a:t> (Cornell)</a:t>
            </a:r>
          </a:p>
          <a:p>
            <a:r>
              <a:rPr lang="en-US" dirty="0"/>
              <a:t>Hank Levy (University of Washington)</a:t>
            </a:r>
          </a:p>
        </p:txBody>
      </p:sp>
    </p:spTree>
    <p:extLst>
      <p:ext uri="{BB962C8B-B14F-4D97-AF65-F5344CB8AC3E}">
        <p14:creationId xmlns:p14="http://schemas.microsoft.com/office/powerpoint/2010/main" val="141622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Comments about the thesis document:</a:t>
            </a:r>
          </a:p>
        </p:txBody>
      </p:sp>
      <p:sp>
        <p:nvSpPr>
          <p:cNvPr id="3" name="Content Placeholder 2"/>
          <p:cNvSpPr>
            <a:spLocks noGrp="1"/>
          </p:cNvSpPr>
          <p:nvPr>
            <p:ph idx="1"/>
          </p:nvPr>
        </p:nvSpPr>
        <p:spPr>
          <a:xfrm>
            <a:off x="2152650" y="2226470"/>
            <a:ext cx="7886700" cy="3543603"/>
          </a:xfrm>
        </p:spPr>
        <p:txBody>
          <a:bodyPr>
            <a:normAutofit fontScale="70000" lnSpcReduction="20000"/>
          </a:bodyPr>
          <a:lstStyle/>
          <a:p>
            <a:r>
              <a:rPr lang="en-US" dirty="0"/>
              <a:t>“This is an exemplary dissertation.  Its outstanding technical content is matched by an exceptionally clear-minded and successful effort at developing the additional depth, perspective, and clarity that make dissertations irreplaceable statements of scholarship, instead of binders for conference papers.”</a:t>
            </a:r>
          </a:p>
          <a:p>
            <a:r>
              <a:rPr lang="en-US" dirty="0"/>
              <a:t>“ [this dissertation] is much more than the “sum of its parts” – it is a significant advance over the underlying papers published about this work, laying out all the pieces in a coherent and thoughtful way.”</a:t>
            </a:r>
          </a:p>
          <a:p>
            <a:r>
              <a:rPr lang="en-US" dirty="0"/>
              <a:t>The technical work is clever, creative, and elegant; the limitations and indebtedness to prior work are generously discussed, the narrative offers remarkably lucid explanations of the minutest technical detail at a resolution that conference papers cannot match.   </a:t>
            </a:r>
          </a:p>
          <a:p>
            <a:endParaRPr lang="en-US" dirty="0"/>
          </a:p>
        </p:txBody>
      </p:sp>
    </p:spTree>
    <p:extLst>
      <p:ext uri="{BB962C8B-B14F-4D97-AF65-F5344CB8AC3E}">
        <p14:creationId xmlns:p14="http://schemas.microsoft.com/office/powerpoint/2010/main" val="335214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094"/>
            <a:ext cx="8515350" cy="994172"/>
          </a:xfrm>
        </p:spPr>
        <p:txBody>
          <a:bodyPr>
            <a:noAutofit/>
          </a:bodyPr>
          <a:lstStyle/>
          <a:p>
            <a:r>
              <a:rPr lang="en-US" sz="3600" dirty="0"/>
              <a:t>2019 Dennis M. Ritchie Thesis Award winner</a:t>
            </a:r>
          </a:p>
        </p:txBody>
      </p:sp>
      <p:sp>
        <p:nvSpPr>
          <p:cNvPr id="3" name="Content Placeholder 2"/>
          <p:cNvSpPr>
            <a:spLocks noGrp="1"/>
          </p:cNvSpPr>
          <p:nvPr>
            <p:ph idx="1"/>
          </p:nvPr>
        </p:nvSpPr>
        <p:spPr>
          <a:xfrm>
            <a:off x="2152650" y="2302669"/>
            <a:ext cx="7886700" cy="3263504"/>
          </a:xfrm>
        </p:spPr>
        <p:txBody>
          <a:bodyPr>
            <a:normAutofit/>
          </a:bodyPr>
          <a:lstStyle/>
          <a:p>
            <a:pPr marL="0" indent="0">
              <a:buNone/>
            </a:pPr>
            <a:r>
              <a:rPr lang="en-US" sz="3300" dirty="0">
                <a:solidFill>
                  <a:schemeClr val="accent1"/>
                </a:solidFill>
              </a:rPr>
              <a:t>Sebastian Angel, University of Texas, Austin</a:t>
            </a:r>
          </a:p>
          <a:p>
            <a:pPr marL="0" indent="0">
              <a:buNone/>
            </a:pPr>
            <a:r>
              <a:rPr lang="en-US" sz="3300" i="1" dirty="0">
                <a:solidFill>
                  <a:schemeClr val="accent1"/>
                </a:solidFill>
              </a:rPr>
              <a:t>Unobservable communications over untrusted infrastructure</a:t>
            </a:r>
          </a:p>
          <a:p>
            <a:pPr marL="0" indent="0">
              <a:buNone/>
            </a:pPr>
            <a:endParaRPr lang="en-US" sz="2700" i="1" dirty="0"/>
          </a:p>
          <a:p>
            <a:pPr marL="0" indent="0">
              <a:buNone/>
            </a:pPr>
            <a:r>
              <a:rPr lang="en-US" sz="2700" dirty="0"/>
              <a:t>Advisor, Michael </a:t>
            </a:r>
            <a:r>
              <a:rPr lang="en-US" sz="2700" dirty="0" err="1"/>
              <a:t>Walfish</a:t>
            </a:r>
            <a:endParaRPr lang="en-US" sz="2700" dirty="0"/>
          </a:p>
        </p:txBody>
      </p:sp>
    </p:spTree>
    <p:extLst>
      <p:ext uri="{BB962C8B-B14F-4D97-AF65-F5344CB8AC3E}">
        <p14:creationId xmlns:p14="http://schemas.microsoft.com/office/powerpoint/2010/main" val="415734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09800" y="1828800"/>
            <a:ext cx="7772400" cy="45720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kern="0" dirty="0">
                <a:latin typeface="Times New Roman" charset="0"/>
                <a:ea typeface="Times New Roman" charset="0"/>
                <a:cs typeface="Times New Roman" charset="0"/>
              </a:rPr>
              <a:t>Award process</a:t>
            </a:r>
          </a:p>
          <a:p>
            <a:pPr lvl="1" eaLnBrk="1" hangingPunct="1"/>
            <a:r>
              <a:rPr lang="en-US" kern="0" dirty="0">
                <a:latin typeface="Times New Roman" charset="0"/>
                <a:ea typeface="Times New Roman" charset="0"/>
                <a:cs typeface="Times New Roman" charset="0"/>
              </a:rPr>
              <a:t>Group of highly rated papers considered (~6)</a:t>
            </a:r>
          </a:p>
          <a:p>
            <a:pPr lvl="1" eaLnBrk="1" hangingPunct="1"/>
            <a:r>
              <a:rPr lang="en-US" kern="0" dirty="0">
                <a:latin typeface="Times New Roman" charset="0"/>
                <a:ea typeface="Times New Roman" charset="0"/>
                <a:cs typeface="Times New Roman" charset="0"/>
              </a:rPr>
              <a:t>Small subset of PC carefully read final versions</a:t>
            </a:r>
          </a:p>
          <a:p>
            <a:pPr lvl="1" eaLnBrk="1" hangingPunct="1"/>
            <a:r>
              <a:rPr lang="en-US" kern="0" dirty="0">
                <a:latin typeface="Times New Roman" charset="0"/>
                <a:ea typeface="Times New Roman" charset="0"/>
                <a:cs typeface="Times New Roman" charset="0"/>
              </a:rPr>
              <a:t>Intensive online discussions </a:t>
            </a:r>
          </a:p>
          <a:p>
            <a:pPr lvl="1" eaLnBrk="1" hangingPunct="1"/>
            <a:r>
              <a:rPr lang="en-US" kern="0" dirty="0">
                <a:latin typeface="Times New Roman" charset="0"/>
                <a:ea typeface="Times New Roman" charset="0"/>
                <a:cs typeface="Times New Roman" charset="0"/>
              </a:rPr>
              <a:t>Results by consensus of committee</a:t>
            </a:r>
          </a:p>
          <a:p>
            <a:pPr lvl="1" eaLnBrk="1" hangingPunct="1"/>
            <a:endParaRPr lang="en-US" sz="2400" kern="0" dirty="0">
              <a:latin typeface="Times New Roman" charset="0"/>
              <a:ea typeface="Times New Roman" charset="0"/>
              <a:cs typeface="Times New Roman" charset="0"/>
            </a:endParaRPr>
          </a:p>
          <a:p>
            <a:pPr eaLnBrk="1" hangingPunct="1"/>
            <a:r>
              <a:rPr lang="en-US" kern="0" dirty="0">
                <a:latin typeface="Times New Roman" charset="0"/>
                <a:ea typeface="Times New Roman" charset="0"/>
                <a:cs typeface="Times New Roman" charset="0"/>
              </a:rPr>
              <a:t>Result: Two award papers</a:t>
            </a:r>
          </a:p>
        </p:txBody>
      </p:sp>
      <p:sp>
        <p:nvSpPr>
          <p:cNvPr id="5" name="Rectangle 2"/>
          <p:cNvSpPr txBox="1">
            <a:spLocks noChangeArrowheads="1"/>
          </p:cNvSpPr>
          <p:nvPr/>
        </p:nvSpPr>
        <p:spPr>
          <a:xfrm>
            <a:off x="2209800" y="533400"/>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4000" kern="0" dirty="0">
                <a:latin typeface="Arial" charset="0"/>
                <a:ea typeface="ＭＳ Ｐゴシック" charset="0"/>
                <a:cs typeface="ＭＳ Ｐゴシック" charset="0"/>
              </a:rPr>
              <a:t>SOSP Best Papers</a:t>
            </a:r>
          </a:p>
        </p:txBody>
      </p:sp>
    </p:spTree>
    <p:extLst>
      <p:ext uri="{BB962C8B-B14F-4D97-AF65-F5344CB8AC3E}">
        <p14:creationId xmlns:p14="http://schemas.microsoft.com/office/powerpoint/2010/main" val="422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comments:</a:t>
            </a:r>
          </a:p>
        </p:txBody>
      </p:sp>
      <p:sp>
        <p:nvSpPr>
          <p:cNvPr id="3" name="Content Placeholder 2"/>
          <p:cNvSpPr>
            <a:spLocks noGrp="1"/>
          </p:cNvSpPr>
          <p:nvPr>
            <p:ph idx="1"/>
          </p:nvPr>
        </p:nvSpPr>
        <p:spPr>
          <a:xfrm>
            <a:off x="2152650" y="1952150"/>
            <a:ext cx="7886700" cy="3830393"/>
          </a:xfrm>
        </p:spPr>
        <p:txBody>
          <a:bodyPr>
            <a:normAutofit fontScale="92500" lnSpcReduction="20000"/>
          </a:bodyPr>
          <a:lstStyle/>
          <a:p>
            <a:r>
              <a:rPr lang="en-US" dirty="0"/>
              <a:t>Sebastian’s work focuses on </a:t>
            </a:r>
            <a:r>
              <a:rPr lang="en-US" dirty="0" err="1"/>
              <a:t>Pung</a:t>
            </a:r>
            <a:r>
              <a:rPr lang="en-US" dirty="0"/>
              <a:t>, a messaging system designed to provide cryptographically strong guarantees on communication metadata.  </a:t>
            </a:r>
            <a:r>
              <a:rPr lang="en-US" dirty="0" err="1"/>
              <a:t>Pung</a:t>
            </a:r>
            <a:r>
              <a:rPr lang="en-US" dirty="0"/>
              <a:t> can reasonably support over 100,000 users (several orders of magnitude higher than prior work), and it defends against an extremely powerful adversary – one that observes all network traffic and controls all of the servers.  </a:t>
            </a:r>
          </a:p>
          <a:p>
            <a:r>
              <a:rPr lang="en-US" dirty="0" err="1"/>
              <a:t>Pung</a:t>
            </a:r>
            <a:r>
              <a:rPr lang="en-US" dirty="0"/>
              <a:t> immediately struck me as one of the most creative and clever approaches to both Private Information Retrieval and unobservable communication, alone or in combination, in recent years.</a:t>
            </a:r>
          </a:p>
          <a:p>
            <a:endParaRPr lang="en-US" dirty="0"/>
          </a:p>
          <a:p>
            <a:endParaRPr lang="en-US" dirty="0"/>
          </a:p>
        </p:txBody>
      </p:sp>
    </p:spTree>
    <p:extLst>
      <p:ext uri="{BB962C8B-B14F-4D97-AF65-F5344CB8AC3E}">
        <p14:creationId xmlns:p14="http://schemas.microsoft.com/office/powerpoint/2010/main" val="866809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8BD1-389B-2E41-94F1-4D203850A4DA}"/>
              </a:ext>
            </a:extLst>
          </p:cNvPr>
          <p:cNvSpPr>
            <a:spLocks noGrp="1"/>
          </p:cNvSpPr>
          <p:nvPr>
            <p:ph type="ctrTitle"/>
          </p:nvPr>
        </p:nvSpPr>
        <p:spPr/>
        <p:txBody>
          <a:bodyPr/>
          <a:lstStyle/>
          <a:p>
            <a:r>
              <a:rPr lang="en-US" dirty="0"/>
              <a:t>2019 Dennis M. Ritchie Thesis Award</a:t>
            </a:r>
          </a:p>
        </p:txBody>
      </p:sp>
      <p:sp>
        <p:nvSpPr>
          <p:cNvPr id="3" name="Subtitle 2">
            <a:extLst>
              <a:ext uri="{FF2B5EF4-FFF2-40B4-BE49-F238E27FC236}">
                <a16:creationId xmlns:a16="http://schemas.microsoft.com/office/drawing/2014/main" id="{77ED4285-2563-584C-8407-AD3700653D06}"/>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EBDA6C31-124E-6F4A-A8FB-68316DB59EAE}"/>
              </a:ext>
            </a:extLst>
          </p:cNvPr>
          <p:cNvPicPr>
            <a:picLocks noChangeAspect="1"/>
          </p:cNvPicPr>
          <p:nvPr/>
        </p:nvPicPr>
        <p:blipFill>
          <a:blip r:embed="rId3"/>
          <a:stretch>
            <a:fillRect/>
          </a:stretch>
        </p:blipFill>
        <p:spPr>
          <a:xfrm>
            <a:off x="1787889" y="2949479"/>
            <a:ext cx="2374901" cy="2752726"/>
          </a:xfrm>
          <a:prstGeom prst="rect">
            <a:avLst/>
          </a:prstGeom>
        </p:spPr>
      </p:pic>
    </p:spTree>
    <p:extLst>
      <p:ext uri="{BB962C8B-B14F-4D97-AF65-F5344CB8AC3E}">
        <p14:creationId xmlns:p14="http://schemas.microsoft.com/office/powerpoint/2010/main" val="257269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015077"/>
            <a:ext cx="7772400" cy="1362075"/>
          </a:xfrm>
        </p:spPr>
        <p:txBody>
          <a:bodyPr>
            <a:normAutofit fontScale="90000"/>
          </a:bodyPr>
          <a:lstStyle/>
          <a:p>
            <a:r>
              <a:rPr lang="en-US" dirty="0"/>
              <a:t>SIGOPS 2018, 2019</a:t>
            </a:r>
            <a:br>
              <a:rPr lang="en-US" dirty="0"/>
            </a:br>
            <a:r>
              <a:rPr lang="en-US" dirty="0"/>
              <a:t>Hall Of fame </a:t>
            </a:r>
            <a:r>
              <a:rPr lang="en-US" dirty="0" err="1"/>
              <a:t>awardS</a:t>
            </a:r>
            <a:endParaRPr lang="en-US" dirty="0"/>
          </a:p>
        </p:txBody>
      </p:sp>
      <p:sp>
        <p:nvSpPr>
          <p:cNvPr id="6" name="TextBox 5"/>
          <p:cNvSpPr txBox="1"/>
          <p:nvPr/>
        </p:nvSpPr>
        <p:spPr>
          <a:xfrm>
            <a:off x="5138761" y="6287784"/>
            <a:ext cx="5336013" cy="369332"/>
          </a:xfrm>
          <a:prstGeom prst="rect">
            <a:avLst/>
          </a:prstGeom>
          <a:noFill/>
        </p:spPr>
        <p:txBody>
          <a:bodyPr wrap="none" rtlCol="0">
            <a:spAutoFit/>
          </a:bodyPr>
          <a:lstStyle/>
          <a:p>
            <a:r>
              <a:rPr lang="en-US" dirty="0"/>
              <a:t>Presented by Frans </a:t>
            </a:r>
            <a:r>
              <a:rPr lang="en-US" dirty="0" err="1"/>
              <a:t>Kaashoek</a:t>
            </a:r>
            <a:r>
              <a:rPr lang="en-US" dirty="0"/>
              <a:t> and Robbert van Renesse</a:t>
            </a:r>
          </a:p>
        </p:txBody>
      </p:sp>
    </p:spTree>
    <p:extLst>
      <p:ext uri="{BB962C8B-B14F-4D97-AF65-F5344CB8AC3E}">
        <p14:creationId xmlns:p14="http://schemas.microsoft.com/office/powerpoint/2010/main" val="201285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SIGOPS Hall of Fame Award</a:t>
            </a:r>
          </a:p>
        </p:txBody>
      </p:sp>
      <p:sp>
        <p:nvSpPr>
          <p:cNvPr id="3" name="Content Placeholder 2"/>
          <p:cNvSpPr>
            <a:spLocks noGrp="1"/>
          </p:cNvSpPr>
          <p:nvPr>
            <p:ph idx="1"/>
          </p:nvPr>
        </p:nvSpPr>
        <p:spPr>
          <a:xfrm>
            <a:off x="1745934" y="1600201"/>
            <a:ext cx="8692426" cy="4525963"/>
          </a:xfrm>
        </p:spPr>
        <p:txBody>
          <a:bodyPr>
            <a:normAutofit/>
          </a:bodyPr>
          <a:lstStyle/>
          <a:p>
            <a:r>
              <a:rPr lang="en-US" sz="2400" dirty="0"/>
              <a:t>Recognizes the most influential Operating Systems papers</a:t>
            </a:r>
          </a:p>
          <a:p>
            <a:r>
              <a:rPr lang="en-US" sz="2400" dirty="0"/>
              <a:t>Now restricted to papers that appeared 10 to 11 years previously</a:t>
            </a:r>
          </a:p>
          <a:p>
            <a:pPr lvl="1"/>
            <a:r>
              <a:rPr lang="en-US" sz="2000" dirty="0"/>
              <a:t>For the 2018 awards: from 1 October 2007 to 30 September 2009</a:t>
            </a:r>
          </a:p>
          <a:p>
            <a:pPr lvl="2"/>
            <a:r>
              <a:rPr lang="en-US" sz="1600" dirty="0"/>
              <a:t>Award committee: PC chairs from SOSP 2007 and OSDI 2008</a:t>
            </a:r>
          </a:p>
          <a:p>
            <a:pPr lvl="2"/>
            <a:r>
              <a:rPr lang="en-US" sz="1600" dirty="0"/>
              <a:t>Frans </a:t>
            </a:r>
            <a:r>
              <a:rPr lang="en-US" sz="1600" dirty="0" err="1"/>
              <a:t>Kaashoek</a:t>
            </a:r>
            <a:r>
              <a:rPr lang="en-US" sz="1600" dirty="0"/>
              <a:t>, Rich </a:t>
            </a:r>
            <a:r>
              <a:rPr lang="en-US" sz="1600" dirty="0" err="1"/>
              <a:t>Draves</a:t>
            </a:r>
            <a:r>
              <a:rPr lang="en-US" sz="1600" dirty="0"/>
              <a:t>, Robbert van Renesse</a:t>
            </a:r>
          </a:p>
          <a:p>
            <a:pPr lvl="1"/>
            <a:r>
              <a:rPr lang="en-US" sz="2000" dirty="0"/>
              <a:t>For the 2019 awards: from 1 October 2008 to 30 September 2010</a:t>
            </a:r>
          </a:p>
          <a:p>
            <a:pPr lvl="2"/>
            <a:r>
              <a:rPr lang="en-US" sz="1600" dirty="0"/>
              <a:t>Award committee: PC chairs from OSDI 2008 and SOSP 2009</a:t>
            </a:r>
          </a:p>
          <a:p>
            <a:pPr lvl="2"/>
            <a:r>
              <a:rPr lang="en-US" sz="1600" dirty="0"/>
              <a:t>Rich </a:t>
            </a:r>
            <a:r>
              <a:rPr lang="en-US" sz="1600" dirty="0" err="1"/>
              <a:t>Draves</a:t>
            </a:r>
            <a:r>
              <a:rPr lang="en-US" sz="1600" dirty="0"/>
              <a:t>, Robbert van Renesse, Tom Anderson</a:t>
            </a:r>
          </a:p>
          <a:p>
            <a:r>
              <a:rPr lang="en-US" sz="2400" dirty="0"/>
              <a:t>Past winners are listed at</a:t>
            </a:r>
          </a:p>
          <a:p>
            <a:pPr marL="457200" lvl="1" indent="0">
              <a:buNone/>
            </a:pPr>
            <a:r>
              <a:rPr lang="en-US" sz="2000" dirty="0"/>
              <a:t>		https://</a:t>
            </a:r>
            <a:r>
              <a:rPr lang="en-US" sz="2000" dirty="0" err="1"/>
              <a:t>www.sigops.org</a:t>
            </a:r>
            <a:r>
              <a:rPr lang="en-US" sz="2000" dirty="0"/>
              <a:t>/award-</a:t>
            </a:r>
            <a:r>
              <a:rPr lang="en-US" sz="2000" dirty="0" err="1"/>
              <a:t>hof.html</a:t>
            </a:r>
            <a:endParaRPr lang="en-US" sz="2000" dirty="0"/>
          </a:p>
        </p:txBody>
      </p:sp>
    </p:spTree>
    <p:extLst>
      <p:ext uri="{BB962C8B-B14F-4D97-AF65-F5344CB8AC3E}">
        <p14:creationId xmlns:p14="http://schemas.microsoft.com/office/powerpoint/2010/main" val="2053574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2018 Hall of Fame Award recipient</a:t>
            </a:r>
            <a:br>
              <a:rPr lang="en-US" dirty="0"/>
            </a:br>
            <a:endParaRPr lang="en-US" dirty="0"/>
          </a:p>
        </p:txBody>
      </p:sp>
      <p:sp>
        <p:nvSpPr>
          <p:cNvPr id="3" name="Content Placeholder 2"/>
          <p:cNvSpPr>
            <a:spLocks noGrp="1"/>
          </p:cNvSpPr>
          <p:nvPr>
            <p:ph idx="1"/>
          </p:nvPr>
        </p:nvSpPr>
        <p:spPr>
          <a:xfrm>
            <a:off x="1758265" y="1078788"/>
            <a:ext cx="8766402" cy="2537716"/>
          </a:xfrm>
        </p:spPr>
        <p:txBody>
          <a:bodyPr>
            <a:normAutofit/>
          </a:bodyPr>
          <a:lstStyle/>
          <a:p>
            <a:pPr marL="0" indent="0">
              <a:spcBef>
                <a:spcPts val="0"/>
              </a:spcBef>
              <a:buNone/>
            </a:pPr>
            <a:r>
              <a:rPr lang="en-US" sz="2500" b="1" spc="-1" dirty="0">
                <a:solidFill>
                  <a:srgbClr val="000000"/>
                </a:solidFill>
              </a:rPr>
              <a:t>Cristian </a:t>
            </a:r>
            <a:r>
              <a:rPr lang="en-US" sz="2500" b="1" spc="-1" dirty="0" err="1">
                <a:solidFill>
                  <a:srgbClr val="000000"/>
                </a:solidFill>
              </a:rPr>
              <a:t>Cadar</a:t>
            </a:r>
            <a:r>
              <a:rPr lang="en-US" sz="2500" b="1" spc="-1" dirty="0">
                <a:solidFill>
                  <a:srgbClr val="000000"/>
                </a:solidFill>
              </a:rPr>
              <a:t>, Daniel Dunbar, and Dawson Engler </a:t>
            </a:r>
          </a:p>
          <a:p>
            <a:pPr marL="0" indent="0">
              <a:spcBef>
                <a:spcPts val="0"/>
              </a:spcBef>
              <a:buNone/>
            </a:pPr>
            <a:r>
              <a:rPr lang="en-US" sz="2500" b="1" spc="-1" dirty="0">
                <a:solidFill>
                  <a:srgbClr val="000000"/>
                </a:solidFill>
              </a:rPr>
              <a:t>Stanford University</a:t>
            </a:r>
            <a:endParaRPr lang="en-US" sz="2500" spc="-1" dirty="0">
              <a:solidFill>
                <a:srgbClr val="000000"/>
              </a:solidFill>
            </a:endParaRPr>
          </a:p>
          <a:p>
            <a:pPr marL="0" indent="0">
              <a:spcBef>
                <a:spcPts val="0"/>
              </a:spcBef>
              <a:buNone/>
            </a:pPr>
            <a:r>
              <a:rPr lang="en-US" sz="2500" i="1" spc="-1" dirty="0">
                <a:solidFill>
                  <a:srgbClr val="3366FF"/>
                </a:solidFill>
              </a:rPr>
              <a:t>KLEE: Unassisted and Automatic Generation of High-Coverage Tests for Complex Systems Programs                            </a:t>
            </a:r>
            <a:r>
              <a:rPr lang="en-US" sz="2500" dirty="0"/>
              <a:t>OSDI 2008</a:t>
            </a:r>
          </a:p>
        </p:txBody>
      </p:sp>
      <p:sp>
        <p:nvSpPr>
          <p:cNvPr id="4" name="TextBox 3"/>
          <p:cNvSpPr txBox="1"/>
          <p:nvPr/>
        </p:nvSpPr>
        <p:spPr>
          <a:xfrm>
            <a:off x="2637783" y="3616505"/>
            <a:ext cx="7447127" cy="3323987"/>
          </a:xfrm>
          <a:prstGeom prst="rect">
            <a:avLst/>
          </a:prstGeom>
          <a:noFill/>
        </p:spPr>
        <p:txBody>
          <a:bodyPr wrap="square" rtlCol="0">
            <a:spAutoFit/>
          </a:bodyPr>
          <a:lstStyle/>
          <a:p>
            <a:r>
              <a:rPr lang="en-US" sz="2400" dirty="0"/>
              <a:t>“KLEE shows how to scale symbolic execution to generating automatic tests that achieve high coverage and applying it to widely-used software, including the GNU COREUTILS utility programs.  The authors demonstrated KLEE’s effectiveness on heavily-used programs by finding bugs that manual testing has missed. The ideas and results have been an inspiration for many subsequent work on automatic bug finding”</a:t>
            </a:r>
          </a:p>
          <a:p>
            <a:endParaRPr lang="en-US" dirty="0"/>
          </a:p>
        </p:txBody>
      </p:sp>
    </p:spTree>
    <p:extLst>
      <p:ext uri="{BB962C8B-B14F-4D97-AF65-F5344CB8AC3E}">
        <p14:creationId xmlns:p14="http://schemas.microsoft.com/office/powerpoint/2010/main" val="3504101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2018 Hall of Fame Award recipient</a:t>
            </a:r>
            <a:br>
              <a:rPr lang="en-US" dirty="0"/>
            </a:br>
            <a:endParaRPr lang="en-US" dirty="0"/>
          </a:p>
        </p:txBody>
      </p:sp>
      <p:sp>
        <p:nvSpPr>
          <p:cNvPr id="3" name="Content Placeholder 2"/>
          <p:cNvSpPr>
            <a:spLocks noGrp="1"/>
          </p:cNvSpPr>
          <p:nvPr>
            <p:ph idx="1"/>
          </p:nvPr>
        </p:nvSpPr>
        <p:spPr>
          <a:xfrm>
            <a:off x="1758265" y="1089062"/>
            <a:ext cx="8766402" cy="2597307"/>
          </a:xfrm>
        </p:spPr>
        <p:txBody>
          <a:bodyPr>
            <a:noAutofit/>
          </a:bodyPr>
          <a:lstStyle/>
          <a:p>
            <a:pPr marL="0" indent="0">
              <a:spcBef>
                <a:spcPts val="0"/>
              </a:spcBef>
              <a:buNone/>
            </a:pPr>
            <a:r>
              <a:rPr lang="en-US" sz="2500" b="1" dirty="0"/>
              <a:t>Yuan Yu, Michael </a:t>
            </a:r>
            <a:r>
              <a:rPr lang="en-US" sz="2500" b="1" dirty="0" err="1"/>
              <a:t>Isard</a:t>
            </a:r>
            <a:r>
              <a:rPr lang="en-US" sz="2500" b="1" dirty="0"/>
              <a:t>, Dennis </a:t>
            </a:r>
            <a:r>
              <a:rPr lang="en-US" sz="2500" b="1" dirty="0" err="1"/>
              <a:t>Fetterly</a:t>
            </a:r>
            <a:r>
              <a:rPr lang="en-US" sz="2500" b="1" dirty="0"/>
              <a:t>, Mihai </a:t>
            </a:r>
            <a:r>
              <a:rPr lang="en-US" sz="2500" b="1" dirty="0" err="1"/>
              <a:t>Budiu</a:t>
            </a:r>
            <a:r>
              <a:rPr lang="en-US" sz="2500" b="1" dirty="0"/>
              <a:t>, </a:t>
            </a:r>
          </a:p>
          <a:p>
            <a:pPr marL="0" indent="0">
              <a:spcBef>
                <a:spcPts val="0"/>
              </a:spcBef>
              <a:buNone/>
            </a:pPr>
            <a:r>
              <a:rPr lang="en-US" sz="2500" b="1" dirty="0" err="1"/>
              <a:t>Úlfar</a:t>
            </a:r>
            <a:r>
              <a:rPr lang="en-US" sz="2500" b="1" dirty="0"/>
              <a:t> </a:t>
            </a:r>
            <a:r>
              <a:rPr lang="en-US" sz="2500" b="1" dirty="0" err="1"/>
              <a:t>Erlingsson</a:t>
            </a:r>
            <a:r>
              <a:rPr lang="en-US" sz="2500" b="1" dirty="0"/>
              <a:t>, Pradeep Kumar </a:t>
            </a:r>
            <a:r>
              <a:rPr lang="en-US" sz="2500" b="1" dirty="0" err="1"/>
              <a:t>Gunda</a:t>
            </a:r>
            <a:r>
              <a:rPr lang="en-US" sz="2500" b="1" dirty="0"/>
              <a:t>, and Jon Currey Microsoft Research</a:t>
            </a:r>
          </a:p>
          <a:p>
            <a:pPr marL="0" indent="0">
              <a:spcBef>
                <a:spcPts val="0"/>
              </a:spcBef>
              <a:buNone/>
            </a:pPr>
            <a:r>
              <a:rPr lang="en-US" sz="2500" i="1" dirty="0" err="1">
                <a:solidFill>
                  <a:srgbClr val="3366FF"/>
                </a:solidFill>
              </a:rPr>
              <a:t>DryadLINQ</a:t>
            </a:r>
            <a:r>
              <a:rPr lang="en-US" sz="2500" i="1" dirty="0">
                <a:solidFill>
                  <a:srgbClr val="3366FF"/>
                </a:solidFill>
              </a:rPr>
              <a:t>: A System for General-Purpose Distributed Data-Parallel Computing Using a High-Level Language         </a:t>
            </a:r>
            <a:r>
              <a:rPr lang="en-US" sz="2500" dirty="0"/>
              <a:t>OSDI 2008</a:t>
            </a:r>
          </a:p>
        </p:txBody>
      </p:sp>
      <p:sp>
        <p:nvSpPr>
          <p:cNvPr id="4" name="TextBox 3"/>
          <p:cNvSpPr txBox="1"/>
          <p:nvPr/>
        </p:nvSpPr>
        <p:spPr>
          <a:xfrm>
            <a:off x="2658332" y="3457768"/>
            <a:ext cx="7447127" cy="3693319"/>
          </a:xfrm>
          <a:prstGeom prst="rect">
            <a:avLst/>
          </a:prstGeom>
          <a:noFill/>
        </p:spPr>
        <p:txBody>
          <a:bodyPr wrap="square" rtlCol="0">
            <a:spAutoFit/>
          </a:bodyPr>
          <a:lstStyle/>
          <a:p>
            <a:r>
              <a:rPr lang="en-US" sz="2400" dirty="0"/>
              <a:t>“</a:t>
            </a:r>
            <a:r>
              <a:rPr lang="en-US" sz="2400" dirty="0" err="1"/>
              <a:t>DryadLINQ</a:t>
            </a:r>
            <a:r>
              <a:rPr lang="en-US" sz="2400" dirty="0"/>
              <a:t> demonstrated how to provide declarative operations on top of a distributed dataflow system, making it convenient for programmers to compute on large data sets using relational operators while providing high-performance.  Its techniques include translating data-parallel operations into a distributed execution plan for the Dryad data flow system. The paper demonstrated its effectiveness by showing results from Dryad in production on clusters with thousands of computers.”</a:t>
            </a:r>
          </a:p>
          <a:p>
            <a:endParaRPr lang="en-US" dirty="0"/>
          </a:p>
        </p:txBody>
      </p:sp>
    </p:spTree>
    <p:extLst>
      <p:ext uri="{BB962C8B-B14F-4D97-AF65-F5344CB8AC3E}">
        <p14:creationId xmlns:p14="http://schemas.microsoft.com/office/powerpoint/2010/main" val="2788605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2019 Hall of Fame Award recipient</a:t>
            </a:r>
            <a:br>
              <a:rPr lang="en-US" dirty="0"/>
            </a:br>
            <a:endParaRPr lang="en-US" dirty="0"/>
          </a:p>
        </p:txBody>
      </p:sp>
      <p:sp>
        <p:nvSpPr>
          <p:cNvPr id="3" name="Content Placeholder 2"/>
          <p:cNvSpPr>
            <a:spLocks noGrp="1"/>
          </p:cNvSpPr>
          <p:nvPr>
            <p:ph idx="1"/>
          </p:nvPr>
        </p:nvSpPr>
        <p:spPr>
          <a:xfrm>
            <a:off x="1712799" y="1253448"/>
            <a:ext cx="8766402" cy="2352782"/>
          </a:xfrm>
        </p:spPr>
        <p:txBody>
          <a:bodyPr>
            <a:noAutofit/>
          </a:bodyPr>
          <a:lstStyle/>
          <a:p>
            <a:pPr marL="0" indent="0">
              <a:spcBef>
                <a:spcPts val="0"/>
              </a:spcBef>
              <a:buNone/>
            </a:pPr>
            <a:r>
              <a:rPr lang="en-US" sz="2400" b="1" dirty="0"/>
              <a:t>Kirk </a:t>
            </a:r>
            <a:r>
              <a:rPr lang="en-US" sz="2400" b="1" dirty="0" err="1"/>
              <a:t>Glerum</a:t>
            </a:r>
            <a:r>
              <a:rPr lang="en-US" sz="2400" b="1" dirty="0"/>
              <a:t>, </a:t>
            </a:r>
            <a:r>
              <a:rPr lang="en-US" sz="2400" b="1" dirty="0" err="1"/>
              <a:t>Kinshuman</a:t>
            </a:r>
            <a:r>
              <a:rPr lang="en-US" sz="2400" b="1" dirty="0"/>
              <a:t> </a:t>
            </a:r>
            <a:r>
              <a:rPr lang="en-US" sz="2400" b="1" dirty="0" err="1"/>
              <a:t>Kinshumann</a:t>
            </a:r>
            <a:r>
              <a:rPr lang="en-US" sz="2400" b="1" dirty="0"/>
              <a:t>, Steve Greenberg, Gabriel </a:t>
            </a:r>
            <a:r>
              <a:rPr lang="en-US" sz="2400" b="1" dirty="0" err="1"/>
              <a:t>Aul</a:t>
            </a:r>
            <a:r>
              <a:rPr lang="en-US" sz="2400" b="1" dirty="0"/>
              <a:t>, Vince </a:t>
            </a:r>
            <a:r>
              <a:rPr lang="en-US" sz="2400" b="1" dirty="0" err="1"/>
              <a:t>Orgovan</a:t>
            </a:r>
            <a:r>
              <a:rPr lang="en-US" sz="2400" b="1" dirty="0"/>
              <a:t>, Greg Nichols, David Grant, Gretchen </a:t>
            </a:r>
            <a:r>
              <a:rPr lang="en-US" sz="2400" b="1" dirty="0" err="1"/>
              <a:t>Loihle</a:t>
            </a:r>
            <a:r>
              <a:rPr lang="en-US" sz="2400" b="1" dirty="0"/>
              <a:t>, and Galen Hunt (Microsoft)</a:t>
            </a:r>
          </a:p>
          <a:p>
            <a:pPr marL="0" indent="0">
              <a:spcBef>
                <a:spcPts val="0"/>
              </a:spcBef>
              <a:buNone/>
            </a:pPr>
            <a:r>
              <a:rPr lang="en-US" sz="2400" i="1" dirty="0">
                <a:solidFill>
                  <a:srgbClr val="3366FF"/>
                </a:solidFill>
              </a:rPr>
              <a:t>Debugging in the (Very) Large: </a:t>
            </a:r>
          </a:p>
          <a:p>
            <a:pPr marL="0" indent="0">
              <a:spcBef>
                <a:spcPts val="0"/>
              </a:spcBef>
              <a:buNone/>
            </a:pPr>
            <a:r>
              <a:rPr lang="en-US" sz="2400" i="1" dirty="0">
                <a:solidFill>
                  <a:srgbClr val="3366FF"/>
                </a:solidFill>
              </a:rPr>
              <a:t>Ten Years of Implementation and Experience	                         </a:t>
            </a:r>
            <a:r>
              <a:rPr lang="en-US" sz="2400" dirty="0"/>
              <a:t>SOSP 2009</a:t>
            </a:r>
          </a:p>
        </p:txBody>
      </p:sp>
      <p:sp>
        <p:nvSpPr>
          <p:cNvPr id="4" name="TextBox 3"/>
          <p:cNvSpPr txBox="1"/>
          <p:nvPr/>
        </p:nvSpPr>
        <p:spPr>
          <a:xfrm>
            <a:off x="2658332" y="3686369"/>
            <a:ext cx="7447127" cy="2954655"/>
          </a:xfrm>
          <a:prstGeom prst="rect">
            <a:avLst/>
          </a:prstGeom>
          <a:noFill/>
        </p:spPr>
        <p:txBody>
          <a:bodyPr wrap="square" rtlCol="0">
            <a:spAutoFit/>
          </a:bodyPr>
          <a:lstStyle/>
          <a:p>
            <a:r>
              <a:rPr lang="en-US" sz="2400" dirty="0"/>
              <a:t>“This paper describes the successful decade-long effort to dramatically improve the security and reliability of Windows by collecting and analyzing data on every crash experienced by every PC anywhere in the world.  Although we now take it for granted that deployed software should always "phone home" error reports, the work described in this paper was the first to do so at global scale.”</a:t>
            </a:r>
          </a:p>
          <a:p>
            <a:endParaRPr lang="en-US" dirty="0"/>
          </a:p>
        </p:txBody>
      </p:sp>
    </p:spTree>
    <p:extLst>
      <p:ext uri="{BB962C8B-B14F-4D97-AF65-F5344CB8AC3E}">
        <p14:creationId xmlns:p14="http://schemas.microsoft.com/office/powerpoint/2010/main" val="130741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2019 Hall of Fame Award recipient</a:t>
            </a:r>
            <a:br>
              <a:rPr lang="en-US" dirty="0"/>
            </a:br>
            <a:endParaRPr lang="en-US" dirty="0"/>
          </a:p>
        </p:txBody>
      </p:sp>
      <p:sp>
        <p:nvSpPr>
          <p:cNvPr id="3" name="Content Placeholder 2"/>
          <p:cNvSpPr>
            <a:spLocks noGrp="1"/>
          </p:cNvSpPr>
          <p:nvPr>
            <p:ph idx="1"/>
          </p:nvPr>
        </p:nvSpPr>
        <p:spPr>
          <a:xfrm>
            <a:off x="1758265" y="1212352"/>
            <a:ext cx="8766402" cy="2474017"/>
          </a:xfrm>
        </p:spPr>
        <p:txBody>
          <a:bodyPr>
            <a:normAutofit/>
          </a:bodyPr>
          <a:lstStyle/>
          <a:p>
            <a:pPr marL="0" indent="0">
              <a:buNone/>
            </a:pPr>
            <a:r>
              <a:rPr lang="en-US" sz="2400" b="1" dirty="0" err="1"/>
              <a:t>Gerwin</a:t>
            </a:r>
            <a:r>
              <a:rPr lang="en-US" sz="2400" b="1" dirty="0"/>
              <a:t> Klein, Kevin Elphinstone, Gernot </a:t>
            </a:r>
            <a:r>
              <a:rPr lang="en-US" sz="2400" b="1" dirty="0" err="1"/>
              <a:t>Heiser</a:t>
            </a:r>
            <a:r>
              <a:rPr lang="en-US" sz="2400" b="1" dirty="0"/>
              <a:t>, June </a:t>
            </a:r>
            <a:r>
              <a:rPr lang="en-US" sz="2400" b="1" dirty="0" err="1"/>
              <a:t>Andronick</a:t>
            </a:r>
            <a:r>
              <a:rPr lang="en-US" sz="2400" b="1" dirty="0"/>
              <a:t>, David Cock, Philip </a:t>
            </a:r>
            <a:r>
              <a:rPr lang="en-US" sz="2400" b="1" dirty="0" err="1"/>
              <a:t>Derrin</a:t>
            </a:r>
            <a:r>
              <a:rPr lang="en-US" sz="2400" b="1" dirty="0"/>
              <a:t>, </a:t>
            </a:r>
            <a:r>
              <a:rPr lang="en-US" sz="2400" b="1" dirty="0" err="1"/>
              <a:t>Dhammika</a:t>
            </a:r>
            <a:r>
              <a:rPr lang="en-US" sz="2400" b="1" dirty="0"/>
              <a:t> </a:t>
            </a:r>
            <a:r>
              <a:rPr lang="en-US" sz="2400" b="1" dirty="0" err="1"/>
              <a:t>Elkaduwe</a:t>
            </a:r>
            <a:r>
              <a:rPr lang="en-US" sz="2400" b="1" dirty="0"/>
              <a:t>, Kai Engelhardt, </a:t>
            </a:r>
            <a:r>
              <a:rPr lang="en-US" sz="2400" b="1" dirty="0" err="1"/>
              <a:t>Rafal</a:t>
            </a:r>
            <a:r>
              <a:rPr lang="en-US" sz="2400" b="1" dirty="0"/>
              <a:t> </a:t>
            </a:r>
            <a:r>
              <a:rPr lang="en-US" sz="2400" b="1" dirty="0" err="1"/>
              <a:t>Kolanski</a:t>
            </a:r>
            <a:r>
              <a:rPr lang="en-US" sz="2400" b="1" dirty="0"/>
              <a:t>, Michael Norrish, Thomas Sewell, Harvey </a:t>
            </a:r>
            <a:r>
              <a:rPr lang="en-US" sz="2400" b="1" dirty="0" err="1"/>
              <a:t>Tuch</a:t>
            </a:r>
            <a:r>
              <a:rPr lang="en-US" sz="2400" b="1" dirty="0"/>
              <a:t>, and Simon </a:t>
            </a:r>
            <a:r>
              <a:rPr lang="en-US" sz="2400" b="1" dirty="0" err="1"/>
              <a:t>Winwood</a:t>
            </a:r>
            <a:r>
              <a:rPr lang="en-US" sz="2400" b="1" dirty="0"/>
              <a:t> (NICTA, UNSW, Open Kernel Labs, and ANU)</a:t>
            </a:r>
          </a:p>
          <a:p>
            <a:pPr marL="0" indent="0">
              <a:buNone/>
            </a:pPr>
            <a:r>
              <a:rPr lang="en-US" sz="2400" i="1" dirty="0">
                <a:solidFill>
                  <a:srgbClr val="3366FF"/>
                </a:solidFill>
              </a:rPr>
              <a:t>seL4: formal verification of an OS kernel                               </a:t>
            </a:r>
            <a:r>
              <a:rPr lang="en-US" sz="2400" dirty="0"/>
              <a:t>SOSP 2009</a:t>
            </a:r>
          </a:p>
        </p:txBody>
      </p:sp>
      <p:sp>
        <p:nvSpPr>
          <p:cNvPr id="4" name="TextBox 3"/>
          <p:cNvSpPr txBox="1"/>
          <p:nvPr/>
        </p:nvSpPr>
        <p:spPr>
          <a:xfrm>
            <a:off x="2604829" y="3252982"/>
            <a:ext cx="7828906" cy="3816429"/>
          </a:xfrm>
          <a:prstGeom prst="rect">
            <a:avLst/>
          </a:prstGeom>
          <a:noFill/>
        </p:spPr>
        <p:txBody>
          <a:bodyPr wrap="square" rtlCol="0">
            <a:spAutoFit/>
          </a:bodyPr>
          <a:lstStyle/>
          <a:p>
            <a:r>
              <a:rPr lang="en-US" sz="2800" dirty="0"/>
              <a:t>“</a:t>
            </a:r>
            <a:r>
              <a:rPr lang="en-US" sz="2400" dirty="0"/>
              <a:t>The seL4 project was the first to provide a machine-checked proof of correctness and security properties of a high-performance microkernel.  The authors used a unique approach that fuses formal and operating systems techniques, resulting in a general purpose operating system kernel that performs as well as a state-of-the-art microkernel and whose behavior can be precisely predicted for any input.  The work has become the basis for a large amount of subsequent work in provably correct systems.</a:t>
            </a:r>
            <a:r>
              <a:rPr lang="en-US" sz="2800" dirty="0"/>
              <a:t>”</a:t>
            </a:r>
          </a:p>
          <a:p>
            <a:endParaRPr lang="en-US" dirty="0"/>
          </a:p>
        </p:txBody>
      </p:sp>
    </p:spTree>
    <p:extLst>
      <p:ext uri="{BB962C8B-B14F-4D97-AF65-F5344CB8AC3E}">
        <p14:creationId xmlns:p14="http://schemas.microsoft.com/office/powerpoint/2010/main" val="1501521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 descr="mw-portrai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14400"/>
            <a:ext cx="3352800" cy="481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38" name="Text Box 5"/>
          <p:cNvSpPr txBox="1">
            <a:spLocks noChangeArrowheads="1"/>
          </p:cNvSpPr>
          <p:nvPr/>
        </p:nvSpPr>
        <p:spPr bwMode="auto">
          <a:xfrm>
            <a:off x="6248400" y="1219201"/>
            <a:ext cx="3733800" cy="347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algn="ctr" eaLnBrk="1" hangingPunct="1">
              <a:spcBef>
                <a:spcPct val="50000"/>
              </a:spcBef>
            </a:pPr>
            <a:r>
              <a:rPr lang="en-US" sz="4400" b="0" dirty="0">
                <a:latin typeface="Arial" charset="0"/>
              </a:rPr>
              <a:t>2019</a:t>
            </a:r>
          </a:p>
          <a:p>
            <a:pPr algn="ctr" eaLnBrk="1" hangingPunct="1">
              <a:spcBef>
                <a:spcPct val="50000"/>
              </a:spcBef>
            </a:pPr>
            <a:r>
              <a:rPr lang="en-US" sz="4400" b="0" dirty="0">
                <a:latin typeface="Arial" charset="0"/>
              </a:rPr>
              <a:t>ACM SIGOPS</a:t>
            </a:r>
          </a:p>
          <a:p>
            <a:pPr algn="ctr" eaLnBrk="1" hangingPunct="1">
              <a:spcBef>
                <a:spcPct val="50000"/>
              </a:spcBef>
            </a:pPr>
            <a:r>
              <a:rPr lang="en-US" sz="4400" b="0" dirty="0">
                <a:latin typeface="Arial" charset="0"/>
              </a:rPr>
              <a:t>Mark Weiser Award</a:t>
            </a:r>
          </a:p>
        </p:txBody>
      </p:sp>
    </p:spTree>
    <p:extLst>
      <p:ext uri="{BB962C8B-B14F-4D97-AF65-F5344CB8AC3E}">
        <p14:creationId xmlns:p14="http://schemas.microsoft.com/office/powerpoint/2010/main" val="2526563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z="4000">
                <a:latin typeface="Arial" charset="0"/>
                <a:ea typeface="ＭＳ Ｐゴシック" charset="0"/>
                <a:cs typeface="ＭＳ Ｐゴシック" charset="0"/>
              </a:rPr>
              <a:t>Mark Weiser (1952-1999)</a:t>
            </a:r>
          </a:p>
        </p:txBody>
      </p:sp>
      <p:sp>
        <p:nvSpPr>
          <p:cNvPr id="16386" name="Rectangle 3"/>
          <p:cNvSpPr>
            <a:spLocks noGrp="1" noChangeArrowheads="1"/>
          </p:cNvSpPr>
          <p:nvPr>
            <p:ph type="body" idx="1"/>
          </p:nvPr>
        </p:nvSpPr>
        <p:spPr>
          <a:xfrm>
            <a:off x="2209800" y="1981200"/>
            <a:ext cx="7772400" cy="2209800"/>
          </a:xfrm>
        </p:spPr>
        <p:txBody>
          <a:bodyPr/>
          <a:lstStyle/>
          <a:p>
            <a:pPr eaLnBrk="1" hangingPunct="1"/>
            <a:r>
              <a:rPr lang="en-US" dirty="0">
                <a:latin typeface="Arial" charset="0"/>
                <a:ea typeface="ＭＳ Ｐゴシック" charset="0"/>
                <a:cs typeface="ＭＳ Ｐゴシック" charset="0"/>
              </a:rPr>
              <a:t>1988-1995: Managed Xerox PARC CSL</a:t>
            </a:r>
          </a:p>
          <a:p>
            <a:pPr eaLnBrk="1" hangingPunct="1"/>
            <a:r>
              <a:rPr lang="en-US" dirty="0">
                <a:latin typeface="Arial" charset="0"/>
                <a:ea typeface="ＭＳ Ｐゴシック" charset="0"/>
                <a:cs typeface="ＭＳ Ｐゴシック" charset="0"/>
              </a:rPr>
              <a:t>1995: SOSP program chair</a:t>
            </a:r>
          </a:p>
          <a:p>
            <a:pPr eaLnBrk="1" hangingPunct="1"/>
            <a:r>
              <a:rPr lang="en-US" dirty="0">
                <a:latin typeface="Arial" charset="0"/>
                <a:ea typeface="ＭＳ Ｐゴシック" charset="0"/>
                <a:cs typeface="ＭＳ Ｐゴシック" charset="0"/>
              </a:rPr>
              <a:t>1996-1999: CTO, Xerox PARC</a:t>
            </a:r>
          </a:p>
        </p:txBody>
      </p:sp>
      <p:pic>
        <p:nvPicPr>
          <p:cNvPr id="16387" name="Picture 4" descr="The image “http://www.std.org/images/s_weiser.gif” cannot be displayed, because it contains error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191000"/>
            <a:ext cx="33528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88" name="Rectangle 5"/>
          <p:cNvSpPr>
            <a:spLocks noChangeArrowheads="1"/>
          </p:cNvSpPr>
          <p:nvPr/>
        </p:nvSpPr>
        <p:spPr bwMode="auto">
          <a:xfrm>
            <a:off x="2209801" y="5562601"/>
            <a:ext cx="5641975"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1" hangingPunct="1"/>
            <a:r>
              <a:rPr lang="en-US" sz="2800" dirty="0">
                <a:solidFill>
                  <a:schemeClr val="tx2"/>
                </a:solidFill>
                <a:latin typeface="Arial" charset="0"/>
              </a:rPr>
              <a:t>Severe Tire Damage: </a:t>
            </a:r>
          </a:p>
          <a:p>
            <a:pPr eaLnBrk="1" hangingPunct="1"/>
            <a:r>
              <a:rPr lang="en-US" sz="2800" dirty="0">
                <a:solidFill>
                  <a:schemeClr val="tx2"/>
                </a:solidFill>
                <a:latin typeface="Arial" charset="0"/>
              </a:rPr>
              <a:t>first live band on the Internet</a:t>
            </a:r>
          </a:p>
        </p:txBody>
      </p:sp>
    </p:spTree>
    <p:extLst>
      <p:ext uri="{BB962C8B-B14F-4D97-AF65-F5344CB8AC3E}">
        <p14:creationId xmlns:p14="http://schemas.microsoft.com/office/powerpoint/2010/main" val="203596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04800"/>
            <a:ext cx="7772400" cy="6324600"/>
          </a:xfrm>
        </p:spPr>
        <p:txBody>
          <a:bodyPr/>
          <a:lstStyle/>
          <a:p>
            <a:pPr marL="0" indent="0" algn="ctr">
              <a:buNone/>
            </a:pPr>
            <a:r>
              <a:rPr lang="en-US" b="1" dirty="0"/>
              <a:t>Efficient and Scalable Thread-Safety Violation Detection</a:t>
            </a:r>
            <a:br>
              <a:rPr lang="en-US" dirty="0"/>
            </a:br>
            <a:endParaRPr lang="en-US" dirty="0"/>
          </a:p>
          <a:p>
            <a:pPr marL="0" indent="0">
              <a:buNone/>
            </a:pPr>
            <a:r>
              <a:rPr lang="en-US" sz="2400" dirty="0" err="1"/>
              <a:t>Guangpu</a:t>
            </a:r>
            <a:r>
              <a:rPr lang="en-US" sz="2400" dirty="0"/>
              <a:t> Li*</a:t>
            </a:r>
          </a:p>
          <a:p>
            <a:pPr marL="0" indent="0">
              <a:buNone/>
            </a:pPr>
            <a:r>
              <a:rPr lang="en-US" sz="2400" dirty="0"/>
              <a:t>Shan Lu*</a:t>
            </a:r>
          </a:p>
          <a:p>
            <a:pPr marL="0" indent="0">
              <a:buNone/>
            </a:pPr>
            <a:r>
              <a:rPr lang="en-US" sz="2400" dirty="0" err="1"/>
              <a:t>Madanlal</a:t>
            </a:r>
            <a:r>
              <a:rPr lang="en-US" sz="2400" dirty="0"/>
              <a:t> </a:t>
            </a:r>
            <a:r>
              <a:rPr lang="en-US" sz="2400" dirty="0" err="1"/>
              <a:t>Musuvathi</a:t>
            </a:r>
            <a:r>
              <a:rPr lang="en-US" sz="2400" dirty="0"/>
              <a:t>^</a:t>
            </a:r>
          </a:p>
          <a:p>
            <a:pPr marL="0" indent="0">
              <a:buNone/>
            </a:pPr>
            <a:r>
              <a:rPr lang="en-US" sz="2400" dirty="0" err="1"/>
              <a:t>Suman</a:t>
            </a:r>
            <a:r>
              <a:rPr lang="en-US" sz="2400" dirty="0"/>
              <a:t> </a:t>
            </a:r>
            <a:r>
              <a:rPr lang="en-US" sz="2400" dirty="0" err="1"/>
              <a:t>Nath</a:t>
            </a:r>
            <a:r>
              <a:rPr lang="en-US" sz="2400" dirty="0"/>
              <a:t>^</a:t>
            </a:r>
          </a:p>
          <a:p>
            <a:pPr marL="0" indent="0">
              <a:buNone/>
            </a:pPr>
            <a:r>
              <a:rPr lang="en-US" sz="2400" dirty="0"/>
              <a:t>Rohan </a:t>
            </a:r>
            <a:r>
              <a:rPr lang="en-US" sz="2400" dirty="0" err="1"/>
              <a:t>Padhye</a:t>
            </a:r>
            <a:r>
              <a:rPr lang="en-US" sz="2400" dirty="0"/>
              <a:t>+</a:t>
            </a:r>
          </a:p>
          <a:p>
            <a:pPr marL="0" indent="0">
              <a:buNone/>
            </a:pPr>
            <a:endParaRPr lang="en-US" sz="2400" dirty="0"/>
          </a:p>
          <a:p>
            <a:pPr marL="0" indent="0">
              <a:buNone/>
            </a:pPr>
            <a:r>
              <a:rPr lang="en-US" sz="2400" dirty="0"/>
              <a:t>*University of Chicago</a:t>
            </a:r>
          </a:p>
          <a:p>
            <a:pPr marL="0" indent="0">
              <a:buNone/>
            </a:pPr>
            <a:r>
              <a:rPr lang="en-US" sz="2400" dirty="0"/>
              <a:t>^Microsoft Research</a:t>
            </a:r>
          </a:p>
          <a:p>
            <a:pPr marL="0" indent="0">
              <a:buNone/>
            </a:pPr>
            <a:r>
              <a:rPr lang="en-US" sz="2400" dirty="0"/>
              <a:t>+UC Berkeley</a:t>
            </a:r>
          </a:p>
          <a:p>
            <a:pPr lvl="1"/>
            <a:endParaRPr lang="en-US" dirty="0"/>
          </a:p>
          <a:p>
            <a:pPr marL="0" indent="0">
              <a:buNone/>
            </a:pPr>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447800"/>
            <a:ext cx="4368800" cy="5003800"/>
          </a:xfrm>
          <a:prstGeom prst="rect">
            <a:avLst/>
          </a:prstGeom>
        </p:spPr>
      </p:pic>
    </p:spTree>
    <p:extLst>
      <p:ext uri="{BB962C8B-B14F-4D97-AF65-F5344CB8AC3E}">
        <p14:creationId xmlns:p14="http://schemas.microsoft.com/office/powerpoint/2010/main" val="2515670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body" idx="1"/>
          </p:nvPr>
        </p:nvSpPr>
        <p:spPr>
          <a:xfrm>
            <a:off x="1752600" y="2743200"/>
            <a:ext cx="8915400" cy="3352800"/>
          </a:xfrm>
        </p:spPr>
        <p:txBody>
          <a:bodyPr/>
          <a:lstStyle/>
          <a:p>
            <a:pPr eaLnBrk="1" hangingPunct="1">
              <a:lnSpc>
                <a:spcPct val="90000"/>
              </a:lnSpc>
              <a:buFontTx/>
              <a:buNone/>
            </a:pPr>
            <a:r>
              <a:rPr lang="en-US" dirty="0">
                <a:latin typeface="Arial" charset="0"/>
                <a:ea typeface="ＭＳ Ｐゴシック" charset="0"/>
                <a:cs typeface="ＭＳ Ｐゴシック" charset="0"/>
              </a:rPr>
              <a:t>  "Ubiquitous computing names the third wave in computing, just now beginning. First were mainframes, each shared by lots of people. Now we are in the personal computing era, person and machine staring uneasily at each other across the desktop. Next comes ubiquitous computing, or the age of calm technology, when technology recedes into the background of our lives." </a:t>
            </a:r>
          </a:p>
        </p:txBody>
      </p:sp>
      <p:pic>
        <p:nvPicPr>
          <p:cNvPr id="184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
            <a:ext cx="3638550" cy="241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952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The Mark Weiser Award</a:t>
            </a:r>
          </a:p>
        </p:txBody>
      </p:sp>
      <p:sp>
        <p:nvSpPr>
          <p:cNvPr id="20482" name="Rectangle 3"/>
          <p:cNvSpPr>
            <a:spLocks noGrp="1" noChangeArrowheads="1"/>
          </p:cNvSpPr>
          <p:nvPr>
            <p:ph type="body" idx="1"/>
          </p:nvPr>
        </p:nvSpPr>
        <p:spPr/>
        <p:txBody>
          <a:bodyPr/>
          <a:lstStyle/>
          <a:p>
            <a:pPr eaLnBrk="1" hangingPunct="1">
              <a:lnSpc>
                <a:spcPct val="90000"/>
              </a:lnSpc>
            </a:pPr>
            <a:r>
              <a:rPr lang="en-US" dirty="0">
                <a:latin typeface="Arial" charset="0"/>
                <a:ea typeface="ＭＳ Ｐゴシック" charset="0"/>
                <a:cs typeface="ＭＳ Ｐゴシック" charset="0"/>
              </a:rPr>
              <a:t>Created in 2001 by ACM SIGOPS</a:t>
            </a:r>
          </a:p>
          <a:p>
            <a:pPr eaLnBrk="1" hangingPunct="1">
              <a:lnSpc>
                <a:spcPct val="90000"/>
              </a:lnSpc>
            </a:pPr>
            <a:r>
              <a:rPr lang="en-US" dirty="0">
                <a:latin typeface="Arial" charset="0"/>
                <a:ea typeface="ＭＳ Ｐゴシック" charset="0"/>
                <a:cs typeface="ＭＳ Ｐゴシック" charset="0"/>
              </a:rPr>
              <a:t>“To be given to individuals who have demonstrated creativity and innovation in operating systems research”</a:t>
            </a:r>
          </a:p>
          <a:p>
            <a:pPr eaLnBrk="1" hangingPunct="1">
              <a:lnSpc>
                <a:spcPct val="90000"/>
              </a:lnSpc>
            </a:pPr>
            <a:r>
              <a:rPr lang="en-US" dirty="0">
                <a:latin typeface="Arial" charset="0"/>
                <a:ea typeface="ＭＳ Ｐゴシック" charset="0"/>
                <a:cs typeface="ＭＳ Ｐゴシック" charset="0"/>
              </a:rPr>
              <a:t>Recipients must have begun career no earlier than 20 years prior to nomination</a:t>
            </a:r>
          </a:p>
          <a:p>
            <a:pPr eaLnBrk="1" hangingPunct="1">
              <a:lnSpc>
                <a:spcPct val="90000"/>
              </a:lnSpc>
            </a:pPr>
            <a:r>
              <a:rPr lang="en-US" dirty="0">
                <a:latin typeface="Arial" charset="0"/>
                <a:ea typeface="ＭＳ Ｐゴシック" charset="0"/>
                <a:cs typeface="ＭＳ Ｐゴシック" charset="0"/>
              </a:rPr>
              <a:t>Chosen based on “contributions that are highly creative, innovative, and possibly high-risk, in keeping with the visionary spirit of Mark Weiser”</a:t>
            </a:r>
          </a:p>
        </p:txBody>
      </p:sp>
    </p:spTree>
    <p:extLst>
      <p:ext uri="{BB962C8B-B14F-4D97-AF65-F5344CB8AC3E}">
        <p14:creationId xmlns:p14="http://schemas.microsoft.com/office/powerpoint/2010/main" val="1990407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body" idx="1"/>
          </p:nvPr>
        </p:nvSpPr>
        <p:spPr>
          <a:xfrm>
            <a:off x="1562100" y="1295400"/>
            <a:ext cx="4953000" cy="3352800"/>
          </a:xfrm>
        </p:spPr>
        <p:txBody>
          <a:bodyPr>
            <a:normAutofit lnSpcReduction="10000"/>
          </a:bodyPr>
          <a:lstStyle/>
          <a:p>
            <a:pPr marL="0" indent="0">
              <a:lnSpc>
                <a:spcPct val="60000"/>
              </a:lnSpc>
              <a:spcBef>
                <a:spcPts val="600"/>
              </a:spcBef>
              <a:buNone/>
            </a:pPr>
            <a:r>
              <a:rPr lang="en-US" dirty="0">
                <a:latin typeface="Arial" charset="0"/>
                <a:ea typeface="ＭＳ Ｐゴシック" charset="0"/>
                <a:cs typeface="Arial" charset="0"/>
              </a:rPr>
              <a:t>2001: </a:t>
            </a:r>
            <a:r>
              <a:rPr lang="en-US" dirty="0" err="1">
                <a:latin typeface="Arial" charset="0"/>
                <a:ea typeface="ＭＳ Ｐゴシック" charset="0"/>
                <a:cs typeface="Arial" charset="0"/>
              </a:rPr>
              <a:t>Frans</a:t>
            </a:r>
            <a:r>
              <a:rPr lang="en-US" dirty="0">
                <a:latin typeface="Arial" charset="0"/>
                <a:ea typeface="ＭＳ Ｐゴシック" charset="0"/>
                <a:cs typeface="Arial" charset="0"/>
              </a:rPr>
              <a:t> </a:t>
            </a:r>
            <a:r>
              <a:rPr lang="en-US" dirty="0" err="1">
                <a:latin typeface="Arial" charset="0"/>
                <a:ea typeface="ＭＳ Ｐゴシック" charset="0"/>
                <a:cs typeface="Arial" charset="0"/>
              </a:rPr>
              <a:t>Kaashoek</a:t>
            </a:r>
            <a:endParaRPr lang="en-US" dirty="0">
              <a:latin typeface="Arial" charset="0"/>
              <a:ea typeface="ＭＳ Ｐゴシック" charset="0"/>
              <a:cs typeface="Arial" charset="0"/>
            </a:endParaRPr>
          </a:p>
          <a:p>
            <a:pPr marL="0" indent="0">
              <a:lnSpc>
                <a:spcPct val="60000"/>
              </a:lnSpc>
              <a:spcBef>
                <a:spcPts val="600"/>
              </a:spcBef>
              <a:buNone/>
            </a:pPr>
            <a:r>
              <a:rPr lang="en-US" dirty="0">
                <a:latin typeface="Arial" charset="0"/>
                <a:ea typeface="ＭＳ Ｐゴシック" charset="0"/>
                <a:cs typeface="Arial" charset="0"/>
              </a:rPr>
              <a:t>2002: Mendel </a:t>
            </a:r>
            <a:r>
              <a:rPr lang="en-US" dirty="0" err="1">
                <a:latin typeface="Arial" charset="0"/>
                <a:ea typeface="ＭＳ Ｐゴシック" charset="0"/>
                <a:cs typeface="Arial" charset="0"/>
              </a:rPr>
              <a:t>Rosenblum</a:t>
            </a:r>
            <a:endParaRPr lang="en-US" dirty="0">
              <a:latin typeface="Arial" charset="0"/>
              <a:ea typeface="ＭＳ Ｐゴシック" charset="0"/>
              <a:cs typeface="Arial" charset="0"/>
            </a:endParaRPr>
          </a:p>
          <a:p>
            <a:pPr marL="0" indent="0">
              <a:lnSpc>
                <a:spcPct val="60000"/>
              </a:lnSpc>
              <a:spcBef>
                <a:spcPts val="600"/>
              </a:spcBef>
              <a:buNone/>
            </a:pPr>
            <a:r>
              <a:rPr lang="en-US" dirty="0">
                <a:latin typeface="Arial" charset="0"/>
                <a:ea typeface="ＭＳ Ｐゴシック" charset="0"/>
                <a:cs typeface="Arial" charset="0"/>
              </a:rPr>
              <a:t>2003: Mike Burrows</a:t>
            </a:r>
          </a:p>
          <a:p>
            <a:pPr marL="0" indent="0">
              <a:lnSpc>
                <a:spcPct val="60000"/>
              </a:lnSpc>
              <a:spcBef>
                <a:spcPts val="600"/>
              </a:spcBef>
              <a:buNone/>
            </a:pPr>
            <a:r>
              <a:rPr lang="en-US" dirty="0">
                <a:latin typeface="Arial" charset="0"/>
                <a:ea typeface="ＭＳ Ｐゴシック" charset="0"/>
                <a:cs typeface="Arial" charset="0"/>
              </a:rPr>
              <a:t>2004: Brian </a:t>
            </a:r>
            <a:r>
              <a:rPr lang="en-US" dirty="0" err="1">
                <a:latin typeface="Arial" charset="0"/>
                <a:ea typeface="ＭＳ Ｐゴシック" charset="0"/>
                <a:cs typeface="Arial" charset="0"/>
              </a:rPr>
              <a:t>Bershad</a:t>
            </a:r>
            <a:endParaRPr lang="en-US" dirty="0">
              <a:latin typeface="Arial" charset="0"/>
              <a:ea typeface="ＭＳ Ｐゴシック" charset="0"/>
              <a:cs typeface="Arial" charset="0"/>
            </a:endParaRPr>
          </a:p>
          <a:p>
            <a:pPr marL="0" indent="0">
              <a:lnSpc>
                <a:spcPct val="60000"/>
              </a:lnSpc>
              <a:spcBef>
                <a:spcPts val="600"/>
              </a:spcBef>
              <a:buNone/>
            </a:pPr>
            <a:r>
              <a:rPr lang="en-US" dirty="0">
                <a:latin typeface="Arial" charset="0"/>
                <a:ea typeface="ＭＳ Ｐゴシック" charset="0"/>
                <a:cs typeface="Arial" charset="0"/>
              </a:rPr>
              <a:t>2005: Tom Anderson</a:t>
            </a:r>
          </a:p>
          <a:p>
            <a:pPr marL="0" indent="0">
              <a:lnSpc>
                <a:spcPct val="60000"/>
              </a:lnSpc>
              <a:spcBef>
                <a:spcPts val="600"/>
              </a:spcBef>
              <a:buNone/>
            </a:pPr>
            <a:r>
              <a:rPr lang="en-US" dirty="0">
                <a:latin typeface="Arial" charset="0"/>
                <a:ea typeface="ＭＳ Ｐゴシック" charset="0"/>
                <a:cs typeface="Arial" charset="0"/>
              </a:rPr>
              <a:t>2006: Dawson </a:t>
            </a:r>
            <a:r>
              <a:rPr lang="en-US" dirty="0" err="1">
                <a:latin typeface="Arial" charset="0"/>
                <a:ea typeface="ＭＳ Ｐゴシック" charset="0"/>
                <a:cs typeface="Arial" charset="0"/>
              </a:rPr>
              <a:t>Engler</a:t>
            </a:r>
            <a:endParaRPr lang="en-US" dirty="0">
              <a:latin typeface="Arial" charset="0"/>
              <a:ea typeface="ＭＳ Ｐゴシック" charset="0"/>
              <a:cs typeface="Arial" charset="0"/>
            </a:endParaRPr>
          </a:p>
          <a:p>
            <a:pPr marL="0" indent="0">
              <a:lnSpc>
                <a:spcPct val="60000"/>
              </a:lnSpc>
              <a:spcBef>
                <a:spcPts val="600"/>
              </a:spcBef>
              <a:buNone/>
            </a:pPr>
            <a:r>
              <a:rPr lang="en-US" dirty="0">
                <a:latin typeface="Arial" charset="0"/>
                <a:ea typeface="ＭＳ Ｐゴシック" charset="0"/>
                <a:cs typeface="Arial" charset="0"/>
              </a:rPr>
              <a:t>2007: Peter Chen</a:t>
            </a:r>
          </a:p>
          <a:p>
            <a:pPr marL="0" indent="0">
              <a:lnSpc>
                <a:spcPct val="60000"/>
              </a:lnSpc>
              <a:spcBef>
                <a:spcPts val="600"/>
              </a:spcBef>
              <a:buNone/>
            </a:pPr>
            <a:r>
              <a:rPr lang="en-US" dirty="0">
                <a:latin typeface="Arial" charset="0"/>
                <a:ea typeface="ＭＳ Ｐゴシック" charset="0"/>
                <a:cs typeface="Arial" charset="0"/>
              </a:rPr>
              <a:t>2008: Peter </a:t>
            </a:r>
            <a:r>
              <a:rPr lang="en-US" dirty="0" err="1">
                <a:latin typeface="Arial" charset="0"/>
                <a:ea typeface="ＭＳ Ｐゴシック" charset="0"/>
                <a:cs typeface="Arial" charset="0"/>
              </a:rPr>
              <a:t>Druschel</a:t>
            </a:r>
            <a:endParaRPr lang="en-US" dirty="0">
              <a:latin typeface="Arial" charset="0"/>
              <a:ea typeface="ＭＳ Ｐゴシック" charset="0"/>
              <a:cs typeface="Arial" charset="0"/>
            </a:endParaRPr>
          </a:p>
          <a:p>
            <a:pPr marL="0" indent="0">
              <a:lnSpc>
                <a:spcPct val="60000"/>
              </a:lnSpc>
              <a:spcBef>
                <a:spcPts val="600"/>
              </a:spcBef>
              <a:buNone/>
            </a:pPr>
            <a:r>
              <a:rPr lang="en-US" dirty="0">
                <a:latin typeface="Arial" charset="0"/>
                <a:ea typeface="ＭＳ Ｐゴシック" charset="0"/>
                <a:cs typeface="Arial" charset="0"/>
              </a:rPr>
              <a:t>2009: Eric Brewer</a:t>
            </a:r>
          </a:p>
          <a:p>
            <a:pPr eaLnBrk="1" hangingPunct="1">
              <a:lnSpc>
                <a:spcPct val="60000"/>
              </a:lnSpc>
              <a:buFontTx/>
              <a:buNone/>
            </a:pPr>
            <a:r>
              <a:rPr lang="en-US" dirty="0">
                <a:latin typeface="Arial" charset="0"/>
                <a:cs typeface="Arial" charset="0"/>
              </a:rPr>
              <a:t>2010: Robert Morris</a:t>
            </a:r>
            <a:endParaRPr lang="en-US" dirty="0">
              <a:latin typeface="Arial" charset="0"/>
              <a:ea typeface="ＭＳ Ｐゴシック" charset="0"/>
              <a:cs typeface="Arial" charset="0"/>
            </a:endParaRPr>
          </a:p>
          <a:p>
            <a:pPr eaLnBrk="1" hangingPunct="1">
              <a:lnSpc>
                <a:spcPct val="60000"/>
              </a:lnSpc>
              <a:buFontTx/>
              <a:buNone/>
            </a:pPr>
            <a:endParaRPr lang="en-US" sz="2400" dirty="0">
              <a:latin typeface="Arial" charset="0"/>
              <a:ea typeface="ＭＳ Ｐゴシック" charset="0"/>
              <a:cs typeface="Arial" charset="0"/>
            </a:endParaRPr>
          </a:p>
          <a:p>
            <a:pPr eaLnBrk="1" hangingPunct="1">
              <a:lnSpc>
                <a:spcPct val="60000"/>
              </a:lnSpc>
              <a:buFontTx/>
              <a:buNone/>
            </a:pPr>
            <a:endParaRPr lang="en-US" sz="2400" dirty="0">
              <a:latin typeface="Arial" charset="0"/>
              <a:ea typeface="ＭＳ Ｐゴシック" charset="0"/>
              <a:cs typeface="Arial" charset="0"/>
            </a:endParaRPr>
          </a:p>
          <a:p>
            <a:pPr eaLnBrk="1" hangingPunct="1">
              <a:lnSpc>
                <a:spcPct val="60000"/>
              </a:lnSpc>
              <a:buFontTx/>
              <a:buNone/>
            </a:pPr>
            <a:endParaRPr lang="en-US" sz="2400" dirty="0">
              <a:latin typeface="Arial" charset="0"/>
              <a:ea typeface="ＭＳ Ｐゴシック" charset="0"/>
              <a:cs typeface="Arial" charset="0"/>
            </a:endParaRPr>
          </a:p>
          <a:p>
            <a:pPr eaLnBrk="1" hangingPunct="1">
              <a:lnSpc>
                <a:spcPct val="60000"/>
              </a:lnSpc>
              <a:buFontTx/>
              <a:buNone/>
            </a:pPr>
            <a:endParaRPr lang="en-US" sz="2400" dirty="0">
              <a:latin typeface="Arial" charset="0"/>
              <a:ea typeface="ＭＳ Ｐゴシック" charset="0"/>
              <a:cs typeface="Arial" charset="0"/>
            </a:endParaRPr>
          </a:p>
          <a:p>
            <a:pPr eaLnBrk="1" hangingPunct="1">
              <a:lnSpc>
                <a:spcPct val="60000"/>
              </a:lnSpc>
              <a:buFontTx/>
              <a:buNone/>
            </a:pPr>
            <a:endParaRPr lang="en-US" sz="2400" dirty="0">
              <a:latin typeface="Arial" charset="0"/>
              <a:ea typeface="ＭＳ Ｐゴシック" charset="0"/>
              <a:cs typeface="Arial" charset="0"/>
            </a:endParaRPr>
          </a:p>
        </p:txBody>
      </p:sp>
      <p:sp>
        <p:nvSpPr>
          <p:cNvPr id="2" name="TextBox 1"/>
          <p:cNvSpPr txBox="1"/>
          <p:nvPr/>
        </p:nvSpPr>
        <p:spPr>
          <a:xfrm>
            <a:off x="5791200" y="1003569"/>
            <a:ext cx="4965398" cy="4013406"/>
          </a:xfrm>
          <a:prstGeom prst="rect">
            <a:avLst/>
          </a:prstGeom>
          <a:noFill/>
        </p:spPr>
        <p:txBody>
          <a:bodyPr wrap="none" rtlCol="0">
            <a:spAutoFit/>
          </a:bodyPr>
          <a:lstStyle/>
          <a:p>
            <a:pPr>
              <a:lnSpc>
                <a:spcPct val="60000"/>
              </a:lnSpc>
              <a:spcBef>
                <a:spcPts val="600"/>
              </a:spcBef>
            </a:pPr>
            <a:endParaRPr lang="en-US" sz="2800" dirty="0">
              <a:latin typeface="Arial" charset="0"/>
              <a:cs typeface="Arial" charset="0"/>
            </a:endParaRPr>
          </a:p>
          <a:p>
            <a:pPr>
              <a:lnSpc>
                <a:spcPct val="60000"/>
              </a:lnSpc>
              <a:spcBef>
                <a:spcPts val="600"/>
              </a:spcBef>
            </a:pPr>
            <a:r>
              <a:rPr lang="en-US" sz="2800" dirty="0">
                <a:latin typeface="Arial" charset="0"/>
                <a:cs typeface="Arial" charset="0"/>
              </a:rPr>
              <a:t>2011: Miguel Castro</a:t>
            </a:r>
          </a:p>
          <a:p>
            <a:pPr>
              <a:lnSpc>
                <a:spcPct val="60000"/>
              </a:lnSpc>
              <a:spcBef>
                <a:spcPts val="600"/>
              </a:spcBef>
            </a:pPr>
            <a:r>
              <a:rPr lang="en-US" sz="2800" dirty="0">
                <a:latin typeface="Arial" charset="0"/>
                <a:cs typeface="Arial" charset="0"/>
              </a:rPr>
              <a:t>2012: Jeff Dean</a:t>
            </a:r>
          </a:p>
          <a:p>
            <a:pPr>
              <a:lnSpc>
                <a:spcPct val="60000"/>
              </a:lnSpc>
              <a:spcBef>
                <a:spcPts val="600"/>
              </a:spcBef>
            </a:pPr>
            <a:r>
              <a:rPr lang="en-US" sz="2800" dirty="0">
                <a:latin typeface="Arial" charset="0"/>
                <a:cs typeface="Arial" charset="0"/>
              </a:rPr>
              <a:t>          Sanjay </a:t>
            </a:r>
            <a:r>
              <a:rPr lang="en-US" sz="2800" dirty="0" err="1">
                <a:latin typeface="Arial" charset="0"/>
                <a:cs typeface="Arial" charset="0"/>
              </a:rPr>
              <a:t>Ghemawat</a:t>
            </a:r>
            <a:endParaRPr lang="en-US" sz="2800" dirty="0">
              <a:latin typeface="Arial" charset="0"/>
              <a:cs typeface="Arial" charset="0"/>
            </a:endParaRPr>
          </a:p>
          <a:p>
            <a:pPr>
              <a:lnSpc>
                <a:spcPct val="60000"/>
              </a:lnSpc>
              <a:spcBef>
                <a:spcPts val="600"/>
              </a:spcBef>
            </a:pPr>
            <a:r>
              <a:rPr lang="en-US" sz="2800" dirty="0">
                <a:latin typeface="Arial" charset="0"/>
                <a:cs typeface="Arial" charset="0"/>
              </a:rPr>
              <a:t>2013: Stefan Savage</a:t>
            </a:r>
          </a:p>
          <a:p>
            <a:pPr>
              <a:lnSpc>
                <a:spcPct val="60000"/>
              </a:lnSpc>
              <a:spcBef>
                <a:spcPts val="600"/>
              </a:spcBef>
            </a:pPr>
            <a:r>
              <a:rPr lang="en-US" sz="2800" dirty="0">
                <a:latin typeface="Arial" charset="0"/>
                <a:cs typeface="Arial" charset="0"/>
              </a:rPr>
              <a:t>2014: Eddie Kohler</a:t>
            </a:r>
          </a:p>
          <a:p>
            <a:pPr>
              <a:lnSpc>
                <a:spcPct val="60000"/>
              </a:lnSpc>
              <a:spcBef>
                <a:spcPts val="600"/>
              </a:spcBef>
            </a:pPr>
            <a:r>
              <a:rPr lang="en-US" sz="2800" dirty="0">
                <a:latin typeface="Arial" charset="0"/>
                <a:cs typeface="Arial" charset="0"/>
              </a:rPr>
              <a:t>2015: </a:t>
            </a:r>
            <a:r>
              <a:rPr lang="en-US" sz="2800" dirty="0" err="1">
                <a:latin typeface="Arial" charset="0"/>
                <a:cs typeface="Arial" charset="0"/>
              </a:rPr>
              <a:t>Yuanyuan</a:t>
            </a:r>
            <a:r>
              <a:rPr lang="en-US" sz="2800" dirty="0">
                <a:latin typeface="Arial" charset="0"/>
                <a:cs typeface="Arial" charset="0"/>
              </a:rPr>
              <a:t> Zhou</a:t>
            </a:r>
          </a:p>
          <a:p>
            <a:pPr>
              <a:lnSpc>
                <a:spcPct val="60000"/>
              </a:lnSpc>
              <a:spcBef>
                <a:spcPts val="600"/>
              </a:spcBef>
            </a:pPr>
            <a:r>
              <a:rPr lang="en-US" sz="2800" dirty="0">
                <a:latin typeface="Arial" charset="0"/>
                <a:cs typeface="Arial" charset="0"/>
              </a:rPr>
              <a:t>2016: Ant </a:t>
            </a:r>
            <a:r>
              <a:rPr lang="en-US" sz="2800" dirty="0" err="1">
                <a:latin typeface="Arial" charset="0"/>
                <a:cs typeface="Arial" charset="0"/>
              </a:rPr>
              <a:t>Rowstron</a:t>
            </a:r>
            <a:endParaRPr lang="en-US" sz="2800" dirty="0">
              <a:latin typeface="Arial" charset="0"/>
              <a:cs typeface="Arial" charset="0"/>
            </a:endParaRPr>
          </a:p>
          <a:p>
            <a:pPr>
              <a:lnSpc>
                <a:spcPct val="60000"/>
              </a:lnSpc>
              <a:spcBef>
                <a:spcPts val="600"/>
              </a:spcBef>
            </a:pPr>
            <a:r>
              <a:rPr lang="en-US" sz="2800" dirty="0">
                <a:latin typeface="Arial" charset="0"/>
                <a:cs typeface="Arial" charset="0"/>
              </a:rPr>
              <a:t>2017: </a:t>
            </a:r>
            <a:r>
              <a:rPr lang="en-US" sz="2800" dirty="0" err="1">
                <a:latin typeface="Arial" charset="0"/>
                <a:cs typeface="Arial" charset="0"/>
              </a:rPr>
              <a:t>Nickolai</a:t>
            </a:r>
            <a:r>
              <a:rPr lang="en-US" sz="2800" dirty="0">
                <a:latin typeface="Arial" charset="0"/>
                <a:cs typeface="Arial" charset="0"/>
              </a:rPr>
              <a:t> </a:t>
            </a:r>
            <a:r>
              <a:rPr lang="en-US" sz="2800" dirty="0" err="1">
                <a:latin typeface="Arial" charset="0"/>
                <a:cs typeface="Arial" charset="0"/>
              </a:rPr>
              <a:t>Zeldovich</a:t>
            </a:r>
            <a:endParaRPr lang="en-US" sz="2800" dirty="0">
              <a:latin typeface="Arial" charset="0"/>
              <a:cs typeface="Arial" charset="0"/>
            </a:endParaRPr>
          </a:p>
          <a:p>
            <a:pPr>
              <a:lnSpc>
                <a:spcPct val="60000"/>
              </a:lnSpc>
              <a:spcBef>
                <a:spcPts val="600"/>
              </a:spcBef>
            </a:pPr>
            <a:r>
              <a:rPr lang="en-US" sz="2800" dirty="0">
                <a:latin typeface="Arial" charset="0"/>
                <a:cs typeface="Arial" charset="0"/>
              </a:rPr>
              <a:t>2018: Andrea </a:t>
            </a:r>
            <a:r>
              <a:rPr lang="en-US" sz="2800" dirty="0" err="1">
                <a:latin typeface="Arial" charset="0"/>
                <a:cs typeface="Arial" charset="0"/>
              </a:rPr>
              <a:t>Arpaci-Dusseau</a:t>
            </a:r>
            <a:endParaRPr lang="en-US" sz="2800" dirty="0">
              <a:latin typeface="Arial" charset="0"/>
              <a:cs typeface="Arial" charset="0"/>
            </a:endParaRPr>
          </a:p>
          <a:p>
            <a:pPr>
              <a:lnSpc>
                <a:spcPct val="60000"/>
              </a:lnSpc>
              <a:spcBef>
                <a:spcPts val="600"/>
              </a:spcBef>
            </a:pPr>
            <a:r>
              <a:rPr lang="en-US" sz="2800" dirty="0">
                <a:latin typeface="Arial" charset="0"/>
                <a:cs typeface="Arial" charset="0"/>
              </a:rPr>
              <a:t>          </a:t>
            </a:r>
            <a:r>
              <a:rPr lang="en-US" sz="2800" dirty="0" err="1">
                <a:latin typeface="Arial" charset="0"/>
                <a:cs typeface="Arial" charset="0"/>
              </a:rPr>
              <a:t>Remzi</a:t>
            </a:r>
            <a:r>
              <a:rPr lang="en-US" sz="2800" dirty="0">
                <a:latin typeface="Arial" charset="0"/>
                <a:cs typeface="Arial" charset="0"/>
              </a:rPr>
              <a:t> </a:t>
            </a:r>
            <a:r>
              <a:rPr lang="en-US" sz="2800" dirty="0" err="1">
                <a:latin typeface="Arial" charset="0"/>
                <a:cs typeface="Arial" charset="0"/>
              </a:rPr>
              <a:t>Arpaci-Dusseau</a:t>
            </a:r>
            <a:endParaRPr lang="en-US" sz="2800" dirty="0">
              <a:latin typeface="Arial" charset="0"/>
              <a:cs typeface="Arial" charset="0"/>
            </a:endParaRPr>
          </a:p>
          <a:p>
            <a:endParaRPr lang="en-US" dirty="0"/>
          </a:p>
        </p:txBody>
      </p:sp>
      <p:sp>
        <p:nvSpPr>
          <p:cNvPr id="3" name="Rectangle 2"/>
          <p:cNvSpPr/>
          <p:nvPr/>
        </p:nvSpPr>
        <p:spPr>
          <a:xfrm>
            <a:off x="3581400" y="152401"/>
            <a:ext cx="5171232" cy="769441"/>
          </a:xfrm>
          <a:prstGeom prst="rect">
            <a:avLst/>
          </a:prstGeom>
        </p:spPr>
        <p:txBody>
          <a:bodyPr wrap="none">
            <a:spAutoFit/>
          </a:bodyPr>
          <a:lstStyle/>
          <a:p>
            <a:r>
              <a:rPr lang="en-US" sz="4400">
                <a:latin typeface="Arial" charset="0"/>
              </a:rPr>
              <a:t>Previous Recipients</a:t>
            </a:r>
            <a:endParaRPr lang="en-US" sz="4400" dirty="0"/>
          </a:p>
        </p:txBody>
      </p:sp>
      <p:sp>
        <p:nvSpPr>
          <p:cNvPr id="4" name="TextBox 3"/>
          <p:cNvSpPr txBox="1"/>
          <p:nvPr/>
        </p:nvSpPr>
        <p:spPr>
          <a:xfrm>
            <a:off x="1676401" y="5562600"/>
            <a:ext cx="8610600" cy="1175706"/>
          </a:xfrm>
          <a:prstGeom prst="rect">
            <a:avLst/>
          </a:prstGeom>
          <a:noFill/>
        </p:spPr>
        <p:txBody>
          <a:bodyPr wrap="square" rtlCol="0">
            <a:spAutoFit/>
          </a:bodyPr>
          <a:lstStyle/>
          <a:p>
            <a:pPr eaLnBrk="1" hangingPunct="1">
              <a:lnSpc>
                <a:spcPct val="60000"/>
              </a:lnSpc>
              <a:buFontTx/>
              <a:buNone/>
            </a:pPr>
            <a:r>
              <a:rPr lang="en-US" sz="2800" dirty="0">
                <a:latin typeface="Arial" charset="0"/>
                <a:cs typeface="Arial" charset="0"/>
              </a:rPr>
              <a:t>2019 award committee: </a:t>
            </a:r>
          </a:p>
          <a:p>
            <a:pPr eaLnBrk="1" hangingPunct="1">
              <a:lnSpc>
                <a:spcPct val="60000"/>
              </a:lnSpc>
              <a:buFontTx/>
              <a:buNone/>
            </a:pPr>
            <a:endParaRPr lang="en-US" sz="2800" dirty="0">
              <a:latin typeface="Arial" charset="0"/>
              <a:cs typeface="Arial" charset="0"/>
            </a:endParaRPr>
          </a:p>
          <a:p>
            <a:pPr eaLnBrk="1" hangingPunct="1">
              <a:lnSpc>
                <a:spcPct val="60000"/>
              </a:lnSpc>
            </a:pPr>
            <a:r>
              <a:rPr lang="en-US" sz="2800" dirty="0">
                <a:latin typeface="Arial" charset="0"/>
                <a:cs typeface="Arial" charset="0"/>
              </a:rPr>
              <a:t>Jeff Dean*, Robert Morris, Andrea </a:t>
            </a:r>
            <a:r>
              <a:rPr lang="en-US" sz="2800" dirty="0" err="1">
                <a:latin typeface="Arial" charset="0"/>
                <a:cs typeface="Arial" charset="0"/>
              </a:rPr>
              <a:t>Arpaci-Dusseau</a:t>
            </a:r>
            <a:endParaRPr lang="en-US" sz="2800" dirty="0">
              <a:latin typeface="Arial" charset="0"/>
              <a:cs typeface="Arial" charset="0"/>
            </a:endParaRPr>
          </a:p>
          <a:p>
            <a:endParaRPr lang="en-US" dirty="0"/>
          </a:p>
        </p:txBody>
      </p:sp>
    </p:spTree>
    <p:extLst>
      <p:ext uri="{BB962C8B-B14F-4D97-AF65-F5344CB8AC3E}">
        <p14:creationId xmlns:p14="http://schemas.microsoft.com/office/powerpoint/2010/main" val="1434162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2209800" y="76200"/>
            <a:ext cx="7772400" cy="1143000"/>
          </a:xfrm>
        </p:spPr>
        <p:txBody>
          <a:bodyPr/>
          <a:lstStyle/>
          <a:p>
            <a:r>
              <a:rPr lang="en-US" dirty="0">
                <a:latin typeface="Arial" charset="0"/>
                <a:ea typeface="ＭＳ Ｐゴシック" charset="0"/>
                <a:cs typeface="ＭＳ Ｐゴシック" charset="0"/>
              </a:rPr>
              <a:t>A few quotes from the letters</a:t>
            </a:r>
          </a:p>
        </p:txBody>
      </p:sp>
      <p:sp>
        <p:nvSpPr>
          <p:cNvPr id="24578" name="Rectangle 3"/>
          <p:cNvSpPr>
            <a:spLocks noGrp="1" noChangeArrowheads="1"/>
          </p:cNvSpPr>
          <p:nvPr>
            <p:ph type="body" idx="1"/>
          </p:nvPr>
        </p:nvSpPr>
        <p:spPr>
          <a:xfrm>
            <a:off x="2209800" y="1295400"/>
            <a:ext cx="7772400" cy="5257800"/>
          </a:xfrm>
        </p:spPr>
        <p:txBody>
          <a:bodyPr>
            <a:normAutofit/>
          </a:bodyPr>
          <a:lstStyle/>
          <a:p>
            <a:pPr>
              <a:lnSpc>
                <a:spcPct val="80000"/>
              </a:lnSpc>
            </a:pPr>
            <a:r>
              <a:rPr lang="en-US" i="1" dirty="0">
                <a:latin typeface="Arial" charset="0"/>
                <a:ea typeface="ＭＳ Ｐゴシック" charset="0"/>
                <a:cs typeface="Arial" charset="0"/>
              </a:rPr>
              <a:t>“incredibly innovative, technically deep, and impactful” </a:t>
            </a:r>
            <a:br>
              <a:rPr lang="en-US" i="1" dirty="0">
                <a:latin typeface="Arial" charset="0"/>
                <a:ea typeface="ＭＳ Ｐゴシック" charset="0"/>
                <a:cs typeface="Arial" charset="0"/>
              </a:rPr>
            </a:br>
            <a:endParaRPr lang="en-US" i="1" dirty="0">
              <a:latin typeface="Arial" charset="0"/>
              <a:ea typeface="ＭＳ Ｐゴシック" charset="0"/>
              <a:cs typeface="Arial" charset="0"/>
            </a:endParaRPr>
          </a:p>
          <a:p>
            <a:pPr>
              <a:lnSpc>
                <a:spcPct val="80000"/>
              </a:lnSpc>
            </a:pPr>
            <a:r>
              <a:rPr lang="en-US" i="1" dirty="0">
                <a:latin typeface="Arial" charset="0"/>
                <a:ea typeface="ＭＳ Ｐゴシック" charset="0"/>
                <a:cs typeface="Arial" charset="0"/>
              </a:rPr>
              <a:t>“contributions have been both prolific and profound”</a:t>
            </a:r>
          </a:p>
          <a:p>
            <a:pPr marL="0" indent="0">
              <a:lnSpc>
                <a:spcPct val="80000"/>
              </a:lnSpc>
              <a:buNone/>
            </a:pPr>
            <a:endParaRPr lang="en-US" i="1" dirty="0">
              <a:latin typeface="Arial" charset="0"/>
              <a:ea typeface="ＭＳ Ｐゴシック" charset="0"/>
              <a:cs typeface="Arial" charset="0"/>
            </a:endParaRPr>
          </a:p>
          <a:p>
            <a:pPr>
              <a:lnSpc>
                <a:spcPct val="80000"/>
              </a:lnSpc>
            </a:pPr>
            <a:r>
              <a:rPr lang="en-US" i="1" dirty="0">
                <a:latin typeface="Arial" charset="0"/>
                <a:ea typeface="ＭＳ Ｐゴシック" charset="0"/>
                <a:cs typeface="Arial" charset="0"/>
              </a:rPr>
              <a:t>“the sum total of insight [of a certain body of work] far exceeds that produced by anyone else in the field”</a:t>
            </a:r>
          </a:p>
          <a:p>
            <a:pPr>
              <a:lnSpc>
                <a:spcPct val="80000"/>
              </a:lnSpc>
            </a:pPr>
            <a:endParaRPr lang="en-US" i="1" dirty="0">
              <a:latin typeface="Arial" charset="0"/>
              <a:ea typeface="ＭＳ Ｐゴシック" charset="0"/>
              <a:cs typeface="Arial" charset="0"/>
            </a:endParaRPr>
          </a:p>
          <a:p>
            <a:pPr>
              <a:lnSpc>
                <a:spcPct val="80000"/>
              </a:lnSpc>
            </a:pPr>
            <a:r>
              <a:rPr lang="en-US" i="1" dirty="0">
                <a:latin typeface="Arial" charset="0"/>
                <a:ea typeface="ＭＳ Ｐゴシック" charset="0"/>
                <a:cs typeface="Arial" charset="0"/>
              </a:rPr>
              <a:t>“can’t think of a more deserving candidate for the Weiser award”</a:t>
            </a:r>
          </a:p>
          <a:p>
            <a:pPr>
              <a:lnSpc>
                <a:spcPct val="80000"/>
              </a:lnSpc>
            </a:pPr>
            <a:endParaRPr lang="en-US" sz="2000" i="1" dirty="0">
              <a:latin typeface="Arial" charset="0"/>
              <a:ea typeface="ＭＳ Ｐゴシック" charset="0"/>
              <a:cs typeface="Arial" charset="0"/>
            </a:endParaRPr>
          </a:p>
        </p:txBody>
      </p:sp>
    </p:spTree>
    <p:extLst>
      <p:ext uri="{BB962C8B-B14F-4D97-AF65-F5344CB8AC3E}">
        <p14:creationId xmlns:p14="http://schemas.microsoft.com/office/powerpoint/2010/main" val="2095419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905000" y="0"/>
            <a:ext cx="8305800" cy="1143000"/>
          </a:xfrm>
        </p:spPr>
        <p:txBody>
          <a:bodyPr/>
          <a:lstStyle/>
          <a:p>
            <a:pPr eaLnBrk="1" hangingPunct="1"/>
            <a:r>
              <a:rPr lang="en-US" dirty="0">
                <a:latin typeface="Arial" charset="0"/>
                <a:ea typeface="ＭＳ Ｐゴシック" charset="0"/>
                <a:cs typeface="ＭＳ Ｐゴシック" charset="0"/>
              </a:rPr>
              <a:t>The 2019 Weiser Award winner</a:t>
            </a:r>
          </a:p>
        </p:txBody>
      </p:sp>
      <p:sp>
        <p:nvSpPr>
          <p:cNvPr id="25602" name="TextBox 13"/>
          <p:cNvSpPr txBox="1">
            <a:spLocks noChangeArrowheads="1"/>
          </p:cNvSpPr>
          <p:nvPr/>
        </p:nvSpPr>
        <p:spPr bwMode="auto">
          <a:xfrm>
            <a:off x="4800600" y="1181100"/>
            <a:ext cx="25146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Times New Roman" charset="0"/>
                <a:ea typeface="ＭＳ Ｐゴシック" charset="0"/>
                <a:cs typeface="ＭＳ Ｐゴシック" charset="0"/>
              </a:defRPr>
            </a:lvl1pPr>
            <a:lvl2pPr marL="742950" indent="-285750">
              <a:defRPr sz="2000" b="1">
                <a:solidFill>
                  <a:schemeClr val="tx1"/>
                </a:solidFill>
                <a:latin typeface="Times New Roman" charset="0"/>
                <a:ea typeface="ＭＳ Ｐゴシック" charset="0"/>
              </a:defRPr>
            </a:lvl2pPr>
            <a:lvl3pPr marL="1143000" indent="-228600">
              <a:defRPr sz="2000" b="1">
                <a:solidFill>
                  <a:schemeClr val="tx1"/>
                </a:solidFill>
                <a:latin typeface="Times New Roman" charset="0"/>
                <a:ea typeface="ＭＳ Ｐゴシック" charset="0"/>
              </a:defRPr>
            </a:lvl3pPr>
            <a:lvl4pPr marL="1600200" indent="-228600">
              <a:defRPr sz="2000" b="1">
                <a:solidFill>
                  <a:schemeClr val="tx1"/>
                </a:solidFill>
                <a:latin typeface="Times New Roman" charset="0"/>
                <a:ea typeface="ＭＳ Ｐゴシック" charset="0"/>
              </a:defRPr>
            </a:lvl4pPr>
            <a:lvl5pPr marL="2057400" indent="-22860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sz="3600" dirty="0">
                <a:latin typeface="Arial" charset="0"/>
              </a:rPr>
              <a:t>Ion </a:t>
            </a:r>
            <a:r>
              <a:rPr lang="en-US" sz="3600" dirty="0" err="1">
                <a:latin typeface="Arial" charset="0"/>
              </a:rPr>
              <a:t>Stoica</a:t>
            </a:r>
            <a:endParaRPr lang="en-US" sz="3600" dirty="0">
              <a:latin typeface="Arial" charset="0"/>
            </a:endParaRPr>
          </a:p>
          <a:p>
            <a:pPr eaLnBrk="1" hangingPunct="1"/>
            <a:endParaRPr lang="en-US" sz="3600" dirty="0">
              <a:latin typeface="Arial" charset="0"/>
            </a:endParaRPr>
          </a:p>
          <a:p>
            <a:pPr eaLnBrk="1" hangingPunct="1"/>
            <a:endParaRPr lang="en-US" sz="3600" dirty="0">
              <a:latin typeface="Arial" charset="0"/>
            </a:endParaRPr>
          </a:p>
        </p:txBody>
      </p:sp>
      <p:pic>
        <p:nvPicPr>
          <p:cNvPr id="1026" name="Picture 2" descr="on's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5" y="2362200"/>
            <a:ext cx="310515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92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04800"/>
            <a:ext cx="7772400" cy="6324600"/>
          </a:xfrm>
        </p:spPr>
        <p:txBody>
          <a:bodyPr/>
          <a:lstStyle/>
          <a:p>
            <a:pPr marL="0" indent="0" algn="ctr">
              <a:buNone/>
            </a:pPr>
            <a:r>
              <a:rPr lang="en-US" b="1" dirty="0"/>
              <a:t>Scaling symbolic evaluation for automated verification of systems code with </a:t>
            </a:r>
            <a:r>
              <a:rPr lang="en-US" b="1" dirty="0" err="1"/>
              <a:t>Serval</a:t>
            </a:r>
            <a:br>
              <a:rPr lang="en-US" dirty="0"/>
            </a:br>
            <a:endParaRPr lang="en-US" dirty="0"/>
          </a:p>
          <a:p>
            <a:pPr marL="0" indent="0">
              <a:buNone/>
            </a:pPr>
            <a:r>
              <a:rPr lang="en-US" sz="2400" dirty="0"/>
              <a:t>Luke Nelson*</a:t>
            </a:r>
          </a:p>
          <a:p>
            <a:pPr marL="0" indent="0">
              <a:buNone/>
            </a:pPr>
            <a:r>
              <a:rPr lang="en-US" sz="2400" dirty="0"/>
              <a:t>James </a:t>
            </a:r>
            <a:r>
              <a:rPr lang="en-US" sz="2400" dirty="0" err="1"/>
              <a:t>Bornholt</a:t>
            </a:r>
            <a:r>
              <a:rPr lang="en-US" sz="2400" dirty="0"/>
              <a:t>*</a:t>
            </a:r>
          </a:p>
          <a:p>
            <a:pPr marL="0" indent="0">
              <a:buNone/>
            </a:pPr>
            <a:r>
              <a:rPr lang="en-US" sz="2400" dirty="0" err="1"/>
              <a:t>Ronghui</a:t>
            </a:r>
            <a:r>
              <a:rPr lang="en-US" sz="2400" dirty="0"/>
              <a:t> </a:t>
            </a:r>
            <a:r>
              <a:rPr lang="en-US" sz="2400" dirty="0" err="1"/>
              <a:t>Gu</a:t>
            </a:r>
            <a:r>
              <a:rPr lang="en-US" sz="2400" dirty="0"/>
              <a:t>+</a:t>
            </a:r>
          </a:p>
          <a:p>
            <a:pPr marL="0" indent="0">
              <a:buNone/>
            </a:pPr>
            <a:r>
              <a:rPr lang="en-US" sz="2400" dirty="0"/>
              <a:t>Andrew Baumann^</a:t>
            </a:r>
          </a:p>
          <a:p>
            <a:pPr marL="0" indent="0">
              <a:buNone/>
            </a:pPr>
            <a:r>
              <a:rPr lang="en-US" sz="2400" dirty="0" err="1"/>
              <a:t>Emina</a:t>
            </a:r>
            <a:r>
              <a:rPr lang="en-US" sz="2400" dirty="0"/>
              <a:t> </a:t>
            </a:r>
            <a:r>
              <a:rPr lang="en-US" sz="2400" dirty="0" err="1"/>
              <a:t>Torlak</a:t>
            </a:r>
            <a:r>
              <a:rPr lang="en-US" sz="2400" dirty="0"/>
              <a:t>*</a:t>
            </a:r>
          </a:p>
          <a:p>
            <a:pPr marL="0" indent="0">
              <a:buNone/>
            </a:pPr>
            <a:r>
              <a:rPr lang="en-US" sz="2400" dirty="0"/>
              <a:t>Xi Wang*</a:t>
            </a:r>
          </a:p>
          <a:p>
            <a:pPr marL="0" indent="0">
              <a:buNone/>
            </a:pPr>
            <a:endParaRPr lang="en-US" dirty="0"/>
          </a:p>
          <a:p>
            <a:pPr marL="0" indent="0">
              <a:buNone/>
            </a:pPr>
            <a:r>
              <a:rPr lang="en-US" sz="2400" dirty="0"/>
              <a:t>*University of Washington</a:t>
            </a:r>
          </a:p>
          <a:p>
            <a:pPr marL="0" indent="0">
              <a:buNone/>
            </a:pPr>
            <a:r>
              <a:rPr lang="en-US" sz="2400" dirty="0"/>
              <a:t>+Columbia University</a:t>
            </a:r>
          </a:p>
          <a:p>
            <a:pPr marL="0" indent="0">
              <a:buNone/>
            </a:pPr>
            <a:r>
              <a:rPr lang="en-US" sz="2400" dirty="0"/>
              <a:t>^Microsoft Research</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295400"/>
            <a:ext cx="4394200" cy="5562600"/>
          </a:xfrm>
          <a:prstGeom prst="rect">
            <a:avLst/>
          </a:prstGeom>
        </p:spPr>
      </p:pic>
    </p:spTree>
    <p:extLst>
      <p:ext uri="{BB962C8B-B14F-4D97-AF65-F5344CB8AC3E}">
        <p14:creationId xmlns:p14="http://schemas.microsoft.com/office/powerpoint/2010/main" val="378150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SOSP Student Research Competition 2019</a:t>
            </a:r>
          </a:p>
        </p:txBody>
      </p:sp>
      <p:sp>
        <p:nvSpPr>
          <p:cNvPr id="3" name="Subtitle 2"/>
          <p:cNvSpPr>
            <a:spLocks noGrp="1"/>
          </p:cNvSpPr>
          <p:nvPr>
            <p:ph type="subTitle" idx="1"/>
          </p:nvPr>
        </p:nvSpPr>
        <p:spPr/>
        <p:txBody>
          <a:bodyPr>
            <a:normAutofit/>
          </a:bodyPr>
          <a:lstStyle/>
          <a:p>
            <a:r>
              <a:rPr lang="en-US" dirty="0"/>
              <a:t>Angela </a:t>
            </a:r>
            <a:r>
              <a:rPr lang="en-US" dirty="0" err="1"/>
              <a:t>Demke</a:t>
            </a:r>
            <a:r>
              <a:rPr lang="en-US" dirty="0"/>
              <a:t> Brown (University of Toronto)</a:t>
            </a:r>
          </a:p>
          <a:p>
            <a:r>
              <a:rPr lang="en-US" dirty="0"/>
              <a:t>Jeanna </a:t>
            </a:r>
            <a:r>
              <a:rPr lang="en-US" dirty="0" err="1"/>
              <a:t>Neefe</a:t>
            </a:r>
            <a:r>
              <a:rPr lang="en-US" dirty="0"/>
              <a:t> Matthews (Clarkson University)</a:t>
            </a:r>
          </a:p>
        </p:txBody>
      </p:sp>
    </p:spTree>
    <p:extLst>
      <p:ext uri="{BB962C8B-B14F-4D97-AF65-F5344CB8AC3E}">
        <p14:creationId xmlns:p14="http://schemas.microsoft.com/office/powerpoint/2010/main" val="297392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ACM SRC</a:t>
            </a:r>
          </a:p>
        </p:txBody>
      </p:sp>
      <p:sp>
        <p:nvSpPr>
          <p:cNvPr id="3" name="Content Placeholder 2"/>
          <p:cNvSpPr>
            <a:spLocks noGrp="1"/>
          </p:cNvSpPr>
          <p:nvPr>
            <p:ph idx="1"/>
          </p:nvPr>
        </p:nvSpPr>
        <p:spPr>
          <a:xfrm>
            <a:off x="2152651" y="2226469"/>
            <a:ext cx="5648325" cy="3263504"/>
          </a:xfrm>
        </p:spPr>
        <p:txBody>
          <a:bodyPr>
            <a:normAutofit fontScale="77500" lnSpcReduction="20000"/>
          </a:bodyPr>
          <a:lstStyle/>
          <a:p>
            <a:r>
              <a:rPr lang="en-US" dirty="0"/>
              <a:t>Students present on-going research</a:t>
            </a:r>
          </a:p>
          <a:p>
            <a:pPr lvl="1"/>
            <a:r>
              <a:rPr lang="en-US" dirty="0"/>
              <a:t>Compete for prizes</a:t>
            </a:r>
          </a:p>
          <a:p>
            <a:r>
              <a:rPr lang="en-US" dirty="0"/>
              <a:t>Only the second time SRC comes to SIGOPS</a:t>
            </a:r>
          </a:p>
          <a:p>
            <a:pPr lvl="1"/>
            <a:r>
              <a:rPr lang="en-US" dirty="0"/>
              <a:t>Winners, undergraduate and graduate,  will represent SIGOPS to compete in ACM SRC Grand Finals</a:t>
            </a:r>
          </a:p>
          <a:p>
            <a:r>
              <a:rPr lang="en-US" dirty="0"/>
              <a:t>Thank you to Microsoft for sponsoring</a:t>
            </a:r>
          </a:p>
          <a:p>
            <a:pPr lvl="1"/>
            <a:r>
              <a:rPr lang="en-US" dirty="0"/>
              <a:t>$500 travel support to each participant</a:t>
            </a:r>
          </a:p>
          <a:p>
            <a:pPr lvl="1"/>
            <a:r>
              <a:rPr lang="en-US" dirty="0"/>
              <a:t>Prizes to winners of SIG </a:t>
            </a:r>
            <a:r>
              <a:rPr lang="en-US" dirty="0" err="1"/>
              <a:t>SRCs</a:t>
            </a:r>
            <a:endParaRPr lang="en-US" dirty="0"/>
          </a:p>
          <a:p>
            <a:pPr lvl="1"/>
            <a:r>
              <a:rPr lang="en-US" dirty="0"/>
              <a:t>Prizes to winners of ACM Grand Finals including travel for winners and advisors to the ACM Awards Banquet</a:t>
            </a:r>
          </a:p>
        </p:txBody>
      </p:sp>
      <p:pic>
        <p:nvPicPr>
          <p:cNvPr id="4" name="Picture 3"/>
          <p:cNvPicPr>
            <a:picLocks noChangeAspect="1"/>
          </p:cNvPicPr>
          <p:nvPr/>
        </p:nvPicPr>
        <p:blipFill>
          <a:blip r:embed="rId3"/>
          <a:stretch>
            <a:fillRect/>
          </a:stretch>
        </p:blipFill>
        <p:spPr>
          <a:xfrm>
            <a:off x="8016557" y="4022087"/>
            <a:ext cx="2430629" cy="1368024"/>
          </a:xfrm>
          <a:prstGeom prst="rect">
            <a:avLst/>
          </a:prstGeom>
        </p:spPr>
      </p:pic>
    </p:spTree>
    <p:extLst>
      <p:ext uri="{BB962C8B-B14F-4D97-AF65-F5344CB8AC3E}">
        <p14:creationId xmlns:p14="http://schemas.microsoft.com/office/powerpoint/2010/main" val="118672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selection/ Poster Session</a:t>
            </a:r>
          </a:p>
        </p:txBody>
      </p:sp>
      <p:sp>
        <p:nvSpPr>
          <p:cNvPr id="3" name="Content Placeholder 2"/>
          <p:cNvSpPr>
            <a:spLocks noGrp="1"/>
          </p:cNvSpPr>
          <p:nvPr>
            <p:ph idx="1"/>
          </p:nvPr>
        </p:nvSpPr>
        <p:spPr>
          <a:xfrm>
            <a:off x="2845596" y="2476501"/>
            <a:ext cx="6607969" cy="2975373"/>
          </a:xfrm>
        </p:spPr>
        <p:txBody>
          <a:bodyPr>
            <a:normAutofit/>
          </a:bodyPr>
          <a:lstStyle/>
          <a:p>
            <a:r>
              <a:rPr lang="en-US" dirty="0"/>
              <a:t>23 research abstracts submitted</a:t>
            </a:r>
          </a:p>
          <a:p>
            <a:r>
              <a:rPr lang="en-US" dirty="0"/>
              <a:t>15 selected for on-site poster presentation</a:t>
            </a:r>
          </a:p>
          <a:p>
            <a:r>
              <a:rPr lang="en-US" dirty="0"/>
              <a:t>13 were able to attend and present</a:t>
            </a:r>
          </a:p>
          <a:p>
            <a:r>
              <a:rPr lang="en-US" dirty="0"/>
              <a:t>All 15 will be invited to submit their revised abstracts and posters</a:t>
            </a:r>
          </a:p>
          <a:p>
            <a:endParaRPr lang="en-US" dirty="0"/>
          </a:p>
        </p:txBody>
      </p:sp>
    </p:spTree>
    <p:extLst>
      <p:ext uri="{BB962C8B-B14F-4D97-AF65-F5344CB8AC3E}">
        <p14:creationId xmlns:p14="http://schemas.microsoft.com/office/powerpoint/2010/main" val="421292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Round</a:t>
            </a:r>
          </a:p>
        </p:txBody>
      </p:sp>
      <p:sp>
        <p:nvSpPr>
          <p:cNvPr id="3" name="Content Placeholder 2"/>
          <p:cNvSpPr>
            <a:spLocks noGrp="1"/>
          </p:cNvSpPr>
          <p:nvPr>
            <p:ph idx="1"/>
          </p:nvPr>
        </p:nvSpPr>
        <p:spPr>
          <a:xfrm>
            <a:off x="2845596" y="2247901"/>
            <a:ext cx="6607969" cy="3203973"/>
          </a:xfrm>
        </p:spPr>
        <p:txBody>
          <a:bodyPr/>
          <a:lstStyle/>
          <a:p>
            <a:r>
              <a:rPr lang="en-US" dirty="0"/>
              <a:t>5 were further selected to the presentation round</a:t>
            </a:r>
          </a:p>
          <a:p>
            <a:pPr lvl="1"/>
            <a:r>
              <a:rPr lang="en-US" dirty="0"/>
              <a:t>2 undergraduate</a:t>
            </a:r>
          </a:p>
          <a:p>
            <a:pPr lvl="1"/>
            <a:r>
              <a:rPr lang="en-US" dirty="0"/>
              <a:t>3 graduate</a:t>
            </a:r>
          </a:p>
          <a:p>
            <a:r>
              <a:rPr lang="en-US" dirty="0"/>
              <a:t>All 5 are getting awards tonight!</a:t>
            </a:r>
          </a:p>
          <a:p>
            <a:pPr lvl="1"/>
            <a:endParaRPr lang="en-US" dirty="0"/>
          </a:p>
          <a:p>
            <a:endParaRPr lang="en-US" dirty="0"/>
          </a:p>
        </p:txBody>
      </p:sp>
    </p:spTree>
    <p:extLst>
      <p:ext uri="{BB962C8B-B14F-4D97-AF65-F5344CB8AC3E}">
        <p14:creationId xmlns:p14="http://schemas.microsoft.com/office/powerpoint/2010/main" val="287317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51118" y="857728"/>
            <a:ext cx="8002277" cy="994172"/>
          </a:xfrm>
        </p:spPr>
        <p:txBody>
          <a:bodyPr>
            <a:normAutofit fontScale="90000"/>
          </a:bodyPr>
          <a:lstStyle/>
          <a:p>
            <a:r>
              <a:rPr lang="en-CA" dirty="0"/>
              <a:t>Student Research Competition Finalists</a:t>
            </a:r>
            <a:endParaRPr lang="en-GB" dirty="0"/>
          </a:p>
        </p:txBody>
      </p:sp>
      <p:sp>
        <p:nvSpPr>
          <p:cNvPr id="6" name="TextBox 5"/>
          <p:cNvSpPr txBox="1"/>
          <p:nvPr/>
        </p:nvSpPr>
        <p:spPr>
          <a:xfrm>
            <a:off x="1775860" y="1656582"/>
            <a:ext cx="8640283" cy="3808735"/>
          </a:xfrm>
          <a:prstGeom prst="rect">
            <a:avLst/>
          </a:prstGeom>
          <a:noFill/>
        </p:spPr>
        <p:txBody>
          <a:bodyPr wrap="square" rtlCol="0">
            <a:spAutoFit/>
          </a:bodyPr>
          <a:lstStyle/>
          <a:p>
            <a:pPr algn="ctr">
              <a:spcAft>
                <a:spcPts val="900"/>
              </a:spcAft>
            </a:pPr>
            <a:r>
              <a:rPr lang="en-CA" sz="2400" dirty="0">
                <a:solidFill>
                  <a:srgbClr val="C00000"/>
                </a:solidFill>
              </a:rPr>
              <a:t>Oral Presentations were today, 5-6:30pm!</a:t>
            </a:r>
          </a:p>
          <a:p>
            <a:r>
              <a:rPr lang="en-CA" sz="2100" b="1" dirty="0"/>
              <a:t>Undergraduate:</a:t>
            </a:r>
          </a:p>
          <a:p>
            <a:pPr marL="342900" indent="-342900" defTabSz="650081">
              <a:buFont typeface="Arial" panose="020B0604020202020204" pitchFamily="34" charset="0"/>
              <a:buChar char="•"/>
            </a:pPr>
            <a:r>
              <a:rPr lang="en-GB" sz="2100" dirty="0"/>
              <a:t>Luis </a:t>
            </a:r>
            <a:r>
              <a:rPr lang="en-GB" sz="2100" dirty="0" err="1"/>
              <a:t>Gerhorst</a:t>
            </a:r>
            <a:r>
              <a:rPr lang="en-GB" sz="2100" dirty="0"/>
              <a:t> - </a:t>
            </a:r>
            <a:r>
              <a:rPr lang="en-GB" sz="2100" i="1" dirty="0" err="1"/>
              <a:t>EnergyTimers</a:t>
            </a:r>
            <a:r>
              <a:rPr lang="en-GB" sz="2100" i="1" dirty="0"/>
              <a:t>: Integrating Physical Energy Measurement 				Devices into OS Kernels</a:t>
            </a:r>
          </a:p>
          <a:p>
            <a:pPr marL="342900" indent="-342900">
              <a:buFont typeface="Arial" panose="020B0604020202020204" pitchFamily="34" charset="0"/>
              <a:buChar char="•"/>
            </a:pPr>
            <a:r>
              <a:rPr lang="en-GB" sz="2100" dirty="0" err="1"/>
              <a:t>Ziyi</a:t>
            </a:r>
            <a:r>
              <a:rPr lang="en-GB" sz="2100" dirty="0"/>
              <a:t> Zhang - </a:t>
            </a:r>
            <a:r>
              <a:rPr lang="en-GB" sz="2100" i="1" dirty="0"/>
              <a:t>Visualizing Critical Sections in Rust</a:t>
            </a:r>
            <a:endParaRPr lang="en-CA" sz="2100" i="1" dirty="0"/>
          </a:p>
          <a:p>
            <a:r>
              <a:rPr lang="en-CA" sz="2100" b="1" dirty="0"/>
              <a:t>Graduate:</a:t>
            </a:r>
          </a:p>
          <a:p>
            <a:pPr marL="342900" indent="-342900" defTabSz="739379">
              <a:buFont typeface="Arial" panose="020B0604020202020204" pitchFamily="34" charset="0"/>
              <a:buChar char="•"/>
            </a:pPr>
            <a:r>
              <a:rPr lang="en-GB" sz="2100" dirty="0"/>
              <a:t>Swapnil Gandhi - </a:t>
            </a:r>
            <a:r>
              <a:rPr lang="en-GB" sz="2100" i="1" dirty="0"/>
              <a:t>Wave: A Substrate for Distributed Graph Processing on 			Commodity Clusters</a:t>
            </a:r>
          </a:p>
          <a:p>
            <a:pPr marL="342900" indent="-342900" defTabSz="650081">
              <a:buFont typeface="Arial" panose="020B0604020202020204" pitchFamily="34" charset="0"/>
              <a:buChar char="•"/>
            </a:pPr>
            <a:r>
              <a:rPr lang="en-GB" sz="2100" dirty="0" err="1"/>
              <a:t>Zhenyu</a:t>
            </a:r>
            <a:r>
              <a:rPr lang="en-GB" sz="2100" dirty="0"/>
              <a:t> Song - </a:t>
            </a:r>
            <a:r>
              <a:rPr lang="en-GB" sz="2100" i="1" dirty="0"/>
              <a:t>Robustly Improving Byte Miss Ratio with Workload-Learning 			Caching</a:t>
            </a:r>
          </a:p>
          <a:p>
            <a:pPr marL="342900" indent="-342900">
              <a:buFont typeface="Arial" panose="020B0604020202020204" pitchFamily="34" charset="0"/>
              <a:buChar char="•"/>
            </a:pPr>
            <a:r>
              <a:rPr lang="en-GB" sz="2100" dirty="0" err="1"/>
              <a:t>Samyukta</a:t>
            </a:r>
            <a:r>
              <a:rPr lang="en-GB" sz="2100" dirty="0"/>
              <a:t> </a:t>
            </a:r>
            <a:r>
              <a:rPr lang="en-GB" sz="2100" dirty="0" err="1"/>
              <a:t>Yagati</a:t>
            </a:r>
            <a:r>
              <a:rPr lang="en-GB" sz="2100" dirty="0"/>
              <a:t> - </a:t>
            </a:r>
            <a:r>
              <a:rPr lang="en-GB" sz="2100" i="1" dirty="0"/>
              <a:t>Efficient Privacy Policies in Multiverse Databases</a:t>
            </a:r>
            <a:endParaRPr lang="en-CA" sz="2100" b="1" i="1"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63598"/>
          <a:stretch/>
        </p:blipFill>
        <p:spPr>
          <a:xfrm>
            <a:off x="1775859" y="1082206"/>
            <a:ext cx="494522" cy="545217"/>
          </a:xfrm>
          <a:prstGeom prst="rect">
            <a:avLst/>
          </a:prstGeom>
        </p:spPr>
      </p:pic>
      <p:grpSp>
        <p:nvGrpSpPr>
          <p:cNvPr id="2" name="Group 12"/>
          <p:cNvGrpSpPr/>
          <p:nvPr/>
        </p:nvGrpSpPr>
        <p:grpSpPr>
          <a:xfrm>
            <a:off x="7776398" y="5524706"/>
            <a:ext cx="2891603" cy="571500"/>
            <a:chOff x="4565799" y="6040391"/>
            <a:chExt cx="3855470" cy="76200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69" y="6040391"/>
              <a:ext cx="1905000" cy="762000"/>
            </a:xfrm>
            <a:prstGeom prst="rect">
              <a:avLst/>
            </a:prstGeom>
          </p:spPr>
        </p:pic>
        <p:sp>
          <p:nvSpPr>
            <p:cNvPr id="11" name="TextBox 10"/>
            <p:cNvSpPr txBox="1"/>
            <p:nvPr/>
          </p:nvSpPr>
          <p:spPr>
            <a:xfrm>
              <a:off x="4565799" y="6190558"/>
              <a:ext cx="2016792" cy="492443"/>
            </a:xfrm>
            <a:prstGeom prst="rect">
              <a:avLst/>
            </a:prstGeom>
            <a:noFill/>
          </p:spPr>
          <p:txBody>
            <a:bodyPr wrap="none" rtlCol="0">
              <a:spAutoFit/>
            </a:bodyPr>
            <a:lstStyle/>
            <a:p>
              <a:r>
                <a:rPr lang="en-CA" dirty="0">
                  <a:solidFill>
                    <a:schemeClr val="bg2">
                      <a:lumMod val="25000"/>
                    </a:schemeClr>
                  </a:solidFill>
                </a:rPr>
                <a:t>Sponsored by </a:t>
              </a:r>
              <a:endParaRPr lang="en-GB" dirty="0">
                <a:solidFill>
                  <a:schemeClr val="bg2">
                    <a:lumMod val="25000"/>
                  </a:schemeClr>
                </a:solidFill>
              </a:endParaRPr>
            </a:p>
          </p:txBody>
        </p:sp>
      </p:grpSp>
    </p:spTree>
    <p:extLst>
      <p:ext uri="{BB962C8B-B14F-4D97-AF65-F5344CB8AC3E}">
        <p14:creationId xmlns:p14="http://schemas.microsoft.com/office/powerpoint/2010/main" val="2473756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Widescreen</PresentationFormat>
  <Paragraphs>233</Paragraphs>
  <Slides>34</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SOSP Student Research Competition 2019</vt:lpstr>
      <vt:lpstr>About ACM SRC</vt:lpstr>
      <vt:lpstr>Paper selection/ Poster Session</vt:lpstr>
      <vt:lpstr>Presentation Round</vt:lpstr>
      <vt:lpstr>Student Research Competition Finalists</vt:lpstr>
      <vt:lpstr>Undergraduate Silver Medalist</vt:lpstr>
      <vt:lpstr>Undergraduate Gold Medalist</vt:lpstr>
      <vt:lpstr>Graduate Bronze Medalist</vt:lpstr>
      <vt:lpstr>Graduate Silver Medalist</vt:lpstr>
      <vt:lpstr>Graduate Gold Medalist</vt:lpstr>
      <vt:lpstr>Thanks to..</vt:lpstr>
      <vt:lpstr>PowerPoint Presentation</vt:lpstr>
      <vt:lpstr>2019 Ritchie Award Committee</vt:lpstr>
      <vt:lpstr>Comments about the thesis document:</vt:lpstr>
      <vt:lpstr>2019 Dennis M. Ritchie Thesis Award winner</vt:lpstr>
      <vt:lpstr>Technical comments:</vt:lpstr>
      <vt:lpstr>2019 Dennis M. Ritchie Thesis Award</vt:lpstr>
      <vt:lpstr>SIGOPS 2018, 2019 Hall Of fame awardS</vt:lpstr>
      <vt:lpstr>The SIGOPS Hall of Fame Award</vt:lpstr>
      <vt:lpstr>2018 Hall of Fame Award recipient </vt:lpstr>
      <vt:lpstr>2018 Hall of Fame Award recipient </vt:lpstr>
      <vt:lpstr>2019 Hall of Fame Award recipient </vt:lpstr>
      <vt:lpstr>2019 Hall of Fame Award recipient </vt:lpstr>
      <vt:lpstr>PowerPoint Presentation</vt:lpstr>
      <vt:lpstr>Mark Weiser (1952-1999)</vt:lpstr>
      <vt:lpstr>PowerPoint Presentation</vt:lpstr>
      <vt:lpstr>The Mark Weiser Award</vt:lpstr>
      <vt:lpstr>PowerPoint Presentation</vt:lpstr>
      <vt:lpstr>A few quotes from the letters</vt:lpstr>
      <vt:lpstr>The 2019 Weiser Award winner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 Lu</dc:creator>
  <cp:lastModifiedBy>Shan Lu</cp:lastModifiedBy>
  <cp:revision>1</cp:revision>
  <dcterms:created xsi:type="dcterms:W3CDTF">2019-10-30T16:29:37Z</dcterms:created>
  <dcterms:modified xsi:type="dcterms:W3CDTF">2019-10-30T16:30:11Z</dcterms:modified>
</cp:coreProperties>
</file>