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4" r:id="rId8"/>
    <p:sldId id="265"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58" autoAdjust="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id="{6956DD8C-520F-4BC4-A68F-119AD8E7EE6E}"/>
              </a:ext>
            </a:extLst>
          </p:cNvPr>
          <p:cNvSpPr txBox="1"/>
          <p:nvPr/>
        </p:nvSpPr>
        <p:spPr>
          <a:xfrm>
            <a:off x="400594" y="1485820"/>
            <a:ext cx="11477897" cy="4955203"/>
          </a:xfrm>
          <a:prstGeom prst="rect">
            <a:avLst/>
          </a:prstGeom>
          <a:noFill/>
        </p:spPr>
        <p:txBody>
          <a:bodyPr wrap="square" rtlCol="0">
            <a:spAutoFit/>
          </a:bodyPr>
          <a:lstStyle/>
          <a:p>
            <a:pPr marL="342900" indent="-342900">
              <a:buAutoNum type="arabicPeriod"/>
            </a:pPr>
            <a:r>
              <a:rPr lang="en-IN" sz="2400" b="1" dirty="0">
                <a:latin typeface="Times New Roman" panose="02020603050405020304" pitchFamily="18" charset="0"/>
                <a:cs typeface="Times New Roman" panose="02020603050405020304" pitchFamily="18" charset="0"/>
              </a:rPr>
              <a:t>Team Name</a:t>
            </a:r>
            <a:r>
              <a:rPr lang="en-IN" sz="2400" dirty="0">
                <a:latin typeface="Times New Roman" panose="02020603050405020304" pitchFamily="18" charset="0"/>
                <a:cs typeface="Times New Roman" panose="02020603050405020304" pitchFamily="18" charset="0"/>
              </a:rPr>
              <a:t>: Techno</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2. </a:t>
            </a:r>
            <a:r>
              <a:rPr lang="en-IN" sz="2400" b="1" dirty="0">
                <a:latin typeface="Times New Roman" panose="02020603050405020304" pitchFamily="18" charset="0"/>
                <a:cs typeface="Times New Roman" panose="02020603050405020304" pitchFamily="18" charset="0"/>
              </a:rPr>
              <a:t>Members Name and Phone Numbers:</a:t>
            </a:r>
          </a:p>
          <a:p>
            <a:r>
              <a:rPr lang="en-IN" sz="2400" dirty="0">
                <a:latin typeface="Times New Roman" panose="02020603050405020304" pitchFamily="18" charset="0"/>
                <a:cs typeface="Times New Roman" panose="02020603050405020304" pitchFamily="18" charset="0"/>
              </a:rPr>
              <a:t>     Akshara </a:t>
            </a:r>
            <a:r>
              <a:rPr lang="en-IN" sz="2400" dirty="0" err="1">
                <a:latin typeface="Times New Roman" panose="02020603050405020304" pitchFamily="18" charset="0"/>
                <a:cs typeface="Times New Roman" panose="02020603050405020304" pitchFamily="18" charset="0"/>
              </a:rPr>
              <a:t>Ganeshram</a:t>
            </a:r>
            <a:r>
              <a:rPr lang="en-IN" sz="2400" dirty="0">
                <a:latin typeface="Times New Roman" panose="02020603050405020304" pitchFamily="18" charset="0"/>
                <a:cs typeface="Times New Roman" panose="02020603050405020304" pitchFamily="18" charset="0"/>
              </a:rPr>
              <a:t>(leader): 8072984663; 3</a:t>
            </a:r>
            <a:r>
              <a:rPr lang="en-IN" sz="2400" baseline="30000" dirty="0">
                <a:latin typeface="Times New Roman" panose="02020603050405020304" pitchFamily="18" charset="0"/>
                <a:cs typeface="Times New Roman" panose="02020603050405020304" pitchFamily="18" charset="0"/>
              </a:rPr>
              <a:t>rd</a:t>
            </a:r>
            <a:r>
              <a:rPr lang="en-IN" sz="2400" dirty="0">
                <a:latin typeface="Times New Roman" panose="02020603050405020304" pitchFamily="18" charset="0"/>
                <a:cs typeface="Times New Roman" panose="02020603050405020304" pitchFamily="18" charset="0"/>
              </a:rPr>
              <a:t> year</a:t>
            </a:r>
          </a:p>
          <a:p>
            <a:r>
              <a:rPr lang="en-IN" sz="2400" dirty="0">
                <a:latin typeface="Times New Roman" panose="02020603050405020304" pitchFamily="18" charset="0"/>
                <a:cs typeface="Times New Roman" panose="02020603050405020304" pitchFamily="18" charset="0"/>
              </a:rPr>
              <a:t>     Gauri Joshi: 9559204188; 3</a:t>
            </a:r>
            <a:r>
              <a:rPr lang="en-IN" sz="2400" baseline="30000" dirty="0">
                <a:latin typeface="Times New Roman" panose="02020603050405020304" pitchFamily="18" charset="0"/>
                <a:cs typeface="Times New Roman" panose="02020603050405020304" pitchFamily="18" charset="0"/>
              </a:rPr>
              <a:t>rd</a:t>
            </a:r>
            <a:r>
              <a:rPr lang="en-IN" sz="2400" dirty="0">
                <a:latin typeface="Times New Roman" panose="02020603050405020304" pitchFamily="18" charset="0"/>
                <a:cs typeface="Times New Roman" panose="02020603050405020304" pitchFamily="18" charset="0"/>
              </a:rPr>
              <a:t> year</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Sanskriti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Binani</a:t>
            </a:r>
            <a:r>
              <a:rPr lang="en-IN" sz="2400" dirty="0">
                <a:latin typeface="Times New Roman" panose="02020603050405020304" pitchFamily="18" charset="0"/>
                <a:cs typeface="Times New Roman" panose="02020603050405020304" pitchFamily="18" charset="0"/>
              </a:rPr>
              <a:t>: 9772124202; 3</a:t>
            </a:r>
            <a:r>
              <a:rPr lang="en-IN" sz="2400" baseline="30000" dirty="0">
                <a:latin typeface="Times New Roman" panose="02020603050405020304" pitchFamily="18" charset="0"/>
                <a:cs typeface="Times New Roman" panose="02020603050405020304" pitchFamily="18" charset="0"/>
              </a:rPr>
              <a:t>rd</a:t>
            </a:r>
            <a:r>
              <a:rPr lang="en-IN" sz="2400" dirty="0">
                <a:latin typeface="Times New Roman" panose="02020603050405020304" pitchFamily="18" charset="0"/>
                <a:cs typeface="Times New Roman" panose="02020603050405020304" pitchFamily="18" charset="0"/>
              </a:rPr>
              <a:t> year</a:t>
            </a:r>
          </a:p>
          <a:p>
            <a:r>
              <a:rPr lang="en-IN" sz="2400" dirty="0">
                <a:latin typeface="Times New Roman" panose="02020603050405020304" pitchFamily="18" charset="0"/>
                <a:cs typeface="Times New Roman" panose="02020603050405020304" pitchFamily="18" charset="0"/>
              </a:rPr>
              <a:t>     Vinayak Sharma: 9962744519; 3</a:t>
            </a:r>
            <a:r>
              <a:rPr lang="en-IN" sz="2400" baseline="30000" dirty="0">
                <a:latin typeface="Times New Roman" panose="02020603050405020304" pitchFamily="18" charset="0"/>
                <a:cs typeface="Times New Roman" panose="02020603050405020304" pitchFamily="18" charset="0"/>
              </a:rPr>
              <a:t>rd</a:t>
            </a:r>
            <a:r>
              <a:rPr lang="en-IN" sz="2400" dirty="0">
                <a:latin typeface="Times New Roman" panose="02020603050405020304" pitchFamily="18" charset="0"/>
                <a:cs typeface="Times New Roman" panose="02020603050405020304" pitchFamily="18" charset="0"/>
              </a:rPr>
              <a:t> year</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3. </a:t>
            </a:r>
            <a:r>
              <a:rPr lang="en-IN" sz="2400" b="1" dirty="0">
                <a:latin typeface="Times New Roman" panose="02020603050405020304" pitchFamily="18" charset="0"/>
                <a:cs typeface="Times New Roman" panose="02020603050405020304" pitchFamily="18" charset="0"/>
              </a:rPr>
              <a:t>Domain name: </a:t>
            </a:r>
            <a:r>
              <a:rPr lang="en-IN" sz="2400" dirty="0">
                <a:latin typeface="Times New Roman" panose="02020603050405020304" pitchFamily="18" charset="0"/>
                <a:cs typeface="Times New Roman" panose="02020603050405020304" pitchFamily="18" charset="0"/>
              </a:rPr>
              <a:t>Voice and Image Processing</a:t>
            </a:r>
          </a:p>
          <a:p>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4. </a:t>
            </a:r>
            <a:r>
              <a:rPr lang="en-IN" sz="2400" b="1" dirty="0">
                <a:latin typeface="Times New Roman" panose="02020603050405020304" pitchFamily="18" charset="0"/>
                <a:cs typeface="Times New Roman" panose="02020603050405020304" pitchFamily="18" charset="0"/>
              </a:rPr>
              <a:t>Problem statement</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Convert the blueprint of an architectural structure into a 3-D compatible navigation system API</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832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9EFC-0BB3-4BB2-BE78-B22597126D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04F8BF-193B-494C-A288-F481813EECF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A395F767-C299-45A4-9D15-BD0972BEC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AF5DAB86-101C-472E-8C9B-BBED37A2F815}"/>
              </a:ext>
            </a:extLst>
          </p:cNvPr>
          <p:cNvSpPr txBox="1"/>
          <p:nvPr/>
        </p:nvSpPr>
        <p:spPr>
          <a:xfrm>
            <a:off x="3801122" y="2721114"/>
            <a:ext cx="4589755"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59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id="{8F7FB979-2C0B-4346-9656-4D853F72929F}"/>
              </a:ext>
            </a:extLst>
          </p:cNvPr>
          <p:cNvSpPr txBox="1"/>
          <p:nvPr/>
        </p:nvSpPr>
        <p:spPr>
          <a:xfrm>
            <a:off x="3978676" y="1044357"/>
            <a:ext cx="4234648"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ABSTRACT </a:t>
            </a:r>
          </a:p>
        </p:txBody>
      </p:sp>
      <p:sp>
        <p:nvSpPr>
          <p:cNvPr id="10" name="TextBox 9">
            <a:extLst>
              <a:ext uri="{FF2B5EF4-FFF2-40B4-BE49-F238E27FC236}">
                <a16:creationId xmlns:a16="http://schemas.microsoft.com/office/drawing/2014/main" id="{B98EAB97-229E-4304-AE73-40C0D52A0491}"/>
              </a:ext>
            </a:extLst>
          </p:cNvPr>
          <p:cNvSpPr txBox="1"/>
          <p:nvPr/>
        </p:nvSpPr>
        <p:spPr>
          <a:xfrm>
            <a:off x="1316855" y="2055813"/>
            <a:ext cx="9327472" cy="1815882"/>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Ever felt the need of maps or a some navigation system inside of a building? Here is our project that fulfills your navigation and guidance needs inside of buildings and monuments, with an easy to use, interactive and intuitive User Interface.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a16="http://schemas.microsoft.com/office/drawing/2014/main" id="{B5C6F4D3-A7BB-4C89-A219-661F198EFCA7}"/>
              </a:ext>
            </a:extLst>
          </p:cNvPr>
          <p:cNvSpPr txBox="1"/>
          <p:nvPr/>
        </p:nvSpPr>
        <p:spPr>
          <a:xfrm>
            <a:off x="4342659" y="921542"/>
            <a:ext cx="3506679" cy="76944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NOVELTY</a:t>
            </a:r>
            <a:r>
              <a:rPr lang="en-IN" dirty="0"/>
              <a:t> </a:t>
            </a:r>
          </a:p>
        </p:txBody>
      </p:sp>
      <p:sp>
        <p:nvSpPr>
          <p:cNvPr id="9" name="TextBox 8">
            <a:extLst>
              <a:ext uri="{FF2B5EF4-FFF2-40B4-BE49-F238E27FC236}">
                <a16:creationId xmlns:a16="http://schemas.microsoft.com/office/drawing/2014/main" id="{CD45F064-4C7A-45E9-8CE4-7BA9B8434A14}"/>
              </a:ext>
            </a:extLst>
          </p:cNvPr>
          <p:cNvSpPr txBox="1"/>
          <p:nvPr/>
        </p:nvSpPr>
        <p:spPr>
          <a:xfrm>
            <a:off x="1306285" y="2055813"/>
            <a:ext cx="10047515" cy="3046988"/>
          </a:xfrm>
          <a:prstGeom prst="rect">
            <a:avLst/>
          </a:prstGeom>
          <a:noFill/>
        </p:spPr>
        <p:txBody>
          <a:bodyPr wrap="square">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Google Maps for the insides of the building but it is even more interactive and an intuitive UI</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Highly customisable indoor navigation system right in the palm of your hand which will never let you get lost again in the big corporate buildings and hospitals.</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project can be scaled to act like a virtual tour guide.</a:t>
            </a:r>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2" cy="6857999"/>
          </a:xfrm>
          <a:prstGeom prst="rect">
            <a:avLst/>
          </a:prstGeo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id="{C8951881-1D60-49A5-8A64-FBF0355C218C}"/>
              </a:ext>
            </a:extLst>
          </p:cNvPr>
          <p:cNvSpPr txBox="1"/>
          <p:nvPr/>
        </p:nvSpPr>
        <p:spPr>
          <a:xfrm>
            <a:off x="2886891" y="921247"/>
            <a:ext cx="6418217" cy="76944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TECHNOLOGY</a:t>
            </a:r>
            <a:r>
              <a:rPr lang="en-IN" sz="4400"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STACK</a:t>
            </a:r>
            <a:r>
              <a:rPr lang="en-IN" sz="4400" b="1"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2FA58A07-C5EC-4A67-A0FA-41573E28006C}"/>
              </a:ext>
            </a:extLst>
          </p:cNvPr>
          <p:cNvSpPr txBox="1"/>
          <p:nvPr/>
        </p:nvSpPr>
        <p:spPr>
          <a:xfrm>
            <a:off x="2995749" y="2714284"/>
            <a:ext cx="6148251" cy="1200329"/>
          </a:xfrm>
          <a:prstGeom prst="rect">
            <a:avLst/>
          </a:prstGeom>
          <a:noFill/>
        </p:spPr>
        <p:txBody>
          <a:bodyPr wrap="square">
            <a:spAutoFit/>
          </a:bodyPr>
          <a:lstStyle/>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Unity</a:t>
            </a: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Native Android Dev</a:t>
            </a: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Augmented Reality / GPS</a:t>
            </a:r>
          </a:p>
        </p:txBody>
      </p:sp>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88E9-ABEB-45B1-84C9-B6B4802F91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101FE0-885B-49E0-A419-F837220213F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2BAFE5A-4E55-466F-94E6-B42DD829D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2" cy="6857999"/>
          </a:xfrm>
          <a:prstGeom prst="rect">
            <a:avLst/>
          </a:prstGeom>
        </p:spPr>
      </p:pic>
      <p:sp>
        <p:nvSpPr>
          <p:cNvPr id="6" name="TextBox 5">
            <a:extLst>
              <a:ext uri="{FF2B5EF4-FFF2-40B4-BE49-F238E27FC236}">
                <a16:creationId xmlns:a16="http://schemas.microsoft.com/office/drawing/2014/main" id="{8508D623-88A2-4107-95C1-28447F7769CF}"/>
              </a:ext>
            </a:extLst>
          </p:cNvPr>
          <p:cNvSpPr txBox="1"/>
          <p:nvPr/>
        </p:nvSpPr>
        <p:spPr>
          <a:xfrm>
            <a:off x="3542190" y="949911"/>
            <a:ext cx="4006225" cy="646331"/>
          </a:xfrm>
          <a:prstGeom prst="rect">
            <a:avLst/>
          </a:prstGeom>
          <a:noFill/>
        </p:spPr>
        <p:txBody>
          <a:bodyPr wrap="none" rtlCol="0">
            <a:spAutoFit/>
          </a:bodyPr>
          <a:lstStyle/>
          <a:p>
            <a:r>
              <a:rPr lang="en-IN" sz="3600" b="1" dirty="0">
                <a:latin typeface="Times New Roman" panose="02020603050405020304" pitchFamily="18" charset="0"/>
                <a:cs typeface="Times New Roman" panose="02020603050405020304" pitchFamily="18" charset="0"/>
              </a:rPr>
              <a:t>METHODOLOGY</a:t>
            </a:r>
          </a:p>
        </p:txBody>
      </p:sp>
      <p:sp>
        <p:nvSpPr>
          <p:cNvPr id="8" name="TextBox 7">
            <a:extLst>
              <a:ext uri="{FF2B5EF4-FFF2-40B4-BE49-F238E27FC236}">
                <a16:creationId xmlns:a16="http://schemas.microsoft.com/office/drawing/2014/main" id="{1BD1C299-2471-44B2-BA2B-E2968D31BF2A}"/>
              </a:ext>
            </a:extLst>
          </p:cNvPr>
          <p:cNvSpPr txBox="1"/>
          <p:nvPr/>
        </p:nvSpPr>
        <p:spPr>
          <a:xfrm>
            <a:off x="3011750" y="3029050"/>
            <a:ext cx="6165540" cy="369332"/>
          </a:xfrm>
          <a:prstGeom prst="rect">
            <a:avLst/>
          </a:prstGeom>
          <a:noFill/>
        </p:spPr>
        <p:txBody>
          <a:bodyPr wrap="square">
            <a:spAutoFit/>
          </a:bodyPr>
          <a:lstStyle/>
          <a:p>
            <a:r>
              <a:rPr lang="en-IN" sz="1800" b="1" dirty="0">
                <a:solidFill>
                  <a:schemeClr val="bg1"/>
                </a:solidFill>
                <a:latin typeface="Times New Roman" panose="02020603050405020304" pitchFamily="18" charset="0"/>
                <a:cs typeface="Times New Roman" panose="02020603050405020304" pitchFamily="18" charset="0"/>
              </a:rPr>
              <a:t>SLIDE  4</a:t>
            </a:r>
          </a:p>
        </p:txBody>
      </p:sp>
      <p:sp>
        <p:nvSpPr>
          <p:cNvPr id="13" name="TextBox 12">
            <a:extLst>
              <a:ext uri="{FF2B5EF4-FFF2-40B4-BE49-F238E27FC236}">
                <a16:creationId xmlns:a16="http://schemas.microsoft.com/office/drawing/2014/main" id="{A504E557-6273-49AA-9AA8-10635B4D56B9}"/>
              </a:ext>
            </a:extLst>
          </p:cNvPr>
          <p:cNvSpPr txBox="1"/>
          <p:nvPr/>
        </p:nvSpPr>
        <p:spPr>
          <a:xfrm>
            <a:off x="266330" y="239697"/>
            <a:ext cx="1915909" cy="646331"/>
          </a:xfrm>
          <a:prstGeom prst="rect">
            <a:avLst/>
          </a:prstGeom>
          <a:noFill/>
        </p:spPr>
        <p:txBody>
          <a:bodyPr wrap="non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SLIDE 5</a:t>
            </a:r>
          </a:p>
        </p:txBody>
      </p:sp>
      <p:sp>
        <p:nvSpPr>
          <p:cNvPr id="14" name="TextBox 13">
            <a:extLst>
              <a:ext uri="{FF2B5EF4-FFF2-40B4-BE49-F238E27FC236}">
                <a16:creationId xmlns:a16="http://schemas.microsoft.com/office/drawing/2014/main" id="{40E25B8F-4362-414B-B134-09167E901D0A}"/>
              </a:ext>
            </a:extLst>
          </p:cNvPr>
          <p:cNvSpPr txBox="1"/>
          <p:nvPr/>
        </p:nvSpPr>
        <p:spPr>
          <a:xfrm>
            <a:off x="266330" y="1874888"/>
            <a:ext cx="11656381" cy="2677656"/>
          </a:xfrm>
          <a:prstGeom prst="rect">
            <a:avLst/>
          </a:prstGeom>
          <a:noFill/>
        </p:spPr>
        <p:txBody>
          <a:bodyPr wrap="square" rtlCol="0">
            <a:spAutoFit/>
          </a:bodyPr>
          <a:lstStyle/>
          <a:p>
            <a:pPr marL="285750"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Basically we make a blueprint of the building in unity.</a:t>
            </a:r>
          </a:p>
          <a:p>
            <a:pPr marL="285750"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Then we use 3D mapping to map the blueprint to the actual space so that the model in unity scales and orients correctly with respect to actual objects.</a:t>
            </a:r>
          </a:p>
          <a:p>
            <a:pPr marL="285750"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Then we use a QR code or a distinct sign to orient the user in the 3D space correctly.</a:t>
            </a:r>
          </a:p>
          <a:p>
            <a:pPr marL="285750"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Then we use navigation mesh to guide the user to the destination.</a:t>
            </a:r>
          </a:p>
        </p:txBody>
      </p:sp>
    </p:spTree>
    <p:extLst>
      <p:ext uri="{BB962C8B-B14F-4D97-AF65-F5344CB8AC3E}">
        <p14:creationId xmlns:p14="http://schemas.microsoft.com/office/powerpoint/2010/main" val="292712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E302F7EC-38CB-44E5-A007-B60C1C4BD18F}"/>
              </a:ext>
            </a:extLst>
          </p:cNvPr>
          <p:cNvSpPr txBox="1"/>
          <p:nvPr/>
        </p:nvSpPr>
        <p:spPr>
          <a:xfrm>
            <a:off x="1402079" y="949900"/>
            <a:ext cx="9387840" cy="1200329"/>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HARDWARE / SOFTWARE IMPLEMENTATION </a:t>
            </a:r>
          </a:p>
        </p:txBody>
      </p:sp>
      <p:sp>
        <p:nvSpPr>
          <p:cNvPr id="7" name="TextBox 6">
            <a:extLst>
              <a:ext uri="{FF2B5EF4-FFF2-40B4-BE49-F238E27FC236}">
                <a16:creationId xmlns:a16="http://schemas.microsoft.com/office/drawing/2014/main" id="{E459827E-67EA-40D1-BB28-4A63AE98FEB5}"/>
              </a:ext>
            </a:extLst>
          </p:cNvPr>
          <p:cNvSpPr txBox="1"/>
          <p:nvPr/>
        </p:nvSpPr>
        <p:spPr>
          <a:xfrm>
            <a:off x="614778" y="268863"/>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6</a:t>
            </a:r>
          </a:p>
        </p:txBody>
      </p:sp>
      <p:sp>
        <p:nvSpPr>
          <p:cNvPr id="8" name="TextBox 7">
            <a:extLst>
              <a:ext uri="{FF2B5EF4-FFF2-40B4-BE49-F238E27FC236}">
                <a16:creationId xmlns:a16="http://schemas.microsoft.com/office/drawing/2014/main" id="{97312098-9DAA-4E44-ACF8-E9FAD90F1E24}"/>
              </a:ext>
            </a:extLst>
          </p:cNvPr>
          <p:cNvSpPr txBox="1"/>
          <p:nvPr/>
        </p:nvSpPr>
        <p:spPr>
          <a:xfrm>
            <a:off x="1105988" y="2435610"/>
            <a:ext cx="10247811" cy="2246769"/>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Unity – 3D model creation</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The 3-D model of the building shall be implemented using Unity which will be further used in path finding inside the building model.</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Native Android Dev – UI of the implementation through a App</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Run an instance of our unity project in native. Obtain information like starting point and destination from the user using the application interface to integrate with unity.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If possible we use </a:t>
            </a:r>
            <a:r>
              <a:rPr lang="en-IN" sz="2000" b="1" dirty="0">
                <a:latin typeface="Times New Roman" panose="02020603050405020304" pitchFamily="18" charset="0"/>
                <a:cs typeface="Times New Roman" panose="02020603050405020304" pitchFamily="18" charset="0"/>
              </a:rPr>
              <a:t>AR</a:t>
            </a:r>
            <a:r>
              <a:rPr lang="en-IN" sz="2000" dirty="0">
                <a:latin typeface="Times New Roman" panose="02020603050405020304" pitchFamily="18" charset="0"/>
                <a:cs typeface="Times New Roman" panose="02020603050405020304" pitchFamily="18" charset="0"/>
              </a:rPr>
              <a:t> to get the above stated details else we use </a:t>
            </a:r>
            <a:r>
              <a:rPr lang="en-IN" sz="2000" b="1" dirty="0">
                <a:latin typeface="Times New Roman" panose="02020603050405020304" pitchFamily="18" charset="0"/>
                <a:cs typeface="Times New Roman" panose="02020603050405020304" pitchFamily="18" charset="0"/>
              </a:rPr>
              <a:t>GPS</a:t>
            </a:r>
            <a:r>
              <a:rPr lang="en-IN" sz="2000" dirty="0">
                <a:latin typeface="Times New Roman" panose="02020603050405020304" pitchFamily="18" charset="0"/>
                <a:cs typeface="Times New Roman" panose="02020603050405020304" pitchFamily="18" charset="0"/>
              </a:rPr>
              <a:t> and compass to guide.</a:t>
            </a:r>
          </a:p>
        </p:txBody>
      </p:sp>
    </p:spTree>
    <p:extLst>
      <p:ext uri="{BB962C8B-B14F-4D97-AF65-F5344CB8AC3E}">
        <p14:creationId xmlns:p14="http://schemas.microsoft.com/office/powerpoint/2010/main" val="374577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60F2-C3B2-496B-9C34-F4463FDFFD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1CFF08-74C6-466C-9860-450B372317C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E1E03C27-D9F4-4441-9E37-93C3968AD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2" cy="6857999"/>
          </a:xfrm>
          <a:prstGeom prst="rect">
            <a:avLst/>
          </a:prstGeom>
        </p:spPr>
      </p:pic>
      <p:sp>
        <p:nvSpPr>
          <p:cNvPr id="5" name="TextBox 4">
            <a:extLst>
              <a:ext uri="{FF2B5EF4-FFF2-40B4-BE49-F238E27FC236}">
                <a16:creationId xmlns:a16="http://schemas.microsoft.com/office/drawing/2014/main" id="{B3C2D8E8-82B6-4499-A258-587FCC0A6E40}"/>
              </a:ext>
            </a:extLst>
          </p:cNvPr>
          <p:cNvSpPr txBox="1"/>
          <p:nvPr/>
        </p:nvSpPr>
        <p:spPr>
          <a:xfrm>
            <a:off x="541538" y="230188"/>
            <a:ext cx="1915909" cy="646331"/>
          </a:xfrm>
          <a:prstGeom prst="rect">
            <a:avLst/>
          </a:prstGeom>
          <a:noFill/>
        </p:spPr>
        <p:txBody>
          <a:bodyPr wrap="non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SLIDE 7</a:t>
            </a:r>
          </a:p>
        </p:txBody>
      </p:sp>
      <p:sp>
        <p:nvSpPr>
          <p:cNvPr id="6" name="TextBox 5">
            <a:extLst>
              <a:ext uri="{FF2B5EF4-FFF2-40B4-BE49-F238E27FC236}">
                <a16:creationId xmlns:a16="http://schemas.microsoft.com/office/drawing/2014/main" id="{453276D2-4A8A-46BC-8960-264E3BDEB0A8}"/>
              </a:ext>
            </a:extLst>
          </p:cNvPr>
          <p:cNvSpPr txBox="1"/>
          <p:nvPr/>
        </p:nvSpPr>
        <p:spPr>
          <a:xfrm>
            <a:off x="3533313" y="1111825"/>
            <a:ext cx="3566104" cy="646331"/>
          </a:xfrm>
          <a:prstGeom prst="rect">
            <a:avLst/>
          </a:prstGeom>
          <a:noFill/>
        </p:spPr>
        <p:txBody>
          <a:bodyPr wrap="none" rtlCol="0">
            <a:spAutoFit/>
          </a:bodyPr>
          <a:lstStyle/>
          <a:p>
            <a:r>
              <a:rPr lang="en-IN" sz="3600" b="1" dirty="0">
                <a:latin typeface="Times New Roman" panose="02020603050405020304" pitchFamily="18" charset="0"/>
                <a:cs typeface="Times New Roman" panose="02020603050405020304" pitchFamily="18" charset="0"/>
              </a:rPr>
              <a:t>UI OF OUR APP</a:t>
            </a:r>
          </a:p>
        </p:txBody>
      </p:sp>
      <p:pic>
        <p:nvPicPr>
          <p:cNvPr id="10" name="Picture 9">
            <a:extLst>
              <a:ext uri="{FF2B5EF4-FFF2-40B4-BE49-F238E27FC236}">
                <a16:creationId xmlns:a16="http://schemas.microsoft.com/office/drawing/2014/main" id="{AE353D62-7DDC-435A-9E49-77A9B4261FA3}"/>
              </a:ext>
            </a:extLst>
          </p:cNvPr>
          <p:cNvPicPr>
            <a:picLocks noChangeAspect="1"/>
          </p:cNvPicPr>
          <p:nvPr/>
        </p:nvPicPr>
        <p:blipFill>
          <a:blip r:embed="rId3"/>
          <a:stretch>
            <a:fillRect/>
          </a:stretch>
        </p:blipFill>
        <p:spPr>
          <a:xfrm>
            <a:off x="632114" y="2173705"/>
            <a:ext cx="1623201" cy="2895851"/>
          </a:xfrm>
          <a:prstGeom prst="rect">
            <a:avLst/>
          </a:prstGeom>
        </p:spPr>
      </p:pic>
      <p:pic>
        <p:nvPicPr>
          <p:cNvPr id="12" name="Picture 11">
            <a:extLst>
              <a:ext uri="{FF2B5EF4-FFF2-40B4-BE49-F238E27FC236}">
                <a16:creationId xmlns:a16="http://schemas.microsoft.com/office/drawing/2014/main" id="{400E4076-C137-4117-832D-A50ECB2967C1}"/>
              </a:ext>
            </a:extLst>
          </p:cNvPr>
          <p:cNvPicPr>
            <a:picLocks noChangeAspect="1"/>
          </p:cNvPicPr>
          <p:nvPr/>
        </p:nvPicPr>
        <p:blipFill>
          <a:blip r:embed="rId4"/>
          <a:stretch>
            <a:fillRect/>
          </a:stretch>
        </p:blipFill>
        <p:spPr>
          <a:xfrm>
            <a:off x="3214293" y="2173705"/>
            <a:ext cx="1623201" cy="2880610"/>
          </a:xfrm>
          <a:prstGeom prst="rect">
            <a:avLst/>
          </a:prstGeom>
        </p:spPr>
      </p:pic>
      <p:pic>
        <p:nvPicPr>
          <p:cNvPr id="14" name="Picture 13">
            <a:extLst>
              <a:ext uri="{FF2B5EF4-FFF2-40B4-BE49-F238E27FC236}">
                <a16:creationId xmlns:a16="http://schemas.microsoft.com/office/drawing/2014/main" id="{17683654-B343-4D02-A2DB-32E4B781F569}"/>
              </a:ext>
            </a:extLst>
          </p:cNvPr>
          <p:cNvPicPr>
            <a:picLocks noChangeAspect="1"/>
          </p:cNvPicPr>
          <p:nvPr/>
        </p:nvPicPr>
        <p:blipFill>
          <a:blip r:embed="rId5"/>
          <a:stretch>
            <a:fillRect/>
          </a:stretch>
        </p:blipFill>
        <p:spPr>
          <a:xfrm>
            <a:off x="6048652" y="2177018"/>
            <a:ext cx="1638442" cy="2911092"/>
          </a:xfrm>
          <a:prstGeom prst="rect">
            <a:avLst/>
          </a:prstGeom>
        </p:spPr>
      </p:pic>
      <p:pic>
        <p:nvPicPr>
          <p:cNvPr id="16" name="Picture 15">
            <a:extLst>
              <a:ext uri="{FF2B5EF4-FFF2-40B4-BE49-F238E27FC236}">
                <a16:creationId xmlns:a16="http://schemas.microsoft.com/office/drawing/2014/main" id="{FFE6DC8C-6DC9-40B6-A186-E65F5474FA8A}"/>
              </a:ext>
            </a:extLst>
          </p:cNvPr>
          <p:cNvPicPr>
            <a:picLocks noChangeAspect="1"/>
          </p:cNvPicPr>
          <p:nvPr/>
        </p:nvPicPr>
        <p:blipFill>
          <a:blip r:embed="rId6"/>
          <a:stretch>
            <a:fillRect/>
          </a:stretch>
        </p:blipFill>
        <p:spPr>
          <a:xfrm>
            <a:off x="9042874" y="2177018"/>
            <a:ext cx="1638442" cy="2911092"/>
          </a:xfrm>
          <a:prstGeom prst="rect">
            <a:avLst/>
          </a:prstGeom>
        </p:spPr>
      </p:pic>
    </p:spTree>
    <p:extLst>
      <p:ext uri="{BB962C8B-B14F-4D97-AF65-F5344CB8AC3E}">
        <p14:creationId xmlns:p14="http://schemas.microsoft.com/office/powerpoint/2010/main" val="1411876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ADB6B-57A3-46CC-856F-E3E191D61F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E46240-280B-49C6-B86F-5A6E9066A6D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211AA33-0CAE-44C5-A380-902E1EEA2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7" y="1"/>
            <a:ext cx="12192002" cy="6857999"/>
          </a:xfrm>
          <a:prstGeom prst="rect">
            <a:avLst/>
          </a:prstGeom>
        </p:spPr>
      </p:pic>
      <p:sp>
        <p:nvSpPr>
          <p:cNvPr id="5" name="TextBox 4">
            <a:extLst>
              <a:ext uri="{FF2B5EF4-FFF2-40B4-BE49-F238E27FC236}">
                <a16:creationId xmlns:a16="http://schemas.microsoft.com/office/drawing/2014/main" id="{ECA07727-3550-40EF-A6E0-B20032C5B8AA}"/>
              </a:ext>
            </a:extLst>
          </p:cNvPr>
          <p:cNvSpPr txBox="1"/>
          <p:nvPr/>
        </p:nvSpPr>
        <p:spPr>
          <a:xfrm>
            <a:off x="479394" y="266839"/>
            <a:ext cx="1915909" cy="646331"/>
          </a:xfrm>
          <a:prstGeom prst="rect">
            <a:avLst/>
          </a:prstGeom>
          <a:noFill/>
        </p:spPr>
        <p:txBody>
          <a:bodyPr wrap="non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SLIDE 8</a:t>
            </a:r>
          </a:p>
        </p:txBody>
      </p:sp>
      <p:sp>
        <p:nvSpPr>
          <p:cNvPr id="6" name="TextBox 5">
            <a:extLst>
              <a:ext uri="{FF2B5EF4-FFF2-40B4-BE49-F238E27FC236}">
                <a16:creationId xmlns:a16="http://schemas.microsoft.com/office/drawing/2014/main" id="{3F54AC0D-C9E7-44AF-ABD1-06DED62D8D5F}"/>
              </a:ext>
            </a:extLst>
          </p:cNvPr>
          <p:cNvSpPr txBox="1"/>
          <p:nvPr/>
        </p:nvSpPr>
        <p:spPr>
          <a:xfrm>
            <a:off x="3997833" y="992908"/>
            <a:ext cx="2245423" cy="646331"/>
          </a:xfrm>
          <a:prstGeom prst="rect">
            <a:avLst/>
          </a:prstGeom>
          <a:noFill/>
        </p:spPr>
        <p:txBody>
          <a:bodyPr wrap="none" rtlCol="0">
            <a:spAutoFit/>
          </a:bodyPr>
          <a:lstStyle/>
          <a:p>
            <a:r>
              <a:rPr lang="en-IN" sz="3600" b="1" dirty="0">
                <a:latin typeface="Times New Roman" panose="02020603050405020304" pitchFamily="18" charset="0"/>
                <a:cs typeface="Times New Roman" panose="02020603050405020304" pitchFamily="18" charset="0"/>
              </a:rPr>
              <a:t>RESULTS</a:t>
            </a:r>
          </a:p>
        </p:txBody>
      </p:sp>
      <p:pic>
        <p:nvPicPr>
          <p:cNvPr id="8" name="Picture 7">
            <a:extLst>
              <a:ext uri="{FF2B5EF4-FFF2-40B4-BE49-F238E27FC236}">
                <a16:creationId xmlns:a16="http://schemas.microsoft.com/office/drawing/2014/main" id="{3670E859-54F3-411F-8649-1A6C947B3581}"/>
              </a:ext>
            </a:extLst>
          </p:cNvPr>
          <p:cNvPicPr>
            <a:picLocks noChangeAspect="1"/>
          </p:cNvPicPr>
          <p:nvPr/>
        </p:nvPicPr>
        <p:blipFill>
          <a:blip r:embed="rId3"/>
          <a:stretch>
            <a:fillRect/>
          </a:stretch>
        </p:blipFill>
        <p:spPr>
          <a:xfrm>
            <a:off x="626918" y="1630953"/>
            <a:ext cx="2446232" cy="5089443"/>
          </a:xfrm>
          <a:prstGeom prst="rect">
            <a:avLst/>
          </a:prstGeom>
        </p:spPr>
      </p:pic>
      <p:pic>
        <p:nvPicPr>
          <p:cNvPr id="10" name="Picture 9">
            <a:extLst>
              <a:ext uri="{FF2B5EF4-FFF2-40B4-BE49-F238E27FC236}">
                <a16:creationId xmlns:a16="http://schemas.microsoft.com/office/drawing/2014/main" id="{995D80D3-4683-47BB-B472-DF0A80E908CE}"/>
              </a:ext>
            </a:extLst>
          </p:cNvPr>
          <p:cNvPicPr>
            <a:picLocks noChangeAspect="1"/>
          </p:cNvPicPr>
          <p:nvPr/>
        </p:nvPicPr>
        <p:blipFill>
          <a:blip r:embed="rId4"/>
          <a:stretch>
            <a:fillRect/>
          </a:stretch>
        </p:blipFill>
        <p:spPr>
          <a:xfrm>
            <a:off x="3621080" y="1630952"/>
            <a:ext cx="2438611" cy="5089443"/>
          </a:xfrm>
          <a:prstGeom prst="rect">
            <a:avLst/>
          </a:prstGeom>
        </p:spPr>
      </p:pic>
      <p:pic>
        <p:nvPicPr>
          <p:cNvPr id="12" name="Picture 11">
            <a:extLst>
              <a:ext uri="{FF2B5EF4-FFF2-40B4-BE49-F238E27FC236}">
                <a16:creationId xmlns:a16="http://schemas.microsoft.com/office/drawing/2014/main" id="{83503CD2-E9F5-4362-8E00-9213E15CF117}"/>
              </a:ext>
            </a:extLst>
          </p:cNvPr>
          <p:cNvPicPr>
            <a:picLocks noChangeAspect="1"/>
          </p:cNvPicPr>
          <p:nvPr/>
        </p:nvPicPr>
        <p:blipFill>
          <a:blip r:embed="rId5"/>
          <a:stretch>
            <a:fillRect/>
          </a:stretch>
        </p:blipFill>
        <p:spPr>
          <a:xfrm>
            <a:off x="6426822" y="1630952"/>
            <a:ext cx="2415749" cy="5089443"/>
          </a:xfrm>
          <a:prstGeom prst="rect">
            <a:avLst/>
          </a:prstGeom>
        </p:spPr>
      </p:pic>
      <p:pic>
        <p:nvPicPr>
          <p:cNvPr id="14" name="Picture 13">
            <a:extLst>
              <a:ext uri="{FF2B5EF4-FFF2-40B4-BE49-F238E27FC236}">
                <a16:creationId xmlns:a16="http://schemas.microsoft.com/office/drawing/2014/main" id="{DE92FF57-A0DF-48BA-A147-DC0DE6B32704}"/>
              </a:ext>
            </a:extLst>
          </p:cNvPr>
          <p:cNvPicPr>
            <a:picLocks noChangeAspect="1"/>
          </p:cNvPicPr>
          <p:nvPr/>
        </p:nvPicPr>
        <p:blipFill>
          <a:blip r:embed="rId6"/>
          <a:stretch>
            <a:fillRect/>
          </a:stretch>
        </p:blipFill>
        <p:spPr>
          <a:xfrm>
            <a:off x="9433622" y="1639239"/>
            <a:ext cx="2453853" cy="5081156"/>
          </a:xfrm>
          <a:prstGeom prst="rect">
            <a:avLst/>
          </a:prstGeom>
        </p:spPr>
      </p:pic>
    </p:spTree>
    <p:extLst>
      <p:ext uri="{BB962C8B-B14F-4D97-AF65-F5344CB8AC3E}">
        <p14:creationId xmlns:p14="http://schemas.microsoft.com/office/powerpoint/2010/main" val="3097166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3808096" y="1027906"/>
            <a:ext cx="4575805"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BUSINESS SCOPE </a:t>
            </a:r>
          </a:p>
        </p:txBody>
      </p:sp>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9</a:t>
            </a:r>
          </a:p>
        </p:txBody>
      </p:sp>
      <p:sp>
        <p:nvSpPr>
          <p:cNvPr id="8" name="TextBox 7">
            <a:extLst>
              <a:ext uri="{FF2B5EF4-FFF2-40B4-BE49-F238E27FC236}">
                <a16:creationId xmlns:a16="http://schemas.microsoft.com/office/drawing/2014/main" id="{7EA1A4C3-3507-4592-988A-7F019D7357FC}"/>
              </a:ext>
            </a:extLst>
          </p:cNvPr>
          <p:cNvSpPr txBox="1"/>
          <p:nvPr/>
        </p:nvSpPr>
        <p:spPr>
          <a:xfrm>
            <a:off x="992777" y="2969512"/>
            <a:ext cx="10293532" cy="2585323"/>
          </a:xfrm>
          <a:prstGeom prst="rect">
            <a:avLst/>
          </a:prstGeom>
          <a:noFill/>
        </p:spPr>
        <p:txBody>
          <a:bodyPr wrap="square">
            <a:sp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The project finds its scope in all the places where one generally feels that, their task could have been easier if there was a map to guide them inside a huge building like the modern day corporate offices, hospitals, schools, monuments etc. </a:t>
            </a:r>
            <a:r>
              <a:rPr lang="en-IN" dirty="0">
                <a:latin typeface="Times New Roman" panose="02020603050405020304" pitchFamily="18" charset="0"/>
                <a:cs typeface="Times New Roman" panose="02020603050405020304" pitchFamily="18" charset="0"/>
              </a:rPr>
              <a:t>Inside of large buildings where people need to navigate from one place to another, like one office to another. All one needs to do is to scan a QR code that can be there at the entrance of the building and enter your current location and then feed your desired location in the app which will then will guide you through, just as wonderfully Google Maps would do, in the outside world.</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It can also be used in the Tourism Industry  and can be integrated with voice guided tours for all round experience.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01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1889</TotalTime>
  <Words>538</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AKSHARA GANESHRAM</cp:lastModifiedBy>
  <cp:revision>7</cp:revision>
  <dcterms:created xsi:type="dcterms:W3CDTF">2021-07-29T07:28:42Z</dcterms:created>
  <dcterms:modified xsi:type="dcterms:W3CDTF">2021-07-31T04:40:13Z</dcterms:modified>
</cp:coreProperties>
</file>