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11303000" cx="20104100"/>
  <p:notesSz cx="20104100" cy="11303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BbYx8Oot+9upPgp8UWUyjpa+a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CB5D45-8CEF-47B8-8AF3-8A52F665E098}">
  <a:tblStyle styleId="{4CCB5D45-8CEF-47B8-8AF3-8A52F665E0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71bb2bb56_4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Шаблон, который можно использовать при необходимости</a:t>
            </a:r>
            <a:endParaRPr/>
          </a:p>
        </p:txBody>
      </p:sp>
      <p:sp>
        <p:nvSpPr>
          <p:cNvPr id="119" name="Google Shape;119;g2571bb2bb56_4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71bb2bb56_4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Шаблон, который можно использовать при необходимости</a:t>
            </a:r>
            <a:endParaRPr/>
          </a:p>
        </p:txBody>
      </p:sp>
      <p:sp>
        <p:nvSpPr>
          <p:cNvPr id="130" name="Google Shape;130;g2571bb2bb56_4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Шаблон, который можно использовать при необходимости</a:t>
            </a:r>
            <a:endParaRPr/>
          </a:p>
        </p:txBody>
      </p:sp>
      <p:sp>
        <p:nvSpPr>
          <p:cNvPr id="78" name="Google Shape;7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71bb2bb56_4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Шаблон, который можно использовать при необходимости</a:t>
            </a:r>
            <a:endParaRPr/>
          </a:p>
        </p:txBody>
      </p:sp>
      <p:sp>
        <p:nvSpPr>
          <p:cNvPr id="89" name="Google Shape;89;g2571bb2bb56_4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71bb2bb56_4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Шаблон, который можно использовать при необходимости</a:t>
            </a:r>
            <a:endParaRPr/>
          </a:p>
        </p:txBody>
      </p:sp>
      <p:sp>
        <p:nvSpPr>
          <p:cNvPr id="99" name="Google Shape;99;g2571bb2bb56_4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71bb2bb56_4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Шаблон, который можно использовать при необходимости</a:t>
            </a:r>
            <a:endParaRPr/>
          </a:p>
        </p:txBody>
      </p:sp>
      <p:sp>
        <p:nvSpPr>
          <p:cNvPr id="109" name="Google Shape;109;g2571bb2bb56_4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0" showMasterSp="0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6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16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19098896" y="10517695"/>
            <a:ext cx="430886" cy="458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0" showMasterSp="0">
  <p:cSld name="Blank 0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>
            <p:ph idx="12" type="sldNum"/>
          </p:nvPr>
        </p:nvSpPr>
        <p:spPr>
          <a:xfrm>
            <a:off x="19098896" y="10517695"/>
            <a:ext cx="430886" cy="458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19098896" y="10517695"/>
            <a:ext cx="430886" cy="458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1005205" y="2601149"/>
            <a:ext cx="8745285" cy="746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19098896" y="10517695"/>
            <a:ext cx="430886" cy="458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19098896" y="10517695"/>
            <a:ext cx="430886" cy="458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19098896" y="10517695"/>
            <a:ext cx="430886" cy="458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-1" y="-1"/>
            <a:ext cx="20104101" cy="1130855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5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 b="0" i="0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 b="0" i="0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 b="0" i="0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 b="0" i="0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 b="0" i="0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 b="0" i="0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 b="0" i="0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 b="0" i="0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 b="0" i="0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" type="body"/>
          </p:nvPr>
        </p:nvSpPr>
        <p:spPr>
          <a:xfrm>
            <a:off x="1005205" y="2637366"/>
            <a:ext cx="18093690" cy="7459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C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C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C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C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C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C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C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C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C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2" type="sldNum"/>
          </p:nvPr>
        </p:nvSpPr>
        <p:spPr>
          <a:xfrm>
            <a:off x="19098896" y="10517695"/>
            <a:ext cx="430886" cy="458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5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od1wErgg-u_VdDuznolhhcV4mEiX0Oge6-WO7Rl_LOI/edit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B47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3_03_01_gosha.png" id="33" name="Google Shape;33;p1"/>
          <p:cNvPicPr preferRelativeResize="0"/>
          <p:nvPr/>
        </p:nvPicPr>
        <p:blipFill rotWithShape="1">
          <a:blip r:embed="rId3">
            <a:alphaModFix/>
          </a:blip>
          <a:srcRect b="0" l="9211" r="38894" t="0"/>
          <a:stretch/>
        </p:blipFill>
        <p:spPr>
          <a:xfrm>
            <a:off x="10064240" y="452834"/>
            <a:ext cx="9592073" cy="10397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34" name="Google Shape;34;p1"/>
          <p:cNvSpPr txBox="1"/>
          <p:nvPr/>
        </p:nvSpPr>
        <p:spPr>
          <a:xfrm>
            <a:off x="754095" y="5651498"/>
            <a:ext cx="90021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/>
          <a:p>
            <a:pPr indent="127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Кристина Волошина – менеджер проекта</a:t>
            </a:r>
            <a:endParaRPr/>
          </a:p>
          <a:p>
            <a:pPr indent="127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Элина Иванова – IT рекрутер</a:t>
            </a:r>
            <a:endParaRPr/>
          </a:p>
          <a:p>
            <a:pPr indent="127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Александр Юм</a:t>
            </a:r>
            <a:r>
              <a:rPr lang="en-US" sz="3200">
                <a:solidFill>
                  <a:schemeClr val="dk1"/>
                </a:solidFill>
              </a:rPr>
              <a:t>р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 – DS</a:t>
            </a:r>
            <a:endParaRPr/>
          </a:p>
          <a:p>
            <a:pPr indent="127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Станислав Сигарёв – DS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7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Александр Иванов - DS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>
            <p:ph type="title"/>
          </p:nvPr>
        </p:nvSpPr>
        <p:spPr>
          <a:xfrm>
            <a:off x="398912" y="452837"/>
            <a:ext cx="9712500" cy="3876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US"/>
              <a:t>Исследовательский хакатон </a:t>
            </a:r>
            <a:br>
              <a:rPr lang="en-US"/>
            </a:br>
            <a:r>
              <a:rPr lang="en-US"/>
              <a:t>Яндекс Практикума</a:t>
            </a:r>
            <a:endParaRPr b="0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1"/>
          <p:cNvPicPr preferRelativeResize="0"/>
          <p:nvPr/>
        </p:nvPicPr>
        <p:blipFill rotWithShape="1">
          <a:blip r:embed="rId4">
            <a:alphaModFix/>
          </a:blip>
          <a:srcRect b="7111" l="0" r="0" t="7111"/>
          <a:stretch/>
        </p:blipFill>
        <p:spPr>
          <a:xfrm>
            <a:off x="10064240" y="452833"/>
            <a:ext cx="9635378" cy="1039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"/>
          <p:cNvPicPr preferRelativeResize="0"/>
          <p:nvPr/>
        </p:nvPicPr>
        <p:blipFill rotWithShape="1">
          <a:blip r:embed="rId5">
            <a:alphaModFix/>
          </a:blip>
          <a:srcRect b="0" l="24053" r="24052" t="0"/>
          <a:stretch/>
        </p:blipFill>
        <p:spPr>
          <a:xfrm>
            <a:off x="10064239" y="452832"/>
            <a:ext cx="9592073" cy="1039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"/>
          <p:cNvPicPr preferRelativeResize="0"/>
          <p:nvPr/>
        </p:nvPicPr>
        <p:blipFill rotWithShape="1">
          <a:blip r:embed="rId6">
            <a:alphaModFix/>
          </a:blip>
          <a:srcRect b="0" l="15722" r="32384" t="0"/>
          <a:stretch/>
        </p:blipFill>
        <p:spPr>
          <a:xfrm>
            <a:off x="10064238" y="452832"/>
            <a:ext cx="9592074" cy="10397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8896" y="10518771"/>
            <a:ext cx="3589498" cy="410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B2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71bb2bb56_4_37"/>
          <p:cNvSpPr txBox="1"/>
          <p:nvPr>
            <p:ph type="title"/>
          </p:nvPr>
        </p:nvSpPr>
        <p:spPr>
          <a:xfrm>
            <a:off x="382450" y="308425"/>
            <a:ext cx="186672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</a:pPr>
            <a:r>
              <a:rPr lang="en-US"/>
              <a:t>Анализ тем по количеству постов</a:t>
            </a:r>
            <a:endParaRPr/>
          </a:p>
        </p:txBody>
      </p:sp>
      <p:sp>
        <p:nvSpPr>
          <p:cNvPr id="122" name="Google Shape;122;g2571bb2bb56_4_37"/>
          <p:cNvSpPr txBox="1"/>
          <p:nvPr/>
        </p:nvSpPr>
        <p:spPr>
          <a:xfrm>
            <a:off x="10026006" y="5118034"/>
            <a:ext cx="367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1270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571bb2bb56_4_37"/>
          <p:cNvSpPr/>
          <p:nvPr/>
        </p:nvSpPr>
        <p:spPr>
          <a:xfrm>
            <a:off x="9288790" y="-1"/>
            <a:ext cx="1928610" cy="11308572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0943" y="21454"/>
                </a:lnTo>
                <a:lnTo>
                  <a:pt x="20464" y="21345"/>
                </a:lnTo>
                <a:lnTo>
                  <a:pt x="19990" y="21236"/>
                </a:lnTo>
                <a:lnTo>
                  <a:pt x="19521" y="21126"/>
                </a:lnTo>
                <a:lnTo>
                  <a:pt x="19057" y="21015"/>
                </a:lnTo>
                <a:lnTo>
                  <a:pt x="18598" y="20904"/>
                </a:lnTo>
                <a:lnTo>
                  <a:pt x="18144" y="20792"/>
                </a:lnTo>
                <a:lnTo>
                  <a:pt x="17695" y="20680"/>
                </a:lnTo>
                <a:lnTo>
                  <a:pt x="17250" y="20566"/>
                </a:lnTo>
                <a:lnTo>
                  <a:pt x="16811" y="20453"/>
                </a:lnTo>
                <a:lnTo>
                  <a:pt x="16376" y="20338"/>
                </a:lnTo>
                <a:lnTo>
                  <a:pt x="15947" y="20223"/>
                </a:lnTo>
                <a:lnTo>
                  <a:pt x="15523" y="20108"/>
                </a:lnTo>
                <a:lnTo>
                  <a:pt x="15104" y="19992"/>
                </a:lnTo>
                <a:lnTo>
                  <a:pt x="14690" y="19875"/>
                </a:lnTo>
                <a:lnTo>
                  <a:pt x="14281" y="19758"/>
                </a:lnTo>
                <a:lnTo>
                  <a:pt x="13877" y="19640"/>
                </a:lnTo>
                <a:lnTo>
                  <a:pt x="13478" y="19521"/>
                </a:lnTo>
                <a:lnTo>
                  <a:pt x="13085" y="19402"/>
                </a:lnTo>
                <a:lnTo>
                  <a:pt x="12697" y="19283"/>
                </a:lnTo>
                <a:lnTo>
                  <a:pt x="12314" y="19162"/>
                </a:lnTo>
                <a:lnTo>
                  <a:pt x="11937" y="19042"/>
                </a:lnTo>
                <a:lnTo>
                  <a:pt x="11565" y="18920"/>
                </a:lnTo>
                <a:lnTo>
                  <a:pt x="11198" y="18799"/>
                </a:lnTo>
                <a:lnTo>
                  <a:pt x="10836" y="18676"/>
                </a:lnTo>
                <a:lnTo>
                  <a:pt x="10480" y="18553"/>
                </a:lnTo>
                <a:lnTo>
                  <a:pt x="10130" y="18430"/>
                </a:lnTo>
                <a:lnTo>
                  <a:pt x="9785" y="18306"/>
                </a:lnTo>
                <a:lnTo>
                  <a:pt x="9445" y="18181"/>
                </a:lnTo>
                <a:lnTo>
                  <a:pt x="9111" y="18056"/>
                </a:lnTo>
                <a:lnTo>
                  <a:pt x="8782" y="17931"/>
                </a:lnTo>
                <a:lnTo>
                  <a:pt x="8459" y="17805"/>
                </a:lnTo>
                <a:lnTo>
                  <a:pt x="8142" y="17678"/>
                </a:lnTo>
                <a:lnTo>
                  <a:pt x="7830" y="17551"/>
                </a:lnTo>
                <a:lnTo>
                  <a:pt x="7524" y="17423"/>
                </a:lnTo>
                <a:lnTo>
                  <a:pt x="7224" y="17295"/>
                </a:lnTo>
                <a:lnTo>
                  <a:pt x="6929" y="17167"/>
                </a:lnTo>
                <a:lnTo>
                  <a:pt x="6640" y="17038"/>
                </a:lnTo>
                <a:lnTo>
                  <a:pt x="6357" y="16908"/>
                </a:lnTo>
                <a:lnTo>
                  <a:pt x="6079" y="16778"/>
                </a:lnTo>
                <a:lnTo>
                  <a:pt x="5808" y="16648"/>
                </a:lnTo>
                <a:lnTo>
                  <a:pt x="5542" y="16517"/>
                </a:lnTo>
                <a:lnTo>
                  <a:pt x="5282" y="16385"/>
                </a:lnTo>
                <a:lnTo>
                  <a:pt x="5028" y="16253"/>
                </a:lnTo>
                <a:lnTo>
                  <a:pt x="4780" y="16121"/>
                </a:lnTo>
                <a:lnTo>
                  <a:pt x="4538" y="15988"/>
                </a:lnTo>
                <a:lnTo>
                  <a:pt x="4301" y="15855"/>
                </a:lnTo>
                <a:lnTo>
                  <a:pt x="4071" y="15721"/>
                </a:lnTo>
                <a:lnTo>
                  <a:pt x="3847" y="15587"/>
                </a:lnTo>
                <a:lnTo>
                  <a:pt x="3629" y="15453"/>
                </a:lnTo>
                <a:lnTo>
                  <a:pt x="3417" y="15318"/>
                </a:lnTo>
                <a:lnTo>
                  <a:pt x="3211" y="15182"/>
                </a:lnTo>
                <a:lnTo>
                  <a:pt x="3011" y="15046"/>
                </a:lnTo>
                <a:lnTo>
                  <a:pt x="2817" y="14910"/>
                </a:lnTo>
                <a:lnTo>
                  <a:pt x="2630" y="14773"/>
                </a:lnTo>
                <a:lnTo>
                  <a:pt x="2449" y="14636"/>
                </a:lnTo>
                <a:lnTo>
                  <a:pt x="2274" y="14499"/>
                </a:lnTo>
                <a:lnTo>
                  <a:pt x="2105" y="14361"/>
                </a:lnTo>
                <a:lnTo>
                  <a:pt x="1942" y="14223"/>
                </a:lnTo>
                <a:lnTo>
                  <a:pt x="1786" y="14084"/>
                </a:lnTo>
                <a:lnTo>
                  <a:pt x="1637" y="13945"/>
                </a:lnTo>
                <a:lnTo>
                  <a:pt x="1493" y="13806"/>
                </a:lnTo>
                <a:lnTo>
                  <a:pt x="1356" y="13666"/>
                </a:lnTo>
                <a:lnTo>
                  <a:pt x="1225" y="13526"/>
                </a:lnTo>
                <a:lnTo>
                  <a:pt x="1101" y="13386"/>
                </a:lnTo>
                <a:lnTo>
                  <a:pt x="984" y="13245"/>
                </a:lnTo>
                <a:lnTo>
                  <a:pt x="872" y="13104"/>
                </a:lnTo>
                <a:lnTo>
                  <a:pt x="768" y="12962"/>
                </a:lnTo>
                <a:lnTo>
                  <a:pt x="670" y="12820"/>
                </a:lnTo>
                <a:lnTo>
                  <a:pt x="578" y="12678"/>
                </a:lnTo>
                <a:lnTo>
                  <a:pt x="493" y="12535"/>
                </a:lnTo>
                <a:lnTo>
                  <a:pt x="415" y="12392"/>
                </a:lnTo>
                <a:lnTo>
                  <a:pt x="343" y="12249"/>
                </a:lnTo>
                <a:lnTo>
                  <a:pt x="279" y="12106"/>
                </a:lnTo>
                <a:lnTo>
                  <a:pt x="220" y="11962"/>
                </a:lnTo>
                <a:lnTo>
                  <a:pt x="169" y="11818"/>
                </a:lnTo>
                <a:lnTo>
                  <a:pt x="124" y="11673"/>
                </a:lnTo>
                <a:lnTo>
                  <a:pt x="86" y="11528"/>
                </a:lnTo>
                <a:lnTo>
                  <a:pt x="55" y="11383"/>
                </a:lnTo>
                <a:lnTo>
                  <a:pt x="31" y="11238"/>
                </a:lnTo>
                <a:lnTo>
                  <a:pt x="14" y="11092"/>
                </a:lnTo>
                <a:lnTo>
                  <a:pt x="3" y="10946"/>
                </a:lnTo>
                <a:lnTo>
                  <a:pt x="0" y="10800"/>
                </a:lnTo>
                <a:lnTo>
                  <a:pt x="3" y="10654"/>
                </a:lnTo>
                <a:lnTo>
                  <a:pt x="14" y="10508"/>
                </a:lnTo>
                <a:lnTo>
                  <a:pt x="31" y="10362"/>
                </a:lnTo>
                <a:lnTo>
                  <a:pt x="55" y="10217"/>
                </a:lnTo>
                <a:lnTo>
                  <a:pt x="86" y="10072"/>
                </a:lnTo>
                <a:lnTo>
                  <a:pt x="124" y="9927"/>
                </a:lnTo>
                <a:lnTo>
                  <a:pt x="169" y="9782"/>
                </a:lnTo>
                <a:lnTo>
                  <a:pt x="220" y="9638"/>
                </a:lnTo>
                <a:lnTo>
                  <a:pt x="279" y="9494"/>
                </a:lnTo>
                <a:lnTo>
                  <a:pt x="343" y="9351"/>
                </a:lnTo>
                <a:lnTo>
                  <a:pt x="415" y="9208"/>
                </a:lnTo>
                <a:lnTo>
                  <a:pt x="493" y="9065"/>
                </a:lnTo>
                <a:lnTo>
                  <a:pt x="578" y="8922"/>
                </a:lnTo>
                <a:lnTo>
                  <a:pt x="670" y="8780"/>
                </a:lnTo>
                <a:lnTo>
                  <a:pt x="768" y="8638"/>
                </a:lnTo>
                <a:lnTo>
                  <a:pt x="872" y="8496"/>
                </a:lnTo>
                <a:lnTo>
                  <a:pt x="984" y="8355"/>
                </a:lnTo>
                <a:lnTo>
                  <a:pt x="1101" y="8214"/>
                </a:lnTo>
                <a:lnTo>
                  <a:pt x="1225" y="8074"/>
                </a:lnTo>
                <a:lnTo>
                  <a:pt x="1356" y="7934"/>
                </a:lnTo>
                <a:lnTo>
                  <a:pt x="1493" y="7794"/>
                </a:lnTo>
                <a:lnTo>
                  <a:pt x="1637" y="7655"/>
                </a:lnTo>
                <a:lnTo>
                  <a:pt x="1786" y="7516"/>
                </a:lnTo>
                <a:lnTo>
                  <a:pt x="1942" y="7377"/>
                </a:lnTo>
                <a:lnTo>
                  <a:pt x="2105" y="7239"/>
                </a:lnTo>
                <a:lnTo>
                  <a:pt x="2274" y="7101"/>
                </a:lnTo>
                <a:lnTo>
                  <a:pt x="2449" y="6964"/>
                </a:lnTo>
                <a:lnTo>
                  <a:pt x="2630" y="6827"/>
                </a:lnTo>
                <a:lnTo>
                  <a:pt x="2817" y="6690"/>
                </a:lnTo>
                <a:lnTo>
                  <a:pt x="3011" y="6554"/>
                </a:lnTo>
                <a:lnTo>
                  <a:pt x="3211" y="6418"/>
                </a:lnTo>
                <a:lnTo>
                  <a:pt x="3417" y="6283"/>
                </a:lnTo>
                <a:lnTo>
                  <a:pt x="3629" y="6148"/>
                </a:lnTo>
                <a:lnTo>
                  <a:pt x="3847" y="6013"/>
                </a:lnTo>
                <a:lnTo>
                  <a:pt x="4071" y="5879"/>
                </a:lnTo>
                <a:lnTo>
                  <a:pt x="4301" y="5745"/>
                </a:lnTo>
                <a:lnTo>
                  <a:pt x="4538" y="5612"/>
                </a:lnTo>
                <a:lnTo>
                  <a:pt x="4780" y="5479"/>
                </a:lnTo>
                <a:lnTo>
                  <a:pt x="5028" y="5347"/>
                </a:lnTo>
                <a:lnTo>
                  <a:pt x="5282" y="5215"/>
                </a:lnTo>
                <a:lnTo>
                  <a:pt x="5542" y="5084"/>
                </a:lnTo>
                <a:lnTo>
                  <a:pt x="5808" y="4953"/>
                </a:lnTo>
                <a:lnTo>
                  <a:pt x="6079" y="4822"/>
                </a:lnTo>
                <a:lnTo>
                  <a:pt x="6357" y="4692"/>
                </a:lnTo>
                <a:lnTo>
                  <a:pt x="6640" y="4563"/>
                </a:lnTo>
                <a:lnTo>
                  <a:pt x="6929" y="4433"/>
                </a:lnTo>
                <a:lnTo>
                  <a:pt x="7224" y="4305"/>
                </a:lnTo>
                <a:lnTo>
                  <a:pt x="7524" y="4177"/>
                </a:lnTo>
                <a:lnTo>
                  <a:pt x="7830" y="4049"/>
                </a:lnTo>
                <a:lnTo>
                  <a:pt x="8142" y="3922"/>
                </a:lnTo>
                <a:lnTo>
                  <a:pt x="8459" y="3795"/>
                </a:lnTo>
                <a:lnTo>
                  <a:pt x="8782" y="3669"/>
                </a:lnTo>
                <a:lnTo>
                  <a:pt x="9111" y="3544"/>
                </a:lnTo>
                <a:lnTo>
                  <a:pt x="9445" y="3419"/>
                </a:lnTo>
                <a:lnTo>
                  <a:pt x="9785" y="3294"/>
                </a:lnTo>
                <a:lnTo>
                  <a:pt x="10130" y="3170"/>
                </a:lnTo>
                <a:lnTo>
                  <a:pt x="10480" y="3047"/>
                </a:lnTo>
                <a:lnTo>
                  <a:pt x="10836" y="2924"/>
                </a:lnTo>
                <a:lnTo>
                  <a:pt x="11198" y="2802"/>
                </a:lnTo>
                <a:lnTo>
                  <a:pt x="11565" y="2680"/>
                </a:lnTo>
                <a:lnTo>
                  <a:pt x="11937" y="2558"/>
                </a:lnTo>
                <a:lnTo>
                  <a:pt x="12314" y="2438"/>
                </a:lnTo>
                <a:lnTo>
                  <a:pt x="12697" y="2317"/>
                </a:lnTo>
                <a:lnTo>
                  <a:pt x="13085" y="2198"/>
                </a:lnTo>
                <a:lnTo>
                  <a:pt x="13478" y="2079"/>
                </a:lnTo>
                <a:lnTo>
                  <a:pt x="13877" y="1960"/>
                </a:lnTo>
                <a:lnTo>
                  <a:pt x="14281" y="1842"/>
                </a:lnTo>
                <a:lnTo>
                  <a:pt x="14690" y="1725"/>
                </a:lnTo>
                <a:lnTo>
                  <a:pt x="15104" y="1608"/>
                </a:lnTo>
                <a:lnTo>
                  <a:pt x="15523" y="1492"/>
                </a:lnTo>
                <a:lnTo>
                  <a:pt x="15947" y="1377"/>
                </a:lnTo>
                <a:lnTo>
                  <a:pt x="16376" y="1262"/>
                </a:lnTo>
                <a:lnTo>
                  <a:pt x="16811" y="1147"/>
                </a:lnTo>
                <a:lnTo>
                  <a:pt x="17250" y="1034"/>
                </a:lnTo>
                <a:lnTo>
                  <a:pt x="17695" y="921"/>
                </a:lnTo>
                <a:lnTo>
                  <a:pt x="18144" y="808"/>
                </a:lnTo>
                <a:lnTo>
                  <a:pt x="18598" y="696"/>
                </a:lnTo>
                <a:lnTo>
                  <a:pt x="19057" y="585"/>
                </a:lnTo>
                <a:lnTo>
                  <a:pt x="19521" y="474"/>
                </a:lnTo>
                <a:lnTo>
                  <a:pt x="19990" y="364"/>
                </a:lnTo>
                <a:lnTo>
                  <a:pt x="20464" y="255"/>
                </a:lnTo>
                <a:lnTo>
                  <a:pt x="20943" y="146"/>
                </a:lnTo>
                <a:lnTo>
                  <a:pt x="21426" y="38"/>
                </a:lnTo>
                <a:lnTo>
                  <a:pt x="21600" y="0"/>
                </a:lnTo>
              </a:path>
            </a:pathLst>
          </a:custGeom>
          <a:noFill/>
          <a:ln cap="flat" cmpd="sng" w="76200">
            <a:solidFill>
              <a:srgbClr val="33B4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2571bb2bb56_4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896" y="10518771"/>
            <a:ext cx="3589500" cy="41067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571bb2bb56_4_37"/>
          <p:cNvSpPr txBox="1"/>
          <p:nvPr/>
        </p:nvSpPr>
        <p:spPr>
          <a:xfrm>
            <a:off x="10492650" y="1613313"/>
            <a:ext cx="9349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Подсчитали количество постов принадлежащих каждой из тем.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Во всех постах присутствуют темы “жизнь и цели”, “общие темы”, “Работа и проекты”. Практически во всех постах присутствуют темы “вакансии и резюме”, “карьера и развитие”, “тестирование и навыки”.</a:t>
            </a:r>
            <a:endParaRPr sz="2400">
              <a:solidFill>
                <a:schemeClr val="dk1"/>
              </a:solidFill>
            </a:endParaRPr>
          </a:p>
        </p:txBody>
      </p:sp>
      <p:graphicFrame>
        <p:nvGraphicFramePr>
          <p:cNvPr id="126" name="Google Shape;126;g2571bb2bb56_4_37"/>
          <p:cNvGraphicFramePr/>
          <p:nvPr/>
        </p:nvGraphicFramePr>
        <p:xfrm>
          <a:off x="382450" y="161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{4CCB5D45-8CEF-47B8-8AF3-8A52F665E098}</a:tableStyleId>
              </a:tblPr>
              <a:tblGrid>
                <a:gridCol w="5000225"/>
                <a:gridCol w="5000225"/>
              </a:tblGrid>
              <a:tr h="61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solidFill>
                            <a:schemeClr val="dk1"/>
                          </a:solidFill>
                        </a:rPr>
                        <a:t>Название темы</a:t>
                      </a:r>
                      <a:endParaRPr b="1" sz="2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solidFill>
                            <a:schemeClr val="dk1"/>
                          </a:solidFill>
                        </a:rPr>
                        <a:t>Количество постов</a:t>
                      </a:r>
                      <a:endParaRPr b="1" sz="2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Жизнь и цели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1710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Общие темы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1710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Работа и проекты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1710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Вакансии и резюме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1707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Карьера и развитие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1687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Тестирование и навыки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1489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Статьи и методы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889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Исследования и стратегии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765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Обучение и опыт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411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Психология и рекомендации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391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Продажи и бизнес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242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Собеседование и сообщество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177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Стажировка и мечты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170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Машинное обучение и статистика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42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7" name="Google Shape;127;g2571bb2bb56_4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30775" y="4014524"/>
            <a:ext cx="6873550" cy="68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B2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71bb2bb56_4_54"/>
          <p:cNvSpPr txBox="1"/>
          <p:nvPr>
            <p:ph type="title"/>
          </p:nvPr>
        </p:nvSpPr>
        <p:spPr>
          <a:xfrm>
            <a:off x="382450" y="308425"/>
            <a:ext cx="186672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</a:pPr>
            <a:r>
              <a:rPr lang="en-US"/>
              <a:t>Анализ тем по охвату</a:t>
            </a:r>
            <a:endParaRPr/>
          </a:p>
        </p:txBody>
      </p:sp>
      <p:sp>
        <p:nvSpPr>
          <p:cNvPr id="133" name="Google Shape;133;g2571bb2bb56_4_54"/>
          <p:cNvSpPr txBox="1"/>
          <p:nvPr/>
        </p:nvSpPr>
        <p:spPr>
          <a:xfrm>
            <a:off x="10026006" y="5118034"/>
            <a:ext cx="367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1270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571bb2bb56_4_54"/>
          <p:cNvSpPr/>
          <p:nvPr/>
        </p:nvSpPr>
        <p:spPr>
          <a:xfrm>
            <a:off x="9288790" y="-1"/>
            <a:ext cx="1928610" cy="11308572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0943" y="21454"/>
                </a:lnTo>
                <a:lnTo>
                  <a:pt x="20464" y="21345"/>
                </a:lnTo>
                <a:lnTo>
                  <a:pt x="19990" y="21236"/>
                </a:lnTo>
                <a:lnTo>
                  <a:pt x="19521" y="21126"/>
                </a:lnTo>
                <a:lnTo>
                  <a:pt x="19057" y="21015"/>
                </a:lnTo>
                <a:lnTo>
                  <a:pt x="18598" y="20904"/>
                </a:lnTo>
                <a:lnTo>
                  <a:pt x="18144" y="20792"/>
                </a:lnTo>
                <a:lnTo>
                  <a:pt x="17695" y="20680"/>
                </a:lnTo>
                <a:lnTo>
                  <a:pt x="17250" y="20566"/>
                </a:lnTo>
                <a:lnTo>
                  <a:pt x="16811" y="20453"/>
                </a:lnTo>
                <a:lnTo>
                  <a:pt x="16376" y="20338"/>
                </a:lnTo>
                <a:lnTo>
                  <a:pt x="15947" y="20223"/>
                </a:lnTo>
                <a:lnTo>
                  <a:pt x="15523" y="20108"/>
                </a:lnTo>
                <a:lnTo>
                  <a:pt x="15104" y="19992"/>
                </a:lnTo>
                <a:lnTo>
                  <a:pt x="14690" y="19875"/>
                </a:lnTo>
                <a:lnTo>
                  <a:pt x="14281" y="19758"/>
                </a:lnTo>
                <a:lnTo>
                  <a:pt x="13877" y="19640"/>
                </a:lnTo>
                <a:lnTo>
                  <a:pt x="13478" y="19521"/>
                </a:lnTo>
                <a:lnTo>
                  <a:pt x="13085" y="19402"/>
                </a:lnTo>
                <a:lnTo>
                  <a:pt x="12697" y="19283"/>
                </a:lnTo>
                <a:lnTo>
                  <a:pt x="12314" y="19162"/>
                </a:lnTo>
                <a:lnTo>
                  <a:pt x="11937" y="19042"/>
                </a:lnTo>
                <a:lnTo>
                  <a:pt x="11565" y="18920"/>
                </a:lnTo>
                <a:lnTo>
                  <a:pt x="11198" y="18799"/>
                </a:lnTo>
                <a:lnTo>
                  <a:pt x="10836" y="18676"/>
                </a:lnTo>
                <a:lnTo>
                  <a:pt x="10480" y="18553"/>
                </a:lnTo>
                <a:lnTo>
                  <a:pt x="10130" y="18430"/>
                </a:lnTo>
                <a:lnTo>
                  <a:pt x="9785" y="18306"/>
                </a:lnTo>
                <a:lnTo>
                  <a:pt x="9445" y="18181"/>
                </a:lnTo>
                <a:lnTo>
                  <a:pt x="9111" y="18056"/>
                </a:lnTo>
                <a:lnTo>
                  <a:pt x="8782" y="17931"/>
                </a:lnTo>
                <a:lnTo>
                  <a:pt x="8459" y="17805"/>
                </a:lnTo>
                <a:lnTo>
                  <a:pt x="8142" y="17678"/>
                </a:lnTo>
                <a:lnTo>
                  <a:pt x="7830" y="17551"/>
                </a:lnTo>
                <a:lnTo>
                  <a:pt x="7524" y="17423"/>
                </a:lnTo>
                <a:lnTo>
                  <a:pt x="7224" y="17295"/>
                </a:lnTo>
                <a:lnTo>
                  <a:pt x="6929" y="17167"/>
                </a:lnTo>
                <a:lnTo>
                  <a:pt x="6640" y="17038"/>
                </a:lnTo>
                <a:lnTo>
                  <a:pt x="6357" y="16908"/>
                </a:lnTo>
                <a:lnTo>
                  <a:pt x="6079" y="16778"/>
                </a:lnTo>
                <a:lnTo>
                  <a:pt x="5808" y="16648"/>
                </a:lnTo>
                <a:lnTo>
                  <a:pt x="5542" y="16517"/>
                </a:lnTo>
                <a:lnTo>
                  <a:pt x="5282" y="16385"/>
                </a:lnTo>
                <a:lnTo>
                  <a:pt x="5028" y="16253"/>
                </a:lnTo>
                <a:lnTo>
                  <a:pt x="4780" y="16121"/>
                </a:lnTo>
                <a:lnTo>
                  <a:pt x="4538" y="15988"/>
                </a:lnTo>
                <a:lnTo>
                  <a:pt x="4301" y="15855"/>
                </a:lnTo>
                <a:lnTo>
                  <a:pt x="4071" y="15721"/>
                </a:lnTo>
                <a:lnTo>
                  <a:pt x="3847" y="15587"/>
                </a:lnTo>
                <a:lnTo>
                  <a:pt x="3629" y="15453"/>
                </a:lnTo>
                <a:lnTo>
                  <a:pt x="3417" y="15318"/>
                </a:lnTo>
                <a:lnTo>
                  <a:pt x="3211" y="15182"/>
                </a:lnTo>
                <a:lnTo>
                  <a:pt x="3011" y="15046"/>
                </a:lnTo>
                <a:lnTo>
                  <a:pt x="2817" y="14910"/>
                </a:lnTo>
                <a:lnTo>
                  <a:pt x="2630" y="14773"/>
                </a:lnTo>
                <a:lnTo>
                  <a:pt x="2449" y="14636"/>
                </a:lnTo>
                <a:lnTo>
                  <a:pt x="2274" y="14499"/>
                </a:lnTo>
                <a:lnTo>
                  <a:pt x="2105" y="14361"/>
                </a:lnTo>
                <a:lnTo>
                  <a:pt x="1942" y="14223"/>
                </a:lnTo>
                <a:lnTo>
                  <a:pt x="1786" y="14084"/>
                </a:lnTo>
                <a:lnTo>
                  <a:pt x="1637" y="13945"/>
                </a:lnTo>
                <a:lnTo>
                  <a:pt x="1493" y="13806"/>
                </a:lnTo>
                <a:lnTo>
                  <a:pt x="1356" y="13666"/>
                </a:lnTo>
                <a:lnTo>
                  <a:pt x="1225" y="13526"/>
                </a:lnTo>
                <a:lnTo>
                  <a:pt x="1101" y="13386"/>
                </a:lnTo>
                <a:lnTo>
                  <a:pt x="984" y="13245"/>
                </a:lnTo>
                <a:lnTo>
                  <a:pt x="872" y="13104"/>
                </a:lnTo>
                <a:lnTo>
                  <a:pt x="768" y="12962"/>
                </a:lnTo>
                <a:lnTo>
                  <a:pt x="670" y="12820"/>
                </a:lnTo>
                <a:lnTo>
                  <a:pt x="578" y="12678"/>
                </a:lnTo>
                <a:lnTo>
                  <a:pt x="493" y="12535"/>
                </a:lnTo>
                <a:lnTo>
                  <a:pt x="415" y="12392"/>
                </a:lnTo>
                <a:lnTo>
                  <a:pt x="343" y="12249"/>
                </a:lnTo>
                <a:lnTo>
                  <a:pt x="279" y="12106"/>
                </a:lnTo>
                <a:lnTo>
                  <a:pt x="220" y="11962"/>
                </a:lnTo>
                <a:lnTo>
                  <a:pt x="169" y="11818"/>
                </a:lnTo>
                <a:lnTo>
                  <a:pt x="124" y="11673"/>
                </a:lnTo>
                <a:lnTo>
                  <a:pt x="86" y="11528"/>
                </a:lnTo>
                <a:lnTo>
                  <a:pt x="55" y="11383"/>
                </a:lnTo>
                <a:lnTo>
                  <a:pt x="31" y="11238"/>
                </a:lnTo>
                <a:lnTo>
                  <a:pt x="14" y="11092"/>
                </a:lnTo>
                <a:lnTo>
                  <a:pt x="3" y="10946"/>
                </a:lnTo>
                <a:lnTo>
                  <a:pt x="0" y="10800"/>
                </a:lnTo>
                <a:lnTo>
                  <a:pt x="3" y="10654"/>
                </a:lnTo>
                <a:lnTo>
                  <a:pt x="14" y="10508"/>
                </a:lnTo>
                <a:lnTo>
                  <a:pt x="31" y="10362"/>
                </a:lnTo>
                <a:lnTo>
                  <a:pt x="55" y="10217"/>
                </a:lnTo>
                <a:lnTo>
                  <a:pt x="86" y="10072"/>
                </a:lnTo>
                <a:lnTo>
                  <a:pt x="124" y="9927"/>
                </a:lnTo>
                <a:lnTo>
                  <a:pt x="169" y="9782"/>
                </a:lnTo>
                <a:lnTo>
                  <a:pt x="220" y="9638"/>
                </a:lnTo>
                <a:lnTo>
                  <a:pt x="279" y="9494"/>
                </a:lnTo>
                <a:lnTo>
                  <a:pt x="343" y="9351"/>
                </a:lnTo>
                <a:lnTo>
                  <a:pt x="415" y="9208"/>
                </a:lnTo>
                <a:lnTo>
                  <a:pt x="493" y="9065"/>
                </a:lnTo>
                <a:lnTo>
                  <a:pt x="578" y="8922"/>
                </a:lnTo>
                <a:lnTo>
                  <a:pt x="670" y="8780"/>
                </a:lnTo>
                <a:lnTo>
                  <a:pt x="768" y="8638"/>
                </a:lnTo>
                <a:lnTo>
                  <a:pt x="872" y="8496"/>
                </a:lnTo>
                <a:lnTo>
                  <a:pt x="984" y="8355"/>
                </a:lnTo>
                <a:lnTo>
                  <a:pt x="1101" y="8214"/>
                </a:lnTo>
                <a:lnTo>
                  <a:pt x="1225" y="8074"/>
                </a:lnTo>
                <a:lnTo>
                  <a:pt x="1356" y="7934"/>
                </a:lnTo>
                <a:lnTo>
                  <a:pt x="1493" y="7794"/>
                </a:lnTo>
                <a:lnTo>
                  <a:pt x="1637" y="7655"/>
                </a:lnTo>
                <a:lnTo>
                  <a:pt x="1786" y="7516"/>
                </a:lnTo>
                <a:lnTo>
                  <a:pt x="1942" y="7377"/>
                </a:lnTo>
                <a:lnTo>
                  <a:pt x="2105" y="7239"/>
                </a:lnTo>
                <a:lnTo>
                  <a:pt x="2274" y="7101"/>
                </a:lnTo>
                <a:lnTo>
                  <a:pt x="2449" y="6964"/>
                </a:lnTo>
                <a:lnTo>
                  <a:pt x="2630" y="6827"/>
                </a:lnTo>
                <a:lnTo>
                  <a:pt x="2817" y="6690"/>
                </a:lnTo>
                <a:lnTo>
                  <a:pt x="3011" y="6554"/>
                </a:lnTo>
                <a:lnTo>
                  <a:pt x="3211" y="6418"/>
                </a:lnTo>
                <a:lnTo>
                  <a:pt x="3417" y="6283"/>
                </a:lnTo>
                <a:lnTo>
                  <a:pt x="3629" y="6148"/>
                </a:lnTo>
                <a:lnTo>
                  <a:pt x="3847" y="6013"/>
                </a:lnTo>
                <a:lnTo>
                  <a:pt x="4071" y="5879"/>
                </a:lnTo>
                <a:lnTo>
                  <a:pt x="4301" y="5745"/>
                </a:lnTo>
                <a:lnTo>
                  <a:pt x="4538" y="5612"/>
                </a:lnTo>
                <a:lnTo>
                  <a:pt x="4780" y="5479"/>
                </a:lnTo>
                <a:lnTo>
                  <a:pt x="5028" y="5347"/>
                </a:lnTo>
                <a:lnTo>
                  <a:pt x="5282" y="5215"/>
                </a:lnTo>
                <a:lnTo>
                  <a:pt x="5542" y="5084"/>
                </a:lnTo>
                <a:lnTo>
                  <a:pt x="5808" y="4953"/>
                </a:lnTo>
                <a:lnTo>
                  <a:pt x="6079" y="4822"/>
                </a:lnTo>
                <a:lnTo>
                  <a:pt x="6357" y="4692"/>
                </a:lnTo>
                <a:lnTo>
                  <a:pt x="6640" y="4563"/>
                </a:lnTo>
                <a:lnTo>
                  <a:pt x="6929" y="4433"/>
                </a:lnTo>
                <a:lnTo>
                  <a:pt x="7224" y="4305"/>
                </a:lnTo>
                <a:lnTo>
                  <a:pt x="7524" y="4177"/>
                </a:lnTo>
                <a:lnTo>
                  <a:pt x="7830" y="4049"/>
                </a:lnTo>
                <a:lnTo>
                  <a:pt x="8142" y="3922"/>
                </a:lnTo>
                <a:lnTo>
                  <a:pt x="8459" y="3795"/>
                </a:lnTo>
                <a:lnTo>
                  <a:pt x="8782" y="3669"/>
                </a:lnTo>
                <a:lnTo>
                  <a:pt x="9111" y="3544"/>
                </a:lnTo>
                <a:lnTo>
                  <a:pt x="9445" y="3419"/>
                </a:lnTo>
                <a:lnTo>
                  <a:pt x="9785" y="3294"/>
                </a:lnTo>
                <a:lnTo>
                  <a:pt x="10130" y="3170"/>
                </a:lnTo>
                <a:lnTo>
                  <a:pt x="10480" y="3047"/>
                </a:lnTo>
                <a:lnTo>
                  <a:pt x="10836" y="2924"/>
                </a:lnTo>
                <a:lnTo>
                  <a:pt x="11198" y="2802"/>
                </a:lnTo>
                <a:lnTo>
                  <a:pt x="11565" y="2680"/>
                </a:lnTo>
                <a:lnTo>
                  <a:pt x="11937" y="2558"/>
                </a:lnTo>
                <a:lnTo>
                  <a:pt x="12314" y="2438"/>
                </a:lnTo>
                <a:lnTo>
                  <a:pt x="12697" y="2317"/>
                </a:lnTo>
                <a:lnTo>
                  <a:pt x="13085" y="2198"/>
                </a:lnTo>
                <a:lnTo>
                  <a:pt x="13478" y="2079"/>
                </a:lnTo>
                <a:lnTo>
                  <a:pt x="13877" y="1960"/>
                </a:lnTo>
                <a:lnTo>
                  <a:pt x="14281" y="1842"/>
                </a:lnTo>
                <a:lnTo>
                  <a:pt x="14690" y="1725"/>
                </a:lnTo>
                <a:lnTo>
                  <a:pt x="15104" y="1608"/>
                </a:lnTo>
                <a:lnTo>
                  <a:pt x="15523" y="1492"/>
                </a:lnTo>
                <a:lnTo>
                  <a:pt x="15947" y="1377"/>
                </a:lnTo>
                <a:lnTo>
                  <a:pt x="16376" y="1262"/>
                </a:lnTo>
                <a:lnTo>
                  <a:pt x="16811" y="1147"/>
                </a:lnTo>
                <a:lnTo>
                  <a:pt x="17250" y="1034"/>
                </a:lnTo>
                <a:lnTo>
                  <a:pt x="17695" y="921"/>
                </a:lnTo>
                <a:lnTo>
                  <a:pt x="18144" y="808"/>
                </a:lnTo>
                <a:lnTo>
                  <a:pt x="18598" y="696"/>
                </a:lnTo>
                <a:lnTo>
                  <a:pt x="19057" y="585"/>
                </a:lnTo>
                <a:lnTo>
                  <a:pt x="19521" y="474"/>
                </a:lnTo>
                <a:lnTo>
                  <a:pt x="19990" y="364"/>
                </a:lnTo>
                <a:lnTo>
                  <a:pt x="20464" y="255"/>
                </a:lnTo>
                <a:lnTo>
                  <a:pt x="20943" y="146"/>
                </a:lnTo>
                <a:lnTo>
                  <a:pt x="21426" y="38"/>
                </a:lnTo>
                <a:lnTo>
                  <a:pt x="21600" y="0"/>
                </a:lnTo>
              </a:path>
            </a:pathLst>
          </a:custGeom>
          <a:noFill/>
          <a:ln cap="flat" cmpd="sng" w="76200">
            <a:solidFill>
              <a:srgbClr val="33B4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2571bb2bb56_4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896" y="10518771"/>
            <a:ext cx="3589500" cy="410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571bb2bb56_4_54"/>
          <p:cNvSpPr txBox="1"/>
          <p:nvPr/>
        </p:nvSpPr>
        <p:spPr>
          <a:xfrm>
            <a:off x="11351200" y="1613325"/>
            <a:ext cx="8491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Для анализа тем по охвату оценили среднее количество реакций для каждой темы.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За количество реакций было принято суммарное количество лайков, комментариев и репостов.</a:t>
            </a:r>
            <a:endParaRPr sz="2400">
              <a:solidFill>
                <a:schemeClr val="dk1"/>
              </a:solidFill>
            </a:endParaRPr>
          </a:p>
        </p:txBody>
      </p:sp>
      <p:graphicFrame>
        <p:nvGraphicFramePr>
          <p:cNvPr id="137" name="Google Shape;137;g2571bb2bb56_4_54"/>
          <p:cNvGraphicFramePr/>
          <p:nvPr/>
        </p:nvGraphicFramePr>
        <p:xfrm>
          <a:off x="398900" y="17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{4CCB5D45-8CEF-47B8-8AF3-8A52F665E098}</a:tableStyleId>
              </a:tblPr>
              <a:tblGrid>
                <a:gridCol w="5492250"/>
                <a:gridCol w="4934575"/>
              </a:tblGrid>
              <a:tr h="61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chemeClr val="dk1"/>
                          </a:solidFill>
                        </a:rPr>
                        <a:t>Название темы</a:t>
                      </a:r>
                      <a:endParaRPr b="1"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>
                          <a:solidFill>
                            <a:schemeClr val="dk1"/>
                          </a:solidFill>
                        </a:rPr>
                        <a:t>Среднее количество реакций</a:t>
                      </a:r>
                      <a:endParaRPr b="1"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Вакансии и резюме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41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Машинное обучение и статистика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41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Статьи и методы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40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Работа и проекты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35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Стажировка и мечты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34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Собеседование и сообщество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33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Тестирование и навыки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32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Обучение и опыт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30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Жизнь и цели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28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Общие темы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28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Психология и рекомендации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24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Исследования и стратегии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24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Карьера и развитие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23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Продажи и бизнес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16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8" name="Google Shape;138;g2571bb2bb56_4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49950" y="3719950"/>
            <a:ext cx="7099700" cy="709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B47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401562" y="265737"/>
            <a:ext cx="7651733" cy="4744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US"/>
              <a:t>Спасибо </a:t>
            </a:r>
            <a:endParaRPr/>
          </a:p>
          <a:p>
            <a:pPr indent="127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US"/>
              <a:t>за внимание!</a:t>
            </a: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9221930" y="265725"/>
            <a:ext cx="100749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1270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Кристина Волошина – менеджер проекта</a:t>
            </a:r>
            <a:endParaRPr/>
          </a:p>
          <a:p>
            <a:pPr indent="1270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Элина Иванова – IT рекрутер</a:t>
            </a:r>
            <a:endParaRPr/>
          </a:p>
          <a:p>
            <a:pPr indent="1270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Александр Юмрин – DS</a:t>
            </a:r>
            <a:endParaRPr/>
          </a:p>
          <a:p>
            <a:pPr indent="1270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Станислав Сигарёв – DS</a:t>
            </a:r>
            <a:endParaRPr sz="3200">
              <a:solidFill>
                <a:schemeClr val="dk1"/>
              </a:solidFill>
            </a:endParaRPr>
          </a:p>
          <a:p>
            <a:pPr indent="1270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Александр Иванов - DS</a:t>
            </a:r>
            <a:endParaRPr sz="3200">
              <a:solidFill>
                <a:schemeClr val="dk1"/>
              </a:solidFill>
            </a:endParaRPr>
          </a:p>
          <a:p>
            <a:pPr indent="127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FFFFFF"/>
              </a:solidFill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896" y="10518771"/>
            <a:ext cx="3589498" cy="410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B2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/>
        </p:nvSpPr>
        <p:spPr>
          <a:xfrm>
            <a:off x="706750" y="429425"/>
            <a:ext cx="18975600" cy="10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b="0" i="0" lang="en-US" sz="6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Топ 10-тем в направлении наставничества</a:t>
            </a:r>
            <a:endParaRPr b="0" i="0" sz="6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t/>
            </a:r>
            <a:endParaRPr sz="6200">
              <a:solidFill>
                <a:srgbClr val="FFFFFF"/>
              </a:solidFill>
            </a:endParaRPr>
          </a:p>
          <a:p>
            <a:pPr indent="-52070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✔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Карьерный коучинг </a:t>
            </a:r>
            <a:endParaRPr sz="3000">
              <a:solidFill>
                <a:schemeClr val="dk1"/>
              </a:solidFill>
            </a:endParaRPr>
          </a:p>
          <a:p>
            <a:pPr indent="-52070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✔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Саморазвитие </a:t>
            </a:r>
            <a:endParaRPr/>
          </a:p>
          <a:p>
            <a:pPr indent="-520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✔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Предложение работы, участи</a:t>
            </a:r>
            <a:r>
              <a:rPr lang="en-US" sz="3000">
                <a:solidFill>
                  <a:schemeClr val="dk1"/>
                </a:solidFill>
              </a:rPr>
              <a:t>е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проектах и стажировках </a:t>
            </a:r>
            <a:endParaRPr sz="3000">
              <a:solidFill>
                <a:schemeClr val="dk1"/>
              </a:solidFill>
            </a:endParaRPr>
          </a:p>
          <a:p>
            <a:pPr indent="-520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✔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Поиск работы </a:t>
            </a:r>
            <a:endParaRPr sz="3000">
              <a:solidFill>
                <a:schemeClr val="dk1"/>
              </a:solidFill>
            </a:endParaRPr>
          </a:p>
          <a:p>
            <a:pPr indent="-520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✔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Отзывы и благодарности менторам</a:t>
            </a:r>
            <a:r>
              <a:rPr lang="en-US" sz="3000">
                <a:solidFill>
                  <a:schemeClr val="dk1"/>
                </a:solidFill>
              </a:rPr>
              <a:t>/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наставникам</a:t>
            </a:r>
            <a:endParaRPr sz="3000">
              <a:solidFill>
                <a:schemeClr val="dk1"/>
              </a:solidFill>
            </a:endParaRPr>
          </a:p>
          <a:p>
            <a:pPr indent="-520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</a:rPr>
              <a:t>Статьи по менторству/наставничеству </a:t>
            </a:r>
            <a:endParaRPr sz="3000">
              <a:solidFill>
                <a:schemeClr val="dk1"/>
              </a:solidFill>
            </a:endParaRPr>
          </a:p>
          <a:p>
            <a:pPr indent="-520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✔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Программы коучинга для </a:t>
            </a:r>
            <a:r>
              <a:rPr lang="en-US" sz="3000">
                <a:solidFill>
                  <a:schemeClr val="dk1"/>
                </a:solidFill>
              </a:rPr>
              <a:t>тимлидов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-520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✔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Поиск тимлидов с опытом менторст</a:t>
            </a:r>
            <a:r>
              <a:rPr lang="en-US" sz="3000">
                <a:solidFill>
                  <a:schemeClr val="dk1"/>
                </a:solidFill>
              </a:rPr>
              <a:t>ва 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работы в проектах и компаниях</a:t>
            </a:r>
            <a:endParaRPr/>
          </a:p>
          <a:p>
            <a:pPr indent="-520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</a:rPr>
              <a:t>Обучение и 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опыт</a:t>
            </a:r>
            <a:endParaRPr sz="3000">
              <a:solidFill>
                <a:schemeClr val="dk1"/>
              </a:solidFill>
            </a:endParaRPr>
          </a:p>
          <a:p>
            <a:pPr indent="-520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</a:rPr>
              <a:t>Марафоны с наставниками/менторами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2"/>
          <p:cNvGrpSpPr/>
          <p:nvPr/>
        </p:nvGrpSpPr>
        <p:grpSpPr>
          <a:xfrm>
            <a:off x="18412338" y="429417"/>
            <a:ext cx="1290199" cy="1270001"/>
            <a:chOff x="-1" y="0"/>
            <a:chExt cx="1290198" cy="1270000"/>
          </a:xfrm>
        </p:grpSpPr>
        <p:sp>
          <p:nvSpPr>
            <p:cNvPr id="46" name="Google Shape;46;p2"/>
            <p:cNvSpPr txBox="1"/>
            <p:nvPr/>
          </p:nvSpPr>
          <p:spPr>
            <a:xfrm>
              <a:off x="-1" y="28087"/>
              <a:ext cx="1290198" cy="12138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rmAutofit/>
            </a:bodyPr>
            <a:lstStyle/>
            <a:p>
              <a:pPr indent="0" lvl="0" marL="0" marR="508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noFill/>
            <a:ln cap="flat" cmpd="sng" w="6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CFF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8" name="Google Shape;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896" y="10518771"/>
            <a:ext cx="3589498" cy="410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B22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/>
        </p:nvSpPr>
        <p:spPr>
          <a:xfrm>
            <a:off x="1602275" y="590575"/>
            <a:ext cx="17144100" cy="9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25000" lnSpcReduction="20000"/>
          </a:bodyPr>
          <a:lstStyle/>
          <a:p>
            <a:pPr indent="0" lvl="0" marL="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2258"/>
              <a:buFont typeface="Arial"/>
              <a:buNone/>
            </a:pPr>
            <a:r>
              <a:rPr b="0" i="0" lang="en-US" sz="2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Топ 10-тем по охватам</a:t>
            </a:r>
            <a:endParaRPr b="0" i="0" sz="2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53789"/>
              <a:buFont typeface="Noto Sans Symbols"/>
              <a:buChar char="✔"/>
            </a:pPr>
            <a:r>
              <a:rPr lang="en-US" sz="10403">
                <a:solidFill>
                  <a:schemeClr val="dk1"/>
                </a:solidFill>
              </a:rPr>
              <a:t>Вакансии и резюме</a:t>
            </a:r>
            <a:endParaRPr sz="10403">
              <a:solidFill>
                <a:schemeClr val="dk1"/>
              </a:solidFill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53789"/>
              <a:buChar char="✔"/>
            </a:pPr>
            <a:r>
              <a:rPr lang="en-US" sz="10403">
                <a:solidFill>
                  <a:schemeClr val="dk1"/>
                </a:solidFill>
              </a:rPr>
              <a:t>Машинное обучение (нейросети)</a:t>
            </a:r>
            <a:endParaRPr sz="10403">
              <a:solidFill>
                <a:schemeClr val="dk1"/>
              </a:solidFill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53789"/>
              <a:buChar char="✔"/>
            </a:pPr>
            <a:r>
              <a:rPr lang="en-US" sz="10403">
                <a:solidFill>
                  <a:schemeClr val="dk1"/>
                </a:solidFill>
              </a:rPr>
              <a:t>Статьи </a:t>
            </a:r>
            <a:endParaRPr sz="10403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3789"/>
              <a:buChar char="✔"/>
            </a:pPr>
            <a:r>
              <a:rPr lang="en-US" sz="10403">
                <a:solidFill>
                  <a:schemeClr val="dk1"/>
                </a:solidFill>
              </a:rPr>
              <a:t>Работа и проекты</a:t>
            </a:r>
            <a:endParaRPr sz="10403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3789"/>
              <a:buChar char="✔"/>
            </a:pPr>
            <a:r>
              <a:rPr lang="en-US" sz="10403">
                <a:solidFill>
                  <a:schemeClr val="dk1"/>
                </a:solidFill>
              </a:rPr>
              <a:t>Стажировка </a:t>
            </a:r>
            <a:endParaRPr sz="10403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3789"/>
              <a:buChar char="✔"/>
            </a:pPr>
            <a:r>
              <a:rPr lang="en-US" sz="10403">
                <a:solidFill>
                  <a:schemeClr val="dk1"/>
                </a:solidFill>
              </a:rPr>
              <a:t>Собеседование и сообщество</a:t>
            </a:r>
            <a:endParaRPr sz="10403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3789"/>
              <a:buChar char="✔"/>
            </a:pPr>
            <a:r>
              <a:rPr lang="en-US" sz="10403">
                <a:solidFill>
                  <a:schemeClr val="dk1"/>
                </a:solidFill>
              </a:rPr>
              <a:t>Тестирование и навыки</a:t>
            </a:r>
            <a:endParaRPr sz="10403">
              <a:solidFill>
                <a:schemeClr val="dk1"/>
              </a:solidFill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3789"/>
              <a:buFont typeface="Noto Sans Symbols"/>
              <a:buChar char="✔"/>
            </a:pPr>
            <a:r>
              <a:rPr b="0" i="0" lang="en-US" sz="1040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Обучение и опыт </a:t>
            </a:r>
            <a:endParaRPr b="0" i="0" sz="1040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3789"/>
              <a:buFont typeface="Noto Sans Symbols"/>
              <a:buChar char="✔"/>
            </a:pPr>
            <a:r>
              <a:rPr lang="en-US" sz="10403">
                <a:solidFill>
                  <a:schemeClr val="dk1"/>
                </a:solidFill>
              </a:rPr>
              <a:t>Жизнь и цели </a:t>
            </a:r>
            <a:endParaRPr sz="10403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3789"/>
              <a:buChar char="✔"/>
            </a:pPr>
            <a:r>
              <a:rPr lang="en-US" sz="10403">
                <a:solidFill>
                  <a:schemeClr val="dk1"/>
                </a:solidFill>
              </a:rPr>
              <a:t>Психология и рекомендации</a:t>
            </a:r>
            <a:endParaRPr sz="10403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50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200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3"/>
          <p:cNvGrpSpPr/>
          <p:nvPr/>
        </p:nvGrpSpPr>
        <p:grpSpPr>
          <a:xfrm>
            <a:off x="18746213" y="159192"/>
            <a:ext cx="1290300" cy="1269900"/>
            <a:chOff x="-1" y="25"/>
            <a:chExt cx="1290300" cy="1269900"/>
          </a:xfrm>
        </p:grpSpPr>
        <p:sp>
          <p:nvSpPr>
            <p:cNvPr id="55" name="Google Shape;55;p3"/>
            <p:cNvSpPr txBox="1"/>
            <p:nvPr/>
          </p:nvSpPr>
          <p:spPr>
            <a:xfrm>
              <a:off x="-1" y="28087"/>
              <a:ext cx="1290300" cy="12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rmAutofit/>
            </a:bodyPr>
            <a:lstStyle/>
            <a:p>
              <a:pPr indent="0" lvl="0" marL="0" marR="508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0200" y="25"/>
              <a:ext cx="1269900" cy="1269900"/>
            </a:xfrm>
            <a:prstGeom prst="ellipse">
              <a:avLst/>
            </a:prstGeom>
            <a:noFill/>
            <a:ln cap="flat" cmpd="sng" w="6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CFF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" name="Google Shape;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896" y="10518771"/>
            <a:ext cx="3589498" cy="410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B2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/>
        </p:nvSpPr>
        <p:spPr>
          <a:xfrm>
            <a:off x="706750" y="963002"/>
            <a:ext cx="18039600" cy="85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7500" lnSpcReduction="20000"/>
          </a:bodyPr>
          <a:lstStyle/>
          <a:p>
            <a:pPr indent="0" lvl="0" marL="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8108"/>
              <a:buFont typeface="Arial"/>
              <a:buNone/>
            </a:pPr>
            <a:r>
              <a:t/>
            </a:r>
            <a:endParaRPr b="0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8108"/>
              <a:buFont typeface="Arial"/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Дополнительные параметры к портрету ЦА</a:t>
            </a:r>
            <a:endParaRPr b="0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8108"/>
              <a:buFont typeface="Arial"/>
              <a:buNone/>
            </a:pPr>
            <a:r>
              <a:t/>
            </a:r>
            <a:endParaRPr b="0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113" lvl="0" marL="57150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✔"/>
            </a:pPr>
            <a:r>
              <a:rPr b="0" i="0" lang="en-US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Активно расширяет геолокацию </a:t>
            </a:r>
            <a:endParaRPr sz="4300"/>
          </a:p>
          <a:p>
            <a:pPr indent="-63500" lvl="0" marL="57150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01131"/>
              <a:buFont typeface="Noto Sans Symbols"/>
              <a:buNone/>
            </a:pPr>
            <a:r>
              <a:t/>
            </a:r>
            <a:endParaRPr b="0" i="0" sz="4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113" lvl="0" marL="57150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✔"/>
            </a:pPr>
            <a:r>
              <a:rPr b="0" i="0" lang="en-US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Интересуется условиями для жизни</a:t>
            </a:r>
            <a:r>
              <a:rPr lang="en-US" sz="4300">
                <a:solidFill>
                  <a:schemeClr val="dk1"/>
                </a:solidFill>
              </a:rPr>
              <a:t> и работы</a:t>
            </a:r>
            <a:r>
              <a:rPr b="0" i="0" lang="en-US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других странах </a:t>
            </a:r>
            <a:endParaRPr sz="4300"/>
          </a:p>
          <a:p>
            <a:pPr indent="-63500" lvl="0" marL="57150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01131"/>
              <a:buFont typeface="Noto Sans Symbols"/>
              <a:buNone/>
            </a:pPr>
            <a:r>
              <a:t/>
            </a:r>
            <a:endParaRPr b="0" i="0" sz="4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113" lvl="0" marL="57150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✔"/>
            </a:pPr>
            <a:r>
              <a:rPr b="0" i="0" lang="en-US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Участвует в IT комьюнити, форумах и профессиональных конференциях</a:t>
            </a:r>
            <a:endParaRPr sz="4300"/>
          </a:p>
          <a:p>
            <a:pPr indent="-63500" lvl="0" marL="57150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01131"/>
              <a:buFont typeface="Noto Sans Symbols"/>
              <a:buNone/>
            </a:pPr>
            <a:r>
              <a:t/>
            </a:r>
            <a:endParaRPr b="0" i="0" sz="4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113" lvl="0" marL="57150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✔"/>
            </a:pPr>
            <a:r>
              <a:rPr b="0" i="0" lang="en-US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Открыта к социальному взаимодействию</a:t>
            </a:r>
            <a:endParaRPr sz="4300"/>
          </a:p>
          <a:p>
            <a:pPr indent="-63500" lvl="0" marL="57150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01131"/>
              <a:buFont typeface="Noto Sans Symbols"/>
              <a:buNone/>
            </a:pPr>
            <a:r>
              <a:t/>
            </a:r>
            <a:endParaRPr b="0" i="0" sz="4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113" lvl="0" marL="57150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✔"/>
            </a:pPr>
            <a:r>
              <a:rPr b="0" i="0" lang="en-US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Понимает важность развития soft skills</a:t>
            </a:r>
            <a:endParaRPr sz="4300"/>
          </a:p>
          <a:p>
            <a:pPr indent="-63500" lvl="0" marL="57150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01131"/>
              <a:buFont typeface="Noto Sans Symbols"/>
              <a:buNone/>
            </a:pPr>
            <a:r>
              <a:t/>
            </a:r>
            <a:endParaRPr b="0" i="0" sz="4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113" lvl="0" marL="57150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oto Sans Symbols"/>
              <a:buChar char="✔"/>
            </a:pPr>
            <a:r>
              <a:rPr b="0" i="0" lang="en-US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Активно занимается саморазви</a:t>
            </a:r>
            <a:r>
              <a:rPr lang="en-US" sz="4300">
                <a:solidFill>
                  <a:schemeClr val="dk1"/>
                </a:solidFill>
              </a:rPr>
              <a:t>тием, </a:t>
            </a:r>
            <a:r>
              <a:rPr b="0" i="0" lang="en-US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готов</a:t>
            </a:r>
            <a:r>
              <a:rPr lang="en-US" sz="4300">
                <a:solidFill>
                  <a:schemeClr val="dk1"/>
                </a:solidFill>
              </a:rPr>
              <a:t>а </a:t>
            </a:r>
            <a:r>
              <a:rPr b="0" i="0" lang="en-US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делиться опытом и знаниями</a:t>
            </a:r>
            <a:endParaRPr sz="4300">
              <a:solidFill>
                <a:schemeClr val="dk1"/>
              </a:solidFill>
            </a:endParaRPr>
          </a:p>
          <a:p>
            <a:pPr indent="0" lvl="0" marL="45720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</a:endParaRPr>
          </a:p>
          <a:p>
            <a:pPr indent="0" lvl="0" marL="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</a:endParaRPr>
          </a:p>
          <a:p>
            <a:pPr indent="0" lvl="0" marL="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</a:endParaRPr>
          </a:p>
          <a:p>
            <a:pPr indent="0" lvl="0" marL="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u="sng">
                <a:solidFill>
                  <a:schemeClr val="hlink"/>
                </a:solidFill>
                <a:hlinkClick r:id="rId3"/>
              </a:rPr>
              <a:t>https://docs.google.com/document/d/1od1wErgg-u_VdDuznolhhcV4mEiX0Oge6-WO7Rl_LOI/edit</a:t>
            </a:r>
            <a:endParaRPr sz="4300">
              <a:solidFill>
                <a:schemeClr val="dk1"/>
              </a:solidFill>
            </a:endParaRPr>
          </a:p>
          <a:p>
            <a:pPr indent="0" lvl="0" marL="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45720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</p:txBody>
      </p:sp>
      <p:grpSp>
        <p:nvGrpSpPr>
          <p:cNvPr id="63" name="Google Shape;63;p4"/>
          <p:cNvGrpSpPr/>
          <p:nvPr/>
        </p:nvGrpSpPr>
        <p:grpSpPr>
          <a:xfrm>
            <a:off x="18746213" y="159192"/>
            <a:ext cx="1290300" cy="1269900"/>
            <a:chOff x="-1" y="25"/>
            <a:chExt cx="1290300" cy="1269900"/>
          </a:xfrm>
        </p:grpSpPr>
        <p:sp>
          <p:nvSpPr>
            <p:cNvPr id="64" name="Google Shape;64;p4"/>
            <p:cNvSpPr txBox="1"/>
            <p:nvPr/>
          </p:nvSpPr>
          <p:spPr>
            <a:xfrm>
              <a:off x="-1" y="28087"/>
              <a:ext cx="1290300" cy="12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rmAutofit/>
            </a:bodyPr>
            <a:lstStyle/>
            <a:p>
              <a:pPr indent="0" lvl="0" marL="0" marR="508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10200" y="25"/>
              <a:ext cx="1269900" cy="1269900"/>
            </a:xfrm>
            <a:prstGeom prst="ellipse">
              <a:avLst/>
            </a:prstGeom>
            <a:noFill/>
            <a:ln cap="flat" cmpd="sng" w="6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CFF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6" name="Google Shape;6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896" y="10518771"/>
            <a:ext cx="3589498" cy="410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B2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/>
        </p:nvSpPr>
        <p:spPr>
          <a:xfrm>
            <a:off x="448000" y="735800"/>
            <a:ext cx="19208100" cy="9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25000" lnSpcReduction="20000"/>
          </a:bodyPr>
          <a:lstStyle/>
          <a:p>
            <a:pPr indent="0" lvl="0" marL="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55555"/>
              <a:buFont typeface="Arial"/>
              <a:buNone/>
            </a:pPr>
            <a:r>
              <a:rPr b="0" i="0" lang="en-US" sz="1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 результатах</a:t>
            </a:r>
            <a:endParaRPr b="0" i="0" sz="1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sz="80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79166"/>
              <a:buChar char="✓"/>
            </a:pPr>
            <a:r>
              <a:rPr lang="en-US" sz="9600">
                <a:solidFill>
                  <a:schemeClr val="dk1"/>
                </a:solidFill>
              </a:rPr>
              <a:t>При определении ЦА стоит ориентироваться на людей, который проживают не только в России</a:t>
            </a:r>
            <a:endParaRPr sz="9600">
              <a:solidFill>
                <a:schemeClr val="dk1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9166"/>
              <a:buChar char="✓"/>
            </a:pPr>
            <a:r>
              <a:rPr lang="en-US" sz="9600">
                <a:solidFill>
                  <a:schemeClr val="dk1"/>
                </a:solidFill>
              </a:rPr>
              <a:t>В приоритете у ЦА - поиск работы, карьерных возможностей, вопрос релокации</a:t>
            </a:r>
            <a:endParaRPr sz="9600">
              <a:solidFill>
                <a:schemeClr val="dk1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9166"/>
              <a:buChar char="✓"/>
            </a:pPr>
            <a:r>
              <a:rPr lang="en-US" sz="9600">
                <a:solidFill>
                  <a:schemeClr val="dk1"/>
                </a:solidFill>
              </a:rPr>
              <a:t>Наша ЦА - активные участники IT-сообществ, конференций и форумов</a:t>
            </a:r>
            <a:endParaRPr sz="9600">
              <a:solidFill>
                <a:schemeClr val="dk1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9166"/>
              <a:buChar char="✓"/>
            </a:pPr>
            <a:r>
              <a:rPr lang="en-US" sz="9600">
                <a:solidFill>
                  <a:schemeClr val="dk1"/>
                </a:solidFill>
              </a:rPr>
              <a:t>Активно свой профиль ведут немногие из ЦА </a:t>
            </a:r>
            <a:endParaRPr sz="9600">
              <a:solidFill>
                <a:schemeClr val="dk1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9166"/>
              <a:buChar char="✓"/>
            </a:pPr>
            <a:r>
              <a:rPr lang="en-US" sz="9600">
                <a:solidFill>
                  <a:schemeClr val="dk1"/>
                </a:solidFill>
              </a:rPr>
              <a:t>Тема наставничества на LinkedIn раскрывается чаще всего в контексте карьерных консультаций и личного коучинга</a:t>
            </a:r>
            <a:endParaRPr sz="9600">
              <a:solidFill>
                <a:schemeClr val="dk1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9166"/>
              <a:buChar char="✓"/>
            </a:pPr>
            <a:r>
              <a:rPr lang="en-US" sz="9600">
                <a:solidFill>
                  <a:schemeClr val="dk1"/>
                </a:solidFill>
              </a:rPr>
              <a:t>О желании быть наставником пишут редко</a:t>
            </a:r>
            <a:endParaRPr sz="9600">
              <a:solidFill>
                <a:schemeClr val="dk1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9166"/>
              <a:buChar char="✓"/>
            </a:pPr>
            <a:r>
              <a:rPr lang="en-US" sz="9600">
                <a:solidFill>
                  <a:schemeClr val="dk1"/>
                </a:solidFill>
              </a:rPr>
              <a:t>В первую очередь наша ЦА - это те, кто социально активен в социальных сетях в части рекомендаций по саморазвитию</a:t>
            </a:r>
            <a:endParaRPr sz="9600">
              <a:solidFill>
                <a:schemeClr val="dk1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9166"/>
              <a:buChar char="✓"/>
            </a:pPr>
            <a:r>
              <a:rPr lang="en-US" sz="9600">
                <a:solidFill>
                  <a:schemeClr val="dk1"/>
                </a:solidFill>
              </a:rPr>
              <a:t>Есть посты с рассказом о собственном опыте в IT, сложностях на этом пути и готовности помогать в освоении профессии начинающим </a:t>
            </a:r>
            <a:endParaRPr sz="9600">
              <a:solidFill>
                <a:schemeClr val="dk1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9166"/>
              <a:buChar char="✓"/>
            </a:pPr>
            <a:r>
              <a:rPr lang="en-US" sz="9600">
                <a:solidFill>
                  <a:schemeClr val="dk1"/>
                </a:solidFill>
              </a:rPr>
              <a:t>Предположительно существует проблема в недостаточном развитии понятия менторства и наставничества среди российского IT-сообщества</a:t>
            </a:r>
            <a:endParaRPr sz="4600">
              <a:solidFill>
                <a:schemeClr val="dk1"/>
              </a:solidFill>
            </a:endParaRPr>
          </a:p>
          <a:p>
            <a:pPr indent="0" lvl="0" marL="0" marR="50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sz="8000">
              <a:solidFill>
                <a:srgbClr val="FFFFFF"/>
              </a:solidFill>
            </a:endParaRPr>
          </a:p>
          <a:p>
            <a:pPr indent="0" lvl="0" marL="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sz="8000">
              <a:solidFill>
                <a:srgbClr val="FFFFFF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18746213" y="159192"/>
            <a:ext cx="1290300" cy="1269900"/>
            <a:chOff x="-1" y="25"/>
            <a:chExt cx="1290300" cy="1269900"/>
          </a:xfrm>
        </p:grpSpPr>
        <p:sp>
          <p:nvSpPr>
            <p:cNvPr id="73" name="Google Shape;73;p5"/>
            <p:cNvSpPr txBox="1"/>
            <p:nvPr/>
          </p:nvSpPr>
          <p:spPr>
            <a:xfrm>
              <a:off x="-1" y="28087"/>
              <a:ext cx="1290300" cy="12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rmAutofit/>
            </a:bodyPr>
            <a:lstStyle/>
            <a:p>
              <a:pPr indent="0" lvl="0" marL="0" marR="508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200" y="25"/>
              <a:ext cx="1269900" cy="1269900"/>
            </a:xfrm>
            <a:prstGeom prst="ellipse">
              <a:avLst/>
            </a:prstGeom>
            <a:noFill/>
            <a:ln cap="flat" cmpd="sng" w="635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CFF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5" name="Google Shape;7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896" y="10518771"/>
            <a:ext cx="3589498" cy="410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B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type="title"/>
          </p:nvPr>
        </p:nvSpPr>
        <p:spPr>
          <a:xfrm>
            <a:off x="382450" y="308425"/>
            <a:ext cx="186672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</a:pPr>
            <a:r>
              <a:rPr lang="en-US"/>
              <a:t>Тематическое моделирование</a:t>
            </a:r>
            <a:endParaRPr/>
          </a:p>
        </p:txBody>
      </p:sp>
      <p:sp>
        <p:nvSpPr>
          <p:cNvPr id="81" name="Google Shape;81;p6"/>
          <p:cNvSpPr txBox="1"/>
          <p:nvPr/>
        </p:nvSpPr>
        <p:spPr>
          <a:xfrm>
            <a:off x="10026006" y="5118034"/>
            <a:ext cx="367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1270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9288790" y="-1"/>
            <a:ext cx="1928635" cy="11308558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0943" y="21454"/>
                </a:lnTo>
                <a:lnTo>
                  <a:pt x="20464" y="21345"/>
                </a:lnTo>
                <a:lnTo>
                  <a:pt x="19990" y="21236"/>
                </a:lnTo>
                <a:lnTo>
                  <a:pt x="19521" y="21126"/>
                </a:lnTo>
                <a:lnTo>
                  <a:pt x="19057" y="21015"/>
                </a:lnTo>
                <a:lnTo>
                  <a:pt x="18598" y="20904"/>
                </a:lnTo>
                <a:lnTo>
                  <a:pt x="18144" y="20792"/>
                </a:lnTo>
                <a:lnTo>
                  <a:pt x="17695" y="20680"/>
                </a:lnTo>
                <a:lnTo>
                  <a:pt x="17250" y="20566"/>
                </a:lnTo>
                <a:lnTo>
                  <a:pt x="16811" y="20453"/>
                </a:lnTo>
                <a:lnTo>
                  <a:pt x="16376" y="20338"/>
                </a:lnTo>
                <a:lnTo>
                  <a:pt x="15947" y="20223"/>
                </a:lnTo>
                <a:lnTo>
                  <a:pt x="15523" y="20108"/>
                </a:lnTo>
                <a:lnTo>
                  <a:pt x="15104" y="19992"/>
                </a:lnTo>
                <a:lnTo>
                  <a:pt x="14690" y="19875"/>
                </a:lnTo>
                <a:lnTo>
                  <a:pt x="14281" y="19758"/>
                </a:lnTo>
                <a:lnTo>
                  <a:pt x="13877" y="19640"/>
                </a:lnTo>
                <a:lnTo>
                  <a:pt x="13478" y="19521"/>
                </a:lnTo>
                <a:lnTo>
                  <a:pt x="13085" y="19402"/>
                </a:lnTo>
                <a:lnTo>
                  <a:pt x="12697" y="19283"/>
                </a:lnTo>
                <a:lnTo>
                  <a:pt x="12314" y="19162"/>
                </a:lnTo>
                <a:lnTo>
                  <a:pt x="11937" y="19042"/>
                </a:lnTo>
                <a:lnTo>
                  <a:pt x="11565" y="18920"/>
                </a:lnTo>
                <a:lnTo>
                  <a:pt x="11198" y="18799"/>
                </a:lnTo>
                <a:lnTo>
                  <a:pt x="10836" y="18676"/>
                </a:lnTo>
                <a:lnTo>
                  <a:pt x="10480" y="18553"/>
                </a:lnTo>
                <a:lnTo>
                  <a:pt x="10130" y="18430"/>
                </a:lnTo>
                <a:lnTo>
                  <a:pt x="9785" y="18306"/>
                </a:lnTo>
                <a:lnTo>
                  <a:pt x="9445" y="18181"/>
                </a:lnTo>
                <a:lnTo>
                  <a:pt x="9111" y="18056"/>
                </a:lnTo>
                <a:lnTo>
                  <a:pt x="8782" y="17931"/>
                </a:lnTo>
                <a:lnTo>
                  <a:pt x="8459" y="17805"/>
                </a:lnTo>
                <a:lnTo>
                  <a:pt x="8142" y="17678"/>
                </a:lnTo>
                <a:lnTo>
                  <a:pt x="7830" y="17551"/>
                </a:lnTo>
                <a:lnTo>
                  <a:pt x="7524" y="17423"/>
                </a:lnTo>
                <a:lnTo>
                  <a:pt x="7224" y="17295"/>
                </a:lnTo>
                <a:lnTo>
                  <a:pt x="6929" y="17167"/>
                </a:lnTo>
                <a:lnTo>
                  <a:pt x="6640" y="17038"/>
                </a:lnTo>
                <a:lnTo>
                  <a:pt x="6357" y="16908"/>
                </a:lnTo>
                <a:lnTo>
                  <a:pt x="6079" y="16778"/>
                </a:lnTo>
                <a:lnTo>
                  <a:pt x="5808" y="16648"/>
                </a:lnTo>
                <a:lnTo>
                  <a:pt x="5542" y="16517"/>
                </a:lnTo>
                <a:lnTo>
                  <a:pt x="5282" y="16385"/>
                </a:lnTo>
                <a:lnTo>
                  <a:pt x="5028" y="16253"/>
                </a:lnTo>
                <a:lnTo>
                  <a:pt x="4780" y="16121"/>
                </a:lnTo>
                <a:lnTo>
                  <a:pt x="4538" y="15988"/>
                </a:lnTo>
                <a:lnTo>
                  <a:pt x="4301" y="15855"/>
                </a:lnTo>
                <a:lnTo>
                  <a:pt x="4071" y="15721"/>
                </a:lnTo>
                <a:lnTo>
                  <a:pt x="3847" y="15587"/>
                </a:lnTo>
                <a:lnTo>
                  <a:pt x="3629" y="15453"/>
                </a:lnTo>
                <a:lnTo>
                  <a:pt x="3417" y="15318"/>
                </a:lnTo>
                <a:lnTo>
                  <a:pt x="3211" y="15182"/>
                </a:lnTo>
                <a:lnTo>
                  <a:pt x="3011" y="15046"/>
                </a:lnTo>
                <a:lnTo>
                  <a:pt x="2817" y="14910"/>
                </a:lnTo>
                <a:lnTo>
                  <a:pt x="2630" y="14773"/>
                </a:lnTo>
                <a:lnTo>
                  <a:pt x="2449" y="14636"/>
                </a:lnTo>
                <a:lnTo>
                  <a:pt x="2274" y="14499"/>
                </a:lnTo>
                <a:lnTo>
                  <a:pt x="2105" y="14361"/>
                </a:lnTo>
                <a:lnTo>
                  <a:pt x="1942" y="14223"/>
                </a:lnTo>
                <a:lnTo>
                  <a:pt x="1786" y="14084"/>
                </a:lnTo>
                <a:lnTo>
                  <a:pt x="1637" y="13945"/>
                </a:lnTo>
                <a:lnTo>
                  <a:pt x="1493" y="13806"/>
                </a:lnTo>
                <a:lnTo>
                  <a:pt x="1356" y="13666"/>
                </a:lnTo>
                <a:lnTo>
                  <a:pt x="1225" y="13526"/>
                </a:lnTo>
                <a:lnTo>
                  <a:pt x="1101" y="13386"/>
                </a:lnTo>
                <a:lnTo>
                  <a:pt x="984" y="13245"/>
                </a:lnTo>
                <a:lnTo>
                  <a:pt x="872" y="13104"/>
                </a:lnTo>
                <a:lnTo>
                  <a:pt x="768" y="12962"/>
                </a:lnTo>
                <a:lnTo>
                  <a:pt x="670" y="12820"/>
                </a:lnTo>
                <a:lnTo>
                  <a:pt x="578" y="12678"/>
                </a:lnTo>
                <a:lnTo>
                  <a:pt x="493" y="12535"/>
                </a:lnTo>
                <a:lnTo>
                  <a:pt x="415" y="12392"/>
                </a:lnTo>
                <a:lnTo>
                  <a:pt x="343" y="12249"/>
                </a:lnTo>
                <a:lnTo>
                  <a:pt x="279" y="12106"/>
                </a:lnTo>
                <a:lnTo>
                  <a:pt x="220" y="11962"/>
                </a:lnTo>
                <a:lnTo>
                  <a:pt x="169" y="11818"/>
                </a:lnTo>
                <a:lnTo>
                  <a:pt x="124" y="11673"/>
                </a:lnTo>
                <a:lnTo>
                  <a:pt x="86" y="11528"/>
                </a:lnTo>
                <a:lnTo>
                  <a:pt x="55" y="11383"/>
                </a:lnTo>
                <a:lnTo>
                  <a:pt x="31" y="11238"/>
                </a:lnTo>
                <a:lnTo>
                  <a:pt x="14" y="11092"/>
                </a:lnTo>
                <a:lnTo>
                  <a:pt x="3" y="10946"/>
                </a:lnTo>
                <a:lnTo>
                  <a:pt x="0" y="10800"/>
                </a:lnTo>
                <a:lnTo>
                  <a:pt x="3" y="10654"/>
                </a:lnTo>
                <a:lnTo>
                  <a:pt x="14" y="10508"/>
                </a:lnTo>
                <a:lnTo>
                  <a:pt x="31" y="10362"/>
                </a:lnTo>
                <a:lnTo>
                  <a:pt x="55" y="10217"/>
                </a:lnTo>
                <a:lnTo>
                  <a:pt x="86" y="10072"/>
                </a:lnTo>
                <a:lnTo>
                  <a:pt x="124" y="9927"/>
                </a:lnTo>
                <a:lnTo>
                  <a:pt x="169" y="9782"/>
                </a:lnTo>
                <a:lnTo>
                  <a:pt x="220" y="9638"/>
                </a:lnTo>
                <a:lnTo>
                  <a:pt x="279" y="9494"/>
                </a:lnTo>
                <a:lnTo>
                  <a:pt x="343" y="9351"/>
                </a:lnTo>
                <a:lnTo>
                  <a:pt x="415" y="9208"/>
                </a:lnTo>
                <a:lnTo>
                  <a:pt x="493" y="9065"/>
                </a:lnTo>
                <a:lnTo>
                  <a:pt x="578" y="8922"/>
                </a:lnTo>
                <a:lnTo>
                  <a:pt x="670" y="8780"/>
                </a:lnTo>
                <a:lnTo>
                  <a:pt x="768" y="8638"/>
                </a:lnTo>
                <a:lnTo>
                  <a:pt x="872" y="8496"/>
                </a:lnTo>
                <a:lnTo>
                  <a:pt x="984" y="8355"/>
                </a:lnTo>
                <a:lnTo>
                  <a:pt x="1101" y="8214"/>
                </a:lnTo>
                <a:lnTo>
                  <a:pt x="1225" y="8074"/>
                </a:lnTo>
                <a:lnTo>
                  <a:pt x="1356" y="7934"/>
                </a:lnTo>
                <a:lnTo>
                  <a:pt x="1493" y="7794"/>
                </a:lnTo>
                <a:lnTo>
                  <a:pt x="1637" y="7655"/>
                </a:lnTo>
                <a:lnTo>
                  <a:pt x="1786" y="7516"/>
                </a:lnTo>
                <a:lnTo>
                  <a:pt x="1942" y="7377"/>
                </a:lnTo>
                <a:lnTo>
                  <a:pt x="2105" y="7239"/>
                </a:lnTo>
                <a:lnTo>
                  <a:pt x="2274" y="7101"/>
                </a:lnTo>
                <a:lnTo>
                  <a:pt x="2449" y="6964"/>
                </a:lnTo>
                <a:lnTo>
                  <a:pt x="2630" y="6827"/>
                </a:lnTo>
                <a:lnTo>
                  <a:pt x="2817" y="6690"/>
                </a:lnTo>
                <a:lnTo>
                  <a:pt x="3011" y="6554"/>
                </a:lnTo>
                <a:lnTo>
                  <a:pt x="3211" y="6418"/>
                </a:lnTo>
                <a:lnTo>
                  <a:pt x="3417" y="6283"/>
                </a:lnTo>
                <a:lnTo>
                  <a:pt x="3629" y="6148"/>
                </a:lnTo>
                <a:lnTo>
                  <a:pt x="3847" y="6013"/>
                </a:lnTo>
                <a:lnTo>
                  <a:pt x="4071" y="5879"/>
                </a:lnTo>
                <a:lnTo>
                  <a:pt x="4301" y="5745"/>
                </a:lnTo>
                <a:lnTo>
                  <a:pt x="4538" y="5612"/>
                </a:lnTo>
                <a:lnTo>
                  <a:pt x="4780" y="5479"/>
                </a:lnTo>
                <a:lnTo>
                  <a:pt x="5028" y="5347"/>
                </a:lnTo>
                <a:lnTo>
                  <a:pt x="5282" y="5215"/>
                </a:lnTo>
                <a:lnTo>
                  <a:pt x="5542" y="5084"/>
                </a:lnTo>
                <a:lnTo>
                  <a:pt x="5808" y="4953"/>
                </a:lnTo>
                <a:lnTo>
                  <a:pt x="6079" y="4822"/>
                </a:lnTo>
                <a:lnTo>
                  <a:pt x="6357" y="4692"/>
                </a:lnTo>
                <a:lnTo>
                  <a:pt x="6640" y="4563"/>
                </a:lnTo>
                <a:lnTo>
                  <a:pt x="6929" y="4433"/>
                </a:lnTo>
                <a:lnTo>
                  <a:pt x="7224" y="4305"/>
                </a:lnTo>
                <a:lnTo>
                  <a:pt x="7524" y="4177"/>
                </a:lnTo>
                <a:lnTo>
                  <a:pt x="7830" y="4049"/>
                </a:lnTo>
                <a:lnTo>
                  <a:pt x="8142" y="3922"/>
                </a:lnTo>
                <a:lnTo>
                  <a:pt x="8459" y="3795"/>
                </a:lnTo>
                <a:lnTo>
                  <a:pt x="8782" y="3669"/>
                </a:lnTo>
                <a:lnTo>
                  <a:pt x="9111" y="3544"/>
                </a:lnTo>
                <a:lnTo>
                  <a:pt x="9445" y="3419"/>
                </a:lnTo>
                <a:lnTo>
                  <a:pt x="9785" y="3294"/>
                </a:lnTo>
                <a:lnTo>
                  <a:pt x="10130" y="3170"/>
                </a:lnTo>
                <a:lnTo>
                  <a:pt x="10480" y="3047"/>
                </a:lnTo>
                <a:lnTo>
                  <a:pt x="10836" y="2924"/>
                </a:lnTo>
                <a:lnTo>
                  <a:pt x="11198" y="2802"/>
                </a:lnTo>
                <a:lnTo>
                  <a:pt x="11565" y="2680"/>
                </a:lnTo>
                <a:lnTo>
                  <a:pt x="11937" y="2558"/>
                </a:lnTo>
                <a:lnTo>
                  <a:pt x="12314" y="2438"/>
                </a:lnTo>
                <a:lnTo>
                  <a:pt x="12697" y="2317"/>
                </a:lnTo>
                <a:lnTo>
                  <a:pt x="13085" y="2198"/>
                </a:lnTo>
                <a:lnTo>
                  <a:pt x="13478" y="2079"/>
                </a:lnTo>
                <a:lnTo>
                  <a:pt x="13877" y="1960"/>
                </a:lnTo>
                <a:lnTo>
                  <a:pt x="14281" y="1842"/>
                </a:lnTo>
                <a:lnTo>
                  <a:pt x="14690" y="1725"/>
                </a:lnTo>
                <a:lnTo>
                  <a:pt x="15104" y="1608"/>
                </a:lnTo>
                <a:lnTo>
                  <a:pt x="15523" y="1492"/>
                </a:lnTo>
                <a:lnTo>
                  <a:pt x="15947" y="1377"/>
                </a:lnTo>
                <a:lnTo>
                  <a:pt x="16376" y="1262"/>
                </a:lnTo>
                <a:lnTo>
                  <a:pt x="16811" y="1147"/>
                </a:lnTo>
                <a:lnTo>
                  <a:pt x="17250" y="1034"/>
                </a:lnTo>
                <a:lnTo>
                  <a:pt x="17695" y="921"/>
                </a:lnTo>
                <a:lnTo>
                  <a:pt x="18144" y="808"/>
                </a:lnTo>
                <a:lnTo>
                  <a:pt x="18598" y="696"/>
                </a:lnTo>
                <a:lnTo>
                  <a:pt x="19057" y="585"/>
                </a:lnTo>
                <a:lnTo>
                  <a:pt x="19521" y="474"/>
                </a:lnTo>
                <a:lnTo>
                  <a:pt x="19990" y="364"/>
                </a:lnTo>
                <a:lnTo>
                  <a:pt x="20464" y="255"/>
                </a:lnTo>
                <a:lnTo>
                  <a:pt x="20943" y="146"/>
                </a:lnTo>
                <a:lnTo>
                  <a:pt x="21426" y="38"/>
                </a:lnTo>
                <a:lnTo>
                  <a:pt x="21600" y="0"/>
                </a:lnTo>
              </a:path>
            </a:pathLst>
          </a:custGeom>
          <a:noFill/>
          <a:ln cap="flat" cmpd="sng" w="76200">
            <a:solidFill>
              <a:srgbClr val="33B4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896" y="10518771"/>
            <a:ext cx="3589498" cy="41067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6"/>
          <p:cNvSpPr txBox="1"/>
          <p:nvPr/>
        </p:nvSpPr>
        <p:spPr>
          <a:xfrm>
            <a:off x="382450" y="4040425"/>
            <a:ext cx="756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Оптимальное количество тем для моделирования определялось путем оценки согласованности моделей с разным количеством тем.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85" name="Google Shape;8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5375" y="1723000"/>
            <a:ext cx="11007575" cy="78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6"/>
          <p:cNvSpPr txBox="1"/>
          <p:nvPr/>
        </p:nvSpPr>
        <p:spPr>
          <a:xfrm>
            <a:off x="382450" y="5776900"/>
            <a:ext cx="756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Наибольшую согласованность показала модель с 3 темами.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B2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71bb2bb56_4_3"/>
          <p:cNvSpPr txBox="1"/>
          <p:nvPr>
            <p:ph type="title"/>
          </p:nvPr>
        </p:nvSpPr>
        <p:spPr>
          <a:xfrm>
            <a:off x="382450" y="308425"/>
            <a:ext cx="186672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</a:pPr>
            <a:r>
              <a:rPr lang="en-US"/>
              <a:t>Анализ модели</a:t>
            </a:r>
            <a:endParaRPr/>
          </a:p>
        </p:txBody>
      </p:sp>
      <p:sp>
        <p:nvSpPr>
          <p:cNvPr id="92" name="Google Shape;92;g2571bb2bb56_4_3"/>
          <p:cNvSpPr txBox="1"/>
          <p:nvPr/>
        </p:nvSpPr>
        <p:spPr>
          <a:xfrm>
            <a:off x="10026006" y="5118034"/>
            <a:ext cx="367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1270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571bb2bb56_4_3"/>
          <p:cNvSpPr/>
          <p:nvPr/>
        </p:nvSpPr>
        <p:spPr>
          <a:xfrm>
            <a:off x="9288790" y="-1"/>
            <a:ext cx="1928610" cy="11308572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0943" y="21454"/>
                </a:lnTo>
                <a:lnTo>
                  <a:pt x="20464" y="21345"/>
                </a:lnTo>
                <a:lnTo>
                  <a:pt x="19990" y="21236"/>
                </a:lnTo>
                <a:lnTo>
                  <a:pt x="19521" y="21126"/>
                </a:lnTo>
                <a:lnTo>
                  <a:pt x="19057" y="21015"/>
                </a:lnTo>
                <a:lnTo>
                  <a:pt x="18598" y="20904"/>
                </a:lnTo>
                <a:lnTo>
                  <a:pt x="18144" y="20792"/>
                </a:lnTo>
                <a:lnTo>
                  <a:pt x="17695" y="20680"/>
                </a:lnTo>
                <a:lnTo>
                  <a:pt x="17250" y="20566"/>
                </a:lnTo>
                <a:lnTo>
                  <a:pt x="16811" y="20453"/>
                </a:lnTo>
                <a:lnTo>
                  <a:pt x="16376" y="20338"/>
                </a:lnTo>
                <a:lnTo>
                  <a:pt x="15947" y="20223"/>
                </a:lnTo>
                <a:lnTo>
                  <a:pt x="15523" y="20108"/>
                </a:lnTo>
                <a:lnTo>
                  <a:pt x="15104" y="19992"/>
                </a:lnTo>
                <a:lnTo>
                  <a:pt x="14690" y="19875"/>
                </a:lnTo>
                <a:lnTo>
                  <a:pt x="14281" y="19758"/>
                </a:lnTo>
                <a:lnTo>
                  <a:pt x="13877" y="19640"/>
                </a:lnTo>
                <a:lnTo>
                  <a:pt x="13478" y="19521"/>
                </a:lnTo>
                <a:lnTo>
                  <a:pt x="13085" y="19402"/>
                </a:lnTo>
                <a:lnTo>
                  <a:pt x="12697" y="19283"/>
                </a:lnTo>
                <a:lnTo>
                  <a:pt x="12314" y="19162"/>
                </a:lnTo>
                <a:lnTo>
                  <a:pt x="11937" y="19042"/>
                </a:lnTo>
                <a:lnTo>
                  <a:pt x="11565" y="18920"/>
                </a:lnTo>
                <a:lnTo>
                  <a:pt x="11198" y="18799"/>
                </a:lnTo>
                <a:lnTo>
                  <a:pt x="10836" y="18676"/>
                </a:lnTo>
                <a:lnTo>
                  <a:pt x="10480" y="18553"/>
                </a:lnTo>
                <a:lnTo>
                  <a:pt x="10130" y="18430"/>
                </a:lnTo>
                <a:lnTo>
                  <a:pt x="9785" y="18306"/>
                </a:lnTo>
                <a:lnTo>
                  <a:pt x="9445" y="18181"/>
                </a:lnTo>
                <a:lnTo>
                  <a:pt x="9111" y="18056"/>
                </a:lnTo>
                <a:lnTo>
                  <a:pt x="8782" y="17931"/>
                </a:lnTo>
                <a:lnTo>
                  <a:pt x="8459" y="17805"/>
                </a:lnTo>
                <a:lnTo>
                  <a:pt x="8142" y="17678"/>
                </a:lnTo>
                <a:lnTo>
                  <a:pt x="7830" y="17551"/>
                </a:lnTo>
                <a:lnTo>
                  <a:pt x="7524" y="17423"/>
                </a:lnTo>
                <a:lnTo>
                  <a:pt x="7224" y="17295"/>
                </a:lnTo>
                <a:lnTo>
                  <a:pt x="6929" y="17167"/>
                </a:lnTo>
                <a:lnTo>
                  <a:pt x="6640" y="17038"/>
                </a:lnTo>
                <a:lnTo>
                  <a:pt x="6357" y="16908"/>
                </a:lnTo>
                <a:lnTo>
                  <a:pt x="6079" y="16778"/>
                </a:lnTo>
                <a:lnTo>
                  <a:pt x="5808" y="16648"/>
                </a:lnTo>
                <a:lnTo>
                  <a:pt x="5542" y="16517"/>
                </a:lnTo>
                <a:lnTo>
                  <a:pt x="5282" y="16385"/>
                </a:lnTo>
                <a:lnTo>
                  <a:pt x="5028" y="16253"/>
                </a:lnTo>
                <a:lnTo>
                  <a:pt x="4780" y="16121"/>
                </a:lnTo>
                <a:lnTo>
                  <a:pt x="4538" y="15988"/>
                </a:lnTo>
                <a:lnTo>
                  <a:pt x="4301" y="15855"/>
                </a:lnTo>
                <a:lnTo>
                  <a:pt x="4071" y="15721"/>
                </a:lnTo>
                <a:lnTo>
                  <a:pt x="3847" y="15587"/>
                </a:lnTo>
                <a:lnTo>
                  <a:pt x="3629" y="15453"/>
                </a:lnTo>
                <a:lnTo>
                  <a:pt x="3417" y="15318"/>
                </a:lnTo>
                <a:lnTo>
                  <a:pt x="3211" y="15182"/>
                </a:lnTo>
                <a:lnTo>
                  <a:pt x="3011" y="15046"/>
                </a:lnTo>
                <a:lnTo>
                  <a:pt x="2817" y="14910"/>
                </a:lnTo>
                <a:lnTo>
                  <a:pt x="2630" y="14773"/>
                </a:lnTo>
                <a:lnTo>
                  <a:pt x="2449" y="14636"/>
                </a:lnTo>
                <a:lnTo>
                  <a:pt x="2274" y="14499"/>
                </a:lnTo>
                <a:lnTo>
                  <a:pt x="2105" y="14361"/>
                </a:lnTo>
                <a:lnTo>
                  <a:pt x="1942" y="14223"/>
                </a:lnTo>
                <a:lnTo>
                  <a:pt x="1786" y="14084"/>
                </a:lnTo>
                <a:lnTo>
                  <a:pt x="1637" y="13945"/>
                </a:lnTo>
                <a:lnTo>
                  <a:pt x="1493" y="13806"/>
                </a:lnTo>
                <a:lnTo>
                  <a:pt x="1356" y="13666"/>
                </a:lnTo>
                <a:lnTo>
                  <a:pt x="1225" y="13526"/>
                </a:lnTo>
                <a:lnTo>
                  <a:pt x="1101" y="13386"/>
                </a:lnTo>
                <a:lnTo>
                  <a:pt x="984" y="13245"/>
                </a:lnTo>
                <a:lnTo>
                  <a:pt x="872" y="13104"/>
                </a:lnTo>
                <a:lnTo>
                  <a:pt x="768" y="12962"/>
                </a:lnTo>
                <a:lnTo>
                  <a:pt x="670" y="12820"/>
                </a:lnTo>
                <a:lnTo>
                  <a:pt x="578" y="12678"/>
                </a:lnTo>
                <a:lnTo>
                  <a:pt x="493" y="12535"/>
                </a:lnTo>
                <a:lnTo>
                  <a:pt x="415" y="12392"/>
                </a:lnTo>
                <a:lnTo>
                  <a:pt x="343" y="12249"/>
                </a:lnTo>
                <a:lnTo>
                  <a:pt x="279" y="12106"/>
                </a:lnTo>
                <a:lnTo>
                  <a:pt x="220" y="11962"/>
                </a:lnTo>
                <a:lnTo>
                  <a:pt x="169" y="11818"/>
                </a:lnTo>
                <a:lnTo>
                  <a:pt x="124" y="11673"/>
                </a:lnTo>
                <a:lnTo>
                  <a:pt x="86" y="11528"/>
                </a:lnTo>
                <a:lnTo>
                  <a:pt x="55" y="11383"/>
                </a:lnTo>
                <a:lnTo>
                  <a:pt x="31" y="11238"/>
                </a:lnTo>
                <a:lnTo>
                  <a:pt x="14" y="11092"/>
                </a:lnTo>
                <a:lnTo>
                  <a:pt x="3" y="10946"/>
                </a:lnTo>
                <a:lnTo>
                  <a:pt x="0" y="10800"/>
                </a:lnTo>
                <a:lnTo>
                  <a:pt x="3" y="10654"/>
                </a:lnTo>
                <a:lnTo>
                  <a:pt x="14" y="10508"/>
                </a:lnTo>
                <a:lnTo>
                  <a:pt x="31" y="10362"/>
                </a:lnTo>
                <a:lnTo>
                  <a:pt x="55" y="10217"/>
                </a:lnTo>
                <a:lnTo>
                  <a:pt x="86" y="10072"/>
                </a:lnTo>
                <a:lnTo>
                  <a:pt x="124" y="9927"/>
                </a:lnTo>
                <a:lnTo>
                  <a:pt x="169" y="9782"/>
                </a:lnTo>
                <a:lnTo>
                  <a:pt x="220" y="9638"/>
                </a:lnTo>
                <a:lnTo>
                  <a:pt x="279" y="9494"/>
                </a:lnTo>
                <a:lnTo>
                  <a:pt x="343" y="9351"/>
                </a:lnTo>
                <a:lnTo>
                  <a:pt x="415" y="9208"/>
                </a:lnTo>
                <a:lnTo>
                  <a:pt x="493" y="9065"/>
                </a:lnTo>
                <a:lnTo>
                  <a:pt x="578" y="8922"/>
                </a:lnTo>
                <a:lnTo>
                  <a:pt x="670" y="8780"/>
                </a:lnTo>
                <a:lnTo>
                  <a:pt x="768" y="8638"/>
                </a:lnTo>
                <a:lnTo>
                  <a:pt x="872" y="8496"/>
                </a:lnTo>
                <a:lnTo>
                  <a:pt x="984" y="8355"/>
                </a:lnTo>
                <a:lnTo>
                  <a:pt x="1101" y="8214"/>
                </a:lnTo>
                <a:lnTo>
                  <a:pt x="1225" y="8074"/>
                </a:lnTo>
                <a:lnTo>
                  <a:pt x="1356" y="7934"/>
                </a:lnTo>
                <a:lnTo>
                  <a:pt x="1493" y="7794"/>
                </a:lnTo>
                <a:lnTo>
                  <a:pt x="1637" y="7655"/>
                </a:lnTo>
                <a:lnTo>
                  <a:pt x="1786" y="7516"/>
                </a:lnTo>
                <a:lnTo>
                  <a:pt x="1942" y="7377"/>
                </a:lnTo>
                <a:lnTo>
                  <a:pt x="2105" y="7239"/>
                </a:lnTo>
                <a:lnTo>
                  <a:pt x="2274" y="7101"/>
                </a:lnTo>
                <a:lnTo>
                  <a:pt x="2449" y="6964"/>
                </a:lnTo>
                <a:lnTo>
                  <a:pt x="2630" y="6827"/>
                </a:lnTo>
                <a:lnTo>
                  <a:pt x="2817" y="6690"/>
                </a:lnTo>
                <a:lnTo>
                  <a:pt x="3011" y="6554"/>
                </a:lnTo>
                <a:lnTo>
                  <a:pt x="3211" y="6418"/>
                </a:lnTo>
                <a:lnTo>
                  <a:pt x="3417" y="6283"/>
                </a:lnTo>
                <a:lnTo>
                  <a:pt x="3629" y="6148"/>
                </a:lnTo>
                <a:lnTo>
                  <a:pt x="3847" y="6013"/>
                </a:lnTo>
                <a:lnTo>
                  <a:pt x="4071" y="5879"/>
                </a:lnTo>
                <a:lnTo>
                  <a:pt x="4301" y="5745"/>
                </a:lnTo>
                <a:lnTo>
                  <a:pt x="4538" y="5612"/>
                </a:lnTo>
                <a:lnTo>
                  <a:pt x="4780" y="5479"/>
                </a:lnTo>
                <a:lnTo>
                  <a:pt x="5028" y="5347"/>
                </a:lnTo>
                <a:lnTo>
                  <a:pt x="5282" y="5215"/>
                </a:lnTo>
                <a:lnTo>
                  <a:pt x="5542" y="5084"/>
                </a:lnTo>
                <a:lnTo>
                  <a:pt x="5808" y="4953"/>
                </a:lnTo>
                <a:lnTo>
                  <a:pt x="6079" y="4822"/>
                </a:lnTo>
                <a:lnTo>
                  <a:pt x="6357" y="4692"/>
                </a:lnTo>
                <a:lnTo>
                  <a:pt x="6640" y="4563"/>
                </a:lnTo>
                <a:lnTo>
                  <a:pt x="6929" y="4433"/>
                </a:lnTo>
                <a:lnTo>
                  <a:pt x="7224" y="4305"/>
                </a:lnTo>
                <a:lnTo>
                  <a:pt x="7524" y="4177"/>
                </a:lnTo>
                <a:lnTo>
                  <a:pt x="7830" y="4049"/>
                </a:lnTo>
                <a:lnTo>
                  <a:pt x="8142" y="3922"/>
                </a:lnTo>
                <a:lnTo>
                  <a:pt x="8459" y="3795"/>
                </a:lnTo>
                <a:lnTo>
                  <a:pt x="8782" y="3669"/>
                </a:lnTo>
                <a:lnTo>
                  <a:pt x="9111" y="3544"/>
                </a:lnTo>
                <a:lnTo>
                  <a:pt x="9445" y="3419"/>
                </a:lnTo>
                <a:lnTo>
                  <a:pt x="9785" y="3294"/>
                </a:lnTo>
                <a:lnTo>
                  <a:pt x="10130" y="3170"/>
                </a:lnTo>
                <a:lnTo>
                  <a:pt x="10480" y="3047"/>
                </a:lnTo>
                <a:lnTo>
                  <a:pt x="10836" y="2924"/>
                </a:lnTo>
                <a:lnTo>
                  <a:pt x="11198" y="2802"/>
                </a:lnTo>
                <a:lnTo>
                  <a:pt x="11565" y="2680"/>
                </a:lnTo>
                <a:lnTo>
                  <a:pt x="11937" y="2558"/>
                </a:lnTo>
                <a:lnTo>
                  <a:pt x="12314" y="2438"/>
                </a:lnTo>
                <a:lnTo>
                  <a:pt x="12697" y="2317"/>
                </a:lnTo>
                <a:lnTo>
                  <a:pt x="13085" y="2198"/>
                </a:lnTo>
                <a:lnTo>
                  <a:pt x="13478" y="2079"/>
                </a:lnTo>
                <a:lnTo>
                  <a:pt x="13877" y="1960"/>
                </a:lnTo>
                <a:lnTo>
                  <a:pt x="14281" y="1842"/>
                </a:lnTo>
                <a:lnTo>
                  <a:pt x="14690" y="1725"/>
                </a:lnTo>
                <a:lnTo>
                  <a:pt x="15104" y="1608"/>
                </a:lnTo>
                <a:lnTo>
                  <a:pt x="15523" y="1492"/>
                </a:lnTo>
                <a:lnTo>
                  <a:pt x="15947" y="1377"/>
                </a:lnTo>
                <a:lnTo>
                  <a:pt x="16376" y="1262"/>
                </a:lnTo>
                <a:lnTo>
                  <a:pt x="16811" y="1147"/>
                </a:lnTo>
                <a:lnTo>
                  <a:pt x="17250" y="1034"/>
                </a:lnTo>
                <a:lnTo>
                  <a:pt x="17695" y="921"/>
                </a:lnTo>
                <a:lnTo>
                  <a:pt x="18144" y="808"/>
                </a:lnTo>
                <a:lnTo>
                  <a:pt x="18598" y="696"/>
                </a:lnTo>
                <a:lnTo>
                  <a:pt x="19057" y="585"/>
                </a:lnTo>
                <a:lnTo>
                  <a:pt x="19521" y="474"/>
                </a:lnTo>
                <a:lnTo>
                  <a:pt x="19990" y="364"/>
                </a:lnTo>
                <a:lnTo>
                  <a:pt x="20464" y="255"/>
                </a:lnTo>
                <a:lnTo>
                  <a:pt x="20943" y="146"/>
                </a:lnTo>
                <a:lnTo>
                  <a:pt x="21426" y="38"/>
                </a:lnTo>
                <a:lnTo>
                  <a:pt x="21600" y="0"/>
                </a:lnTo>
              </a:path>
            </a:pathLst>
          </a:custGeom>
          <a:noFill/>
          <a:ln cap="flat" cmpd="sng" w="76200">
            <a:solidFill>
              <a:srgbClr val="33B4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2571bb2bb56_4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896" y="10518771"/>
            <a:ext cx="3589500" cy="410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2571bb2bb56_4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7501" y="1522082"/>
            <a:ext cx="13943997" cy="82588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571bb2bb56_4_3"/>
          <p:cNvSpPr txBox="1"/>
          <p:nvPr/>
        </p:nvSpPr>
        <p:spPr>
          <a:xfrm>
            <a:off x="382450" y="3530138"/>
            <a:ext cx="50931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В качестве отдельной темы модель выделила тексты на украинском языке.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Наличие большого количества одинаковых слов в двух языках может оказать негативное влияние при выделении тем.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От текстов на украинском языке было решено отказаться.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B2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71bb2bb56_4_27"/>
          <p:cNvSpPr txBox="1"/>
          <p:nvPr/>
        </p:nvSpPr>
        <p:spPr>
          <a:xfrm>
            <a:off x="10026006" y="5118034"/>
            <a:ext cx="367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1270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571bb2bb56_4_27"/>
          <p:cNvSpPr/>
          <p:nvPr/>
        </p:nvSpPr>
        <p:spPr>
          <a:xfrm>
            <a:off x="9288790" y="-1"/>
            <a:ext cx="1928610" cy="11308572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0943" y="21454"/>
                </a:lnTo>
                <a:lnTo>
                  <a:pt x="20464" y="21345"/>
                </a:lnTo>
                <a:lnTo>
                  <a:pt x="19990" y="21236"/>
                </a:lnTo>
                <a:lnTo>
                  <a:pt x="19521" y="21126"/>
                </a:lnTo>
                <a:lnTo>
                  <a:pt x="19057" y="21015"/>
                </a:lnTo>
                <a:lnTo>
                  <a:pt x="18598" y="20904"/>
                </a:lnTo>
                <a:lnTo>
                  <a:pt x="18144" y="20792"/>
                </a:lnTo>
                <a:lnTo>
                  <a:pt x="17695" y="20680"/>
                </a:lnTo>
                <a:lnTo>
                  <a:pt x="17250" y="20566"/>
                </a:lnTo>
                <a:lnTo>
                  <a:pt x="16811" y="20453"/>
                </a:lnTo>
                <a:lnTo>
                  <a:pt x="16376" y="20338"/>
                </a:lnTo>
                <a:lnTo>
                  <a:pt x="15947" y="20223"/>
                </a:lnTo>
                <a:lnTo>
                  <a:pt x="15523" y="20108"/>
                </a:lnTo>
                <a:lnTo>
                  <a:pt x="15104" y="19992"/>
                </a:lnTo>
                <a:lnTo>
                  <a:pt x="14690" y="19875"/>
                </a:lnTo>
                <a:lnTo>
                  <a:pt x="14281" y="19758"/>
                </a:lnTo>
                <a:lnTo>
                  <a:pt x="13877" y="19640"/>
                </a:lnTo>
                <a:lnTo>
                  <a:pt x="13478" y="19521"/>
                </a:lnTo>
                <a:lnTo>
                  <a:pt x="13085" y="19402"/>
                </a:lnTo>
                <a:lnTo>
                  <a:pt x="12697" y="19283"/>
                </a:lnTo>
                <a:lnTo>
                  <a:pt x="12314" y="19162"/>
                </a:lnTo>
                <a:lnTo>
                  <a:pt x="11937" y="19042"/>
                </a:lnTo>
                <a:lnTo>
                  <a:pt x="11565" y="18920"/>
                </a:lnTo>
                <a:lnTo>
                  <a:pt x="11198" y="18799"/>
                </a:lnTo>
                <a:lnTo>
                  <a:pt x="10836" y="18676"/>
                </a:lnTo>
                <a:lnTo>
                  <a:pt x="10480" y="18553"/>
                </a:lnTo>
                <a:lnTo>
                  <a:pt x="10130" y="18430"/>
                </a:lnTo>
                <a:lnTo>
                  <a:pt x="9785" y="18306"/>
                </a:lnTo>
                <a:lnTo>
                  <a:pt x="9445" y="18181"/>
                </a:lnTo>
                <a:lnTo>
                  <a:pt x="9111" y="18056"/>
                </a:lnTo>
                <a:lnTo>
                  <a:pt x="8782" y="17931"/>
                </a:lnTo>
                <a:lnTo>
                  <a:pt x="8459" y="17805"/>
                </a:lnTo>
                <a:lnTo>
                  <a:pt x="8142" y="17678"/>
                </a:lnTo>
                <a:lnTo>
                  <a:pt x="7830" y="17551"/>
                </a:lnTo>
                <a:lnTo>
                  <a:pt x="7524" y="17423"/>
                </a:lnTo>
                <a:lnTo>
                  <a:pt x="7224" y="17295"/>
                </a:lnTo>
                <a:lnTo>
                  <a:pt x="6929" y="17167"/>
                </a:lnTo>
                <a:lnTo>
                  <a:pt x="6640" y="17038"/>
                </a:lnTo>
                <a:lnTo>
                  <a:pt x="6357" y="16908"/>
                </a:lnTo>
                <a:lnTo>
                  <a:pt x="6079" y="16778"/>
                </a:lnTo>
                <a:lnTo>
                  <a:pt x="5808" y="16648"/>
                </a:lnTo>
                <a:lnTo>
                  <a:pt x="5542" y="16517"/>
                </a:lnTo>
                <a:lnTo>
                  <a:pt x="5282" y="16385"/>
                </a:lnTo>
                <a:lnTo>
                  <a:pt x="5028" y="16253"/>
                </a:lnTo>
                <a:lnTo>
                  <a:pt x="4780" y="16121"/>
                </a:lnTo>
                <a:lnTo>
                  <a:pt x="4538" y="15988"/>
                </a:lnTo>
                <a:lnTo>
                  <a:pt x="4301" y="15855"/>
                </a:lnTo>
                <a:lnTo>
                  <a:pt x="4071" y="15721"/>
                </a:lnTo>
                <a:lnTo>
                  <a:pt x="3847" y="15587"/>
                </a:lnTo>
                <a:lnTo>
                  <a:pt x="3629" y="15453"/>
                </a:lnTo>
                <a:lnTo>
                  <a:pt x="3417" y="15318"/>
                </a:lnTo>
                <a:lnTo>
                  <a:pt x="3211" y="15182"/>
                </a:lnTo>
                <a:lnTo>
                  <a:pt x="3011" y="15046"/>
                </a:lnTo>
                <a:lnTo>
                  <a:pt x="2817" y="14910"/>
                </a:lnTo>
                <a:lnTo>
                  <a:pt x="2630" y="14773"/>
                </a:lnTo>
                <a:lnTo>
                  <a:pt x="2449" y="14636"/>
                </a:lnTo>
                <a:lnTo>
                  <a:pt x="2274" y="14499"/>
                </a:lnTo>
                <a:lnTo>
                  <a:pt x="2105" y="14361"/>
                </a:lnTo>
                <a:lnTo>
                  <a:pt x="1942" y="14223"/>
                </a:lnTo>
                <a:lnTo>
                  <a:pt x="1786" y="14084"/>
                </a:lnTo>
                <a:lnTo>
                  <a:pt x="1637" y="13945"/>
                </a:lnTo>
                <a:lnTo>
                  <a:pt x="1493" y="13806"/>
                </a:lnTo>
                <a:lnTo>
                  <a:pt x="1356" y="13666"/>
                </a:lnTo>
                <a:lnTo>
                  <a:pt x="1225" y="13526"/>
                </a:lnTo>
                <a:lnTo>
                  <a:pt x="1101" y="13386"/>
                </a:lnTo>
                <a:lnTo>
                  <a:pt x="984" y="13245"/>
                </a:lnTo>
                <a:lnTo>
                  <a:pt x="872" y="13104"/>
                </a:lnTo>
                <a:lnTo>
                  <a:pt x="768" y="12962"/>
                </a:lnTo>
                <a:lnTo>
                  <a:pt x="670" y="12820"/>
                </a:lnTo>
                <a:lnTo>
                  <a:pt x="578" y="12678"/>
                </a:lnTo>
                <a:lnTo>
                  <a:pt x="493" y="12535"/>
                </a:lnTo>
                <a:lnTo>
                  <a:pt x="415" y="12392"/>
                </a:lnTo>
                <a:lnTo>
                  <a:pt x="343" y="12249"/>
                </a:lnTo>
                <a:lnTo>
                  <a:pt x="279" y="12106"/>
                </a:lnTo>
                <a:lnTo>
                  <a:pt x="220" y="11962"/>
                </a:lnTo>
                <a:lnTo>
                  <a:pt x="169" y="11818"/>
                </a:lnTo>
                <a:lnTo>
                  <a:pt x="124" y="11673"/>
                </a:lnTo>
                <a:lnTo>
                  <a:pt x="86" y="11528"/>
                </a:lnTo>
                <a:lnTo>
                  <a:pt x="55" y="11383"/>
                </a:lnTo>
                <a:lnTo>
                  <a:pt x="31" y="11238"/>
                </a:lnTo>
                <a:lnTo>
                  <a:pt x="14" y="11092"/>
                </a:lnTo>
                <a:lnTo>
                  <a:pt x="3" y="10946"/>
                </a:lnTo>
                <a:lnTo>
                  <a:pt x="0" y="10800"/>
                </a:lnTo>
                <a:lnTo>
                  <a:pt x="3" y="10654"/>
                </a:lnTo>
                <a:lnTo>
                  <a:pt x="14" y="10508"/>
                </a:lnTo>
                <a:lnTo>
                  <a:pt x="31" y="10362"/>
                </a:lnTo>
                <a:lnTo>
                  <a:pt x="55" y="10217"/>
                </a:lnTo>
                <a:lnTo>
                  <a:pt x="86" y="10072"/>
                </a:lnTo>
                <a:lnTo>
                  <a:pt x="124" y="9927"/>
                </a:lnTo>
                <a:lnTo>
                  <a:pt x="169" y="9782"/>
                </a:lnTo>
                <a:lnTo>
                  <a:pt x="220" y="9638"/>
                </a:lnTo>
                <a:lnTo>
                  <a:pt x="279" y="9494"/>
                </a:lnTo>
                <a:lnTo>
                  <a:pt x="343" y="9351"/>
                </a:lnTo>
                <a:lnTo>
                  <a:pt x="415" y="9208"/>
                </a:lnTo>
                <a:lnTo>
                  <a:pt x="493" y="9065"/>
                </a:lnTo>
                <a:lnTo>
                  <a:pt x="578" y="8922"/>
                </a:lnTo>
                <a:lnTo>
                  <a:pt x="670" y="8780"/>
                </a:lnTo>
                <a:lnTo>
                  <a:pt x="768" y="8638"/>
                </a:lnTo>
                <a:lnTo>
                  <a:pt x="872" y="8496"/>
                </a:lnTo>
                <a:lnTo>
                  <a:pt x="984" y="8355"/>
                </a:lnTo>
                <a:lnTo>
                  <a:pt x="1101" y="8214"/>
                </a:lnTo>
                <a:lnTo>
                  <a:pt x="1225" y="8074"/>
                </a:lnTo>
                <a:lnTo>
                  <a:pt x="1356" y="7934"/>
                </a:lnTo>
                <a:lnTo>
                  <a:pt x="1493" y="7794"/>
                </a:lnTo>
                <a:lnTo>
                  <a:pt x="1637" y="7655"/>
                </a:lnTo>
                <a:lnTo>
                  <a:pt x="1786" y="7516"/>
                </a:lnTo>
                <a:lnTo>
                  <a:pt x="1942" y="7377"/>
                </a:lnTo>
                <a:lnTo>
                  <a:pt x="2105" y="7239"/>
                </a:lnTo>
                <a:lnTo>
                  <a:pt x="2274" y="7101"/>
                </a:lnTo>
                <a:lnTo>
                  <a:pt x="2449" y="6964"/>
                </a:lnTo>
                <a:lnTo>
                  <a:pt x="2630" y="6827"/>
                </a:lnTo>
                <a:lnTo>
                  <a:pt x="2817" y="6690"/>
                </a:lnTo>
                <a:lnTo>
                  <a:pt x="3011" y="6554"/>
                </a:lnTo>
                <a:lnTo>
                  <a:pt x="3211" y="6418"/>
                </a:lnTo>
                <a:lnTo>
                  <a:pt x="3417" y="6283"/>
                </a:lnTo>
                <a:lnTo>
                  <a:pt x="3629" y="6148"/>
                </a:lnTo>
                <a:lnTo>
                  <a:pt x="3847" y="6013"/>
                </a:lnTo>
                <a:lnTo>
                  <a:pt x="4071" y="5879"/>
                </a:lnTo>
                <a:lnTo>
                  <a:pt x="4301" y="5745"/>
                </a:lnTo>
                <a:lnTo>
                  <a:pt x="4538" y="5612"/>
                </a:lnTo>
                <a:lnTo>
                  <a:pt x="4780" y="5479"/>
                </a:lnTo>
                <a:lnTo>
                  <a:pt x="5028" y="5347"/>
                </a:lnTo>
                <a:lnTo>
                  <a:pt x="5282" y="5215"/>
                </a:lnTo>
                <a:lnTo>
                  <a:pt x="5542" y="5084"/>
                </a:lnTo>
                <a:lnTo>
                  <a:pt x="5808" y="4953"/>
                </a:lnTo>
                <a:lnTo>
                  <a:pt x="6079" y="4822"/>
                </a:lnTo>
                <a:lnTo>
                  <a:pt x="6357" y="4692"/>
                </a:lnTo>
                <a:lnTo>
                  <a:pt x="6640" y="4563"/>
                </a:lnTo>
                <a:lnTo>
                  <a:pt x="6929" y="4433"/>
                </a:lnTo>
                <a:lnTo>
                  <a:pt x="7224" y="4305"/>
                </a:lnTo>
                <a:lnTo>
                  <a:pt x="7524" y="4177"/>
                </a:lnTo>
                <a:lnTo>
                  <a:pt x="7830" y="4049"/>
                </a:lnTo>
                <a:lnTo>
                  <a:pt x="8142" y="3922"/>
                </a:lnTo>
                <a:lnTo>
                  <a:pt x="8459" y="3795"/>
                </a:lnTo>
                <a:lnTo>
                  <a:pt x="8782" y="3669"/>
                </a:lnTo>
                <a:lnTo>
                  <a:pt x="9111" y="3544"/>
                </a:lnTo>
                <a:lnTo>
                  <a:pt x="9445" y="3419"/>
                </a:lnTo>
                <a:lnTo>
                  <a:pt x="9785" y="3294"/>
                </a:lnTo>
                <a:lnTo>
                  <a:pt x="10130" y="3170"/>
                </a:lnTo>
                <a:lnTo>
                  <a:pt x="10480" y="3047"/>
                </a:lnTo>
                <a:lnTo>
                  <a:pt x="10836" y="2924"/>
                </a:lnTo>
                <a:lnTo>
                  <a:pt x="11198" y="2802"/>
                </a:lnTo>
                <a:lnTo>
                  <a:pt x="11565" y="2680"/>
                </a:lnTo>
                <a:lnTo>
                  <a:pt x="11937" y="2558"/>
                </a:lnTo>
                <a:lnTo>
                  <a:pt x="12314" y="2438"/>
                </a:lnTo>
                <a:lnTo>
                  <a:pt x="12697" y="2317"/>
                </a:lnTo>
                <a:lnTo>
                  <a:pt x="13085" y="2198"/>
                </a:lnTo>
                <a:lnTo>
                  <a:pt x="13478" y="2079"/>
                </a:lnTo>
                <a:lnTo>
                  <a:pt x="13877" y="1960"/>
                </a:lnTo>
                <a:lnTo>
                  <a:pt x="14281" y="1842"/>
                </a:lnTo>
                <a:lnTo>
                  <a:pt x="14690" y="1725"/>
                </a:lnTo>
                <a:lnTo>
                  <a:pt x="15104" y="1608"/>
                </a:lnTo>
                <a:lnTo>
                  <a:pt x="15523" y="1492"/>
                </a:lnTo>
                <a:lnTo>
                  <a:pt x="15947" y="1377"/>
                </a:lnTo>
                <a:lnTo>
                  <a:pt x="16376" y="1262"/>
                </a:lnTo>
                <a:lnTo>
                  <a:pt x="16811" y="1147"/>
                </a:lnTo>
                <a:lnTo>
                  <a:pt x="17250" y="1034"/>
                </a:lnTo>
                <a:lnTo>
                  <a:pt x="17695" y="921"/>
                </a:lnTo>
                <a:lnTo>
                  <a:pt x="18144" y="808"/>
                </a:lnTo>
                <a:lnTo>
                  <a:pt x="18598" y="696"/>
                </a:lnTo>
                <a:lnTo>
                  <a:pt x="19057" y="585"/>
                </a:lnTo>
                <a:lnTo>
                  <a:pt x="19521" y="474"/>
                </a:lnTo>
                <a:lnTo>
                  <a:pt x="19990" y="364"/>
                </a:lnTo>
                <a:lnTo>
                  <a:pt x="20464" y="255"/>
                </a:lnTo>
                <a:lnTo>
                  <a:pt x="20943" y="146"/>
                </a:lnTo>
                <a:lnTo>
                  <a:pt x="21426" y="38"/>
                </a:lnTo>
                <a:lnTo>
                  <a:pt x="21600" y="0"/>
                </a:lnTo>
              </a:path>
            </a:pathLst>
          </a:custGeom>
          <a:noFill/>
          <a:ln cap="flat" cmpd="sng" w="76200">
            <a:solidFill>
              <a:srgbClr val="33B4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2571bb2bb56_4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896" y="10518771"/>
            <a:ext cx="3589500" cy="41067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571bb2bb56_4_27"/>
          <p:cNvSpPr txBox="1"/>
          <p:nvPr/>
        </p:nvSpPr>
        <p:spPr>
          <a:xfrm>
            <a:off x="1189050" y="4764025"/>
            <a:ext cx="676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Наилучшую согласованность показала модель с 14 темами.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05" name="Google Shape;105;g2571bb2bb56_4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5375" y="1723000"/>
            <a:ext cx="11007575" cy="78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571bb2bb56_4_27"/>
          <p:cNvSpPr txBox="1"/>
          <p:nvPr>
            <p:ph type="title"/>
          </p:nvPr>
        </p:nvSpPr>
        <p:spPr>
          <a:xfrm>
            <a:off x="382450" y="308425"/>
            <a:ext cx="186672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127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Arial"/>
              <a:buNone/>
            </a:pPr>
            <a:r>
              <a:rPr lang="en-US"/>
              <a:t>М</a:t>
            </a:r>
            <a:r>
              <a:rPr lang="en-US"/>
              <a:t>оделирование текстов на русском языке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B2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71bb2bb56_4_63"/>
          <p:cNvSpPr txBox="1"/>
          <p:nvPr>
            <p:ph type="title"/>
          </p:nvPr>
        </p:nvSpPr>
        <p:spPr>
          <a:xfrm>
            <a:off x="382450" y="308425"/>
            <a:ext cx="186672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127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70000"/>
              <a:buFont typeface="Arial"/>
              <a:buNone/>
            </a:pPr>
            <a:r>
              <a:rPr lang="en-US"/>
              <a:t>Анализ модели для текстов на русском языке</a:t>
            </a:r>
            <a:endParaRPr/>
          </a:p>
        </p:txBody>
      </p:sp>
      <p:sp>
        <p:nvSpPr>
          <p:cNvPr id="112" name="Google Shape;112;g2571bb2bb56_4_63"/>
          <p:cNvSpPr txBox="1"/>
          <p:nvPr/>
        </p:nvSpPr>
        <p:spPr>
          <a:xfrm>
            <a:off x="10026006" y="5118034"/>
            <a:ext cx="367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1270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571bb2bb56_4_63"/>
          <p:cNvSpPr/>
          <p:nvPr/>
        </p:nvSpPr>
        <p:spPr>
          <a:xfrm>
            <a:off x="9288790" y="-1"/>
            <a:ext cx="1928610" cy="11308572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20943" y="21454"/>
                </a:lnTo>
                <a:lnTo>
                  <a:pt x="20464" y="21345"/>
                </a:lnTo>
                <a:lnTo>
                  <a:pt x="19990" y="21236"/>
                </a:lnTo>
                <a:lnTo>
                  <a:pt x="19521" y="21126"/>
                </a:lnTo>
                <a:lnTo>
                  <a:pt x="19057" y="21015"/>
                </a:lnTo>
                <a:lnTo>
                  <a:pt x="18598" y="20904"/>
                </a:lnTo>
                <a:lnTo>
                  <a:pt x="18144" y="20792"/>
                </a:lnTo>
                <a:lnTo>
                  <a:pt x="17695" y="20680"/>
                </a:lnTo>
                <a:lnTo>
                  <a:pt x="17250" y="20566"/>
                </a:lnTo>
                <a:lnTo>
                  <a:pt x="16811" y="20453"/>
                </a:lnTo>
                <a:lnTo>
                  <a:pt x="16376" y="20338"/>
                </a:lnTo>
                <a:lnTo>
                  <a:pt x="15947" y="20223"/>
                </a:lnTo>
                <a:lnTo>
                  <a:pt x="15523" y="20108"/>
                </a:lnTo>
                <a:lnTo>
                  <a:pt x="15104" y="19992"/>
                </a:lnTo>
                <a:lnTo>
                  <a:pt x="14690" y="19875"/>
                </a:lnTo>
                <a:lnTo>
                  <a:pt x="14281" y="19758"/>
                </a:lnTo>
                <a:lnTo>
                  <a:pt x="13877" y="19640"/>
                </a:lnTo>
                <a:lnTo>
                  <a:pt x="13478" y="19521"/>
                </a:lnTo>
                <a:lnTo>
                  <a:pt x="13085" y="19402"/>
                </a:lnTo>
                <a:lnTo>
                  <a:pt x="12697" y="19283"/>
                </a:lnTo>
                <a:lnTo>
                  <a:pt x="12314" y="19162"/>
                </a:lnTo>
                <a:lnTo>
                  <a:pt x="11937" y="19042"/>
                </a:lnTo>
                <a:lnTo>
                  <a:pt x="11565" y="18920"/>
                </a:lnTo>
                <a:lnTo>
                  <a:pt x="11198" y="18799"/>
                </a:lnTo>
                <a:lnTo>
                  <a:pt x="10836" y="18676"/>
                </a:lnTo>
                <a:lnTo>
                  <a:pt x="10480" y="18553"/>
                </a:lnTo>
                <a:lnTo>
                  <a:pt x="10130" y="18430"/>
                </a:lnTo>
                <a:lnTo>
                  <a:pt x="9785" y="18306"/>
                </a:lnTo>
                <a:lnTo>
                  <a:pt x="9445" y="18181"/>
                </a:lnTo>
                <a:lnTo>
                  <a:pt x="9111" y="18056"/>
                </a:lnTo>
                <a:lnTo>
                  <a:pt x="8782" y="17931"/>
                </a:lnTo>
                <a:lnTo>
                  <a:pt x="8459" y="17805"/>
                </a:lnTo>
                <a:lnTo>
                  <a:pt x="8142" y="17678"/>
                </a:lnTo>
                <a:lnTo>
                  <a:pt x="7830" y="17551"/>
                </a:lnTo>
                <a:lnTo>
                  <a:pt x="7524" y="17423"/>
                </a:lnTo>
                <a:lnTo>
                  <a:pt x="7224" y="17295"/>
                </a:lnTo>
                <a:lnTo>
                  <a:pt x="6929" y="17167"/>
                </a:lnTo>
                <a:lnTo>
                  <a:pt x="6640" y="17038"/>
                </a:lnTo>
                <a:lnTo>
                  <a:pt x="6357" y="16908"/>
                </a:lnTo>
                <a:lnTo>
                  <a:pt x="6079" y="16778"/>
                </a:lnTo>
                <a:lnTo>
                  <a:pt x="5808" y="16648"/>
                </a:lnTo>
                <a:lnTo>
                  <a:pt x="5542" y="16517"/>
                </a:lnTo>
                <a:lnTo>
                  <a:pt x="5282" y="16385"/>
                </a:lnTo>
                <a:lnTo>
                  <a:pt x="5028" y="16253"/>
                </a:lnTo>
                <a:lnTo>
                  <a:pt x="4780" y="16121"/>
                </a:lnTo>
                <a:lnTo>
                  <a:pt x="4538" y="15988"/>
                </a:lnTo>
                <a:lnTo>
                  <a:pt x="4301" y="15855"/>
                </a:lnTo>
                <a:lnTo>
                  <a:pt x="4071" y="15721"/>
                </a:lnTo>
                <a:lnTo>
                  <a:pt x="3847" y="15587"/>
                </a:lnTo>
                <a:lnTo>
                  <a:pt x="3629" y="15453"/>
                </a:lnTo>
                <a:lnTo>
                  <a:pt x="3417" y="15318"/>
                </a:lnTo>
                <a:lnTo>
                  <a:pt x="3211" y="15182"/>
                </a:lnTo>
                <a:lnTo>
                  <a:pt x="3011" y="15046"/>
                </a:lnTo>
                <a:lnTo>
                  <a:pt x="2817" y="14910"/>
                </a:lnTo>
                <a:lnTo>
                  <a:pt x="2630" y="14773"/>
                </a:lnTo>
                <a:lnTo>
                  <a:pt x="2449" y="14636"/>
                </a:lnTo>
                <a:lnTo>
                  <a:pt x="2274" y="14499"/>
                </a:lnTo>
                <a:lnTo>
                  <a:pt x="2105" y="14361"/>
                </a:lnTo>
                <a:lnTo>
                  <a:pt x="1942" y="14223"/>
                </a:lnTo>
                <a:lnTo>
                  <a:pt x="1786" y="14084"/>
                </a:lnTo>
                <a:lnTo>
                  <a:pt x="1637" y="13945"/>
                </a:lnTo>
                <a:lnTo>
                  <a:pt x="1493" y="13806"/>
                </a:lnTo>
                <a:lnTo>
                  <a:pt x="1356" y="13666"/>
                </a:lnTo>
                <a:lnTo>
                  <a:pt x="1225" y="13526"/>
                </a:lnTo>
                <a:lnTo>
                  <a:pt x="1101" y="13386"/>
                </a:lnTo>
                <a:lnTo>
                  <a:pt x="984" y="13245"/>
                </a:lnTo>
                <a:lnTo>
                  <a:pt x="872" y="13104"/>
                </a:lnTo>
                <a:lnTo>
                  <a:pt x="768" y="12962"/>
                </a:lnTo>
                <a:lnTo>
                  <a:pt x="670" y="12820"/>
                </a:lnTo>
                <a:lnTo>
                  <a:pt x="578" y="12678"/>
                </a:lnTo>
                <a:lnTo>
                  <a:pt x="493" y="12535"/>
                </a:lnTo>
                <a:lnTo>
                  <a:pt x="415" y="12392"/>
                </a:lnTo>
                <a:lnTo>
                  <a:pt x="343" y="12249"/>
                </a:lnTo>
                <a:lnTo>
                  <a:pt x="279" y="12106"/>
                </a:lnTo>
                <a:lnTo>
                  <a:pt x="220" y="11962"/>
                </a:lnTo>
                <a:lnTo>
                  <a:pt x="169" y="11818"/>
                </a:lnTo>
                <a:lnTo>
                  <a:pt x="124" y="11673"/>
                </a:lnTo>
                <a:lnTo>
                  <a:pt x="86" y="11528"/>
                </a:lnTo>
                <a:lnTo>
                  <a:pt x="55" y="11383"/>
                </a:lnTo>
                <a:lnTo>
                  <a:pt x="31" y="11238"/>
                </a:lnTo>
                <a:lnTo>
                  <a:pt x="14" y="11092"/>
                </a:lnTo>
                <a:lnTo>
                  <a:pt x="3" y="10946"/>
                </a:lnTo>
                <a:lnTo>
                  <a:pt x="0" y="10800"/>
                </a:lnTo>
                <a:lnTo>
                  <a:pt x="3" y="10654"/>
                </a:lnTo>
                <a:lnTo>
                  <a:pt x="14" y="10508"/>
                </a:lnTo>
                <a:lnTo>
                  <a:pt x="31" y="10362"/>
                </a:lnTo>
                <a:lnTo>
                  <a:pt x="55" y="10217"/>
                </a:lnTo>
                <a:lnTo>
                  <a:pt x="86" y="10072"/>
                </a:lnTo>
                <a:lnTo>
                  <a:pt x="124" y="9927"/>
                </a:lnTo>
                <a:lnTo>
                  <a:pt x="169" y="9782"/>
                </a:lnTo>
                <a:lnTo>
                  <a:pt x="220" y="9638"/>
                </a:lnTo>
                <a:lnTo>
                  <a:pt x="279" y="9494"/>
                </a:lnTo>
                <a:lnTo>
                  <a:pt x="343" y="9351"/>
                </a:lnTo>
                <a:lnTo>
                  <a:pt x="415" y="9208"/>
                </a:lnTo>
                <a:lnTo>
                  <a:pt x="493" y="9065"/>
                </a:lnTo>
                <a:lnTo>
                  <a:pt x="578" y="8922"/>
                </a:lnTo>
                <a:lnTo>
                  <a:pt x="670" y="8780"/>
                </a:lnTo>
                <a:lnTo>
                  <a:pt x="768" y="8638"/>
                </a:lnTo>
                <a:lnTo>
                  <a:pt x="872" y="8496"/>
                </a:lnTo>
                <a:lnTo>
                  <a:pt x="984" y="8355"/>
                </a:lnTo>
                <a:lnTo>
                  <a:pt x="1101" y="8214"/>
                </a:lnTo>
                <a:lnTo>
                  <a:pt x="1225" y="8074"/>
                </a:lnTo>
                <a:lnTo>
                  <a:pt x="1356" y="7934"/>
                </a:lnTo>
                <a:lnTo>
                  <a:pt x="1493" y="7794"/>
                </a:lnTo>
                <a:lnTo>
                  <a:pt x="1637" y="7655"/>
                </a:lnTo>
                <a:lnTo>
                  <a:pt x="1786" y="7516"/>
                </a:lnTo>
                <a:lnTo>
                  <a:pt x="1942" y="7377"/>
                </a:lnTo>
                <a:lnTo>
                  <a:pt x="2105" y="7239"/>
                </a:lnTo>
                <a:lnTo>
                  <a:pt x="2274" y="7101"/>
                </a:lnTo>
                <a:lnTo>
                  <a:pt x="2449" y="6964"/>
                </a:lnTo>
                <a:lnTo>
                  <a:pt x="2630" y="6827"/>
                </a:lnTo>
                <a:lnTo>
                  <a:pt x="2817" y="6690"/>
                </a:lnTo>
                <a:lnTo>
                  <a:pt x="3011" y="6554"/>
                </a:lnTo>
                <a:lnTo>
                  <a:pt x="3211" y="6418"/>
                </a:lnTo>
                <a:lnTo>
                  <a:pt x="3417" y="6283"/>
                </a:lnTo>
                <a:lnTo>
                  <a:pt x="3629" y="6148"/>
                </a:lnTo>
                <a:lnTo>
                  <a:pt x="3847" y="6013"/>
                </a:lnTo>
                <a:lnTo>
                  <a:pt x="4071" y="5879"/>
                </a:lnTo>
                <a:lnTo>
                  <a:pt x="4301" y="5745"/>
                </a:lnTo>
                <a:lnTo>
                  <a:pt x="4538" y="5612"/>
                </a:lnTo>
                <a:lnTo>
                  <a:pt x="4780" y="5479"/>
                </a:lnTo>
                <a:lnTo>
                  <a:pt x="5028" y="5347"/>
                </a:lnTo>
                <a:lnTo>
                  <a:pt x="5282" y="5215"/>
                </a:lnTo>
                <a:lnTo>
                  <a:pt x="5542" y="5084"/>
                </a:lnTo>
                <a:lnTo>
                  <a:pt x="5808" y="4953"/>
                </a:lnTo>
                <a:lnTo>
                  <a:pt x="6079" y="4822"/>
                </a:lnTo>
                <a:lnTo>
                  <a:pt x="6357" y="4692"/>
                </a:lnTo>
                <a:lnTo>
                  <a:pt x="6640" y="4563"/>
                </a:lnTo>
                <a:lnTo>
                  <a:pt x="6929" y="4433"/>
                </a:lnTo>
                <a:lnTo>
                  <a:pt x="7224" y="4305"/>
                </a:lnTo>
                <a:lnTo>
                  <a:pt x="7524" y="4177"/>
                </a:lnTo>
                <a:lnTo>
                  <a:pt x="7830" y="4049"/>
                </a:lnTo>
                <a:lnTo>
                  <a:pt x="8142" y="3922"/>
                </a:lnTo>
                <a:lnTo>
                  <a:pt x="8459" y="3795"/>
                </a:lnTo>
                <a:lnTo>
                  <a:pt x="8782" y="3669"/>
                </a:lnTo>
                <a:lnTo>
                  <a:pt x="9111" y="3544"/>
                </a:lnTo>
                <a:lnTo>
                  <a:pt x="9445" y="3419"/>
                </a:lnTo>
                <a:lnTo>
                  <a:pt x="9785" y="3294"/>
                </a:lnTo>
                <a:lnTo>
                  <a:pt x="10130" y="3170"/>
                </a:lnTo>
                <a:lnTo>
                  <a:pt x="10480" y="3047"/>
                </a:lnTo>
                <a:lnTo>
                  <a:pt x="10836" y="2924"/>
                </a:lnTo>
                <a:lnTo>
                  <a:pt x="11198" y="2802"/>
                </a:lnTo>
                <a:lnTo>
                  <a:pt x="11565" y="2680"/>
                </a:lnTo>
                <a:lnTo>
                  <a:pt x="11937" y="2558"/>
                </a:lnTo>
                <a:lnTo>
                  <a:pt x="12314" y="2438"/>
                </a:lnTo>
                <a:lnTo>
                  <a:pt x="12697" y="2317"/>
                </a:lnTo>
                <a:lnTo>
                  <a:pt x="13085" y="2198"/>
                </a:lnTo>
                <a:lnTo>
                  <a:pt x="13478" y="2079"/>
                </a:lnTo>
                <a:lnTo>
                  <a:pt x="13877" y="1960"/>
                </a:lnTo>
                <a:lnTo>
                  <a:pt x="14281" y="1842"/>
                </a:lnTo>
                <a:lnTo>
                  <a:pt x="14690" y="1725"/>
                </a:lnTo>
                <a:lnTo>
                  <a:pt x="15104" y="1608"/>
                </a:lnTo>
                <a:lnTo>
                  <a:pt x="15523" y="1492"/>
                </a:lnTo>
                <a:lnTo>
                  <a:pt x="15947" y="1377"/>
                </a:lnTo>
                <a:lnTo>
                  <a:pt x="16376" y="1262"/>
                </a:lnTo>
                <a:lnTo>
                  <a:pt x="16811" y="1147"/>
                </a:lnTo>
                <a:lnTo>
                  <a:pt x="17250" y="1034"/>
                </a:lnTo>
                <a:lnTo>
                  <a:pt x="17695" y="921"/>
                </a:lnTo>
                <a:lnTo>
                  <a:pt x="18144" y="808"/>
                </a:lnTo>
                <a:lnTo>
                  <a:pt x="18598" y="696"/>
                </a:lnTo>
                <a:lnTo>
                  <a:pt x="19057" y="585"/>
                </a:lnTo>
                <a:lnTo>
                  <a:pt x="19521" y="474"/>
                </a:lnTo>
                <a:lnTo>
                  <a:pt x="19990" y="364"/>
                </a:lnTo>
                <a:lnTo>
                  <a:pt x="20464" y="255"/>
                </a:lnTo>
                <a:lnTo>
                  <a:pt x="20943" y="146"/>
                </a:lnTo>
                <a:lnTo>
                  <a:pt x="21426" y="38"/>
                </a:lnTo>
                <a:lnTo>
                  <a:pt x="21600" y="0"/>
                </a:lnTo>
              </a:path>
            </a:pathLst>
          </a:custGeom>
          <a:noFill/>
          <a:ln cap="flat" cmpd="sng" w="76200">
            <a:solidFill>
              <a:srgbClr val="33B4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FF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2571bb2bb56_4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896" y="10518771"/>
            <a:ext cx="3589500" cy="410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571bb2bb56_4_63"/>
          <p:cNvPicPr preferRelativeResize="0"/>
          <p:nvPr/>
        </p:nvPicPr>
        <p:blipFill rotWithShape="1">
          <a:blip r:embed="rId4">
            <a:alphaModFix/>
          </a:blip>
          <a:srcRect b="0" l="864" r="864" t="0"/>
          <a:stretch/>
        </p:blipFill>
        <p:spPr>
          <a:xfrm>
            <a:off x="5957501" y="1522082"/>
            <a:ext cx="13943997" cy="825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571bb2bb56_4_63"/>
          <p:cNvSpPr txBox="1"/>
          <p:nvPr/>
        </p:nvSpPr>
        <p:spPr>
          <a:xfrm>
            <a:off x="398900" y="4394563"/>
            <a:ext cx="5093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Некоторые темы имеют пересечения. Каждому посту с разной вероятностью соответствует несколько тем.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Для присвоения названий темам был использован “</a:t>
            </a:r>
            <a:r>
              <a:rPr lang="en-US" sz="2400">
                <a:solidFill>
                  <a:schemeClr val="dk1"/>
                </a:solidFill>
              </a:rPr>
              <a:t>ChatGPT”.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