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53806F4-5349-426F-96DC-80206C9C111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62F29FD-679F-42AC-A221-8110D61EAF5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59920"/>
            <a:ext cx="15366240" cy="156132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0480" y="16459200"/>
            <a:ext cx="15366240" cy="156132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6360" cy="201852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8400" y="76320"/>
            <a:ext cx="43730280" cy="388548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Predicting Graduation Rates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Fred Berendse, Ph.D.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0" y="4343400"/>
            <a:ext cx="10357560" cy="102816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11179080"/>
            <a:ext cx="10357560" cy="10281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1177640" y="4343400"/>
            <a:ext cx="10357560" cy="10281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22355280" y="4343400"/>
            <a:ext cx="10357560" cy="10281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22131360" y="27706320"/>
            <a:ext cx="10368720" cy="10281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33532920" y="4343400"/>
            <a:ext cx="10357560" cy="10281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33539040" y="26239680"/>
            <a:ext cx="10357560" cy="10281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0" y="17695080"/>
            <a:ext cx="10357560" cy="10281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711360" y="5715000"/>
            <a:ext cx="9448200" cy="52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Education is touted as the great equalizer that opens doors for the disenfranchised. For that reason, it is necessary to examine how our educational institutions, from pre-K to post-secondary, are facilitating (or hampering) the path toward equity.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11277720" y="5715000"/>
            <a:ext cx="10210680" cy="16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6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Linear Regression with Lasso</a:t>
            </a:r>
            <a:endParaRPr b="1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1" lang="en-US" sz="42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-349200" y="11927880"/>
            <a:ext cx="9956160" cy="54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3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Determine the primary factors influencing post-secondary graduation rates of majority and minority groups.</a:t>
            </a:r>
            <a:endParaRPr b="0" lang="en-US" sz="4200" spc="-1" strike="noStrike">
              <a:latin typeface="Arial"/>
            </a:endParaRPr>
          </a:p>
          <a:p>
            <a:pPr lvl="1" marL="1271520" indent="-413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Utilize regression models and predict graduation rates based on institutional metrics.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33662880" y="5791320"/>
            <a:ext cx="9686160" cy="12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have relatively the same values of R-squared and RMSE.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22302000" y="12877200"/>
            <a:ext cx="103420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 MCMC regressor utilizing a subset of features from the Lasso regression model gives the following distributions of coefficients.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2" name="Picture 2" descr=""/>
          <p:cNvPicPr/>
          <p:nvPr/>
        </p:nvPicPr>
        <p:blipFill>
          <a:blip r:embed="rId1"/>
          <a:stretch/>
        </p:blipFill>
        <p:spPr>
          <a:xfrm>
            <a:off x="838080" y="603000"/>
            <a:ext cx="1523160" cy="2825280"/>
          </a:xfrm>
          <a:prstGeom prst="rect">
            <a:avLst/>
          </a:prstGeom>
          <a:ln>
            <a:noFill/>
          </a:ln>
        </p:spPr>
      </p:pic>
      <p:sp>
        <p:nvSpPr>
          <p:cNvPr id="63" name="CustomShape 15"/>
          <p:cNvSpPr/>
          <p:nvPr/>
        </p:nvSpPr>
        <p:spPr>
          <a:xfrm>
            <a:off x="34181280" y="602280"/>
            <a:ext cx="72054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/github.com/fred-b-berendse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4" name="Picture 387" descr=""/>
          <p:cNvPicPr/>
          <p:nvPr/>
        </p:nvPicPr>
        <p:blipFill>
          <a:blip r:embed="rId2"/>
          <a:stretch/>
        </p:blipFill>
        <p:spPr>
          <a:xfrm>
            <a:off x="33022440" y="671400"/>
            <a:ext cx="699480" cy="699480"/>
          </a:xfrm>
          <a:prstGeom prst="rect">
            <a:avLst/>
          </a:prstGeom>
          <a:ln>
            <a:noFill/>
          </a:ln>
        </p:spPr>
      </p:pic>
      <p:pic>
        <p:nvPicPr>
          <p:cNvPr id="65" name="Picture 388" descr=""/>
          <p:cNvPicPr/>
          <p:nvPr/>
        </p:nvPicPr>
        <p:blipFill>
          <a:blip r:embed="rId3"/>
          <a:stretch/>
        </p:blipFill>
        <p:spPr>
          <a:xfrm>
            <a:off x="33050160" y="2826720"/>
            <a:ext cx="705600" cy="533880"/>
          </a:xfrm>
          <a:prstGeom prst="rect">
            <a:avLst/>
          </a:prstGeom>
          <a:ln>
            <a:noFill/>
          </a:ln>
        </p:spPr>
      </p:pic>
      <p:sp>
        <p:nvSpPr>
          <p:cNvPr id="66" name="CustomShape 16"/>
          <p:cNvSpPr/>
          <p:nvPr/>
        </p:nvSpPr>
        <p:spPr>
          <a:xfrm>
            <a:off x="33070680" y="1600200"/>
            <a:ext cx="12945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7" name="CustomShape 17"/>
          <p:cNvSpPr/>
          <p:nvPr/>
        </p:nvSpPr>
        <p:spPr>
          <a:xfrm>
            <a:off x="34145280" y="1676520"/>
            <a:ext cx="490392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/in/fred-b-berendse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CustomShape 18"/>
          <p:cNvSpPr/>
          <p:nvPr/>
        </p:nvSpPr>
        <p:spPr>
          <a:xfrm>
            <a:off x="34160400" y="2666880"/>
            <a:ext cx="721692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fred.b.berendse@gmail.com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19"/>
          <p:cNvSpPr/>
          <p:nvPr/>
        </p:nvSpPr>
        <p:spPr>
          <a:xfrm>
            <a:off x="742320" y="19227600"/>
            <a:ext cx="9498960" cy="62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The IPEDS database consists of annual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survey data collected from post-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secondary institutions. Targets are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bachelor’s degrees completed within 6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years in 2016-17. Features include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institutional, admissions, and student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financial aid data. There were 682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institutions with all considered features.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Variance inflation factors above 5 were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eliminated, resulting in the feature set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below. 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10436400" y="25467480"/>
            <a:ext cx="10411920" cy="7032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5"/>
          <a:srcRect l="4329" t="0" r="0" b="0"/>
          <a:stretch/>
        </p:blipFill>
        <p:spPr>
          <a:xfrm>
            <a:off x="731520" y="25536240"/>
            <a:ext cx="9475920" cy="6949440"/>
          </a:xfrm>
          <a:prstGeom prst="rect">
            <a:avLst/>
          </a:prstGeom>
          <a:ln>
            <a:noFill/>
          </a:ln>
        </p:spPr>
      </p:pic>
      <p:sp>
        <p:nvSpPr>
          <p:cNvPr id="72" name="CustomShape 20"/>
          <p:cNvSpPr/>
          <p:nvPr/>
        </p:nvSpPr>
        <p:spPr>
          <a:xfrm>
            <a:off x="11155680" y="6503400"/>
            <a:ext cx="10362600" cy="18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Five-fold cross validation was used to optimize the Lasso shrinkage parameter to 0.08.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6"/>
          <a:srcRect l="0" t="0" r="8947" b="0"/>
          <a:stretch/>
        </p:blipFill>
        <p:spPr>
          <a:xfrm>
            <a:off x="11176920" y="8745840"/>
            <a:ext cx="10311480" cy="7303680"/>
          </a:xfrm>
          <a:prstGeom prst="rect">
            <a:avLst/>
          </a:prstGeom>
          <a:ln>
            <a:noFill/>
          </a:ln>
        </p:spPr>
      </p:pic>
      <p:sp>
        <p:nvSpPr>
          <p:cNvPr id="74" name="CustomShape 21"/>
          <p:cNvSpPr/>
          <p:nvPr/>
        </p:nvSpPr>
        <p:spPr>
          <a:xfrm>
            <a:off x="13167360" y="8147520"/>
            <a:ext cx="704088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1" lang="en-US" sz="2800" spc="-1" strike="noStrike">
                <a:solidFill>
                  <a:srgbClr val="393939"/>
                </a:solidFill>
                <a:latin typeface="Gill Sans"/>
                <a:ea typeface="Arial"/>
              </a:rPr>
              <a:t>Lasso Regression Coefficients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75" name="CustomShape 22"/>
          <p:cNvSpPr/>
          <p:nvPr/>
        </p:nvSpPr>
        <p:spPr>
          <a:xfrm>
            <a:off x="11277720" y="16285680"/>
            <a:ext cx="1021068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6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2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Random Forest Regression</a:t>
            </a:r>
            <a:endParaRPr b="1" lang="en-US" sz="4200" spc="-1" strike="noStrike">
              <a:latin typeface="Arial"/>
            </a:endParaRPr>
          </a:p>
        </p:txBody>
      </p:sp>
      <p:sp>
        <p:nvSpPr>
          <p:cNvPr id="76" name="CustomShape 23"/>
          <p:cNvSpPr/>
          <p:nvPr/>
        </p:nvSpPr>
        <p:spPr>
          <a:xfrm>
            <a:off x="11237760" y="17130240"/>
            <a:ext cx="1015920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Five-fold cross validation provided a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best RF model with 160 trees, a MSE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split criterion, 2 or more samples per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split, and considered      features per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split.</a:t>
            </a:r>
            <a:endParaRPr b="0" lang="en-US" sz="3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7" name="Formula 24"/>
              <p:cNvSpPr txBox="1"/>
              <p:nvPr/>
            </p:nvSpPr>
            <p:spPr>
              <a:xfrm>
                <a:off x="13990320" y="18870840"/>
                <a:ext cx="592920" cy="544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 xml:space="preserve">n</m:t>
                        </m:r>
                      </m:e>
                    </m:rad>
                  </m:oMath>
                </a14:m>
              </a:p>
            </p:txBody>
          </p:sp>
        </mc:Choice>
        <mc:Fallback/>
      </mc:AlternateContent>
      <p:grpSp>
        <p:nvGrpSpPr>
          <p:cNvPr id="78" name="Group 25"/>
          <p:cNvGrpSpPr/>
          <p:nvPr/>
        </p:nvGrpSpPr>
        <p:grpSpPr>
          <a:xfrm>
            <a:off x="10881360" y="19571040"/>
            <a:ext cx="10424160" cy="5893200"/>
            <a:chOff x="10881360" y="19571040"/>
            <a:chExt cx="10424160" cy="5893200"/>
          </a:xfrm>
        </p:grpSpPr>
        <p:pic>
          <p:nvPicPr>
            <p:cNvPr id="79" name="" descr=""/>
            <p:cNvPicPr/>
            <p:nvPr/>
          </p:nvPicPr>
          <p:blipFill>
            <a:blip r:embed="rId7"/>
            <a:srcRect l="0" t="0" r="0" b="50446"/>
            <a:stretch/>
          </p:blipFill>
          <p:spPr>
            <a:xfrm>
              <a:off x="10881360" y="20252520"/>
              <a:ext cx="10424160" cy="5211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CustomShape 26"/>
            <p:cNvSpPr/>
            <p:nvPr/>
          </p:nvSpPr>
          <p:spPr>
            <a:xfrm>
              <a:off x="13529160" y="19571040"/>
              <a:ext cx="5786280" cy="59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1" lang="en-US" sz="2800" spc="-1" strike="noStrike">
                <a:latin typeface="Arial"/>
              </a:endParaRPr>
            </a:p>
          </p:txBody>
        </p:sp>
      </p:grpSp>
      <p:grpSp>
        <p:nvGrpSpPr>
          <p:cNvPr id="81" name="Group 27"/>
          <p:cNvGrpSpPr/>
          <p:nvPr/>
        </p:nvGrpSpPr>
        <p:grpSpPr>
          <a:xfrm>
            <a:off x="22399920" y="5760720"/>
            <a:ext cx="10244160" cy="6126480"/>
            <a:chOff x="22399920" y="5760720"/>
            <a:chExt cx="10244160" cy="6126480"/>
          </a:xfrm>
        </p:grpSpPr>
        <p:pic>
          <p:nvPicPr>
            <p:cNvPr id="82" name="" descr=""/>
            <p:cNvPicPr/>
            <p:nvPr/>
          </p:nvPicPr>
          <p:blipFill>
            <a:blip r:embed="rId8"/>
            <a:srcRect l="0" t="49998" r="0" b="-927"/>
            <a:stretch/>
          </p:blipFill>
          <p:spPr>
            <a:xfrm>
              <a:off x="22399920" y="6452640"/>
              <a:ext cx="10244160" cy="5434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3" name="CustomShape 28"/>
            <p:cNvSpPr/>
            <p:nvPr/>
          </p:nvSpPr>
          <p:spPr>
            <a:xfrm>
              <a:off x="24916320" y="5760720"/>
              <a:ext cx="5686200" cy="59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1" lang="en-US" sz="2800" spc="-1" strike="noStrike">
                <a:latin typeface="Arial"/>
              </a:endParaRPr>
            </a:p>
          </p:txBody>
        </p:sp>
      </p:grpSp>
      <p:sp>
        <p:nvSpPr>
          <p:cNvPr id="84" name="CustomShape 29"/>
          <p:cNvSpPr/>
          <p:nvPr/>
        </p:nvSpPr>
        <p:spPr>
          <a:xfrm>
            <a:off x="22368600" y="12000960"/>
            <a:ext cx="1021068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6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3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Markov-Chain Monte Carlo</a:t>
            </a:r>
            <a:endParaRPr b="1" lang="en-US" sz="4200" spc="-1" strike="noStrike">
              <a:latin typeface="Arial"/>
            </a:endParaRPr>
          </a:p>
        </p:txBody>
      </p:sp>
      <p:sp>
        <p:nvSpPr>
          <p:cNvPr id="85" name="CustomShape 30"/>
          <p:cNvSpPr/>
          <p:nvPr/>
        </p:nvSpPr>
        <p:spPr>
          <a:xfrm>
            <a:off x="34040520" y="27451440"/>
            <a:ext cx="9686160" cy="19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agree on the most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important features consistent across all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race and aid status groups: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31"/>
          <p:cNvSpPr/>
          <p:nvPr/>
        </p:nvSpPr>
        <p:spPr>
          <a:xfrm>
            <a:off x="33973920" y="29483640"/>
            <a:ext cx="9752760" cy="31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 marL="343080" indent="-3423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English 25</a:t>
            </a:r>
            <a:r>
              <a:rPr b="0" lang="en-US" sz="3600" spc="-1" strike="noStrike" baseline="101000">
                <a:solidFill>
                  <a:srgbClr val="393939"/>
                </a:solidFill>
                <a:latin typeface="Gill Sans"/>
                <a:ea typeface="Arial"/>
              </a:rPr>
              <a:t>th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 acceptance percentile  </a:t>
            </a:r>
            <a:endParaRPr b="0" lang="en-US" sz="3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Percent of students awarded Pell grant </a:t>
            </a:r>
            <a:endParaRPr b="0" lang="en-US" sz="3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Percent applicants admitted</a:t>
            </a:r>
            <a:endParaRPr b="0" lang="en-US" sz="3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Percent students living with family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Application>LibreOffice/6.2.7.1$Linux_X86_64 LibreOffice_project/20$Build-1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2019-11-07T22:36:43Z</dcterms:modified>
  <cp:revision>55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