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9A38029-952C-40D2-870E-4064737FB55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EA58A31-E0DF-4E01-8A5D-E659F8D4B98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2080"/>
            <a:ext cx="15364080" cy="155916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2640" y="16459200"/>
            <a:ext cx="15364080" cy="155916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4200" cy="20163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2720" cy="1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8400" y="76320"/>
            <a:ext cx="43728120" cy="388332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Predicting Graduation Rates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Fred Berendse, Ph.D.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4343400"/>
            <a:ext cx="1035540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1179080"/>
            <a:ext cx="1035540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77640" y="4343400"/>
            <a:ext cx="2164932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2131360" y="27592920"/>
            <a:ext cx="1036656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33431040" y="16642080"/>
            <a:ext cx="1035540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 Comparison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3442560" y="26816400"/>
            <a:ext cx="1035540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0" y="17695080"/>
            <a:ext cx="1035540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711360" y="5715000"/>
            <a:ext cx="9446040" cy="52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Education is touted as the great equalizer that opens doors for the disenfranchised. For that reason, it is imperative to examine how our educational institutions, from pre-K to post-secondary, are facilitating (or hampering) the path toward equity.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11277720" y="5715000"/>
            <a:ext cx="10208520" cy="16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38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Linear Regression with Lasso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-349200" y="11927880"/>
            <a:ext cx="9954000" cy="54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14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Determine the primary factors influencing post-secondary graduation rates of majority and minority groups.</a:t>
            </a:r>
            <a:endParaRPr b="0" lang="en-US" sz="4200" spc="-1" strike="noStrike">
              <a:latin typeface="Arial"/>
            </a:endParaRPr>
          </a:p>
          <a:p>
            <a:pPr lvl="1" marL="1271520" indent="-4114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regression models and predict graduation rates based on institutional metrics.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3613920" y="17922240"/>
            <a:ext cx="996372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have similar RMSEs with random forest holding a slight edge in performance.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22302000" y="12877200"/>
            <a:ext cx="1033992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 MCMC regression utilizing the important features from the Lasso regression model was performed. All fits obtained convergence (</a:t>
            </a:r>
            <a:r>
              <a:rPr b="0" i="1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i.e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. Gelman-Rubin statistic near 1.00). All racial/aid target groups obtained similar coefficient distributions.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1000" cy="2823120"/>
          </a:xfrm>
          <a:prstGeom prst="rect">
            <a:avLst/>
          </a:prstGeom>
          <a:ln>
            <a:noFill/>
          </a:ln>
        </p:spPr>
      </p:pic>
      <p:sp>
        <p:nvSpPr>
          <p:cNvPr id="62" name="CustomShape 14"/>
          <p:cNvSpPr/>
          <p:nvPr/>
        </p:nvSpPr>
        <p:spPr>
          <a:xfrm>
            <a:off x="34181280" y="602280"/>
            <a:ext cx="72054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/github.com/fred-b-berendse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7320" cy="697320"/>
          </a:xfrm>
          <a:prstGeom prst="rect">
            <a:avLst/>
          </a:prstGeom>
          <a:ln>
            <a:noFill/>
          </a:ln>
        </p:spPr>
      </p:pic>
      <p:pic>
        <p:nvPicPr>
          <p:cNvPr id="64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3440" cy="531720"/>
          </a:xfrm>
          <a:prstGeom prst="rect">
            <a:avLst/>
          </a:prstGeom>
          <a:ln>
            <a:noFill/>
          </a:ln>
        </p:spPr>
      </p:pic>
      <p:sp>
        <p:nvSpPr>
          <p:cNvPr id="65" name="CustomShape 15"/>
          <p:cNvSpPr/>
          <p:nvPr/>
        </p:nvSpPr>
        <p:spPr>
          <a:xfrm>
            <a:off x="33070680" y="1600200"/>
            <a:ext cx="1292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6" name="CustomShape 16"/>
          <p:cNvSpPr/>
          <p:nvPr/>
        </p:nvSpPr>
        <p:spPr>
          <a:xfrm>
            <a:off x="34145280" y="1676520"/>
            <a:ext cx="4903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/in/fred-b-berendse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17"/>
          <p:cNvSpPr/>
          <p:nvPr/>
        </p:nvSpPr>
        <p:spPr>
          <a:xfrm>
            <a:off x="34160400" y="2666880"/>
            <a:ext cx="7215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fred.b.berendse@gmail.com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18"/>
          <p:cNvSpPr/>
          <p:nvPr/>
        </p:nvSpPr>
        <p:spPr>
          <a:xfrm>
            <a:off x="742320" y="19227600"/>
            <a:ext cx="9496800" cy="62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The IPEDS database consists of annual survey data collected from post-secondary institutions. Targets are bachelor’s degrees completed within 6 years in 2016-17. Features include institution characteristics, admissions data, and student financial aid data. There are 682 institutions with all considered features. Variance inflation factors above 5 were eliminated, resulting in the feature set below. 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" name="CustomShape 19"/>
          <p:cNvSpPr/>
          <p:nvPr/>
        </p:nvSpPr>
        <p:spPr>
          <a:xfrm>
            <a:off x="11155680" y="6503400"/>
            <a:ext cx="1036044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Below are the most important coefficients after Lasso regularization: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0" name="CustomShape 20"/>
          <p:cNvSpPr/>
          <p:nvPr/>
        </p:nvSpPr>
        <p:spPr>
          <a:xfrm>
            <a:off x="11264760" y="15766200"/>
            <a:ext cx="1020852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38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2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Random Forest Regression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1" name="CustomShape 21"/>
          <p:cNvSpPr/>
          <p:nvPr/>
        </p:nvSpPr>
        <p:spPr>
          <a:xfrm>
            <a:off x="11224800" y="16610760"/>
            <a:ext cx="1015704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Partial dependence plots for the four most important features are shown. Higher test benchmarks, fewer Pell Grants, and more selective admissions correlate with higher graduation rates.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2" name="CustomShape 22"/>
          <p:cNvSpPr/>
          <p:nvPr/>
        </p:nvSpPr>
        <p:spPr>
          <a:xfrm>
            <a:off x="22368600" y="12000960"/>
            <a:ext cx="1020852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38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3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Markov Chain Monte Carlo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3" name="CustomShape 23"/>
          <p:cNvSpPr/>
          <p:nvPr/>
        </p:nvSpPr>
        <p:spPr>
          <a:xfrm>
            <a:off x="33764040" y="28208160"/>
            <a:ext cx="9684000" cy="43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agree that ACT/SAT acceptance benchmarks are positively correlated with graduation rates for all groups. Percentage of students receiving a Pell Grant is negatively correlated with graduation rate in the Lasso and random forest models. 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" name="CustomShape 24"/>
          <p:cNvSpPr/>
          <p:nvPr/>
        </p:nvSpPr>
        <p:spPr>
          <a:xfrm>
            <a:off x="33684120" y="4333680"/>
            <a:ext cx="9989280" cy="10260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22128480" y="31377600"/>
            <a:ext cx="3884040" cy="8074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tretch/>
        </p:blipFill>
        <p:spPr>
          <a:xfrm>
            <a:off x="22402800" y="28803600"/>
            <a:ext cx="3179520" cy="10728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6"/>
          <a:stretch/>
        </p:blipFill>
        <p:spPr>
          <a:xfrm>
            <a:off x="22774680" y="30041640"/>
            <a:ext cx="2643840" cy="10461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7"/>
          <a:stretch/>
        </p:blipFill>
        <p:spPr>
          <a:xfrm>
            <a:off x="26517600" y="28803600"/>
            <a:ext cx="2004480" cy="10782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8"/>
          <a:stretch/>
        </p:blipFill>
        <p:spPr>
          <a:xfrm>
            <a:off x="26151840" y="30165840"/>
            <a:ext cx="3087360" cy="7390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9"/>
          <a:stretch/>
        </p:blipFill>
        <p:spPr>
          <a:xfrm>
            <a:off x="29626560" y="28924560"/>
            <a:ext cx="2481840" cy="8830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0"/>
          <a:stretch/>
        </p:blipFill>
        <p:spPr>
          <a:xfrm>
            <a:off x="29432880" y="29986560"/>
            <a:ext cx="2935080" cy="11401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1"/>
          <a:stretch/>
        </p:blipFill>
        <p:spPr>
          <a:xfrm>
            <a:off x="26954640" y="31164480"/>
            <a:ext cx="1847160" cy="13849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12"/>
          <a:srcRect l="0" t="10526" r="0" b="20999"/>
          <a:stretch/>
        </p:blipFill>
        <p:spPr>
          <a:xfrm>
            <a:off x="29556720" y="31272480"/>
            <a:ext cx="2811240" cy="11865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13"/>
          <a:stretch/>
        </p:blipFill>
        <p:spPr>
          <a:xfrm>
            <a:off x="34254000" y="20212920"/>
            <a:ext cx="8776800" cy="6266160"/>
          </a:xfrm>
          <a:prstGeom prst="rect">
            <a:avLst/>
          </a:prstGeom>
          <a:ln>
            <a:noFill/>
          </a:ln>
        </p:spPr>
      </p:pic>
      <p:grpSp>
        <p:nvGrpSpPr>
          <p:cNvPr id="85" name="Group 25"/>
          <p:cNvGrpSpPr/>
          <p:nvPr/>
        </p:nvGrpSpPr>
        <p:grpSpPr>
          <a:xfrm>
            <a:off x="33284160" y="5669280"/>
            <a:ext cx="10113840" cy="10716480"/>
            <a:chOff x="33284160" y="5669280"/>
            <a:chExt cx="10113840" cy="10716480"/>
          </a:xfrm>
        </p:grpSpPr>
        <p:sp>
          <p:nvSpPr>
            <p:cNvPr id="86" name="CustomShape 26"/>
            <p:cNvSpPr/>
            <p:nvPr/>
          </p:nvSpPr>
          <p:spPr>
            <a:xfrm>
              <a:off x="35478720" y="5669280"/>
              <a:ext cx="694764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Predicted Mean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87" name="" descr=""/>
            <p:cNvPicPr/>
            <p:nvPr/>
          </p:nvPicPr>
          <p:blipFill>
            <a:blip r:embed="rId14"/>
            <a:srcRect l="0" t="3571" r="0" b="0"/>
            <a:stretch/>
          </p:blipFill>
          <p:spPr>
            <a:xfrm>
              <a:off x="33284160" y="6511680"/>
              <a:ext cx="10113840" cy="98740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8" name="" descr=""/>
          <p:cNvPicPr/>
          <p:nvPr/>
        </p:nvPicPr>
        <p:blipFill>
          <a:blip r:embed="rId15"/>
          <a:stretch/>
        </p:blipFill>
        <p:spPr>
          <a:xfrm>
            <a:off x="11887200" y="25957080"/>
            <a:ext cx="9509400" cy="6369480"/>
          </a:xfrm>
          <a:prstGeom prst="rect">
            <a:avLst/>
          </a:prstGeom>
          <a:ln>
            <a:noFill/>
          </a:ln>
        </p:spPr>
      </p:pic>
      <p:grpSp>
        <p:nvGrpSpPr>
          <p:cNvPr id="89" name="Group 27"/>
          <p:cNvGrpSpPr/>
          <p:nvPr/>
        </p:nvGrpSpPr>
        <p:grpSpPr>
          <a:xfrm>
            <a:off x="10344600" y="7950600"/>
            <a:ext cx="11346120" cy="7680240"/>
            <a:chOff x="10344600" y="7950600"/>
            <a:chExt cx="11346120" cy="7680240"/>
          </a:xfrm>
        </p:grpSpPr>
        <p:sp>
          <p:nvSpPr>
            <p:cNvPr id="90" name="CustomShape 28"/>
            <p:cNvSpPr/>
            <p:nvPr/>
          </p:nvSpPr>
          <p:spPr>
            <a:xfrm>
              <a:off x="13339800" y="7950600"/>
              <a:ext cx="703872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Lasso Regression Coefficients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1" name="" descr=""/>
            <p:cNvPicPr/>
            <p:nvPr/>
          </p:nvPicPr>
          <p:blipFill>
            <a:blip r:embed="rId16"/>
            <a:srcRect l="0" t="0" r="8494" b="0"/>
            <a:stretch/>
          </p:blipFill>
          <p:spPr>
            <a:xfrm>
              <a:off x="10344600" y="8499240"/>
              <a:ext cx="11346120" cy="7131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Group 29"/>
          <p:cNvGrpSpPr/>
          <p:nvPr/>
        </p:nvGrpSpPr>
        <p:grpSpPr>
          <a:xfrm>
            <a:off x="21949920" y="16410240"/>
            <a:ext cx="10510560" cy="10845000"/>
            <a:chOff x="21949920" y="16410240"/>
            <a:chExt cx="10510560" cy="10845000"/>
          </a:xfrm>
        </p:grpSpPr>
        <p:sp>
          <p:nvSpPr>
            <p:cNvPr id="93" name="CustomShape 30"/>
            <p:cNvSpPr/>
            <p:nvPr/>
          </p:nvSpPr>
          <p:spPr>
            <a:xfrm>
              <a:off x="23225760" y="16410240"/>
              <a:ext cx="834444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Coefficients: Hispanic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4" name="" descr=""/>
            <p:cNvPicPr/>
            <p:nvPr/>
          </p:nvPicPr>
          <p:blipFill>
            <a:blip r:embed="rId17"/>
            <a:srcRect l="0" t="3473" r="0" b="0"/>
            <a:stretch/>
          </p:blipFill>
          <p:spPr>
            <a:xfrm>
              <a:off x="21949920" y="17099280"/>
              <a:ext cx="10510560" cy="10155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5" name="Group 31"/>
          <p:cNvGrpSpPr/>
          <p:nvPr/>
        </p:nvGrpSpPr>
        <p:grpSpPr>
          <a:xfrm>
            <a:off x="10885680" y="19571040"/>
            <a:ext cx="10876320" cy="6031080"/>
            <a:chOff x="10885680" y="19571040"/>
            <a:chExt cx="10876320" cy="6031080"/>
          </a:xfrm>
        </p:grpSpPr>
        <p:sp>
          <p:nvSpPr>
            <p:cNvPr id="96" name="CustomShape 32"/>
            <p:cNvSpPr/>
            <p:nvPr/>
          </p:nvSpPr>
          <p:spPr>
            <a:xfrm>
              <a:off x="13529160" y="19571040"/>
              <a:ext cx="578412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7" name="" descr=""/>
            <p:cNvPicPr/>
            <p:nvPr/>
          </p:nvPicPr>
          <p:blipFill>
            <a:blip r:embed="rId18"/>
            <a:srcRect l="0" t="0" r="0" b="50217"/>
            <a:stretch/>
          </p:blipFill>
          <p:spPr>
            <a:xfrm>
              <a:off x="10885680" y="20194560"/>
              <a:ext cx="10876320" cy="54075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8" name="Group 33"/>
          <p:cNvGrpSpPr/>
          <p:nvPr/>
        </p:nvGrpSpPr>
        <p:grpSpPr>
          <a:xfrm>
            <a:off x="22110480" y="5652720"/>
            <a:ext cx="10876320" cy="6087600"/>
            <a:chOff x="22110480" y="5652720"/>
            <a:chExt cx="10876320" cy="6087600"/>
          </a:xfrm>
        </p:grpSpPr>
        <p:sp>
          <p:nvSpPr>
            <p:cNvPr id="99" name="CustomShape 34"/>
            <p:cNvSpPr/>
            <p:nvPr/>
          </p:nvSpPr>
          <p:spPr>
            <a:xfrm>
              <a:off x="24916320" y="5652720"/>
              <a:ext cx="568404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100" name="" descr=""/>
            <p:cNvPicPr/>
            <p:nvPr/>
          </p:nvPicPr>
          <p:blipFill>
            <a:blip r:embed="rId19"/>
            <a:srcRect l="0" t="49492" r="0" b="0"/>
            <a:stretch/>
          </p:blipFill>
          <p:spPr>
            <a:xfrm>
              <a:off x="22110480" y="6253920"/>
              <a:ext cx="10876320" cy="5486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1" name="" descr=""/>
          <p:cNvPicPr/>
          <p:nvPr/>
        </p:nvPicPr>
        <p:blipFill>
          <a:blip r:embed="rId20"/>
          <a:stretch/>
        </p:blipFill>
        <p:spPr>
          <a:xfrm>
            <a:off x="965160" y="25985160"/>
            <a:ext cx="11013120" cy="635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Application>LibreOffice/6.2.7.1$Linux_X86_64 LibreOffice_project/20$Build-1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2019-11-11T11:25:33Z</dcterms:modified>
  <cp:revision>71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