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3.png" ContentType="image/png"/>
  <Override PartName="/ppt/media/image21.png" ContentType="image/png"/>
  <Override PartName="/ppt/media/image1.png" ContentType="image/png"/>
  <Override PartName="/ppt/media/image2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6C0F865-424B-46A9-A667-05AA100337E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BF90776-9083-4C5A-BA61-63CE1955CF1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0640"/>
            <a:ext cx="15365520" cy="156060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7771200" y="16459200"/>
            <a:ext cx="15365520" cy="156060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5640" cy="201780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4160" cy="126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slideLayout" Target="../slideLayouts/slideLayout1.xml"/><Relationship Id="rId2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68400" y="76320"/>
            <a:ext cx="43729560" cy="388476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Predicting Graduation Rates</a:t>
            </a:r>
            <a:endParaRPr b="0" lang="en-US" sz="9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Fred Berendse, Ph.D.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0" y="434340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Background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0" y="1117908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Objectives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1177640" y="434340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22355280" y="434340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22131360" y="27592920"/>
            <a:ext cx="1036800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Tech Stack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33284160" y="1737360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 Comparison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33442560" y="2714040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Conclusions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0" y="17695080"/>
            <a:ext cx="1035684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711360" y="5715000"/>
            <a:ext cx="9447480" cy="52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Education is touted as the great equalizer that opens doors for the disenfranchised. For that reason, it is necessary to examine how our educational institutions, from pre-K to post-secondary, are facilitating (or hampering) the path toward equity.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11277720" y="5715000"/>
            <a:ext cx="10209960" cy="16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Linear Regression with Lasso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4200" spc="-1" strike="noStrike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-349200" y="11927880"/>
            <a:ext cx="9955440" cy="54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1800" spc="-1" strike="noStrike">
              <a:latin typeface="Arial"/>
            </a:endParaRPr>
          </a:p>
          <a:p>
            <a:pPr lvl="1" marL="1271520" indent="-412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Determine the primary factors influencing post-secondary graduation rates of majority and minority groups.</a:t>
            </a:r>
            <a:endParaRPr b="0" lang="en-US" sz="4200" spc="-1" strike="noStrike">
              <a:latin typeface="Arial"/>
            </a:endParaRPr>
          </a:p>
          <a:p>
            <a:pPr lvl="1" marL="1271520" indent="-41292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Utilize regression models and predict graduation rates based on institutional metrics.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33467040" y="18653760"/>
            <a:ext cx="9965160" cy="18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0000"/>
              </a:lnSpc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All three models have similar RMSEs with Random Forest holding a slight edge in performance.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22302000" y="12877200"/>
            <a:ext cx="1034136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no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 MCMC regression utilizing the important features from the Lasso regression model was performed. All fits obtained convergence (</a:t>
            </a:r>
            <a:r>
              <a:rPr b="0" i="1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i.e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. Gelman-Rubin statistic near 1.00). All racial/aid target groups obtained similar coefficient distributions.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2" name="Picture 2" descr=""/>
          <p:cNvPicPr/>
          <p:nvPr/>
        </p:nvPicPr>
        <p:blipFill>
          <a:blip r:embed="rId1"/>
          <a:stretch/>
        </p:blipFill>
        <p:spPr>
          <a:xfrm>
            <a:off x="838080" y="603000"/>
            <a:ext cx="1522440" cy="2824560"/>
          </a:xfrm>
          <a:prstGeom prst="rect">
            <a:avLst/>
          </a:prstGeom>
          <a:ln>
            <a:noFill/>
          </a:ln>
        </p:spPr>
      </p:pic>
      <p:sp>
        <p:nvSpPr>
          <p:cNvPr id="63" name="CustomShape 15"/>
          <p:cNvSpPr/>
          <p:nvPr/>
        </p:nvSpPr>
        <p:spPr>
          <a:xfrm>
            <a:off x="34181280" y="602280"/>
            <a:ext cx="72054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/github.com/fred-b-berendse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4" name="Picture 387" descr=""/>
          <p:cNvPicPr/>
          <p:nvPr/>
        </p:nvPicPr>
        <p:blipFill>
          <a:blip r:embed="rId2"/>
          <a:stretch/>
        </p:blipFill>
        <p:spPr>
          <a:xfrm>
            <a:off x="33022440" y="671400"/>
            <a:ext cx="698760" cy="698760"/>
          </a:xfrm>
          <a:prstGeom prst="rect">
            <a:avLst/>
          </a:prstGeom>
          <a:ln>
            <a:noFill/>
          </a:ln>
        </p:spPr>
      </p:pic>
      <p:pic>
        <p:nvPicPr>
          <p:cNvPr id="65" name="Picture 388" descr=""/>
          <p:cNvPicPr/>
          <p:nvPr/>
        </p:nvPicPr>
        <p:blipFill>
          <a:blip r:embed="rId3"/>
          <a:stretch/>
        </p:blipFill>
        <p:spPr>
          <a:xfrm>
            <a:off x="33050160" y="2826720"/>
            <a:ext cx="704880" cy="533160"/>
          </a:xfrm>
          <a:prstGeom prst="rect">
            <a:avLst/>
          </a:prstGeom>
          <a:ln>
            <a:noFill/>
          </a:ln>
        </p:spPr>
      </p:pic>
      <p:sp>
        <p:nvSpPr>
          <p:cNvPr id="66" name="CustomShape 16"/>
          <p:cNvSpPr/>
          <p:nvPr/>
        </p:nvSpPr>
        <p:spPr>
          <a:xfrm>
            <a:off x="33070680" y="1600200"/>
            <a:ext cx="1293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7" name="CustomShape 17"/>
          <p:cNvSpPr/>
          <p:nvPr/>
        </p:nvSpPr>
        <p:spPr>
          <a:xfrm>
            <a:off x="34145280" y="1676520"/>
            <a:ext cx="49039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/in/fred-b-berendse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CustomShape 18"/>
          <p:cNvSpPr/>
          <p:nvPr/>
        </p:nvSpPr>
        <p:spPr>
          <a:xfrm>
            <a:off x="34160400" y="2666880"/>
            <a:ext cx="72162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fred.b.berendse@gmail.com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CustomShape 19"/>
          <p:cNvSpPr/>
          <p:nvPr/>
        </p:nvSpPr>
        <p:spPr>
          <a:xfrm>
            <a:off x="742320" y="19227600"/>
            <a:ext cx="9498240" cy="62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The IPEDS database consists of annual survey data collected from post-secondary institutions. Targets are bachelor’s degrees completed within 6 years in 2016-17. Features include institution characteristics, admissions data, and student financial aid data. There were 682 institutions with all considered features. Variance inflation factors above 5 were eliminated, resulting in the feature set below. 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4"/>
          <a:stretch/>
        </p:blipFill>
        <p:spPr>
          <a:xfrm>
            <a:off x="10436400" y="25467480"/>
            <a:ext cx="10411200" cy="70315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5"/>
          <a:srcRect l="4329" t="0" r="0" b="0"/>
          <a:stretch/>
        </p:blipFill>
        <p:spPr>
          <a:xfrm>
            <a:off x="731520" y="25536240"/>
            <a:ext cx="9475200" cy="6948720"/>
          </a:xfrm>
          <a:prstGeom prst="rect">
            <a:avLst/>
          </a:prstGeom>
          <a:ln>
            <a:noFill/>
          </a:ln>
        </p:spPr>
      </p:pic>
      <p:sp>
        <p:nvSpPr>
          <p:cNvPr id="72" name="CustomShape 20"/>
          <p:cNvSpPr/>
          <p:nvPr/>
        </p:nvSpPr>
        <p:spPr>
          <a:xfrm>
            <a:off x="11155680" y="6503400"/>
            <a:ext cx="10361880" cy="181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Five-fold cross validation was used to optimize the Lasso shrinkage parameter to 0.08.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6"/>
          <a:srcRect l="0" t="0" r="8947" b="0"/>
          <a:stretch/>
        </p:blipFill>
        <p:spPr>
          <a:xfrm>
            <a:off x="11176920" y="8745840"/>
            <a:ext cx="10310760" cy="7302960"/>
          </a:xfrm>
          <a:prstGeom prst="rect">
            <a:avLst/>
          </a:prstGeom>
          <a:ln>
            <a:noFill/>
          </a:ln>
        </p:spPr>
      </p:pic>
      <p:sp>
        <p:nvSpPr>
          <p:cNvPr id="74" name="CustomShape 21"/>
          <p:cNvSpPr/>
          <p:nvPr/>
        </p:nvSpPr>
        <p:spPr>
          <a:xfrm>
            <a:off x="13167360" y="8147520"/>
            <a:ext cx="704016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>
              <a:lnSpc>
                <a:spcPct val="100000"/>
              </a:lnSpc>
              <a:spcBef>
                <a:spcPts val="2100"/>
              </a:spcBef>
            </a:pPr>
            <a:r>
              <a:rPr b="1" lang="en-US" sz="2800" spc="-1" strike="noStrike">
                <a:solidFill>
                  <a:srgbClr val="393939"/>
                </a:solidFill>
                <a:latin typeface="Gill Sans"/>
                <a:ea typeface="Arial"/>
              </a:rPr>
              <a:t>Lasso Regression Coefficients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5" name="CustomShape 22"/>
          <p:cNvSpPr/>
          <p:nvPr/>
        </p:nvSpPr>
        <p:spPr>
          <a:xfrm>
            <a:off x="11277720" y="16285680"/>
            <a:ext cx="1020996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 startAt="2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Random Forest Regression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6" name="CustomShape 23"/>
          <p:cNvSpPr/>
          <p:nvPr/>
        </p:nvSpPr>
        <p:spPr>
          <a:xfrm>
            <a:off x="11237760" y="17130240"/>
            <a:ext cx="1015848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noAutofit/>
          </a:bodyPr>
          <a:p>
            <a:pPr algn="just">
              <a:lnSpc>
                <a:spcPct val="100000"/>
              </a:lnSpc>
              <a:spcBef>
                <a:spcPts val="2100"/>
              </a:spcBef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Five-fold cross validation provided a best RF model with 160 trees, a MSE split criterion, 2 or more samples per split, and considered      features per split.</a:t>
            </a:r>
            <a:endParaRPr b="0" lang="en-US" sz="3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7" name="Formula 24"/>
              <p:cNvSpPr txBox="1"/>
              <p:nvPr/>
            </p:nvSpPr>
            <p:spPr>
              <a:xfrm>
                <a:off x="13990320" y="18870840"/>
                <a:ext cx="592200" cy="543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r>
                          <m:t xml:space="preserve">n</m:t>
                        </m:r>
                      </m:e>
                    </m:rad>
                  </m:oMath>
                </a14:m>
              </a:p>
            </p:txBody>
          </p:sp>
        </mc:Choice>
        <mc:Fallback/>
      </mc:AlternateContent>
      <p:grpSp>
        <p:nvGrpSpPr>
          <p:cNvPr id="78" name="Group 25"/>
          <p:cNvGrpSpPr/>
          <p:nvPr/>
        </p:nvGrpSpPr>
        <p:grpSpPr>
          <a:xfrm>
            <a:off x="10881360" y="19571040"/>
            <a:ext cx="10423440" cy="5892480"/>
            <a:chOff x="10881360" y="19571040"/>
            <a:chExt cx="10423440" cy="5892480"/>
          </a:xfrm>
        </p:grpSpPr>
        <p:pic>
          <p:nvPicPr>
            <p:cNvPr id="79" name="" descr=""/>
            <p:cNvPicPr/>
            <p:nvPr/>
          </p:nvPicPr>
          <p:blipFill>
            <a:blip r:embed="rId7"/>
            <a:srcRect l="0" t="0" r="0" b="50432"/>
            <a:stretch/>
          </p:blipFill>
          <p:spPr>
            <a:xfrm>
              <a:off x="10881360" y="20252520"/>
              <a:ext cx="10423440" cy="5211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0" name="CustomShape 26"/>
            <p:cNvSpPr/>
            <p:nvPr/>
          </p:nvSpPr>
          <p:spPr>
            <a:xfrm>
              <a:off x="13529160" y="19571040"/>
              <a:ext cx="578556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Partial Dependence Plots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81" name="Group 27"/>
          <p:cNvGrpSpPr/>
          <p:nvPr/>
        </p:nvGrpSpPr>
        <p:grpSpPr>
          <a:xfrm>
            <a:off x="22399920" y="5760720"/>
            <a:ext cx="10243440" cy="6125760"/>
            <a:chOff x="22399920" y="5760720"/>
            <a:chExt cx="10243440" cy="6125760"/>
          </a:xfrm>
        </p:grpSpPr>
        <p:pic>
          <p:nvPicPr>
            <p:cNvPr id="82" name="" descr=""/>
            <p:cNvPicPr/>
            <p:nvPr/>
          </p:nvPicPr>
          <p:blipFill>
            <a:blip r:embed="rId8"/>
            <a:srcRect l="0" t="49985" r="0" b="-927"/>
            <a:stretch/>
          </p:blipFill>
          <p:spPr>
            <a:xfrm>
              <a:off x="22399920" y="6452640"/>
              <a:ext cx="10243440" cy="5433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3" name="CustomShape 28"/>
            <p:cNvSpPr/>
            <p:nvPr/>
          </p:nvSpPr>
          <p:spPr>
            <a:xfrm>
              <a:off x="24916320" y="5760720"/>
              <a:ext cx="5685480" cy="597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Partial Dependence Plots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84" name="CustomShape 29"/>
          <p:cNvSpPr/>
          <p:nvPr/>
        </p:nvSpPr>
        <p:spPr>
          <a:xfrm>
            <a:off x="22368600" y="12000960"/>
            <a:ext cx="1020996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>
            <a:spAutoFit/>
          </a:bodyPr>
          <a:p>
            <a:pPr marL="216000" indent="-21528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Liberation Serif"/>
              <a:buAutoNum type="romanUcPeriod" startAt="3"/>
            </a:pP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Markov-Chain Monte Carlo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5" name="CustomShape 30"/>
          <p:cNvSpPr/>
          <p:nvPr/>
        </p:nvSpPr>
        <p:spPr>
          <a:xfrm>
            <a:off x="33764040" y="28352160"/>
            <a:ext cx="9685440" cy="18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10000"/>
              </a:lnSpc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All three models agree on the most important features consistent across all race and aid status groups: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31"/>
          <p:cNvSpPr/>
          <p:nvPr/>
        </p:nvSpPr>
        <p:spPr>
          <a:xfrm>
            <a:off x="33733440" y="30384360"/>
            <a:ext cx="9752040" cy="23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1360" rIns="171360" tIns="85680" bIns="85680">
            <a:spAutoFit/>
          </a:bodyPr>
          <a:p>
            <a:pPr marL="343080" indent="-341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English 25</a:t>
            </a:r>
            <a:r>
              <a:rPr b="0" lang="en-US" sz="3600" spc="-1" strike="noStrike" baseline="101000">
                <a:solidFill>
                  <a:srgbClr val="393939"/>
                </a:solidFill>
                <a:latin typeface="Gill Sans"/>
                <a:ea typeface="Arial"/>
              </a:rPr>
              <a:t>th</a:t>
            </a: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 acceptance percentile  </a:t>
            </a:r>
            <a:endParaRPr b="0" lang="en-US" sz="3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Percent of students awarded Pell grant </a:t>
            </a:r>
            <a:endParaRPr b="0" lang="en-US" sz="3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Symbol"/>
              <a:buChar char=""/>
            </a:pPr>
            <a:r>
              <a:rPr b="0" lang="en-US" sz="3600" spc="-1" strike="noStrike">
                <a:solidFill>
                  <a:srgbClr val="393939"/>
                </a:solidFill>
                <a:latin typeface="Gill Sans"/>
                <a:ea typeface="Arial"/>
              </a:rPr>
              <a:t>Percent applicants admitted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CustomShape 32"/>
          <p:cNvSpPr/>
          <p:nvPr/>
        </p:nvSpPr>
        <p:spPr>
          <a:xfrm>
            <a:off x="33684120" y="4333680"/>
            <a:ext cx="9990720" cy="102744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9"/>
          <a:stretch/>
        </p:blipFill>
        <p:spPr>
          <a:xfrm>
            <a:off x="22128480" y="31377600"/>
            <a:ext cx="3885480" cy="8089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10"/>
          <a:stretch/>
        </p:blipFill>
        <p:spPr>
          <a:xfrm>
            <a:off x="22402800" y="28803600"/>
            <a:ext cx="3180960" cy="10742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11"/>
          <a:stretch/>
        </p:blipFill>
        <p:spPr>
          <a:xfrm>
            <a:off x="22774680" y="30041640"/>
            <a:ext cx="2645280" cy="104760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12"/>
          <a:stretch/>
        </p:blipFill>
        <p:spPr>
          <a:xfrm>
            <a:off x="26517600" y="28803600"/>
            <a:ext cx="2005920" cy="107964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13"/>
          <a:stretch/>
        </p:blipFill>
        <p:spPr>
          <a:xfrm>
            <a:off x="26151840" y="30165840"/>
            <a:ext cx="3088800" cy="74052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14"/>
          <a:stretch/>
        </p:blipFill>
        <p:spPr>
          <a:xfrm>
            <a:off x="29626560" y="28924560"/>
            <a:ext cx="2483280" cy="88452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15"/>
          <a:stretch/>
        </p:blipFill>
        <p:spPr>
          <a:xfrm>
            <a:off x="29432880" y="29986560"/>
            <a:ext cx="2936520" cy="114156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16"/>
          <a:stretch/>
        </p:blipFill>
        <p:spPr>
          <a:xfrm>
            <a:off x="26954640" y="31164480"/>
            <a:ext cx="1848600" cy="138636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17"/>
          <a:srcRect l="0" t="10526" r="0" b="20999"/>
          <a:stretch/>
        </p:blipFill>
        <p:spPr>
          <a:xfrm>
            <a:off x="29556720" y="31272480"/>
            <a:ext cx="2812680" cy="118800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18"/>
          <a:stretch/>
        </p:blipFill>
        <p:spPr>
          <a:xfrm>
            <a:off x="34107120" y="20692440"/>
            <a:ext cx="8778240" cy="6267600"/>
          </a:xfrm>
          <a:prstGeom prst="rect">
            <a:avLst/>
          </a:prstGeom>
          <a:ln>
            <a:noFill/>
          </a:ln>
        </p:spPr>
      </p:pic>
      <p:grpSp>
        <p:nvGrpSpPr>
          <p:cNvPr id="98" name="Group 33"/>
          <p:cNvGrpSpPr/>
          <p:nvPr/>
        </p:nvGrpSpPr>
        <p:grpSpPr>
          <a:xfrm>
            <a:off x="22585680" y="16916400"/>
            <a:ext cx="9414000" cy="9741960"/>
            <a:chOff x="22585680" y="16916400"/>
            <a:chExt cx="9414000" cy="9741960"/>
          </a:xfrm>
        </p:grpSpPr>
        <p:pic>
          <p:nvPicPr>
            <p:cNvPr id="99" name="" descr=""/>
            <p:cNvPicPr/>
            <p:nvPr/>
          </p:nvPicPr>
          <p:blipFill>
            <a:blip r:embed="rId19"/>
            <a:srcRect l="0" t="3024" r="0" b="0"/>
            <a:stretch/>
          </p:blipFill>
          <p:spPr>
            <a:xfrm>
              <a:off x="22585680" y="17519760"/>
              <a:ext cx="9414000" cy="9138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0" name="CustomShape 34"/>
            <p:cNvSpPr/>
            <p:nvPr/>
          </p:nvSpPr>
          <p:spPr>
            <a:xfrm>
              <a:off x="23389200" y="16916400"/>
              <a:ext cx="8345880" cy="59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C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o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e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f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f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i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c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i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e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n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t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s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: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 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H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i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s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a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n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i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c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 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G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r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a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d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u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a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t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i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o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n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 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R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a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t</a:t>
              </a: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e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101" name="Group 35"/>
          <p:cNvGrpSpPr/>
          <p:nvPr/>
        </p:nvGrpSpPr>
        <p:grpSpPr>
          <a:xfrm>
            <a:off x="33284160" y="5669280"/>
            <a:ext cx="10115280" cy="10717920"/>
            <a:chOff x="33284160" y="5669280"/>
            <a:chExt cx="10115280" cy="10717920"/>
          </a:xfrm>
        </p:grpSpPr>
        <p:sp>
          <p:nvSpPr>
            <p:cNvPr id="102" name="CustomShape 36"/>
            <p:cNvSpPr/>
            <p:nvPr/>
          </p:nvSpPr>
          <p:spPr>
            <a:xfrm>
              <a:off x="35478720" y="5669280"/>
              <a:ext cx="6949080" cy="597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1360" rIns="171360" tIns="85680" bIns="85680">
              <a:spAutoFit/>
            </a:bodyPr>
            <a:p>
              <a:pPr>
                <a:lnSpc>
                  <a:spcPct val="100000"/>
                </a:lnSpc>
                <a:spcBef>
                  <a:spcPts val="2100"/>
                </a:spcBef>
              </a:pPr>
              <a:r>
                <a:rPr b="1" lang="en-US" sz="2800" spc="-1" strike="noStrike">
                  <a:solidFill>
                    <a:srgbClr val="393939"/>
                  </a:solidFill>
                  <a:latin typeface="Gill Sans"/>
                  <a:ea typeface="Arial"/>
                </a:rPr>
                <a:t>Predicted Mean Graduation Rate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103" name="" descr=""/>
            <p:cNvPicPr/>
            <p:nvPr/>
          </p:nvPicPr>
          <p:blipFill>
            <a:blip r:embed="rId20"/>
            <a:srcRect l="0" t="3571" r="0" b="0"/>
            <a:stretch/>
          </p:blipFill>
          <p:spPr>
            <a:xfrm>
              <a:off x="33284160" y="6511680"/>
              <a:ext cx="10115280" cy="98755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Application>LibreOffice/6.2.7.1$Linux_X86_64 LibreOffice_project/20$Build-1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2019-11-08T18:03:51Z</dcterms:modified>
  <cp:revision>65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