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7AC5FC6-1C76-4C62-9D58-031170B628F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2D978E-B52F-4424-8E90-E34F67B8967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36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920" y="1645920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4920" cy="20170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8400" y="76320"/>
            <a:ext cx="43728840" cy="388404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117908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7764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235528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131360" y="27592920"/>
            <a:ext cx="1036728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3431040" y="1664208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 Comparison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442560" y="26816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0" y="1769508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711360" y="5715000"/>
            <a:ext cx="944676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necessary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11277720" y="5715000"/>
            <a:ext cx="1020924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-349200" y="11927880"/>
            <a:ext cx="995472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22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220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33613920" y="17922240"/>
            <a:ext cx="996444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similar RMSEs with Random Forest holding a slight edge in performance.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22302000" y="12877200"/>
            <a:ext cx="1034064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regression utilizing the important features from the Lasso regression model was performed. All fits obtained convergence (</a:t>
            </a:r>
            <a:r>
              <a:rPr b="0" i="1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i.e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. Gelman-Rubin statistic near 1.00). All racial/aid target groups obtained similar coefficient distributions.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1720" cy="2823840"/>
          </a:xfrm>
          <a:prstGeom prst="rect">
            <a:avLst/>
          </a:prstGeom>
          <a:ln>
            <a:noFill/>
          </a:ln>
        </p:spPr>
      </p:pic>
      <p:sp>
        <p:nvSpPr>
          <p:cNvPr id="63" name="CustomShape 15"/>
          <p:cNvSpPr/>
          <p:nvPr/>
        </p:nvSpPr>
        <p:spPr>
          <a:xfrm>
            <a:off x="34181280" y="602280"/>
            <a:ext cx="7205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65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4160" cy="532440"/>
          </a:xfrm>
          <a:prstGeom prst="rect">
            <a:avLst/>
          </a:prstGeom>
          <a:ln>
            <a:noFill/>
          </a:ln>
        </p:spPr>
      </p:pic>
      <p:sp>
        <p:nvSpPr>
          <p:cNvPr id="66" name="CustomShape 16"/>
          <p:cNvSpPr/>
          <p:nvPr/>
        </p:nvSpPr>
        <p:spPr>
          <a:xfrm>
            <a:off x="33070680" y="1600200"/>
            <a:ext cx="1293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34145280" y="1676520"/>
            <a:ext cx="490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34160400" y="2666880"/>
            <a:ext cx="721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742320" y="19227600"/>
            <a:ext cx="9497520" cy="62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survey data collected from post-secondary institutions. Targets are bachelor’s degrees completed within 6 years in 2016-17. Features include institution characteristics, admissions data, and student financial aid data. There were 682 institutions with all considered features. Variance inflation factors above 5 were eliminated, resulting in the feature set below.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CustomShape 20"/>
          <p:cNvSpPr/>
          <p:nvPr/>
        </p:nvSpPr>
        <p:spPr>
          <a:xfrm>
            <a:off x="11155680" y="6503400"/>
            <a:ext cx="1036116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Below are the most important coefficients after Lasso Regularization: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1"/>
          <p:cNvSpPr/>
          <p:nvPr/>
        </p:nvSpPr>
        <p:spPr>
          <a:xfrm>
            <a:off x="11277720" y="16285680"/>
            <a:ext cx="1020924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>
            <a:off x="11237760" y="17130240"/>
            <a:ext cx="101577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provided a best RF model with 160 trees. The four most important features affect predicted rates by as much as 20%.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22368600" y="12000960"/>
            <a:ext cx="1020924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Markov-Chain Monte Carlo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4" name="CustomShape 24"/>
          <p:cNvSpPr/>
          <p:nvPr/>
        </p:nvSpPr>
        <p:spPr>
          <a:xfrm>
            <a:off x="33764040" y="28208160"/>
            <a:ext cx="9684720" cy="43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that ACT/SAT acceptance benchmarks are positively correlated with graduation rates for all groups. Percentage of students receiving a Pell Grant is negatively correlated with graduation rate in the Lasso and Random Forest models.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CustomShape 25"/>
          <p:cNvSpPr/>
          <p:nvPr/>
        </p:nvSpPr>
        <p:spPr>
          <a:xfrm>
            <a:off x="33684120" y="4333680"/>
            <a:ext cx="999000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22128480" y="31377600"/>
            <a:ext cx="3884760" cy="8082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22402800" y="28803600"/>
            <a:ext cx="3180240" cy="1073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22774680" y="30041640"/>
            <a:ext cx="2644560" cy="10468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26517600" y="28803600"/>
            <a:ext cx="2005200" cy="10789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26151840" y="30165840"/>
            <a:ext cx="3088080" cy="739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29626560" y="28924560"/>
            <a:ext cx="2482560" cy="8838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29432880" y="29986560"/>
            <a:ext cx="2935800" cy="11408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26954640" y="31164480"/>
            <a:ext cx="1847880" cy="1385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rcRect l="0" t="10526" r="0" b="20999"/>
          <a:stretch/>
        </p:blipFill>
        <p:spPr>
          <a:xfrm>
            <a:off x="29556720" y="31272480"/>
            <a:ext cx="2811960" cy="118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34254000" y="20212920"/>
            <a:ext cx="8777520" cy="6266880"/>
          </a:xfrm>
          <a:prstGeom prst="rect">
            <a:avLst/>
          </a:prstGeom>
          <a:ln>
            <a:noFill/>
          </a:ln>
        </p:spPr>
      </p:pic>
      <p:grpSp>
        <p:nvGrpSpPr>
          <p:cNvPr id="86" name="Group 26"/>
          <p:cNvGrpSpPr/>
          <p:nvPr/>
        </p:nvGrpSpPr>
        <p:grpSpPr>
          <a:xfrm>
            <a:off x="33284160" y="5669280"/>
            <a:ext cx="10114560" cy="10717200"/>
            <a:chOff x="33284160" y="5669280"/>
            <a:chExt cx="10114560" cy="10717200"/>
          </a:xfrm>
        </p:grpSpPr>
        <p:sp>
          <p:nvSpPr>
            <p:cNvPr id="87" name="CustomShape 27"/>
            <p:cNvSpPr/>
            <p:nvPr/>
          </p:nvSpPr>
          <p:spPr>
            <a:xfrm>
              <a:off x="35478720" y="5669280"/>
              <a:ext cx="694836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Predicted Mean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88" name="" descr=""/>
            <p:cNvPicPr/>
            <p:nvPr/>
          </p:nvPicPr>
          <p:blipFill>
            <a:blip r:embed="rId14"/>
            <a:srcRect l="0" t="3571" r="0" b="0"/>
            <a:stretch/>
          </p:blipFill>
          <p:spPr>
            <a:xfrm>
              <a:off x="33284160" y="6511680"/>
              <a:ext cx="10114560" cy="98748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9" name="" descr=""/>
          <p:cNvPicPr/>
          <p:nvPr/>
        </p:nvPicPr>
        <p:blipFill>
          <a:blip r:embed="rId15"/>
          <a:stretch/>
        </p:blipFill>
        <p:spPr>
          <a:xfrm>
            <a:off x="862920" y="26060400"/>
            <a:ext cx="11024280" cy="6217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16"/>
          <a:stretch/>
        </p:blipFill>
        <p:spPr>
          <a:xfrm>
            <a:off x="11868120" y="25957080"/>
            <a:ext cx="9437400" cy="6321240"/>
          </a:xfrm>
          <a:prstGeom prst="rect">
            <a:avLst/>
          </a:prstGeom>
          <a:ln>
            <a:noFill/>
          </a:ln>
        </p:spPr>
      </p:pic>
      <p:grpSp>
        <p:nvGrpSpPr>
          <p:cNvPr id="91" name="Group 28"/>
          <p:cNvGrpSpPr/>
          <p:nvPr/>
        </p:nvGrpSpPr>
        <p:grpSpPr>
          <a:xfrm>
            <a:off x="10344600" y="7950600"/>
            <a:ext cx="11346840" cy="7680960"/>
            <a:chOff x="10344600" y="7950600"/>
            <a:chExt cx="11346840" cy="7680960"/>
          </a:xfrm>
        </p:grpSpPr>
        <p:sp>
          <p:nvSpPr>
            <p:cNvPr id="92" name="CustomShape 29"/>
            <p:cNvSpPr/>
            <p:nvPr/>
          </p:nvSpPr>
          <p:spPr>
            <a:xfrm>
              <a:off x="13339800" y="7950600"/>
              <a:ext cx="703944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Lasso Regression Coefficients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3" name="" descr=""/>
            <p:cNvPicPr/>
            <p:nvPr/>
          </p:nvPicPr>
          <p:blipFill>
            <a:blip r:embed="rId17"/>
            <a:srcRect l="0" t="0" r="8494" b="0"/>
            <a:stretch/>
          </p:blipFill>
          <p:spPr>
            <a:xfrm>
              <a:off x="10344600" y="8499240"/>
              <a:ext cx="11346840" cy="7132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4" name="Group 30"/>
          <p:cNvGrpSpPr/>
          <p:nvPr/>
        </p:nvGrpSpPr>
        <p:grpSpPr>
          <a:xfrm>
            <a:off x="21949920" y="16410240"/>
            <a:ext cx="10511280" cy="10845720"/>
            <a:chOff x="21949920" y="16410240"/>
            <a:chExt cx="10511280" cy="10845720"/>
          </a:xfrm>
        </p:grpSpPr>
        <p:sp>
          <p:nvSpPr>
            <p:cNvPr id="95" name="CustomShape 31"/>
            <p:cNvSpPr/>
            <p:nvPr/>
          </p:nvSpPr>
          <p:spPr>
            <a:xfrm>
              <a:off x="23225760" y="16410240"/>
              <a:ext cx="834516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Coefficients: Hispanic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6" name="" descr=""/>
            <p:cNvPicPr/>
            <p:nvPr/>
          </p:nvPicPr>
          <p:blipFill>
            <a:blip r:embed="rId18"/>
            <a:srcRect l="0" t="3473" r="0" b="0"/>
            <a:stretch/>
          </p:blipFill>
          <p:spPr>
            <a:xfrm>
              <a:off x="21949920" y="17099280"/>
              <a:ext cx="10511280" cy="10156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7" name="Group 32"/>
          <p:cNvGrpSpPr/>
          <p:nvPr/>
        </p:nvGrpSpPr>
        <p:grpSpPr>
          <a:xfrm>
            <a:off x="10885680" y="19571040"/>
            <a:ext cx="10877040" cy="6031800"/>
            <a:chOff x="10885680" y="19571040"/>
            <a:chExt cx="10877040" cy="6031800"/>
          </a:xfrm>
        </p:grpSpPr>
        <p:sp>
          <p:nvSpPr>
            <p:cNvPr id="98" name="CustomShape 33"/>
            <p:cNvSpPr/>
            <p:nvPr/>
          </p:nvSpPr>
          <p:spPr>
            <a:xfrm>
              <a:off x="13529160" y="19571040"/>
              <a:ext cx="578484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99" name="" descr=""/>
            <p:cNvPicPr/>
            <p:nvPr/>
          </p:nvPicPr>
          <p:blipFill>
            <a:blip r:embed="rId19"/>
            <a:srcRect l="0" t="0" r="0" b="50230"/>
            <a:stretch/>
          </p:blipFill>
          <p:spPr>
            <a:xfrm>
              <a:off x="10885680" y="20194560"/>
              <a:ext cx="10877040" cy="5408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" name="Group 34"/>
          <p:cNvGrpSpPr/>
          <p:nvPr/>
        </p:nvGrpSpPr>
        <p:grpSpPr>
          <a:xfrm>
            <a:off x="22110480" y="5652720"/>
            <a:ext cx="10877040" cy="6088320"/>
            <a:chOff x="22110480" y="5652720"/>
            <a:chExt cx="10877040" cy="6088320"/>
          </a:xfrm>
        </p:grpSpPr>
        <p:sp>
          <p:nvSpPr>
            <p:cNvPr id="101" name="CustomShape 35"/>
            <p:cNvSpPr/>
            <p:nvPr/>
          </p:nvSpPr>
          <p:spPr>
            <a:xfrm>
              <a:off x="24916320" y="5652720"/>
              <a:ext cx="568476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102" name="" descr=""/>
            <p:cNvPicPr/>
            <p:nvPr/>
          </p:nvPicPr>
          <p:blipFill>
            <a:blip r:embed="rId20"/>
            <a:srcRect l="0" t="49505" r="0" b="0"/>
            <a:stretch/>
          </p:blipFill>
          <p:spPr>
            <a:xfrm>
              <a:off x="22110480" y="6253920"/>
              <a:ext cx="10877040" cy="54871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2019-11-10T13:44:23Z</dcterms:modified>
  <cp:revision>69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