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3.png" ContentType="image/png"/>
  <Override PartName="/ppt/media/image21.png" ContentType="image/png"/>
  <Override PartName="/ppt/media/image1.png" ContentType="image/png"/>
  <Override PartName="/ppt/media/image22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43891200" cy="32918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18017B2-209E-46B4-8ECB-09E01D2EE98C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F90A00C-1115-43B9-9CF7-626791F37AE5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555020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2890548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1555020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2890548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9245520" y="16460280"/>
            <a:ext cx="15365880" cy="1560960"/>
          </a:xfrm>
          <a:prstGeom prst="rect">
            <a:avLst/>
          </a:prstGeom>
          <a:ln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37770840" y="16459200"/>
            <a:ext cx="15365880" cy="1560960"/>
          </a:xfrm>
          <a:prstGeom prst="rect">
            <a:avLst/>
          </a:prstGeom>
          <a:ln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57240" y="33426360"/>
            <a:ext cx="43776000" cy="201816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57240" y="33998040"/>
            <a:ext cx="21944520" cy="12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Template ID: greenapple  Size: 36x48</a:t>
            </a:r>
            <a:endParaRPr b="0" lang="en-US" sz="636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slideLayout" Target="../slideLayouts/slideLayout1.xml"/><Relationship Id="rId2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68400" y="76320"/>
            <a:ext cx="43729920" cy="3885120"/>
          </a:xfrm>
          <a:prstGeom prst="rect">
            <a:avLst/>
          </a:prstGeom>
          <a:solidFill>
            <a:srgbClr val="393939"/>
          </a:solidFill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Predicting Graduation Rates</a:t>
            </a:r>
            <a:endParaRPr b="0" lang="en-US" sz="9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dadada"/>
                </a:solidFill>
                <a:latin typeface="Arial"/>
                <a:ea typeface="Arial"/>
              </a:rPr>
              <a:t>Fred Berendse, Ph.D.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0" y="4343400"/>
            <a:ext cx="1035720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Background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0" y="11179080"/>
            <a:ext cx="1035720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Objectives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11177640" y="4343400"/>
            <a:ext cx="1035720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22355280" y="4343400"/>
            <a:ext cx="1035720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22131360" y="27592920"/>
            <a:ext cx="1036836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Tech Stack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33284160" y="17373600"/>
            <a:ext cx="1035720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 Comparison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5" name="CustomShape 8"/>
          <p:cNvSpPr/>
          <p:nvPr/>
        </p:nvSpPr>
        <p:spPr>
          <a:xfrm>
            <a:off x="33442560" y="27140400"/>
            <a:ext cx="1035720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Conclusions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6" name="CustomShape 9"/>
          <p:cNvSpPr/>
          <p:nvPr/>
        </p:nvSpPr>
        <p:spPr>
          <a:xfrm>
            <a:off x="0" y="17695080"/>
            <a:ext cx="1035720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Data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7" name="CustomShape 10"/>
          <p:cNvSpPr/>
          <p:nvPr/>
        </p:nvSpPr>
        <p:spPr>
          <a:xfrm>
            <a:off x="711360" y="5715000"/>
            <a:ext cx="9447840" cy="525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>
            <a:spAutoFit/>
          </a:bodyPr>
          <a:p>
            <a:pPr>
              <a:lnSpc>
                <a:spcPct val="100000"/>
              </a:lnSpc>
              <a:spcBef>
                <a:spcPts val="2100"/>
              </a:spcBef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Education is touted as the great equalizer that opens doors for the disenfranchised. For that reason, it is necessary to examine how our educational institutions, from pre-K to post-secondary, are facilitating (or hampering) the path toward equity.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11277720" y="5715000"/>
            <a:ext cx="10210320" cy="16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>
            <a:spAutoFit/>
          </a:bodyPr>
          <a:p>
            <a:pPr marL="216000" indent="-21564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Liberation Serif"/>
              <a:buAutoNum type="romanUcPeriod"/>
            </a:pP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Linear Regression with Lasso</a:t>
            </a:r>
            <a:endParaRPr b="0" lang="en-US" sz="4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4200" spc="-1" strike="noStrike">
              <a:latin typeface="Arial"/>
            </a:endParaRPr>
          </a:p>
        </p:txBody>
      </p:sp>
      <p:sp>
        <p:nvSpPr>
          <p:cNvPr id="59" name="CustomShape 12"/>
          <p:cNvSpPr/>
          <p:nvPr/>
        </p:nvSpPr>
        <p:spPr>
          <a:xfrm>
            <a:off x="-349200" y="11927880"/>
            <a:ext cx="9955800" cy="54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spAutoFit/>
          </a:bodyPr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 lvl="1" marL="1271520" indent="-41328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/>
              <a:buChar char="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Determine the primary factors influencing post-secondary graduation rates of majority and minority groups.</a:t>
            </a:r>
            <a:endParaRPr b="0" lang="en-US" sz="4200" spc="-1" strike="noStrike">
              <a:latin typeface="Arial"/>
            </a:endParaRPr>
          </a:p>
          <a:p>
            <a:pPr lvl="1" marL="1271520" indent="-41328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/>
              <a:buChar char="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Utilize regression models and predict graduation rates based on institutional metrics.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60" name="CustomShape 13"/>
          <p:cNvSpPr/>
          <p:nvPr/>
        </p:nvSpPr>
        <p:spPr>
          <a:xfrm>
            <a:off x="33467040" y="18653760"/>
            <a:ext cx="9965520" cy="18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10000"/>
              </a:lnSpc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All three models have similar RMSEs with Random Forest holding a slight edge in performance.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1" name="CustomShape 14"/>
          <p:cNvSpPr/>
          <p:nvPr/>
        </p:nvSpPr>
        <p:spPr>
          <a:xfrm>
            <a:off x="22302000" y="12877200"/>
            <a:ext cx="1034172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noAutofit/>
          </a:bodyPr>
          <a:p>
            <a:pPr algn="just">
              <a:lnSpc>
                <a:spcPct val="100000"/>
              </a:lnSpc>
              <a:spcBef>
                <a:spcPts val="2100"/>
              </a:spcBef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A MCMC regression utilizing a subset of features from the Lasso regression model was performed. The model utilizes 2000 draws plus a burn-in of 500 draws on 4 chains. All fits obtained convergence (</a:t>
            </a:r>
            <a:r>
              <a:rPr b="0" i="1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i.e</a:t>
            </a: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. Gelman-Rubin statistic near 1.00). All racial/aid target groups obtained similar coefficient distributions.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2" name="Picture 2" descr=""/>
          <p:cNvPicPr/>
          <p:nvPr/>
        </p:nvPicPr>
        <p:blipFill>
          <a:blip r:embed="rId1"/>
          <a:stretch/>
        </p:blipFill>
        <p:spPr>
          <a:xfrm>
            <a:off x="838080" y="603000"/>
            <a:ext cx="1522800" cy="2824920"/>
          </a:xfrm>
          <a:prstGeom prst="rect">
            <a:avLst/>
          </a:prstGeom>
          <a:ln>
            <a:noFill/>
          </a:ln>
        </p:spPr>
      </p:pic>
      <p:sp>
        <p:nvSpPr>
          <p:cNvPr id="63" name="CustomShape 15"/>
          <p:cNvSpPr/>
          <p:nvPr/>
        </p:nvSpPr>
        <p:spPr>
          <a:xfrm>
            <a:off x="34181280" y="602280"/>
            <a:ext cx="720540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/github.com/fred-b-berendse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4" name="Picture 387" descr=""/>
          <p:cNvPicPr/>
          <p:nvPr/>
        </p:nvPicPr>
        <p:blipFill>
          <a:blip r:embed="rId2"/>
          <a:stretch/>
        </p:blipFill>
        <p:spPr>
          <a:xfrm>
            <a:off x="33022440" y="671400"/>
            <a:ext cx="699120" cy="699120"/>
          </a:xfrm>
          <a:prstGeom prst="rect">
            <a:avLst/>
          </a:prstGeom>
          <a:ln>
            <a:noFill/>
          </a:ln>
        </p:spPr>
      </p:pic>
      <p:pic>
        <p:nvPicPr>
          <p:cNvPr id="65" name="Picture 388" descr=""/>
          <p:cNvPicPr/>
          <p:nvPr/>
        </p:nvPicPr>
        <p:blipFill>
          <a:blip r:embed="rId3"/>
          <a:stretch/>
        </p:blipFill>
        <p:spPr>
          <a:xfrm>
            <a:off x="33050160" y="2826720"/>
            <a:ext cx="705240" cy="533520"/>
          </a:xfrm>
          <a:prstGeom prst="rect">
            <a:avLst/>
          </a:prstGeom>
          <a:ln>
            <a:noFill/>
          </a:ln>
        </p:spPr>
      </p:pic>
      <p:sp>
        <p:nvSpPr>
          <p:cNvPr id="66" name="CustomShape 16"/>
          <p:cNvSpPr/>
          <p:nvPr/>
        </p:nvSpPr>
        <p:spPr>
          <a:xfrm>
            <a:off x="33070680" y="1600200"/>
            <a:ext cx="12942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in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7" name="CustomShape 17"/>
          <p:cNvSpPr/>
          <p:nvPr/>
        </p:nvSpPr>
        <p:spPr>
          <a:xfrm>
            <a:off x="34145280" y="1676520"/>
            <a:ext cx="49039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/in/fred-b-berendse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" name="CustomShape 18"/>
          <p:cNvSpPr/>
          <p:nvPr/>
        </p:nvSpPr>
        <p:spPr>
          <a:xfrm>
            <a:off x="34160400" y="2666880"/>
            <a:ext cx="721656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fred.b.berendse@gmail.com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" name="CustomShape 19"/>
          <p:cNvSpPr/>
          <p:nvPr/>
        </p:nvSpPr>
        <p:spPr>
          <a:xfrm>
            <a:off x="742320" y="19227600"/>
            <a:ext cx="9498600" cy="62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spAutoFit/>
          </a:bodyPr>
          <a:p>
            <a:pPr algn="just">
              <a:lnSpc>
                <a:spcPct val="100000"/>
              </a:lnSpc>
              <a:spcBef>
                <a:spcPts val="2100"/>
              </a:spcBef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The IPEDS database consists of annual survey data collected from post-secondary institutions. Targets are bachelor’s degrees completed within 6 years in 2016-17. Features include institutional, admissions, and student financial aid data. There were 682 institutions with all considered features. Variance inflation factors above 5 were eliminated, resulting in the feature set below. 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4"/>
          <a:stretch/>
        </p:blipFill>
        <p:spPr>
          <a:xfrm>
            <a:off x="10436400" y="25467480"/>
            <a:ext cx="10411560" cy="70318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5"/>
          <a:srcRect l="4329" t="0" r="0" b="0"/>
          <a:stretch/>
        </p:blipFill>
        <p:spPr>
          <a:xfrm>
            <a:off x="731520" y="25536240"/>
            <a:ext cx="9475560" cy="6949080"/>
          </a:xfrm>
          <a:prstGeom prst="rect">
            <a:avLst/>
          </a:prstGeom>
          <a:ln>
            <a:noFill/>
          </a:ln>
        </p:spPr>
      </p:pic>
      <p:sp>
        <p:nvSpPr>
          <p:cNvPr id="72" name="CustomShape 20"/>
          <p:cNvSpPr/>
          <p:nvPr/>
        </p:nvSpPr>
        <p:spPr>
          <a:xfrm>
            <a:off x="11155680" y="6503400"/>
            <a:ext cx="10362240" cy="181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spAutoFit/>
          </a:bodyPr>
          <a:p>
            <a:pPr>
              <a:lnSpc>
                <a:spcPct val="100000"/>
              </a:lnSpc>
              <a:spcBef>
                <a:spcPts val="2100"/>
              </a:spcBef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Five-fold cross validation was used to optimize the Lasso shrinkage parameter to 0.08.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6"/>
          <a:srcRect l="0" t="0" r="8947" b="0"/>
          <a:stretch/>
        </p:blipFill>
        <p:spPr>
          <a:xfrm>
            <a:off x="11176920" y="8745840"/>
            <a:ext cx="10311120" cy="7303320"/>
          </a:xfrm>
          <a:prstGeom prst="rect">
            <a:avLst/>
          </a:prstGeom>
          <a:ln>
            <a:noFill/>
          </a:ln>
        </p:spPr>
      </p:pic>
      <p:sp>
        <p:nvSpPr>
          <p:cNvPr id="74" name="CustomShape 21"/>
          <p:cNvSpPr/>
          <p:nvPr/>
        </p:nvSpPr>
        <p:spPr>
          <a:xfrm>
            <a:off x="13167360" y="8147520"/>
            <a:ext cx="704052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spAutoFit/>
          </a:bodyPr>
          <a:p>
            <a:pPr>
              <a:lnSpc>
                <a:spcPct val="100000"/>
              </a:lnSpc>
              <a:spcBef>
                <a:spcPts val="2100"/>
              </a:spcBef>
            </a:pPr>
            <a:r>
              <a:rPr b="1" lang="en-US" sz="2800" spc="-1" strike="noStrike">
                <a:solidFill>
                  <a:srgbClr val="393939"/>
                </a:solidFill>
                <a:latin typeface="Gill Sans"/>
                <a:ea typeface="Arial"/>
              </a:rPr>
              <a:t>Lasso Regression Coefficients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5" name="CustomShape 22"/>
          <p:cNvSpPr/>
          <p:nvPr/>
        </p:nvSpPr>
        <p:spPr>
          <a:xfrm>
            <a:off x="11277720" y="16285680"/>
            <a:ext cx="10210320" cy="7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>
            <a:spAutoFit/>
          </a:bodyPr>
          <a:p>
            <a:pPr marL="216000" indent="-21564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Liberation Serif"/>
              <a:buAutoNum type="romanUcPeriod" startAt="2"/>
            </a:pP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Random Forest Regression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76" name="CustomShape 23"/>
          <p:cNvSpPr/>
          <p:nvPr/>
        </p:nvSpPr>
        <p:spPr>
          <a:xfrm>
            <a:off x="11237760" y="17130240"/>
            <a:ext cx="1015884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noAutofit/>
          </a:bodyPr>
          <a:p>
            <a:pPr algn="just">
              <a:lnSpc>
                <a:spcPct val="100000"/>
              </a:lnSpc>
              <a:spcBef>
                <a:spcPts val="2100"/>
              </a:spcBef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Five-fold cross validation provided a best RF model with 160 trees, a MSE split criterion, 2 or more samples per split, and considered      features per split.</a:t>
            </a:r>
            <a:endParaRPr b="0" lang="en-US" sz="36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7" name="Formula 24"/>
              <p:cNvSpPr txBox="1"/>
              <p:nvPr/>
            </p:nvSpPr>
            <p:spPr>
              <a:xfrm>
                <a:off x="13990320" y="18870840"/>
                <a:ext cx="592560" cy="544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ad>
                      <m:radPr>
                        <m:degHide m:val="1"/>
                      </m:radPr>
                      <m:deg/>
                      <m:e>
                        <m:r>
                          <m:t xml:space="preserve">n</m:t>
                        </m:r>
                      </m:e>
                    </m:rad>
                  </m:oMath>
                </a14:m>
              </a:p>
            </p:txBody>
          </p:sp>
        </mc:Choice>
        <mc:Fallback/>
      </mc:AlternateContent>
      <p:grpSp>
        <p:nvGrpSpPr>
          <p:cNvPr id="78" name="Group 25"/>
          <p:cNvGrpSpPr/>
          <p:nvPr/>
        </p:nvGrpSpPr>
        <p:grpSpPr>
          <a:xfrm>
            <a:off x="10881360" y="19571040"/>
            <a:ext cx="10423800" cy="5892840"/>
            <a:chOff x="10881360" y="19571040"/>
            <a:chExt cx="10423800" cy="5892840"/>
          </a:xfrm>
        </p:grpSpPr>
        <p:pic>
          <p:nvPicPr>
            <p:cNvPr id="79" name="" descr=""/>
            <p:cNvPicPr/>
            <p:nvPr/>
          </p:nvPicPr>
          <p:blipFill>
            <a:blip r:embed="rId7"/>
            <a:srcRect l="0" t="0" r="0" b="50439"/>
            <a:stretch/>
          </p:blipFill>
          <p:spPr>
            <a:xfrm>
              <a:off x="10881360" y="20252520"/>
              <a:ext cx="10423800" cy="5211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0" name="CustomShape 26"/>
            <p:cNvSpPr/>
            <p:nvPr/>
          </p:nvSpPr>
          <p:spPr>
            <a:xfrm>
              <a:off x="13529160" y="19571040"/>
              <a:ext cx="5785920" cy="597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1360" rIns="171360" tIns="85680" bIns="85680">
              <a:spAutoFit/>
            </a:bodyPr>
            <a:p>
              <a:pPr>
                <a:lnSpc>
                  <a:spcPct val="100000"/>
                </a:lnSpc>
                <a:spcBef>
                  <a:spcPts val="2100"/>
                </a:spcBef>
              </a:pP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Partial Dependence Plots</a:t>
              </a:r>
              <a:endParaRPr b="0" lang="en-US" sz="2800" spc="-1" strike="noStrike">
                <a:latin typeface="Arial"/>
              </a:endParaRPr>
            </a:p>
          </p:txBody>
        </p:sp>
      </p:grpSp>
      <p:grpSp>
        <p:nvGrpSpPr>
          <p:cNvPr id="81" name="Group 27"/>
          <p:cNvGrpSpPr/>
          <p:nvPr/>
        </p:nvGrpSpPr>
        <p:grpSpPr>
          <a:xfrm>
            <a:off x="22399920" y="5760720"/>
            <a:ext cx="10243800" cy="6126120"/>
            <a:chOff x="22399920" y="5760720"/>
            <a:chExt cx="10243800" cy="6126120"/>
          </a:xfrm>
        </p:grpSpPr>
        <p:pic>
          <p:nvPicPr>
            <p:cNvPr id="82" name="" descr=""/>
            <p:cNvPicPr/>
            <p:nvPr/>
          </p:nvPicPr>
          <p:blipFill>
            <a:blip r:embed="rId8"/>
            <a:srcRect l="0" t="49992" r="0" b="-927"/>
            <a:stretch/>
          </p:blipFill>
          <p:spPr>
            <a:xfrm>
              <a:off x="22399920" y="6452640"/>
              <a:ext cx="10243800" cy="5434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83" name="CustomShape 28"/>
            <p:cNvSpPr/>
            <p:nvPr/>
          </p:nvSpPr>
          <p:spPr>
            <a:xfrm>
              <a:off x="24916320" y="5760720"/>
              <a:ext cx="5685840" cy="597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1360" rIns="171360" tIns="85680" bIns="85680">
              <a:spAutoFit/>
            </a:bodyPr>
            <a:p>
              <a:pPr>
                <a:lnSpc>
                  <a:spcPct val="100000"/>
                </a:lnSpc>
                <a:spcBef>
                  <a:spcPts val="2100"/>
                </a:spcBef>
              </a:pP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Partial Dependence Plots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84" name="CustomShape 29"/>
          <p:cNvSpPr/>
          <p:nvPr/>
        </p:nvSpPr>
        <p:spPr>
          <a:xfrm>
            <a:off x="22368600" y="12000960"/>
            <a:ext cx="10210320" cy="7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>
            <a:spAutoFit/>
          </a:bodyPr>
          <a:p>
            <a:pPr marL="216000" indent="-21564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Liberation Serif"/>
              <a:buAutoNum type="romanUcPeriod" startAt="3"/>
            </a:pP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Markov-Chain Monte Carlo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85" name="CustomShape 30"/>
          <p:cNvSpPr/>
          <p:nvPr/>
        </p:nvSpPr>
        <p:spPr>
          <a:xfrm>
            <a:off x="33764040" y="28352160"/>
            <a:ext cx="9685800" cy="19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10000"/>
              </a:lnSpc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All three models agree on the most important features consistent across all race and aid status groups: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6" name="CustomShape 31"/>
          <p:cNvSpPr/>
          <p:nvPr/>
        </p:nvSpPr>
        <p:spPr>
          <a:xfrm>
            <a:off x="33733440" y="30384360"/>
            <a:ext cx="9752400" cy="235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spAutoFit/>
          </a:bodyPr>
          <a:p>
            <a:pPr marL="343080" indent="-3420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/>
              <a:buChar char=""/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English 25</a:t>
            </a:r>
            <a:r>
              <a:rPr b="0" lang="en-US" sz="3600" spc="-1" strike="noStrike" baseline="101000">
                <a:solidFill>
                  <a:srgbClr val="393939"/>
                </a:solidFill>
                <a:latin typeface="Gill Sans"/>
                <a:ea typeface="Arial"/>
              </a:rPr>
              <a:t>th</a:t>
            </a: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 acceptance percentile  </a:t>
            </a:r>
            <a:endParaRPr b="0" lang="en-US" sz="3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/>
              <a:buChar char=""/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Percent of students awarded Pell grant </a:t>
            </a:r>
            <a:endParaRPr b="0" lang="en-US" sz="3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/>
              <a:buChar char=""/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Percent applicants admitted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9"/>
          <a:stretch/>
        </p:blipFill>
        <p:spPr>
          <a:xfrm>
            <a:off x="22585680" y="17556480"/>
            <a:ext cx="9692640" cy="9784080"/>
          </a:xfrm>
          <a:prstGeom prst="rect">
            <a:avLst/>
          </a:prstGeom>
          <a:ln>
            <a:noFill/>
          </a:ln>
        </p:spPr>
      </p:pic>
      <p:sp>
        <p:nvSpPr>
          <p:cNvPr id="88" name="CustomShape 32"/>
          <p:cNvSpPr/>
          <p:nvPr/>
        </p:nvSpPr>
        <p:spPr>
          <a:xfrm>
            <a:off x="33684120" y="4333680"/>
            <a:ext cx="999108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Models</a:t>
            </a:r>
            <a:endParaRPr b="0" lang="en-US" sz="5700" spc="-1" strike="noStrike">
              <a:latin typeface="Arial"/>
            </a:endParaRPr>
          </a:p>
        </p:txBody>
      </p:sp>
      <p:grpSp>
        <p:nvGrpSpPr>
          <p:cNvPr id="89" name="Group 33"/>
          <p:cNvGrpSpPr/>
          <p:nvPr/>
        </p:nvGrpSpPr>
        <p:grpSpPr>
          <a:xfrm>
            <a:off x="33617520" y="5669280"/>
            <a:ext cx="9359280" cy="11194560"/>
            <a:chOff x="33617520" y="5669280"/>
            <a:chExt cx="9359280" cy="11194560"/>
          </a:xfrm>
        </p:grpSpPr>
        <p:sp>
          <p:nvSpPr>
            <p:cNvPr id="90" name="CustomShape 34"/>
            <p:cNvSpPr/>
            <p:nvPr/>
          </p:nvSpPr>
          <p:spPr>
            <a:xfrm>
              <a:off x="35478720" y="5669280"/>
              <a:ext cx="6949440" cy="598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1360" rIns="171360" tIns="85680" bIns="85680">
              <a:spAutoFit/>
            </a:bodyPr>
            <a:p>
              <a:pPr>
                <a:lnSpc>
                  <a:spcPct val="100000"/>
                </a:lnSpc>
                <a:spcBef>
                  <a:spcPts val="2100"/>
                </a:spcBef>
              </a:pP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Mean Predicted 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Graduation Rate</a:t>
              </a:r>
              <a:endParaRPr b="0" lang="en-US" sz="2800" spc="-1" strike="noStrike">
                <a:latin typeface="Arial"/>
              </a:endParaRPr>
            </a:p>
          </p:txBody>
        </p:sp>
        <p:pic>
          <p:nvPicPr>
            <p:cNvPr id="91" name="" descr=""/>
            <p:cNvPicPr/>
            <p:nvPr/>
          </p:nvPicPr>
          <p:blipFill>
            <a:blip r:embed="rId10"/>
            <a:srcRect l="0" t="2566" r="0" b="0"/>
            <a:stretch/>
          </p:blipFill>
          <p:spPr>
            <a:xfrm>
              <a:off x="33617520" y="6256800"/>
              <a:ext cx="9359280" cy="106070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92" name="" descr=""/>
          <p:cNvPicPr/>
          <p:nvPr/>
        </p:nvPicPr>
        <p:blipFill>
          <a:blip r:embed="rId11"/>
          <a:stretch/>
        </p:blipFill>
        <p:spPr>
          <a:xfrm>
            <a:off x="34107120" y="20756880"/>
            <a:ext cx="8595360" cy="614916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12"/>
          <a:stretch/>
        </p:blipFill>
        <p:spPr>
          <a:xfrm>
            <a:off x="22128480" y="31377600"/>
            <a:ext cx="3885840" cy="80928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13"/>
          <a:stretch/>
        </p:blipFill>
        <p:spPr>
          <a:xfrm>
            <a:off x="22402800" y="28803600"/>
            <a:ext cx="3181320" cy="107460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14"/>
          <a:stretch/>
        </p:blipFill>
        <p:spPr>
          <a:xfrm>
            <a:off x="22774680" y="30041640"/>
            <a:ext cx="2645640" cy="104796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15"/>
          <a:stretch/>
        </p:blipFill>
        <p:spPr>
          <a:xfrm>
            <a:off x="26517600" y="28803600"/>
            <a:ext cx="2006280" cy="108000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16"/>
          <a:stretch/>
        </p:blipFill>
        <p:spPr>
          <a:xfrm>
            <a:off x="26151840" y="30165840"/>
            <a:ext cx="3089160" cy="74088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17"/>
          <a:stretch/>
        </p:blipFill>
        <p:spPr>
          <a:xfrm>
            <a:off x="29626560" y="28924560"/>
            <a:ext cx="2483640" cy="88488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18"/>
          <a:stretch/>
        </p:blipFill>
        <p:spPr>
          <a:xfrm>
            <a:off x="29432880" y="29986560"/>
            <a:ext cx="2936880" cy="114192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19"/>
          <a:stretch/>
        </p:blipFill>
        <p:spPr>
          <a:xfrm>
            <a:off x="26954640" y="31164480"/>
            <a:ext cx="1848960" cy="138672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0"/>
          <a:srcRect l="0" t="10526" r="0" b="20999"/>
          <a:stretch/>
        </p:blipFill>
        <p:spPr>
          <a:xfrm>
            <a:off x="29556720" y="31272480"/>
            <a:ext cx="2813040" cy="118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Application>LibreOffice/6.2.7.1$Linux_X86_64 LibreOffice_project/20$Build-1</Application>
  <Words>1011</Words>
  <Paragraphs>133</Paragraphs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  <dc:description>We offer free PowerPoint poster templates to help you design your very own scientific poster presentation.</dc:description>
  <cp:keywords>scientific research template custom poster presentation symposium printing PowerPoint create design example sample download</cp:keywords>
  <dc:language>en-US</dc:language>
  <cp:lastModifiedBy/>
  <dcterms:modified xsi:type="dcterms:W3CDTF">2019-11-08T10:45:01Z</dcterms:modified>
  <cp:revision>62</cp:revision>
  <dc:subject>Example Of A Sample Research Poster</dc:subject>
  <dc:title>Template to create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Graphicsland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  <property fmtid="{D5CDD505-2E9C-101B-9397-08002B2CF9AE}" pid="13" name="category">
    <vt:lpwstr>science research poster</vt:lpwstr>
  </property>
</Properties>
</file>