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949BBD3-AD94-484D-9988-0B63BFA28E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583F1A-A327-4B8D-8614-34398C414F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0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560" y="164592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280" cy="20174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800" cy="12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400" y="76320"/>
            <a:ext cx="43729200" cy="388440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1117908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117764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235528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2131360" y="27592920"/>
            <a:ext cx="1036764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3284160" y="173736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33442560" y="27140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0" y="1769508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11360" y="5715000"/>
            <a:ext cx="944712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necessary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1277720" y="5715000"/>
            <a:ext cx="1020960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-349200" y="11927880"/>
            <a:ext cx="995508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2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2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33467040" y="18653760"/>
            <a:ext cx="996480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2302000" y="12877200"/>
            <a:ext cx="10341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the important features from the Lasso regression model was performed.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080" cy="282420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400" cy="698400"/>
          </a:xfrm>
          <a:prstGeom prst="rect">
            <a:avLst/>
          </a:prstGeom>
          <a:ln>
            <a:noFill/>
          </a:ln>
        </p:spPr>
      </p:pic>
      <p:pic>
        <p:nvPicPr>
          <p:cNvPr id="63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520" cy="532800"/>
          </a:xfrm>
          <a:prstGeom prst="rect">
            <a:avLst/>
          </a:prstGeom>
          <a:ln>
            <a:noFill/>
          </a:ln>
        </p:spPr>
      </p:pic>
      <p:sp>
        <p:nvSpPr>
          <p:cNvPr id="64" name="CustomShape 16"/>
          <p:cNvSpPr/>
          <p:nvPr/>
        </p:nvSpPr>
        <p:spPr>
          <a:xfrm>
            <a:off x="33070680" y="1600200"/>
            <a:ext cx="1293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34160400" y="2666880"/>
            <a:ext cx="721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742320" y="19227600"/>
            <a:ext cx="9497880" cy="62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 characteristics, admissions data, and student financial aid data. There were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10436400" y="25467480"/>
            <a:ext cx="10410840" cy="703116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rcRect l="4329" t="0" r="0" b="0"/>
          <a:stretch/>
        </p:blipFill>
        <p:spPr>
          <a:xfrm>
            <a:off x="731520" y="25536240"/>
            <a:ext cx="9474840" cy="6948360"/>
          </a:xfrm>
          <a:prstGeom prst="rect">
            <a:avLst/>
          </a:prstGeom>
          <a:ln>
            <a:noFill/>
          </a:ln>
        </p:spPr>
      </p:pic>
      <p:sp>
        <p:nvSpPr>
          <p:cNvPr id="70" name="CustomShape 20"/>
          <p:cNvSpPr/>
          <p:nvPr/>
        </p:nvSpPr>
        <p:spPr>
          <a:xfrm>
            <a:off x="11155680" y="6503400"/>
            <a:ext cx="1036152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Below are the most important coefficients after Lasso Regularization: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1"/>
          <p:cNvSpPr/>
          <p:nvPr/>
        </p:nvSpPr>
        <p:spPr>
          <a:xfrm>
            <a:off x="11277720" y="16285680"/>
            <a:ext cx="1020960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11237760" y="17130240"/>
            <a:ext cx="101581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best RF model with 160 trees, a MSE split criterion, 2 or more samples per split, and considered      features per split.</a:t>
            </a:r>
            <a:endParaRPr b="0" lang="en-US" sz="3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3" name="Formula 23"/>
              <p:cNvSpPr txBox="1"/>
              <p:nvPr/>
            </p:nvSpPr>
            <p:spPr>
              <a:xfrm>
                <a:off x="13990320" y="18870840"/>
                <a:ext cx="591840" cy="543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n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p:sp>
        <p:nvSpPr>
          <p:cNvPr id="74" name="CustomShape 24"/>
          <p:cNvSpPr/>
          <p:nvPr/>
        </p:nvSpPr>
        <p:spPr>
          <a:xfrm>
            <a:off x="22368600" y="12000960"/>
            <a:ext cx="1020960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Markov-Chain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25"/>
          <p:cNvSpPr/>
          <p:nvPr/>
        </p:nvSpPr>
        <p:spPr>
          <a:xfrm>
            <a:off x="33764040" y="28352160"/>
            <a:ext cx="968508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on the most important features consistent across all race and aid status groups: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6" name="CustomShape 26"/>
          <p:cNvSpPr/>
          <p:nvPr/>
        </p:nvSpPr>
        <p:spPr>
          <a:xfrm>
            <a:off x="33733440" y="30384360"/>
            <a:ext cx="9751680" cy="23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marL="343080" indent="-341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English 25</a:t>
            </a:r>
            <a:r>
              <a:rPr b="0" lang="en-US" sz="3600" spc="-1" strike="noStrike" baseline="101000">
                <a:solidFill>
                  <a:srgbClr val="393939"/>
                </a:solidFill>
                <a:latin typeface="Gill Sans"/>
                <a:ea typeface="Arial"/>
              </a:rPr>
              <a:t>th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acceptance percentile  </a:t>
            </a:r>
            <a:endParaRPr b="0" lang="en-US" sz="3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of students awarded Pell grant </a:t>
            </a:r>
            <a:endParaRPr b="0" lang="en-US" sz="3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applicants admitted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7"/>
          <p:cNvSpPr/>
          <p:nvPr/>
        </p:nvSpPr>
        <p:spPr>
          <a:xfrm>
            <a:off x="33684120" y="4333680"/>
            <a:ext cx="999036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22128480" y="31377600"/>
            <a:ext cx="3885120" cy="808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22402800" y="28803600"/>
            <a:ext cx="3180600" cy="10738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22774680" y="30041640"/>
            <a:ext cx="2644920" cy="1047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26517600" y="28803600"/>
            <a:ext cx="2005560" cy="1079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26151840" y="30165840"/>
            <a:ext cx="3088440" cy="740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29626560" y="28924560"/>
            <a:ext cx="2482920" cy="8841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29432880" y="29986560"/>
            <a:ext cx="2936160" cy="11412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26954640" y="31164480"/>
            <a:ext cx="1848240" cy="1386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rcRect l="0" t="10526" r="0" b="20999"/>
          <a:stretch/>
        </p:blipFill>
        <p:spPr>
          <a:xfrm>
            <a:off x="29556720" y="31272480"/>
            <a:ext cx="2812320" cy="1187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15"/>
          <a:stretch/>
        </p:blipFill>
        <p:spPr>
          <a:xfrm>
            <a:off x="34107120" y="20692440"/>
            <a:ext cx="8777880" cy="6267240"/>
          </a:xfrm>
          <a:prstGeom prst="rect">
            <a:avLst/>
          </a:prstGeom>
          <a:ln>
            <a:noFill/>
          </a:ln>
        </p:spPr>
      </p:pic>
      <p:grpSp>
        <p:nvGrpSpPr>
          <p:cNvPr id="88" name="Group 28"/>
          <p:cNvGrpSpPr/>
          <p:nvPr/>
        </p:nvGrpSpPr>
        <p:grpSpPr>
          <a:xfrm>
            <a:off x="22585680" y="16916400"/>
            <a:ext cx="9413640" cy="9741600"/>
            <a:chOff x="22585680" y="16916400"/>
            <a:chExt cx="9413640" cy="9741600"/>
          </a:xfrm>
        </p:grpSpPr>
        <p:pic>
          <p:nvPicPr>
            <p:cNvPr id="89" name="" descr=""/>
            <p:cNvPicPr/>
            <p:nvPr/>
          </p:nvPicPr>
          <p:blipFill>
            <a:blip r:embed="rId16"/>
            <a:srcRect l="0" t="3024" r="0" b="0"/>
            <a:stretch/>
          </p:blipFill>
          <p:spPr>
            <a:xfrm>
              <a:off x="22585680" y="17519760"/>
              <a:ext cx="9413640" cy="9138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CustomShape 29"/>
            <p:cNvSpPr/>
            <p:nvPr/>
          </p:nvSpPr>
          <p:spPr>
            <a:xfrm>
              <a:off x="23389200" y="16916400"/>
              <a:ext cx="8345520" cy="59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Coefficients: Hispanic Graduation Rate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91" name="Group 30"/>
          <p:cNvGrpSpPr/>
          <p:nvPr/>
        </p:nvGrpSpPr>
        <p:grpSpPr>
          <a:xfrm>
            <a:off x="33284160" y="5669280"/>
            <a:ext cx="10114920" cy="10717560"/>
            <a:chOff x="33284160" y="5669280"/>
            <a:chExt cx="10114920" cy="10717560"/>
          </a:xfrm>
        </p:grpSpPr>
        <p:sp>
          <p:nvSpPr>
            <p:cNvPr id="92" name="CustomShape 31"/>
            <p:cNvSpPr/>
            <p:nvPr/>
          </p:nvSpPr>
          <p:spPr>
            <a:xfrm>
              <a:off x="35478720" y="5669280"/>
              <a:ext cx="694872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Predicted Mean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3" name="" descr=""/>
            <p:cNvPicPr/>
            <p:nvPr/>
          </p:nvPicPr>
          <p:blipFill>
            <a:blip r:embed="rId17"/>
            <a:srcRect l="0" t="3571" r="0" b="0"/>
            <a:stretch/>
          </p:blipFill>
          <p:spPr>
            <a:xfrm>
              <a:off x="33284160" y="6511680"/>
              <a:ext cx="10114920" cy="9875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4" name="Group 32"/>
          <p:cNvGrpSpPr/>
          <p:nvPr/>
        </p:nvGrpSpPr>
        <p:grpSpPr>
          <a:xfrm>
            <a:off x="10885680" y="19571040"/>
            <a:ext cx="10877040" cy="5896080"/>
            <a:chOff x="10885680" y="19571040"/>
            <a:chExt cx="10877040" cy="5896080"/>
          </a:xfrm>
        </p:grpSpPr>
        <p:sp>
          <p:nvSpPr>
            <p:cNvPr id="95" name="CustomShape 33"/>
            <p:cNvSpPr/>
            <p:nvPr/>
          </p:nvSpPr>
          <p:spPr>
            <a:xfrm>
              <a:off x="13529160" y="19571040"/>
              <a:ext cx="578520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6" name="" descr=""/>
            <p:cNvPicPr/>
            <p:nvPr/>
          </p:nvPicPr>
          <p:blipFill>
            <a:blip r:embed="rId18"/>
            <a:srcRect l="0" t="0" r="0" b="50889"/>
            <a:stretch/>
          </p:blipFill>
          <p:spPr>
            <a:xfrm>
              <a:off x="10885680" y="20130480"/>
              <a:ext cx="10877040" cy="5336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7" name="Group 34"/>
          <p:cNvGrpSpPr/>
          <p:nvPr/>
        </p:nvGrpSpPr>
        <p:grpSpPr>
          <a:xfrm>
            <a:off x="22393800" y="5760720"/>
            <a:ext cx="10250280" cy="5763960"/>
            <a:chOff x="22393800" y="5760720"/>
            <a:chExt cx="10250280" cy="5763960"/>
          </a:xfrm>
        </p:grpSpPr>
        <p:sp>
          <p:nvSpPr>
            <p:cNvPr id="98" name="CustomShape 35"/>
            <p:cNvSpPr/>
            <p:nvPr/>
          </p:nvSpPr>
          <p:spPr>
            <a:xfrm>
              <a:off x="24916320" y="5760720"/>
              <a:ext cx="568512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9" name="" descr=""/>
            <p:cNvPicPr/>
            <p:nvPr/>
          </p:nvPicPr>
          <p:blipFill>
            <a:blip r:embed="rId19"/>
            <a:srcRect l="0" t="49707" r="0" b="291"/>
            <a:stretch/>
          </p:blipFill>
          <p:spPr>
            <a:xfrm>
              <a:off x="22393800" y="6404400"/>
              <a:ext cx="10250280" cy="5120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Group 36"/>
          <p:cNvGrpSpPr/>
          <p:nvPr/>
        </p:nvGrpSpPr>
        <p:grpSpPr>
          <a:xfrm>
            <a:off x="10972800" y="7863840"/>
            <a:ext cx="10332720" cy="8037360"/>
            <a:chOff x="10972800" y="7863840"/>
            <a:chExt cx="10332720" cy="8037360"/>
          </a:xfrm>
        </p:grpSpPr>
        <p:sp>
          <p:nvSpPr>
            <p:cNvPr id="101" name="CustomShape 37"/>
            <p:cNvSpPr/>
            <p:nvPr/>
          </p:nvSpPr>
          <p:spPr>
            <a:xfrm>
              <a:off x="13327920" y="7863840"/>
              <a:ext cx="703980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Lasso Regression Coefficients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02" name="" descr=""/>
            <p:cNvPicPr/>
            <p:nvPr/>
          </p:nvPicPr>
          <p:blipFill>
            <a:blip r:embed="rId20"/>
            <a:srcRect l="0" t="0" r="9602" b="0"/>
            <a:stretch/>
          </p:blipFill>
          <p:spPr>
            <a:xfrm>
              <a:off x="10972800" y="8367120"/>
              <a:ext cx="10332720" cy="75340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2019-11-08T22:34:06Z</dcterms:modified>
  <cp:revision>66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