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2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F41C718-669A-4002-A2AF-905704C956F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E32AAB-8C79-40D2-9B0C-C7AABF8452F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1720"/>
            <a:ext cx="15364440" cy="155952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2280" y="16459200"/>
            <a:ext cx="15364440" cy="155952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4560" cy="20167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400" y="76320"/>
            <a:ext cx="43728480" cy="388368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Predicting Graduation Rates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Fred Berendse, Ph.D.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4343400"/>
            <a:ext cx="10355760" cy="102636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0" y="11179080"/>
            <a:ext cx="10355760" cy="10263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1177640" y="4343400"/>
            <a:ext cx="10355760" cy="10263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22355280" y="4343400"/>
            <a:ext cx="10355760" cy="10263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22131360" y="27592920"/>
            <a:ext cx="10366920" cy="10263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33431040" y="16642080"/>
            <a:ext cx="10355760" cy="10263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 Comparison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33442560" y="26816400"/>
            <a:ext cx="10355760" cy="10263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0" y="17695080"/>
            <a:ext cx="10355760" cy="10263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711360" y="5715000"/>
            <a:ext cx="9446400" cy="52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Education is touted as the great equalizer that opens doors for the disenfranchised. For that reason, it is imperative to examine how our educational institutions, from pre-K to post-secondary, are facilitating (or hampering) the path toward equity.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11277720" y="5715000"/>
            <a:ext cx="10208880" cy="16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42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Linear Regression with Lasso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-349200" y="11927880"/>
            <a:ext cx="9954360" cy="54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18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Determine the primary factors influencing post-secondary graduation rates of majority and minority groups.</a:t>
            </a:r>
            <a:endParaRPr b="0" lang="en-US" sz="4200" spc="-1" strike="noStrike">
              <a:latin typeface="Arial"/>
            </a:endParaRPr>
          </a:p>
          <a:p>
            <a:pPr lvl="1" marL="1271520" indent="-4118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regression models and predict graduation rates based on institutional metrics.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33613920" y="17922240"/>
            <a:ext cx="996408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have similar RMSEs with random forest holding a slight edge in performance.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2302000" y="12877200"/>
            <a:ext cx="1034028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 MCMC regression utilizing the important features from the Lasso regression model was performed. All fits obtained convergence (</a:t>
            </a:r>
            <a:r>
              <a:rPr b="0" i="1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i.e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. Gelman-Rubin statistic near 1.00). All racial/aid target groups obtained similar coefficient distributions.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0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1360" cy="2823480"/>
          </a:xfrm>
          <a:prstGeom prst="rect">
            <a:avLst/>
          </a:prstGeom>
          <a:ln>
            <a:noFill/>
          </a:ln>
        </p:spPr>
      </p:pic>
      <p:sp>
        <p:nvSpPr>
          <p:cNvPr id="61" name="CustomShape 15"/>
          <p:cNvSpPr/>
          <p:nvPr/>
        </p:nvSpPr>
        <p:spPr>
          <a:xfrm>
            <a:off x="34181280" y="602280"/>
            <a:ext cx="72054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/github.com/fred-b-berendse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2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7680" cy="697680"/>
          </a:xfrm>
          <a:prstGeom prst="rect">
            <a:avLst/>
          </a:prstGeom>
          <a:ln>
            <a:noFill/>
          </a:ln>
        </p:spPr>
      </p:pic>
      <p:pic>
        <p:nvPicPr>
          <p:cNvPr id="63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3800" cy="532080"/>
          </a:xfrm>
          <a:prstGeom prst="rect">
            <a:avLst/>
          </a:prstGeom>
          <a:ln>
            <a:noFill/>
          </a:ln>
        </p:spPr>
      </p:pic>
      <p:sp>
        <p:nvSpPr>
          <p:cNvPr id="64" name="CustomShape 16"/>
          <p:cNvSpPr/>
          <p:nvPr/>
        </p:nvSpPr>
        <p:spPr>
          <a:xfrm>
            <a:off x="33070680" y="1600200"/>
            <a:ext cx="12927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5" name="CustomShape 17"/>
          <p:cNvSpPr/>
          <p:nvPr/>
        </p:nvSpPr>
        <p:spPr>
          <a:xfrm>
            <a:off x="34145280" y="1676520"/>
            <a:ext cx="4903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/in/fred-b-berendse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CustomShape 18"/>
          <p:cNvSpPr/>
          <p:nvPr/>
        </p:nvSpPr>
        <p:spPr>
          <a:xfrm>
            <a:off x="34160400" y="2666880"/>
            <a:ext cx="72158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fred.b.berendse@gmail.com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19"/>
          <p:cNvSpPr/>
          <p:nvPr/>
        </p:nvSpPr>
        <p:spPr>
          <a:xfrm>
            <a:off x="742320" y="19227600"/>
            <a:ext cx="9497160" cy="62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The IPEDS database consists of annual survey data collected from post-secondary institutions. Targets are bachelor’s degrees completed within 6 years in 2016-17. Features include institution characteristics, admissions data, and student financial aid data. There are 682 institutions with all considered features. Variance inflation factors above 5 were eliminated, resulting in the feature set below. 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8" name="CustomShape 20"/>
          <p:cNvSpPr/>
          <p:nvPr/>
        </p:nvSpPr>
        <p:spPr>
          <a:xfrm>
            <a:off x="11155680" y="6503400"/>
            <a:ext cx="10360800" cy="12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Below are the most important coefficients after Lasso regularization: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9" name="CustomShape 21"/>
          <p:cNvSpPr/>
          <p:nvPr/>
        </p:nvSpPr>
        <p:spPr>
          <a:xfrm>
            <a:off x="11277720" y="16285680"/>
            <a:ext cx="102088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42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2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Random Forest Regression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0" name="CustomShape 22"/>
          <p:cNvSpPr/>
          <p:nvPr/>
        </p:nvSpPr>
        <p:spPr>
          <a:xfrm>
            <a:off x="11237760" y="17130240"/>
            <a:ext cx="1015740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Five-fold cross validation provided a best random forest model with 160 trees. The four most important features affect predicted rates by as much as 20%.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CustomShape 23"/>
          <p:cNvSpPr/>
          <p:nvPr/>
        </p:nvSpPr>
        <p:spPr>
          <a:xfrm>
            <a:off x="22368600" y="12000960"/>
            <a:ext cx="102088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42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3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Markov Chain Monte Carlo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2" name="CustomShape 24"/>
          <p:cNvSpPr/>
          <p:nvPr/>
        </p:nvSpPr>
        <p:spPr>
          <a:xfrm>
            <a:off x="33764040" y="28208160"/>
            <a:ext cx="9684360" cy="43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agree that ACT/SAT acceptance benchmarks are positively correlated with graduation rates for all groups. Percentage of students receiving a Pell Grant is negatively correlated with graduation rate in the Lasso and random forest models. 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3" name="CustomShape 25"/>
          <p:cNvSpPr/>
          <p:nvPr/>
        </p:nvSpPr>
        <p:spPr>
          <a:xfrm>
            <a:off x="33684120" y="4333680"/>
            <a:ext cx="9989640" cy="102636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22128480" y="31377600"/>
            <a:ext cx="3884400" cy="8078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5"/>
          <a:stretch/>
        </p:blipFill>
        <p:spPr>
          <a:xfrm>
            <a:off x="22402800" y="28803600"/>
            <a:ext cx="3179880" cy="10731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6"/>
          <a:stretch/>
        </p:blipFill>
        <p:spPr>
          <a:xfrm>
            <a:off x="22774680" y="30041640"/>
            <a:ext cx="2644200" cy="10465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7"/>
          <a:stretch/>
        </p:blipFill>
        <p:spPr>
          <a:xfrm>
            <a:off x="26517600" y="28803600"/>
            <a:ext cx="2004840" cy="1078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8"/>
          <a:stretch/>
        </p:blipFill>
        <p:spPr>
          <a:xfrm>
            <a:off x="26151840" y="30165840"/>
            <a:ext cx="3087720" cy="7394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9"/>
          <a:stretch/>
        </p:blipFill>
        <p:spPr>
          <a:xfrm>
            <a:off x="29626560" y="28924560"/>
            <a:ext cx="2482200" cy="8834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10"/>
          <a:stretch/>
        </p:blipFill>
        <p:spPr>
          <a:xfrm>
            <a:off x="29432880" y="29986560"/>
            <a:ext cx="2935440" cy="11404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11"/>
          <a:stretch/>
        </p:blipFill>
        <p:spPr>
          <a:xfrm>
            <a:off x="26954640" y="31164480"/>
            <a:ext cx="1847520" cy="1385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2"/>
          <a:srcRect l="0" t="10526" r="0" b="20999"/>
          <a:stretch/>
        </p:blipFill>
        <p:spPr>
          <a:xfrm>
            <a:off x="29556720" y="31272480"/>
            <a:ext cx="2811600" cy="11869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13"/>
          <a:stretch/>
        </p:blipFill>
        <p:spPr>
          <a:xfrm>
            <a:off x="34254000" y="20212920"/>
            <a:ext cx="8777160" cy="6266520"/>
          </a:xfrm>
          <a:prstGeom prst="rect">
            <a:avLst/>
          </a:prstGeom>
          <a:ln>
            <a:noFill/>
          </a:ln>
        </p:spPr>
      </p:pic>
      <p:grpSp>
        <p:nvGrpSpPr>
          <p:cNvPr id="84" name="Group 26"/>
          <p:cNvGrpSpPr/>
          <p:nvPr/>
        </p:nvGrpSpPr>
        <p:grpSpPr>
          <a:xfrm>
            <a:off x="33284160" y="5669280"/>
            <a:ext cx="10114200" cy="10716840"/>
            <a:chOff x="33284160" y="5669280"/>
            <a:chExt cx="10114200" cy="10716840"/>
          </a:xfrm>
        </p:grpSpPr>
        <p:sp>
          <p:nvSpPr>
            <p:cNvPr id="85" name="CustomShape 27"/>
            <p:cNvSpPr/>
            <p:nvPr/>
          </p:nvSpPr>
          <p:spPr>
            <a:xfrm>
              <a:off x="35478720" y="5669280"/>
              <a:ext cx="694800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Predicted Mean Graduation Rate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86" name="" descr=""/>
            <p:cNvPicPr/>
            <p:nvPr/>
          </p:nvPicPr>
          <p:blipFill>
            <a:blip r:embed="rId14"/>
            <a:srcRect l="0" t="3571" r="0" b="0"/>
            <a:stretch/>
          </p:blipFill>
          <p:spPr>
            <a:xfrm>
              <a:off x="33284160" y="6511680"/>
              <a:ext cx="10114200" cy="98744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7" name="" descr=""/>
          <p:cNvPicPr/>
          <p:nvPr/>
        </p:nvPicPr>
        <p:blipFill>
          <a:blip r:embed="rId15"/>
          <a:stretch/>
        </p:blipFill>
        <p:spPr>
          <a:xfrm>
            <a:off x="11887200" y="25957080"/>
            <a:ext cx="9509760" cy="6369840"/>
          </a:xfrm>
          <a:prstGeom prst="rect">
            <a:avLst/>
          </a:prstGeom>
          <a:ln>
            <a:noFill/>
          </a:ln>
        </p:spPr>
      </p:pic>
      <p:grpSp>
        <p:nvGrpSpPr>
          <p:cNvPr id="88" name="Group 28"/>
          <p:cNvGrpSpPr/>
          <p:nvPr/>
        </p:nvGrpSpPr>
        <p:grpSpPr>
          <a:xfrm>
            <a:off x="10344600" y="7950600"/>
            <a:ext cx="11346480" cy="7680600"/>
            <a:chOff x="10344600" y="7950600"/>
            <a:chExt cx="11346480" cy="7680600"/>
          </a:xfrm>
        </p:grpSpPr>
        <p:sp>
          <p:nvSpPr>
            <p:cNvPr id="89" name="CustomShape 29"/>
            <p:cNvSpPr/>
            <p:nvPr/>
          </p:nvSpPr>
          <p:spPr>
            <a:xfrm>
              <a:off x="13339800" y="7950600"/>
              <a:ext cx="703908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Lasso Regression Coefficients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0" name="" descr=""/>
            <p:cNvPicPr/>
            <p:nvPr/>
          </p:nvPicPr>
          <p:blipFill>
            <a:blip r:embed="rId16"/>
            <a:srcRect l="0" t="0" r="8494" b="0"/>
            <a:stretch/>
          </p:blipFill>
          <p:spPr>
            <a:xfrm>
              <a:off x="10344600" y="8499240"/>
              <a:ext cx="11346480" cy="7131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30"/>
          <p:cNvGrpSpPr/>
          <p:nvPr/>
        </p:nvGrpSpPr>
        <p:grpSpPr>
          <a:xfrm>
            <a:off x="21949920" y="16410240"/>
            <a:ext cx="10510920" cy="10845360"/>
            <a:chOff x="21949920" y="16410240"/>
            <a:chExt cx="10510920" cy="10845360"/>
          </a:xfrm>
        </p:grpSpPr>
        <p:sp>
          <p:nvSpPr>
            <p:cNvPr id="92" name="CustomShape 31"/>
            <p:cNvSpPr/>
            <p:nvPr/>
          </p:nvSpPr>
          <p:spPr>
            <a:xfrm>
              <a:off x="23225760" y="16410240"/>
              <a:ext cx="834480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Coefficients: Hispanic Graduation Rate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3" name="" descr=""/>
            <p:cNvPicPr/>
            <p:nvPr/>
          </p:nvPicPr>
          <p:blipFill>
            <a:blip r:embed="rId17"/>
            <a:srcRect l="0" t="3473" r="0" b="0"/>
            <a:stretch/>
          </p:blipFill>
          <p:spPr>
            <a:xfrm>
              <a:off x="21949920" y="17099280"/>
              <a:ext cx="10510920" cy="10156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4" name="Group 32"/>
          <p:cNvGrpSpPr/>
          <p:nvPr/>
        </p:nvGrpSpPr>
        <p:grpSpPr>
          <a:xfrm>
            <a:off x="10885680" y="19571040"/>
            <a:ext cx="10876680" cy="6031440"/>
            <a:chOff x="10885680" y="19571040"/>
            <a:chExt cx="10876680" cy="6031440"/>
          </a:xfrm>
        </p:grpSpPr>
        <p:sp>
          <p:nvSpPr>
            <p:cNvPr id="95" name="CustomShape 33"/>
            <p:cNvSpPr/>
            <p:nvPr/>
          </p:nvSpPr>
          <p:spPr>
            <a:xfrm>
              <a:off x="13529160" y="19571040"/>
              <a:ext cx="578448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6" name="" descr=""/>
            <p:cNvPicPr/>
            <p:nvPr/>
          </p:nvPicPr>
          <p:blipFill>
            <a:blip r:embed="rId18"/>
            <a:srcRect l="0" t="0" r="0" b="50224"/>
            <a:stretch/>
          </p:blipFill>
          <p:spPr>
            <a:xfrm>
              <a:off x="10885680" y="20194560"/>
              <a:ext cx="10876680" cy="54079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7" name="Group 34"/>
          <p:cNvGrpSpPr/>
          <p:nvPr/>
        </p:nvGrpSpPr>
        <p:grpSpPr>
          <a:xfrm>
            <a:off x="22110480" y="5652720"/>
            <a:ext cx="10876680" cy="6087960"/>
            <a:chOff x="22110480" y="5652720"/>
            <a:chExt cx="10876680" cy="6087960"/>
          </a:xfrm>
        </p:grpSpPr>
        <p:sp>
          <p:nvSpPr>
            <p:cNvPr id="98" name="CustomShape 35"/>
            <p:cNvSpPr/>
            <p:nvPr/>
          </p:nvSpPr>
          <p:spPr>
            <a:xfrm>
              <a:off x="24916320" y="5652720"/>
              <a:ext cx="568440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9" name="" descr=""/>
            <p:cNvPicPr/>
            <p:nvPr/>
          </p:nvPicPr>
          <p:blipFill>
            <a:blip r:embed="rId19"/>
            <a:srcRect l="0" t="49498" r="0" b="0"/>
            <a:stretch/>
          </p:blipFill>
          <p:spPr>
            <a:xfrm>
              <a:off x="22110480" y="6253920"/>
              <a:ext cx="10876680" cy="54867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0" name="" descr=""/>
          <p:cNvPicPr/>
          <p:nvPr/>
        </p:nvPicPr>
        <p:blipFill>
          <a:blip r:embed="rId20"/>
          <a:stretch/>
        </p:blipFill>
        <p:spPr>
          <a:xfrm>
            <a:off x="965160" y="25985160"/>
            <a:ext cx="11013480" cy="635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Application>LibreOffice/6.2.7.1$Linux_X86_64 LibreOffice_project/20$Build-1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2019-11-11T08:24:25Z</dcterms:modified>
  <cp:revision>70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