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97" r:id="rId3"/>
    <p:sldId id="274" r:id="rId4"/>
    <p:sldId id="289" r:id="rId5"/>
    <p:sldId id="290" r:id="rId6"/>
    <p:sldId id="291" r:id="rId7"/>
    <p:sldId id="299" r:id="rId8"/>
    <p:sldId id="292" r:id="rId9"/>
    <p:sldId id="300" r:id="rId10"/>
    <p:sldId id="293" r:id="rId11"/>
    <p:sldId id="305" r:id="rId12"/>
    <p:sldId id="301" r:id="rId13"/>
    <p:sldId id="302" r:id="rId14"/>
    <p:sldId id="306" r:id="rId15"/>
    <p:sldId id="303" r:id="rId16"/>
    <p:sldId id="294" r:id="rId17"/>
    <p:sldId id="295" r:id="rId18"/>
    <p:sldId id="304" r:id="rId19"/>
    <p:sldId id="296" r:id="rId20"/>
    <p:sldId id="273"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FD9"/>
    <a:srgbClr val="3E4150"/>
    <a:srgbClr val="FF2600"/>
    <a:srgbClr val="FF2F9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39"/>
    <p:restoredTop sz="70721"/>
  </p:normalViewPr>
  <p:slideViewPr>
    <p:cSldViewPr snapToGrid="0">
      <p:cViewPr>
        <p:scale>
          <a:sx n="119" d="100"/>
          <a:sy n="119" d="100"/>
        </p:scale>
        <p:origin x="144" y="144"/>
      </p:cViewPr>
      <p:guideLst/>
    </p:cSldViewPr>
  </p:slideViewPr>
  <p:notesTextViewPr>
    <p:cViewPr>
      <p:scale>
        <a:sx n="135" d="100"/>
        <a:sy n="13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___2.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6672329271602349E-2"/>
          <c:y val="0"/>
          <c:w val="0.92332765103657921"/>
          <c:h val="0.88637938388093651"/>
        </c:manualLayout>
      </c:layout>
      <c:lineChart>
        <c:grouping val="standard"/>
        <c:varyColors val="0"/>
        <c:ser>
          <c:idx val="3"/>
          <c:order val="0"/>
          <c:tx>
            <c:strRef>
              <c:f>Sheet1!$E$1</c:f>
              <c:strCache>
                <c:ptCount val="1"/>
                <c:pt idx="0">
                  <c:v>列4</c:v>
                </c:pt>
              </c:strCache>
            </c:strRef>
          </c:tx>
          <c:spPr>
            <a:ln w="28575" cap="rnd">
              <a:solidFill>
                <a:schemeClr val="accent4"/>
              </a:solidFill>
              <a:round/>
            </a:ln>
            <a:effectLst/>
          </c:spPr>
          <c:marker>
            <c:symbol val="none"/>
          </c:marker>
          <c:val>
            <c:numRef>
              <c:f>Sheet1!$E$2:$E$9</c:f>
              <c:numCache>
                <c:formatCode>General</c:formatCode>
                <c:ptCount val="8"/>
                <c:pt idx="7">
                  <c:v>7</c:v>
                </c:pt>
              </c:numCache>
            </c:numRef>
          </c:val>
          <c:smooth val="0"/>
          <c:extLst>
            <c:ext xmlns:c16="http://schemas.microsoft.com/office/drawing/2014/chart" uri="{C3380CC4-5D6E-409C-BE32-E72D297353CC}">
              <c16:uniqueId val="{00000000-B02C-834F-8123-442BF125740F}"/>
            </c:ext>
          </c:extLst>
        </c:ser>
        <c:dLbls>
          <c:showLegendKey val="0"/>
          <c:showVal val="0"/>
          <c:showCatName val="0"/>
          <c:showSerName val="0"/>
          <c:showPercent val="0"/>
          <c:showBubbleSize val="0"/>
        </c:dLbls>
        <c:smooth val="0"/>
        <c:axId val="84778719"/>
        <c:axId val="84780399"/>
      </c:lineChart>
      <c:catAx>
        <c:axId val="84778719"/>
        <c:scaling>
          <c:orientation val="minMax"/>
        </c:scaling>
        <c:delete val="1"/>
        <c:axPos val="b"/>
        <c:numFmt formatCode="General" sourceLinked="1"/>
        <c:majorTickMark val="out"/>
        <c:minorTickMark val="none"/>
        <c:tickLblPos val="nextTo"/>
        <c:crossAx val="84780399"/>
        <c:crosses val="autoZero"/>
        <c:auto val="1"/>
        <c:lblAlgn val="ctr"/>
        <c:lblOffset val="100"/>
        <c:noMultiLvlLbl val="0"/>
      </c:catAx>
      <c:valAx>
        <c:axId val="84780399"/>
        <c:scaling>
          <c:orientation val="minMax"/>
        </c:scaling>
        <c:delete val="1"/>
        <c:axPos val="l"/>
        <c:numFmt formatCode="General" sourceLinked="1"/>
        <c:majorTickMark val="none"/>
        <c:minorTickMark val="none"/>
        <c:tickLblPos val="nextTo"/>
        <c:crossAx val="84778719"/>
        <c:crosses val="autoZero"/>
        <c:crossBetween val="between"/>
      </c:valAx>
      <c:spPr>
        <a:noFill/>
        <a:ln w="15875">
          <a:solidFill>
            <a:srgbClr val="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solidFill>
        <a:srgbClr val="FFFFFF"/>
      </a:solid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6672776185702354E-2"/>
          <c:y val="0"/>
          <c:w val="0.92332765103657921"/>
          <c:h val="0.88637938388093651"/>
        </c:manualLayout>
      </c:layout>
      <c:lineChart>
        <c:grouping val="standard"/>
        <c:varyColors val="0"/>
        <c:ser>
          <c:idx val="0"/>
          <c:order val="0"/>
          <c:tx>
            <c:strRef>
              <c:f>Sheet1!$B$1</c:f>
              <c:strCache>
                <c:ptCount val="1"/>
              </c:strCache>
            </c:strRef>
          </c:tx>
          <c:spPr>
            <a:ln w="28575" cap="rnd">
              <a:solidFill>
                <a:srgbClr val="000000"/>
              </a:solidFill>
              <a:round/>
            </a:ln>
            <a:effectLst/>
          </c:spPr>
          <c:marker>
            <c:symbol val="none"/>
          </c:marker>
          <c:val>
            <c:numRef>
              <c:f>Sheet1!$A$2:$A$5</c:f>
              <c:numCache>
                <c:formatCode>General</c:formatCode>
                <c:ptCount val="4"/>
                <c:pt idx="0">
                  <c:v>1.7</c:v>
                </c:pt>
                <c:pt idx="1">
                  <c:v>2.5</c:v>
                </c:pt>
                <c:pt idx="2">
                  <c:v>3.5</c:v>
                </c:pt>
                <c:pt idx="3">
                  <c:v>4.5</c:v>
                </c:pt>
              </c:numCache>
            </c:numRef>
          </c:val>
          <c:smooth val="0"/>
          <c:extLst>
            <c:ext xmlns:c15="http://schemas.microsoft.com/office/drawing/2012/chart" uri="{02D57815-91ED-43cb-92C2-25804820EDAC}">
              <c15:filteredCategoryTitle>
                <c15:cat>
                  <c:multiLvlStrRef>
                    <c:extLst>
                      <c:ext uri="{02D57815-91ED-43cb-92C2-25804820EDAC}">
                        <c15:formulaRef>
                          <c15:sqref>Sheet1!#REF!</c15:sqref>
                        </c15:formulaRef>
                      </c:ext>
                    </c:extLst>
                  </c:multiLvlStrRef>
                </c15:cat>
              </c15:filteredCategoryTitle>
            </c:ext>
            <c:ext xmlns:c16="http://schemas.microsoft.com/office/drawing/2014/chart" uri="{C3380CC4-5D6E-409C-BE32-E72D297353CC}">
              <c16:uniqueId val="{00000000-7DF2-3F43-8546-ED1CDB148C9E}"/>
            </c:ext>
          </c:extLst>
        </c:ser>
        <c:dLbls>
          <c:showLegendKey val="0"/>
          <c:showVal val="0"/>
          <c:showCatName val="0"/>
          <c:showSerName val="0"/>
          <c:showPercent val="0"/>
          <c:showBubbleSize val="0"/>
        </c:dLbls>
        <c:smooth val="0"/>
        <c:axId val="84778719"/>
        <c:axId val="84780399"/>
      </c:lineChart>
      <c:catAx>
        <c:axId val="84778719"/>
        <c:scaling>
          <c:orientation val="minMax"/>
        </c:scaling>
        <c:delete val="1"/>
        <c:axPos val="b"/>
        <c:numFmt formatCode="General" sourceLinked="1"/>
        <c:majorTickMark val="out"/>
        <c:minorTickMark val="none"/>
        <c:tickLblPos val="nextTo"/>
        <c:crossAx val="84780399"/>
        <c:crosses val="autoZero"/>
        <c:auto val="1"/>
        <c:lblAlgn val="ctr"/>
        <c:lblOffset val="100"/>
        <c:noMultiLvlLbl val="0"/>
      </c:catAx>
      <c:valAx>
        <c:axId val="84780399"/>
        <c:scaling>
          <c:orientation val="minMax"/>
        </c:scaling>
        <c:delete val="1"/>
        <c:axPos val="l"/>
        <c:numFmt formatCode="General" sourceLinked="1"/>
        <c:majorTickMark val="none"/>
        <c:minorTickMark val="none"/>
        <c:tickLblPos val="nextTo"/>
        <c:crossAx val="84778719"/>
        <c:crosses val="autoZero"/>
        <c:crossBetween val="between"/>
      </c:valAx>
      <c:spPr>
        <a:noFill/>
        <a:ln w="15875">
          <a:solidFill>
            <a:srgbClr val="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CFFD9"/>
    </a:solidFill>
    <a:ln w="22225">
      <a:solidFill>
        <a:srgbClr val="FCFFD9"/>
      </a:solidFill>
    </a:ln>
    <a:effectLst/>
  </c:spPr>
  <c:txPr>
    <a:bodyPr/>
    <a:lstStyle/>
    <a:p>
      <a:pPr>
        <a:defRPr/>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5137801939909474E-2"/>
          <c:y val="0"/>
          <c:w val="0.92332788808871913"/>
          <c:h val="0.88637938388093651"/>
        </c:manualLayout>
      </c:layout>
      <c:lineChart>
        <c:grouping val="standard"/>
        <c:varyColors val="0"/>
        <c:ser>
          <c:idx val="3"/>
          <c:order val="0"/>
          <c:tx>
            <c:strRef>
              <c:f>Sheet1!$E$1</c:f>
              <c:strCache>
                <c:ptCount val="1"/>
                <c:pt idx="0">
                  <c:v>列4</c:v>
                </c:pt>
              </c:strCache>
            </c:strRef>
          </c:tx>
          <c:spPr>
            <a:ln w="28575" cap="rnd">
              <a:solidFill>
                <a:schemeClr val="accent4"/>
              </a:solidFill>
              <a:round/>
            </a:ln>
            <a:effectLst/>
          </c:spPr>
          <c:marker>
            <c:symbol val="none"/>
          </c:marker>
          <c:val>
            <c:numRef>
              <c:f>Sheet1!$E$2:$E$9</c:f>
              <c:numCache>
                <c:formatCode>General</c:formatCode>
                <c:ptCount val="8"/>
                <c:pt idx="7">
                  <c:v>7</c:v>
                </c:pt>
              </c:numCache>
            </c:numRef>
          </c:val>
          <c:smooth val="0"/>
          <c:extLst>
            <c:ext xmlns:c16="http://schemas.microsoft.com/office/drawing/2014/chart" uri="{C3380CC4-5D6E-409C-BE32-E72D297353CC}">
              <c16:uniqueId val="{00000000-F18E-504F-A96E-FFB28E3B71AA}"/>
            </c:ext>
          </c:extLst>
        </c:ser>
        <c:dLbls>
          <c:showLegendKey val="0"/>
          <c:showVal val="0"/>
          <c:showCatName val="0"/>
          <c:showSerName val="0"/>
          <c:showPercent val="0"/>
          <c:showBubbleSize val="0"/>
        </c:dLbls>
        <c:smooth val="0"/>
        <c:axId val="84778719"/>
        <c:axId val="84780399"/>
      </c:lineChart>
      <c:catAx>
        <c:axId val="84778719"/>
        <c:scaling>
          <c:orientation val="minMax"/>
        </c:scaling>
        <c:delete val="1"/>
        <c:axPos val="b"/>
        <c:numFmt formatCode="General" sourceLinked="1"/>
        <c:majorTickMark val="out"/>
        <c:minorTickMark val="none"/>
        <c:tickLblPos val="nextTo"/>
        <c:crossAx val="84780399"/>
        <c:crosses val="autoZero"/>
        <c:auto val="1"/>
        <c:lblAlgn val="ctr"/>
        <c:lblOffset val="100"/>
        <c:noMultiLvlLbl val="0"/>
      </c:catAx>
      <c:valAx>
        <c:axId val="84780399"/>
        <c:scaling>
          <c:orientation val="minMax"/>
        </c:scaling>
        <c:delete val="1"/>
        <c:axPos val="l"/>
        <c:numFmt formatCode="General" sourceLinked="1"/>
        <c:majorTickMark val="none"/>
        <c:minorTickMark val="none"/>
        <c:tickLblPos val="nextTo"/>
        <c:crossAx val="84778719"/>
        <c:crosses val="autoZero"/>
        <c:crossBetween val="between"/>
      </c:valAx>
      <c:spPr>
        <a:noFill/>
        <a:ln w="19050">
          <a:solidFill>
            <a:srgbClr val="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8575">
      <a:solidFill>
        <a:sysClr val="window" lastClr="FFFFFF"/>
      </a:solidFill>
    </a:ln>
    <a:effectLst/>
  </c:spPr>
  <c:txPr>
    <a:bodyPr/>
    <a:lstStyle/>
    <a:p>
      <a:pPr>
        <a:defRPr/>
      </a:pPr>
      <a:endParaRPr lang="zh-CN"/>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0851589953510238E-2"/>
          <c:y val="0"/>
          <c:w val="0.98914841004648979"/>
          <c:h val="0.98797504112314938"/>
        </c:manualLayout>
      </c:layout>
      <c:lineChart>
        <c:grouping val="standard"/>
        <c:varyColors val="0"/>
        <c:ser>
          <c:idx val="3"/>
          <c:order val="0"/>
          <c:tx>
            <c:strRef>
              <c:f>Sheet1!$E$1</c:f>
              <c:strCache>
                <c:ptCount val="1"/>
                <c:pt idx="0">
                  <c:v>列4</c:v>
                </c:pt>
              </c:strCache>
            </c:strRef>
          </c:tx>
          <c:spPr>
            <a:ln w="28575" cap="rnd">
              <a:solidFill>
                <a:schemeClr val="accent4"/>
              </a:solidFill>
              <a:round/>
            </a:ln>
            <a:effectLst/>
          </c:spPr>
          <c:marker>
            <c:symbol val="none"/>
          </c:marker>
          <c:val>
            <c:numRef>
              <c:f>Sheet1!$E$2:$E$9</c:f>
              <c:numCache>
                <c:formatCode>General</c:formatCode>
                <c:ptCount val="8"/>
                <c:pt idx="7">
                  <c:v>7</c:v>
                </c:pt>
              </c:numCache>
            </c:numRef>
          </c:val>
          <c:smooth val="0"/>
          <c:extLst>
            <c:ext xmlns:c16="http://schemas.microsoft.com/office/drawing/2014/chart" uri="{C3380CC4-5D6E-409C-BE32-E72D297353CC}">
              <c16:uniqueId val="{00000000-557B-C042-AB80-6A9C4196FCCD}"/>
            </c:ext>
          </c:extLst>
        </c:ser>
        <c:dLbls>
          <c:showLegendKey val="0"/>
          <c:showVal val="0"/>
          <c:showCatName val="0"/>
          <c:showSerName val="0"/>
          <c:showPercent val="0"/>
          <c:showBubbleSize val="0"/>
        </c:dLbls>
        <c:smooth val="0"/>
        <c:axId val="84778719"/>
        <c:axId val="84780399"/>
      </c:lineChart>
      <c:catAx>
        <c:axId val="84778719"/>
        <c:scaling>
          <c:orientation val="minMax"/>
        </c:scaling>
        <c:delete val="1"/>
        <c:axPos val="b"/>
        <c:numFmt formatCode="General" sourceLinked="1"/>
        <c:majorTickMark val="out"/>
        <c:minorTickMark val="none"/>
        <c:tickLblPos val="nextTo"/>
        <c:crossAx val="84780399"/>
        <c:crosses val="autoZero"/>
        <c:auto val="1"/>
        <c:lblAlgn val="ctr"/>
        <c:lblOffset val="100"/>
        <c:noMultiLvlLbl val="0"/>
      </c:catAx>
      <c:valAx>
        <c:axId val="84780399"/>
        <c:scaling>
          <c:orientation val="minMax"/>
        </c:scaling>
        <c:delete val="1"/>
        <c:axPos val="l"/>
        <c:numFmt formatCode="General" sourceLinked="1"/>
        <c:majorTickMark val="none"/>
        <c:minorTickMark val="none"/>
        <c:tickLblPos val="nextTo"/>
        <c:crossAx val="84778719"/>
        <c:crosses val="autoZero"/>
        <c:crossBetween val="between"/>
      </c:valAx>
      <c:spPr>
        <a:noFill/>
        <a:ln w="15875">
          <a:solidFill>
            <a:srgbClr val="00000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solidFill>
        <a:sysClr val="window" lastClr="FFFFFF"/>
      </a:solid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785C2-453F-C54C-9F46-8E6C4E9C454D}" type="datetimeFigureOut">
              <a:rPr kumimoji="1" lang="zh-CN" altLang="en-US" smtClean="0"/>
              <a:t>2025/1/22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0E63F-9F9B-4C40-935A-7731FEB9E621}" type="slidenum">
              <a:rPr kumimoji="1" lang="zh-CN" altLang="en-US" smtClean="0"/>
              <a:t>‹#›</a:t>
            </a:fld>
            <a:endParaRPr kumimoji="1" lang="zh-CN" altLang="en-US"/>
          </a:p>
        </p:txBody>
      </p:sp>
    </p:spTree>
    <p:extLst>
      <p:ext uri="{BB962C8B-B14F-4D97-AF65-F5344CB8AC3E}">
        <p14:creationId xmlns:p14="http://schemas.microsoft.com/office/powerpoint/2010/main" val="3298110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a:t>
            </a:r>
            <a:r>
              <a:rPr kumimoji="1" lang="zh-CN" altLang="en-US" dirty="0"/>
              <a:t> </a:t>
            </a:r>
            <a:r>
              <a:rPr kumimoji="1" lang="en-US" altLang="zh-CN" dirty="0"/>
              <a:t>everyone.</a:t>
            </a:r>
            <a:r>
              <a:rPr kumimoji="1" lang="zh-CN" altLang="en-US" dirty="0"/>
              <a:t> </a:t>
            </a:r>
            <a:r>
              <a:rPr kumimoji="1" lang="en-US" altLang="zh-CN" dirty="0"/>
              <a:t>My</a:t>
            </a:r>
            <a:r>
              <a:rPr kumimoji="1" lang="zh-CN" altLang="en-US" dirty="0"/>
              <a:t> </a:t>
            </a:r>
            <a:r>
              <a:rPr kumimoji="1" lang="en-US" altLang="zh-CN" dirty="0"/>
              <a:t>name</a:t>
            </a:r>
            <a:r>
              <a:rPr kumimoji="1" lang="zh-CN" altLang="en-US" dirty="0"/>
              <a:t> </a:t>
            </a:r>
            <a:r>
              <a:rPr kumimoji="1" lang="en-US" altLang="zh-CN" dirty="0"/>
              <a:t>is</a:t>
            </a:r>
            <a:r>
              <a:rPr kumimoji="1" lang="zh-CN" altLang="en-US" dirty="0"/>
              <a:t> </a:t>
            </a:r>
            <a:r>
              <a:rPr kumimoji="1" lang="en-US" altLang="zh-CN" dirty="0" err="1"/>
              <a:t>Jiesong</a:t>
            </a:r>
            <a:r>
              <a:rPr kumimoji="1" lang="en-US" altLang="zh-CN" dirty="0"/>
              <a:t>,</a:t>
            </a:r>
            <a:r>
              <a:rPr kumimoji="1" lang="zh-CN" altLang="en-US" dirty="0"/>
              <a:t> </a:t>
            </a:r>
            <a:r>
              <a:rPr kumimoji="1" lang="en-US" altLang="zh-CN" dirty="0"/>
              <a:t>a</a:t>
            </a:r>
            <a:r>
              <a:rPr kumimoji="1" lang="zh-CN" altLang="en-US" dirty="0"/>
              <a:t> </a:t>
            </a:r>
            <a:r>
              <a:rPr kumimoji="1" lang="en-US" altLang="zh-CN" dirty="0"/>
              <a:t>Computer Science PhD</a:t>
            </a:r>
            <a:r>
              <a:rPr kumimoji="1" lang="zh-CN" altLang="en-US" dirty="0"/>
              <a:t> </a:t>
            </a:r>
            <a:r>
              <a:rPr kumimoji="1" lang="en-US" altLang="zh-CN" dirty="0"/>
              <a:t>student</a:t>
            </a:r>
            <a:r>
              <a:rPr kumimoji="1" lang="zh-CN" altLang="en-US" dirty="0"/>
              <a:t> </a:t>
            </a:r>
            <a:r>
              <a:rPr kumimoji="1" lang="en-US" altLang="zh-CN" dirty="0"/>
              <a:t>at</a:t>
            </a:r>
            <a:r>
              <a:rPr kumimoji="1" lang="zh-CN" altLang="en-US" dirty="0"/>
              <a:t> </a:t>
            </a:r>
            <a:r>
              <a:rPr kumimoji="1" lang="en-US" altLang="zh-CN" dirty="0"/>
              <a:t>NC State.</a:t>
            </a:r>
          </a:p>
          <a:p>
            <a:endParaRPr kumimoji="1" lang="en-US" altLang="zh-CN" dirty="0"/>
          </a:p>
          <a:p>
            <a:r>
              <a:rPr kumimoji="1" lang="en-US" altLang="zh-CN" dirty="0"/>
              <a:t>Today,</a:t>
            </a:r>
            <a:r>
              <a:rPr kumimoji="1" lang="zh-CN" altLang="en-US" dirty="0"/>
              <a:t> </a:t>
            </a:r>
            <a:r>
              <a:rPr kumimoji="1" lang="en-US" altLang="zh-CN" dirty="0"/>
              <a:t>I’m</a:t>
            </a:r>
            <a:r>
              <a:rPr kumimoji="1" lang="zh-CN" altLang="en-US" dirty="0"/>
              <a:t> </a:t>
            </a:r>
            <a:r>
              <a:rPr kumimoji="1" lang="en-US" altLang="zh-CN" dirty="0" err="1"/>
              <a:t>gonna</a:t>
            </a:r>
            <a:r>
              <a:rPr kumimoji="1" lang="zh-CN" altLang="en-US" dirty="0"/>
              <a:t> </a:t>
            </a:r>
            <a:r>
              <a:rPr kumimoji="1" lang="en-US" altLang="zh-CN" dirty="0"/>
              <a:t>talk</a:t>
            </a:r>
            <a:r>
              <a:rPr kumimoji="1" lang="zh-CN" altLang="en-US" dirty="0"/>
              <a:t> </a:t>
            </a:r>
            <a:r>
              <a:rPr kumimoji="1" lang="en-US" altLang="zh-CN" dirty="0"/>
              <a:t>about</a:t>
            </a:r>
            <a:r>
              <a:rPr kumimoji="1" lang="zh-CN" altLang="en-US" dirty="0"/>
              <a:t> </a:t>
            </a:r>
            <a:r>
              <a:rPr kumimoji="1" lang="en-US" altLang="zh-CN" dirty="0"/>
              <a:t>my</a:t>
            </a:r>
            <a:r>
              <a:rPr kumimoji="1" lang="zh-CN" altLang="en-US" dirty="0"/>
              <a:t> </a:t>
            </a:r>
            <a:r>
              <a:rPr kumimoji="1" lang="en-US" altLang="zh-CN" dirty="0"/>
              <a:t>research</a:t>
            </a:r>
            <a:r>
              <a:rPr kumimoji="1" lang="zh-CN" altLang="en-US" dirty="0"/>
              <a:t> </a:t>
            </a:r>
            <a:r>
              <a:rPr kumimoji="1" lang="en-US" altLang="zh-CN" dirty="0"/>
              <a:t>``Uncertainty</a:t>
            </a:r>
            <a:r>
              <a:rPr kumimoji="1" lang="zh-CN" altLang="en-US" dirty="0"/>
              <a:t> </a:t>
            </a:r>
            <a:r>
              <a:rPr kumimoji="1" lang="en-US" altLang="zh-CN" dirty="0"/>
              <a:t>Quantification-Guided</a:t>
            </a:r>
            <a:r>
              <a:rPr kumimoji="1" lang="zh-CN" altLang="en-US" dirty="0"/>
              <a:t> </a:t>
            </a:r>
            <a:r>
              <a:rPr kumimoji="1" lang="en-US" altLang="zh-CN" dirty="0"/>
              <a:t>Hyperparameter</a:t>
            </a:r>
            <a:r>
              <a:rPr kumimoji="1" lang="zh-CN" altLang="en-US" dirty="0"/>
              <a:t> </a:t>
            </a:r>
            <a:r>
              <a:rPr kumimoji="1" lang="en-US" altLang="zh-CN" dirty="0"/>
              <a:t>Optimization</a:t>
            </a:r>
            <a:r>
              <a:rPr kumimoji="1" lang="zh-CN" altLang="en-US" dirty="0"/>
              <a:t> </a:t>
            </a:r>
            <a:r>
              <a:rPr kumimoji="1" lang="en-US" altLang="zh-CN" dirty="0"/>
              <a:t>for</a:t>
            </a:r>
            <a:r>
              <a:rPr kumimoji="1" lang="zh-CN" altLang="en-US" dirty="0"/>
              <a:t> </a:t>
            </a:r>
            <a:r>
              <a:rPr kumimoji="1" lang="en-US" altLang="zh-CN" dirty="0"/>
              <a:t>Iterative</a:t>
            </a:r>
            <a:r>
              <a:rPr kumimoji="1" lang="zh-CN" altLang="en-US" dirty="0"/>
              <a:t> </a:t>
            </a:r>
            <a:r>
              <a:rPr kumimoji="1" lang="en-US" altLang="zh-CN" dirty="0"/>
              <a:t>Learners“.</a:t>
            </a: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a:t>
            </a:fld>
            <a:endParaRPr kumimoji="1" lang="zh-CN" altLang="en-US"/>
          </a:p>
        </p:txBody>
      </p:sp>
    </p:spTree>
    <p:extLst>
      <p:ext uri="{BB962C8B-B14F-4D97-AF65-F5344CB8AC3E}">
        <p14:creationId xmlns:p14="http://schemas.microsoft.com/office/powerpoint/2010/main" val="4051564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To overcome this challenge, we introduce uncertainty-aware HPO and model the converged loss as a normal distribution.</a:t>
            </a:r>
          </a:p>
          <a:p>
            <a:endParaRPr kumimoji="1" lang="en-US" altLang="zh-CN" dirty="0"/>
          </a:p>
          <a:p>
            <a:r>
              <a:rPr lang="en-CA" altLang="zh-CN" dirty="0"/>
              <a:t>We leverage validation history to construct an estimated loss curve. Our goal is to better understand the structure of loss curves and improve candidate evaluation during the HPO process.</a:t>
            </a:r>
          </a:p>
          <a:p>
            <a:endParaRPr kumimoji="1" lang="en-CA" altLang="zh-CN" dirty="0"/>
          </a:p>
          <a:p>
            <a:r>
              <a:rPr lang="en-CA" altLang="zh-CN" dirty="0"/>
              <a:t>Our solution builds on the validation history collected during HPO, represented as a sequence of loss metrics: l(y,M1(X)),⋯ ,l(</a:t>
            </a:r>
            <a:r>
              <a:rPr lang="en-CA" altLang="zh-CN" dirty="0" err="1"/>
              <a:t>y,Mt</a:t>
            </a:r>
            <a:r>
              <a:rPr lang="en-CA" altLang="zh-CN" dirty="0"/>
              <a:t>(X)).</a:t>
            </a:r>
            <a:br>
              <a:rPr lang="en-CA" altLang="zh-CN" dirty="0"/>
            </a:br>
            <a:r>
              <a:rPr lang="en-CA" altLang="zh-CN" dirty="0"/>
              <a:t>We aim to construct an estimated loss curve based on this history.</a:t>
            </a:r>
          </a:p>
          <a:p>
            <a:endParaRPr lang="en-CA" altLang="zh-CN" dirty="0"/>
          </a:p>
          <a:p>
            <a:r>
              <a:rPr lang="en-US" altLang="zh-CN" dirty="0"/>
              <a:t>Before</a:t>
            </a:r>
            <a:r>
              <a:rPr lang="zh-CN" altLang="en-US" dirty="0"/>
              <a:t> </a:t>
            </a:r>
            <a:r>
              <a:rPr lang="en-US" altLang="zh-CN" dirty="0"/>
              <a:t>formula,</a:t>
            </a:r>
            <a:r>
              <a:rPr lang="zh-CN" altLang="en-US" dirty="0"/>
              <a:t> </a:t>
            </a:r>
            <a:r>
              <a:rPr lang="en-US" altLang="zh-CN" dirty="0"/>
              <a:t>introduce</a:t>
            </a:r>
            <a:r>
              <a:rPr lang="zh-CN" altLang="en-US" dirty="0"/>
              <a:t> </a:t>
            </a:r>
            <a:r>
              <a:rPr lang="en-US" altLang="zh-CN" dirty="0"/>
              <a:t>some</a:t>
            </a:r>
            <a:r>
              <a:rPr lang="zh-CN" altLang="en-US" dirty="0"/>
              <a:t> </a:t>
            </a:r>
            <a:r>
              <a:rPr lang="en-US" altLang="zh-CN" dirty="0"/>
              <a:t>notation.</a:t>
            </a:r>
          </a:p>
          <a:p>
            <a:r>
              <a:rPr lang="en-CA" altLang="zh-CN" sz="1200" kern="1200" dirty="0">
                <a:solidFill>
                  <a:schemeClr val="tx1"/>
                </a:solidFill>
                <a:effectLst/>
                <a:latin typeface="+mn-lt"/>
                <a:ea typeface="+mn-ea"/>
                <a:cs typeface="+mn-cs"/>
              </a:rPr>
              <a:t>Let M</a:t>
            </a:r>
            <a:r>
              <a:rPr lang="el-GR" altLang="zh-CN" sz="1200" kern="1200" dirty="0">
                <a:solidFill>
                  <a:schemeClr val="tx1"/>
                </a:solidFill>
                <a:effectLst/>
                <a:latin typeface="+mn-lt"/>
                <a:ea typeface="+mn-ea"/>
                <a:cs typeface="+mn-cs"/>
              </a:rPr>
              <a:t>γ</a:t>
            </a:r>
            <a:r>
              <a:rPr lang="en-CA" altLang="zh-CN" sz="1200" kern="1200" dirty="0">
                <a:solidFill>
                  <a:schemeClr val="tx1"/>
                </a:solidFill>
                <a:effectLst/>
                <a:latin typeface="+mn-lt"/>
                <a:ea typeface="+mn-ea"/>
                <a:cs typeface="+mn-cs"/>
              </a:rPr>
              <a:t>t denote the model with hyperparameter </a:t>
            </a:r>
            <a:r>
              <a:rPr lang="el-GR" altLang="zh-CN" sz="1200" kern="1200" dirty="0">
                <a:solidFill>
                  <a:schemeClr val="tx1"/>
                </a:solidFill>
                <a:effectLst/>
                <a:latin typeface="+mn-lt"/>
                <a:ea typeface="+mn-ea"/>
                <a:cs typeface="+mn-cs"/>
              </a:rPr>
              <a:t>γ </a:t>
            </a:r>
            <a:r>
              <a:rPr lang="en-CA" altLang="zh-CN" sz="1200" kern="1200" dirty="0">
                <a:solidFill>
                  <a:schemeClr val="tx1"/>
                </a:solidFill>
                <a:effectLst/>
                <a:latin typeface="+mn-lt"/>
                <a:ea typeface="+mn-ea"/>
                <a:cs typeface="+mn-cs"/>
              </a:rPr>
              <a:t>trained on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training</a:t>
            </a:r>
            <a:r>
              <a:rPr lang="en-CA"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set</a:t>
            </a:r>
            <a:r>
              <a:rPr lang="en-CA" altLang="zh-CN" sz="1200" kern="1200" dirty="0">
                <a:solidFill>
                  <a:schemeClr val="tx1"/>
                </a:solidFill>
                <a:effectLst/>
                <a:latin typeface="+mn-lt"/>
                <a:ea typeface="+mn-ea"/>
                <a:cs typeface="+mn-cs"/>
              </a:rPr>
              <a:t> after t epochs, and M</a:t>
            </a:r>
            <a:r>
              <a:rPr lang="el-GR" altLang="zh-CN" sz="1200" kern="1200" dirty="0">
                <a:solidFill>
                  <a:schemeClr val="tx1"/>
                </a:solidFill>
                <a:effectLst/>
                <a:latin typeface="+mn-lt"/>
                <a:ea typeface="+mn-ea"/>
                <a:cs typeface="+mn-cs"/>
              </a:rPr>
              <a:t>γ∗ </a:t>
            </a:r>
            <a:r>
              <a:rPr lang="en-CA" altLang="zh-CN" sz="1200" kern="1200" dirty="0">
                <a:solidFill>
                  <a:schemeClr val="tx1"/>
                </a:solidFill>
                <a:effectLst/>
                <a:latin typeface="+mn-lt"/>
                <a:ea typeface="+mn-ea"/>
                <a:cs typeface="+mn-cs"/>
              </a:rPr>
              <a:t>the converged model. </a:t>
            </a:r>
            <a:endParaRPr lang="en-CA" altLang="zh-CN" dirty="0"/>
          </a:p>
          <a:p>
            <a:r>
              <a:rPr lang="en-CA" altLang="zh-CN" sz="1200" kern="1200" dirty="0">
                <a:solidFill>
                  <a:schemeClr val="tx1"/>
                </a:solidFill>
                <a:effectLst/>
                <a:latin typeface="+mn-lt"/>
                <a:ea typeface="+mn-ea"/>
                <a:cs typeface="+mn-cs"/>
              </a:rPr>
              <a:t>M</a:t>
            </a:r>
            <a:r>
              <a:rPr lang="el-GR" altLang="zh-CN" sz="1200" kern="1200" dirty="0">
                <a:solidFill>
                  <a:schemeClr val="tx1"/>
                </a:solidFill>
                <a:effectLst/>
                <a:latin typeface="+mn-lt"/>
                <a:ea typeface="+mn-ea"/>
                <a:cs typeface="+mn-cs"/>
              </a:rPr>
              <a:t>γ</a:t>
            </a:r>
            <a:r>
              <a:rPr lang="en-CA" altLang="zh-CN" sz="1200" kern="1200" dirty="0">
                <a:solidFill>
                  <a:schemeClr val="tx1"/>
                </a:solidFill>
                <a:effectLst/>
                <a:latin typeface="+mn-lt"/>
                <a:ea typeface="+mn-ea"/>
                <a:cs typeface="+mn-cs"/>
              </a:rPr>
              <a:t>t(x) gives the prediction on a given input x ∈ Rd. </a:t>
            </a:r>
            <a:endParaRPr lang="en-CA" altLang="zh-CN" dirty="0"/>
          </a:p>
          <a:p>
            <a:endParaRPr lang="en-CA" altLang="zh-CN" dirty="0"/>
          </a:p>
          <a:p>
            <a:r>
              <a:rPr lang="en-CA" altLang="zh-CN" sz="1200" kern="1200" dirty="0">
                <a:solidFill>
                  <a:schemeClr val="tx1"/>
                </a:solidFill>
                <a:effectLst/>
                <a:latin typeface="+mn-lt"/>
                <a:ea typeface="+mn-ea"/>
                <a:cs typeface="+mn-cs"/>
              </a:rPr>
              <a:t>We use l(·, ·) to denote the metric that evaluates the performance of a candidate model. Given a hyperparameter configuration </a:t>
            </a:r>
            <a:r>
              <a:rPr lang="el-GR" altLang="zh-CN" sz="1200" kern="1200" dirty="0">
                <a:solidFill>
                  <a:schemeClr val="tx1"/>
                </a:solidFill>
                <a:effectLst/>
                <a:latin typeface="+mn-lt"/>
                <a:ea typeface="+mn-ea"/>
                <a:cs typeface="+mn-cs"/>
              </a:rPr>
              <a:t>γ</a:t>
            </a:r>
            <a:r>
              <a:rPr lang="en-CA" altLang="zh-CN" sz="1200" kern="1200" dirty="0">
                <a:solidFill>
                  <a:schemeClr val="tx1"/>
                </a:solidFill>
                <a:effectLst/>
                <a:latin typeface="+mn-lt"/>
                <a:ea typeface="+mn-ea"/>
                <a:cs typeface="+mn-cs"/>
              </a:rPr>
              <a:t>c, the validation loss of a model instance, l(y, M ∗ (X)), can be affected by training data and other factors, and hence has some uncertainty. N (</a:t>
            </a:r>
            <a:r>
              <a:rPr lang="el-GR" altLang="zh-CN" sz="1200" kern="1200" dirty="0">
                <a:solidFill>
                  <a:schemeClr val="tx1"/>
                </a:solidFill>
                <a:effectLst/>
                <a:latin typeface="+mn-lt"/>
                <a:ea typeface="+mn-ea"/>
                <a:cs typeface="+mn-cs"/>
              </a:rPr>
              <a:t>μ</a:t>
            </a:r>
            <a:r>
              <a:rPr lang="en-CA" altLang="zh-CN" sz="1200" kern="1200" dirty="0">
                <a:solidFill>
                  <a:schemeClr val="tx1"/>
                </a:solidFill>
                <a:effectLst/>
                <a:latin typeface="+mn-lt"/>
                <a:ea typeface="+mn-ea"/>
                <a:cs typeface="+mn-cs"/>
              </a:rPr>
              <a:t>c∗, </a:t>
            </a:r>
            <a:r>
              <a:rPr lang="el-GR" altLang="zh-CN" sz="1200" kern="1200" dirty="0">
                <a:solidFill>
                  <a:schemeClr val="tx1"/>
                </a:solidFill>
                <a:effectLst/>
                <a:latin typeface="+mn-lt"/>
                <a:ea typeface="+mn-ea"/>
                <a:cs typeface="+mn-cs"/>
              </a:rPr>
              <a:t>σ</a:t>
            </a:r>
            <a:r>
              <a:rPr lang="en-CA" altLang="zh-CN" sz="1200" kern="1200" dirty="0">
                <a:solidFill>
                  <a:schemeClr val="tx1"/>
                </a:solidFill>
                <a:effectLst/>
                <a:latin typeface="+mn-lt"/>
                <a:ea typeface="+mn-ea"/>
                <a:cs typeface="+mn-cs"/>
              </a:rPr>
              <a:t>c2∗) represent</a:t>
            </a:r>
            <a:r>
              <a:rPr lang="en-US" altLang="zh-CN" sz="1200" kern="1200" dirty="0">
                <a:solidFill>
                  <a:schemeClr val="tx1"/>
                </a:solidFill>
                <a:effectLst/>
                <a:latin typeface="+mn-lt"/>
                <a:ea typeface="+mn-ea"/>
                <a:cs typeface="+mn-cs"/>
              </a:rPr>
              <a:t>s</a:t>
            </a:r>
            <a:r>
              <a:rPr lang="en-CA" altLang="zh-CN" sz="1200" kern="1200" dirty="0">
                <a:solidFill>
                  <a:schemeClr val="tx1"/>
                </a:solidFill>
                <a:effectLst/>
                <a:latin typeface="+mn-lt"/>
                <a:ea typeface="+mn-ea"/>
                <a:cs typeface="+mn-cs"/>
              </a:rPr>
              <a:t> the distribution of l(y, M</a:t>
            </a:r>
            <a:r>
              <a:rPr lang="el-GR" altLang="zh-CN" sz="1200" kern="1200" dirty="0">
                <a:solidFill>
                  <a:schemeClr val="tx1"/>
                </a:solidFill>
                <a:effectLst/>
                <a:latin typeface="+mn-lt"/>
                <a:ea typeface="+mn-ea"/>
                <a:cs typeface="+mn-cs"/>
              </a:rPr>
              <a:t>γ∗ (</a:t>
            </a:r>
            <a:r>
              <a:rPr lang="en-CA" altLang="zh-CN" sz="1200" kern="1200" dirty="0">
                <a:solidFill>
                  <a:schemeClr val="tx1"/>
                </a:solidFill>
                <a:effectLst/>
                <a:latin typeface="+mn-lt"/>
                <a:ea typeface="+mn-ea"/>
                <a:cs typeface="+mn-cs"/>
              </a:rPr>
              <a:t>X)), where, </a:t>
            </a:r>
            <a:r>
              <a:rPr lang="el-GR" altLang="zh-CN" sz="1200" kern="1200" dirty="0">
                <a:solidFill>
                  <a:schemeClr val="tx1"/>
                </a:solidFill>
                <a:effectLst/>
                <a:latin typeface="+mn-lt"/>
                <a:ea typeface="+mn-ea"/>
                <a:cs typeface="+mn-cs"/>
              </a:rPr>
              <a:t>σ</a:t>
            </a:r>
            <a:r>
              <a:rPr lang="en-CA" altLang="zh-CN" sz="1200" kern="1200" dirty="0">
                <a:solidFill>
                  <a:schemeClr val="tx1"/>
                </a:solidFill>
                <a:effectLst/>
                <a:latin typeface="+mn-lt"/>
                <a:ea typeface="+mn-ea"/>
                <a:cs typeface="+mn-cs"/>
              </a:rPr>
              <a:t>c2∗ embodies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uncertainty.</a:t>
            </a:r>
            <a:endParaRPr lang="en-CA" altLang="zh-CN" dirty="0"/>
          </a:p>
          <a:p>
            <a:endParaRPr lang="en-CA" altLang="zh-CN"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10</a:t>
            </a:fld>
            <a:endParaRPr kumimoji="1" lang="zh-CN" altLang="en-US"/>
          </a:p>
        </p:txBody>
      </p:sp>
    </p:spTree>
    <p:extLst>
      <p:ext uri="{BB962C8B-B14F-4D97-AF65-F5344CB8AC3E}">
        <p14:creationId xmlns:p14="http://schemas.microsoft.com/office/powerpoint/2010/main" val="2929015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CA" altLang="zh-CN" dirty="0"/>
          </a:p>
          <a:p>
            <a:r>
              <a:rPr lang="en-CA" altLang="zh-CN" dirty="0"/>
              <a:t>Our approach decomposes the loss curve into two main components:</a:t>
            </a:r>
          </a:p>
          <a:p>
            <a:r>
              <a:rPr lang="en-CA" altLang="zh-CN" b="1" dirty="0"/>
              <a:t>Momentum (the first part)</a:t>
            </a:r>
            <a:r>
              <a:rPr lang="en-CA" altLang="zh-CN" dirty="0"/>
              <a:t> – This models the decaying trend of the loss curve over training epochs.</a:t>
            </a:r>
          </a:p>
          <a:p>
            <a:r>
              <a:rPr lang="en-CA" altLang="zh-CN" b="1" dirty="0"/>
              <a:t>Bias Term</a:t>
            </a:r>
            <a:r>
              <a:rPr lang="en-CA" altLang="zh-CN" dirty="0"/>
              <a:t> – This captures a latent structure in the hyperparameter space, introducing correlation among candidates.</a:t>
            </a:r>
          </a:p>
          <a:p>
            <a:r>
              <a:rPr lang="en-CA" altLang="zh-CN" dirty="0"/>
              <a:t>We also include a noise component to account for variability in observations.</a:t>
            </a:r>
          </a:p>
          <a:p>
            <a:endParaRPr kumimoji="1" lang="en-US" altLang="zh-CN" dirty="0"/>
          </a:p>
          <a:p>
            <a:r>
              <a:rPr lang="en-CA" altLang="zh-CN" dirty="0"/>
              <a:t>Each candidate in HPO is represented as a vector in a r dimensional space. For modeling the loss curve, we define a vector </a:t>
            </a:r>
            <a:r>
              <a:rPr lang="en-CA" altLang="zh-CN" dirty="0" err="1"/>
              <a:t>kt∈RL</a:t>
            </a:r>
            <a:r>
              <a:rPr lang="en-CA" altLang="zh-CN" dirty="0"/>
              <a:t> with elements representing functions of training epochs t. In our experiments, we use </a:t>
            </a:r>
            <a:r>
              <a:rPr lang="en-CA" altLang="zh-CN" dirty="0" err="1"/>
              <a:t>kt</a:t>
            </a:r>
            <a:r>
              <a:rPr lang="en-CA" altLang="zh-CN" dirty="0"/>
              <a:t>=[t^−1/2,t^−1], capturing the typical decreasing trend of loss curves as training progresses.</a:t>
            </a:r>
          </a:p>
          <a:p>
            <a:endParaRPr kumimoji="1" lang="en-CA" altLang="zh-CN" dirty="0"/>
          </a:p>
          <a:p>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11</a:t>
            </a:fld>
            <a:endParaRPr kumimoji="1" lang="zh-CN" altLang="en-US"/>
          </a:p>
        </p:txBody>
      </p:sp>
    </p:spTree>
    <p:extLst>
      <p:ext uri="{BB962C8B-B14F-4D97-AF65-F5344CB8AC3E}">
        <p14:creationId xmlns:p14="http://schemas.microsoft.com/office/powerpoint/2010/main" val="162204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In this slide, we explain how the loss curve parameters {</a:t>
            </a:r>
            <a:r>
              <a:rPr lang="el-GR" altLang="zh-CN" dirty="0"/>
              <a:t>α</a:t>
            </a:r>
            <a:r>
              <a:rPr lang="en-CA" altLang="zh-CN" dirty="0"/>
              <a:t>u,</a:t>
            </a:r>
            <a:r>
              <a:rPr lang="el-GR" altLang="zh-CN" dirty="0"/>
              <a:t>η</a:t>
            </a:r>
            <a:r>
              <a:rPr lang="en-CA" altLang="zh-CN" dirty="0"/>
              <a:t>u} for a candidate </a:t>
            </a:r>
            <a:r>
              <a:rPr lang="en-US" altLang="zh-CN" dirty="0"/>
              <a:t>u</a:t>
            </a:r>
            <a:r>
              <a:rPr lang="en-CA" altLang="zh-CN" dirty="0"/>
              <a:t>​ are determined by minimizing a weighted least squares objective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u</a:t>
            </a:r>
            <a:endParaRPr kumimoji="1"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alpha</a:t>
            </a:r>
            <a:r>
              <a:rPr kumimoji="1" lang="zh-CN" altLang="en-US" dirty="0"/>
              <a:t> </a:t>
            </a:r>
            <a:r>
              <a:rPr kumimoji="1" lang="en-US" altLang="zh-CN" dirty="0"/>
              <a:t>denotes</a:t>
            </a:r>
            <a:r>
              <a:rPr kumimoji="1" lang="zh-CN" altLang="en-US" dirty="0"/>
              <a:t> </a:t>
            </a:r>
            <a:r>
              <a:rPr kumimoji="1" lang="en-US" altLang="zh-CN" dirty="0"/>
              <a:t>the</a:t>
            </a:r>
            <a:r>
              <a:rPr kumimoji="1" lang="zh-CN" altLang="en-US" dirty="0"/>
              <a:t> </a:t>
            </a:r>
            <a:r>
              <a:rPr kumimoji="1" lang="en-US" altLang="zh-CN" dirty="0"/>
              <a:t>bias</a:t>
            </a:r>
            <a:r>
              <a:rPr kumimoji="1" lang="zh-CN" altLang="en-US" dirty="0"/>
              <a:t> </a:t>
            </a:r>
            <a:r>
              <a:rPr kumimoji="1" lang="en-US" altLang="zh-CN" dirty="0"/>
              <a:t>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G</a:t>
            </a:r>
            <a:r>
              <a:rPr kumimoji="1" lang="zh-CN" altLang="en-US" dirty="0"/>
              <a:t> </a:t>
            </a:r>
            <a:r>
              <a:rPr kumimoji="1" lang="en-US" altLang="zh-CN" dirty="0"/>
              <a:t>minimizes</a:t>
            </a:r>
            <a:r>
              <a:rPr kumimoji="1" lang="zh-CN" altLang="en-US" dirty="0"/>
              <a:t> </a:t>
            </a:r>
            <a:r>
              <a:rPr kumimoji="1" lang="en-US" altLang="zh-CN" dirty="0"/>
              <a:t>over</a:t>
            </a:r>
            <a:r>
              <a:rPr kumimoji="1" lang="zh-CN" altLang="en-US" dirty="0"/>
              <a:t> </a:t>
            </a:r>
            <a:r>
              <a:rPr kumimoji="1" lang="en-US" altLang="zh-CN" dirty="0"/>
              <a:t>all</a:t>
            </a:r>
            <a:r>
              <a:rPr kumimoji="1" lang="zh-CN" altLang="en-US" dirty="0"/>
              <a:t> </a:t>
            </a:r>
            <a:r>
              <a:rPr kumimoji="1" lang="en-US" altLang="zh-CN" dirty="0"/>
              <a:t>possible</a:t>
            </a:r>
            <a:r>
              <a:rPr kumimoji="1" lang="zh-CN" altLang="en-US" dirty="0"/>
              <a:t> </a:t>
            </a:r>
            <a:r>
              <a:rPr kumimoji="1" lang="en-US" altLang="zh-CN" dirty="0"/>
              <a:t>alpha</a:t>
            </a:r>
            <a:r>
              <a:rPr kumimoji="1" lang="zh-CN" altLang="en-US" dirty="0"/>
              <a:t> </a:t>
            </a:r>
            <a:r>
              <a:rPr kumimoji="1" lang="en-US" altLang="zh-CN" dirty="0"/>
              <a:t>and</a:t>
            </a:r>
            <a:r>
              <a:rPr kumimoji="1" lang="zh-CN" altLang="en-US" dirty="0"/>
              <a:t> </a:t>
            </a:r>
            <a:r>
              <a:rPr kumimoji="1" lang="en-US" altLang="zh-CN" dirty="0"/>
              <a:t>eta</a:t>
            </a:r>
            <a:r>
              <a:rPr kumimoji="1" lang="zh-CN" altLang="en-US" dirty="0"/>
              <a:t> </a:t>
            </a:r>
            <a:r>
              <a:rPr kumimoji="1" lang="en-US" altLang="zh-CN" dirty="0"/>
              <a:t>trying</a:t>
            </a:r>
            <a:r>
              <a:rPr kumimoji="1" lang="zh-CN" altLang="en-US" dirty="0"/>
              <a:t> </a:t>
            </a:r>
            <a:r>
              <a:rPr kumimoji="1" lang="en-US" altLang="zh-CN" dirty="0"/>
              <a:t>to</a:t>
            </a:r>
            <a:r>
              <a:rPr kumimoji="1" lang="zh-CN" altLang="en-US" dirty="0"/>
              <a:t> </a:t>
            </a:r>
            <a:r>
              <a:rPr kumimoji="1" lang="en-US" altLang="zh-CN" dirty="0"/>
              <a:t>optimize</a:t>
            </a:r>
            <a:r>
              <a:rPr kumimoji="1" lang="zh-CN" altLang="en-US" dirty="0"/>
              <a:t> </a:t>
            </a:r>
            <a:r>
              <a:rPr kumimoji="1" lang="en-US" altLang="zh-CN" dirty="0"/>
              <a:t>the</a:t>
            </a:r>
            <a:r>
              <a:rPr kumimoji="1" lang="zh-CN" altLang="en-US" dirty="0"/>
              <a:t> </a:t>
            </a:r>
            <a:r>
              <a:rPr kumimoji="1" lang="en-US" altLang="zh-CN" dirty="0"/>
              <a:t>sum</a:t>
            </a:r>
            <a:r>
              <a:rPr kumimoji="1" lang="zh-CN" altLang="en-US" dirty="0"/>
              <a:t> </a:t>
            </a:r>
            <a:r>
              <a:rPr kumimoji="1" lang="en-US" altLang="zh-CN" dirty="0"/>
              <a:t>where</a:t>
            </a:r>
            <a:r>
              <a:rPr kumimoji="1" lang="zh-CN" altLang="en-US" dirty="0"/>
              <a:t> </a:t>
            </a:r>
            <a:r>
              <a:rPr kumimoji="1" lang="en-US" altLang="zh-CN" dirty="0"/>
              <a:t>the</a:t>
            </a:r>
            <a:r>
              <a:rPr kumimoji="1" lang="zh-CN" altLang="en-US" dirty="0"/>
              <a:t> </a:t>
            </a:r>
            <a:r>
              <a:rPr kumimoji="1" lang="en-US" altLang="zh-CN" dirty="0"/>
              <a:t>lowercase</a:t>
            </a:r>
            <a:r>
              <a:rPr kumimoji="1" lang="zh-CN" altLang="en-US" dirty="0"/>
              <a:t> </a:t>
            </a:r>
            <a:r>
              <a:rPr kumimoji="1" lang="en-US" altLang="zh-CN" dirty="0"/>
              <a:t>t</a:t>
            </a:r>
            <a:r>
              <a:rPr kumimoji="1" lang="zh-CN" altLang="en-US" dirty="0"/>
              <a:t> </a:t>
            </a:r>
            <a:r>
              <a:rPr kumimoji="1" lang="en-US" altLang="zh-CN" dirty="0"/>
              <a:t>iterates</a:t>
            </a:r>
            <a:r>
              <a:rPr kumimoji="1" lang="zh-CN" altLang="en-US" dirty="0"/>
              <a:t> </a:t>
            </a:r>
            <a:r>
              <a:rPr kumimoji="1" lang="en-US" altLang="zh-CN" dirty="0"/>
              <a:t>from</a:t>
            </a:r>
            <a:r>
              <a:rPr kumimoji="1" lang="zh-CN" altLang="en-US" dirty="0"/>
              <a:t> </a:t>
            </a:r>
            <a:r>
              <a:rPr kumimoji="1" lang="en-US" altLang="zh-CN" dirty="0"/>
              <a:t>1</a:t>
            </a:r>
            <a:r>
              <a:rPr kumimoji="1" lang="zh-CN" altLang="en-US" dirty="0"/>
              <a:t> </a:t>
            </a:r>
            <a:r>
              <a:rPr kumimoji="1" lang="en-US" altLang="zh-CN" dirty="0"/>
              <a:t>to</a:t>
            </a:r>
            <a:r>
              <a:rPr kumimoji="1" lang="zh-CN" altLang="en-US" dirty="0"/>
              <a:t> </a:t>
            </a:r>
            <a:r>
              <a:rPr kumimoji="1" lang="en-US" altLang="zh-CN" dirty="0"/>
              <a:t>capital</a:t>
            </a:r>
            <a:r>
              <a:rPr kumimoji="1" lang="zh-CN" altLang="en-US" dirty="0"/>
              <a:t> </a:t>
            </a:r>
            <a:r>
              <a:rPr kumimoji="1" lang="en-US" altLang="zh-CN" dirty="0"/>
              <a:t>T,</a:t>
            </a:r>
            <a:r>
              <a:rPr kumimoji="1" lang="zh-CN" altLang="en-US" dirty="0"/>
              <a:t> </a:t>
            </a:r>
            <a:r>
              <a:rPr kumimoji="1" lang="en-US" altLang="zh-CN" dirty="0"/>
              <a:t>which</a:t>
            </a:r>
            <a:r>
              <a:rPr kumimoji="1" lang="zh-CN" altLang="en-US" dirty="0"/>
              <a:t> </a:t>
            </a:r>
            <a:r>
              <a:rPr kumimoji="1" lang="en-US" altLang="zh-CN" dirty="0"/>
              <a:t>denotes</a:t>
            </a:r>
            <a:r>
              <a:rPr kumimoji="1" lang="zh-CN" altLang="en-US" dirty="0"/>
              <a:t> </a:t>
            </a:r>
            <a:r>
              <a:rPr kumimoji="1" lang="en-US" altLang="zh-CN" dirty="0"/>
              <a:t>the</a:t>
            </a:r>
            <a:r>
              <a:rPr kumimoji="1" lang="zh-CN" altLang="en-US" dirty="0"/>
              <a:t> </a:t>
            </a:r>
            <a:r>
              <a:rPr kumimoji="1" lang="en-US" altLang="zh-CN" dirty="0"/>
              <a:t>current</a:t>
            </a:r>
            <a:r>
              <a:rPr kumimoji="1" lang="zh-CN" altLang="en-US" dirty="0"/>
              <a:t> </a:t>
            </a:r>
            <a:r>
              <a:rPr kumimoji="1" lang="en-US" altLang="zh-CN" dirty="0"/>
              <a:t>time</a:t>
            </a:r>
            <a:r>
              <a:rPr kumimoji="1" lang="zh-CN" altLang="en-US" dirty="0"/>
              <a:t> </a:t>
            </a:r>
            <a:r>
              <a:rPr kumimoji="1" lang="en-US" altLang="zh-CN" dirty="0"/>
              <a:t>step.</a:t>
            </a:r>
            <a:r>
              <a:rPr kumimoji="1" lang="zh-CN" altLang="en-US" dirty="0"/>
              <a:t> </a:t>
            </a:r>
            <a:r>
              <a:rPr kumimoji="1" lang="en-US" altLang="zh-CN" dirty="0"/>
              <a:t>And</a:t>
            </a:r>
            <a:r>
              <a:rPr kumimoji="1" lang="zh-CN" altLang="en-US" dirty="0"/>
              <a:t> </a:t>
            </a:r>
            <a:r>
              <a:rPr kumimoji="1" lang="en-US" altLang="zh-CN" dirty="0"/>
              <a:t>j</a:t>
            </a:r>
            <a:r>
              <a:rPr kumimoji="1" lang="zh-CN" altLang="en-US" dirty="0"/>
              <a:t> </a:t>
            </a:r>
            <a:r>
              <a:rPr kumimoji="1" lang="en-US" altLang="zh-CN" dirty="0"/>
              <a:t>sums</a:t>
            </a:r>
            <a:r>
              <a:rPr kumimoji="1" lang="zh-CN" altLang="en-US" dirty="0"/>
              <a:t> </a:t>
            </a:r>
            <a:r>
              <a:rPr kumimoji="1" lang="en-US" altLang="zh-CN" dirty="0"/>
              <a:t>up</a:t>
            </a:r>
            <a:r>
              <a:rPr kumimoji="1" lang="zh-CN" altLang="en-US" dirty="0"/>
              <a:t> </a:t>
            </a:r>
            <a:r>
              <a:rPr kumimoji="1" lang="en-US" altLang="zh-CN" dirty="0"/>
              <a:t>all</a:t>
            </a:r>
            <a:r>
              <a:rPr kumimoji="1" lang="zh-CN" altLang="en-US" dirty="0"/>
              <a:t> </a:t>
            </a:r>
            <a:r>
              <a:rPr kumimoji="1" lang="en-US" altLang="zh-CN" dirty="0"/>
              <a:t>the</a:t>
            </a:r>
            <a:r>
              <a:rPr kumimoji="1" lang="zh-CN" altLang="en-US" dirty="0"/>
              <a:t> </a:t>
            </a:r>
            <a:r>
              <a:rPr kumimoji="1" lang="en-US" altLang="zh-CN" dirty="0"/>
              <a:t>repetitions</a:t>
            </a:r>
            <a:r>
              <a:rPr kumimoji="1" lang="zh-CN" altLang="en-US" dirty="0"/>
              <a:t> </a:t>
            </a:r>
            <a:r>
              <a:rPr kumimoji="1" lang="en-US" altLang="zh-CN" dirty="0"/>
              <a:t>at</a:t>
            </a:r>
            <a:r>
              <a:rPr kumimoji="1" lang="zh-CN" altLang="en-US" dirty="0"/>
              <a:t> </a:t>
            </a:r>
            <a:r>
              <a:rPr kumimoji="1" lang="en-US" altLang="zh-CN" dirty="0"/>
              <a:t>time</a:t>
            </a:r>
            <a:r>
              <a:rPr kumimoji="1" lang="zh-CN" altLang="en-US" dirty="0"/>
              <a:t> </a:t>
            </a:r>
            <a:r>
              <a:rPr kumimoji="1" lang="en-US" altLang="zh-CN" dirty="0"/>
              <a:t>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a:t>
            </a:r>
            <a:r>
              <a:rPr kumimoji="1" lang="zh-CN" altLang="en-US" dirty="0"/>
              <a:t> </a:t>
            </a:r>
            <a:r>
              <a:rPr kumimoji="1" lang="en-US" altLang="zh-CN" dirty="0"/>
              <a:t>j</a:t>
            </a:r>
            <a:r>
              <a:rPr kumimoji="1" lang="zh-CN" altLang="en-US" dirty="0"/>
              <a:t> </a:t>
            </a:r>
            <a:r>
              <a:rPr kumimoji="1" lang="en-US" altLang="zh-CN" dirty="0"/>
              <a:t>t</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err="1"/>
              <a:t>coefficent</a:t>
            </a:r>
            <a:r>
              <a:rPr kumimoji="1" lang="zh-CN" altLang="en-US" dirty="0"/>
              <a:t> </a:t>
            </a:r>
            <a:r>
              <a:rPr kumimoji="1" lang="en-US" altLang="zh-CN" dirty="0"/>
              <a:t>term</a:t>
            </a:r>
            <a:r>
              <a:rPr kumimoji="1" lang="zh-CN" altLang="en-US" dirty="0"/>
              <a:t> </a:t>
            </a:r>
            <a:r>
              <a:rPr kumimoji="1" lang="en-US" altLang="zh-CN" dirty="0"/>
              <a:t>that</a:t>
            </a:r>
            <a:r>
              <a:rPr kumimoji="1" lang="zh-CN" altLang="en-US" dirty="0"/>
              <a:t> </a:t>
            </a:r>
            <a:r>
              <a:rPr kumimoji="1" lang="en-US" altLang="zh-CN" dirty="0"/>
              <a:t>takes</a:t>
            </a:r>
            <a:r>
              <a:rPr kumimoji="1" lang="zh-CN" altLang="en-US" dirty="0"/>
              <a:t> </a:t>
            </a:r>
            <a:r>
              <a:rPr kumimoji="1" lang="en-US" altLang="zh-CN" dirty="0"/>
              <a:t>into</a:t>
            </a:r>
            <a:r>
              <a:rPr kumimoji="1" lang="zh-CN" altLang="en-US" dirty="0"/>
              <a:t> </a:t>
            </a:r>
            <a:r>
              <a:rPr kumimoji="1" lang="en-US" altLang="zh-CN" dirty="0"/>
              <a:t>account</a:t>
            </a:r>
            <a:r>
              <a:rPr kumimoji="1" lang="zh-CN" altLang="en-US" dirty="0"/>
              <a:t> </a:t>
            </a:r>
            <a:r>
              <a:rPr kumimoji="1" lang="en-US" altLang="zh-CN" dirty="0"/>
              <a:t>the</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repetitions</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local</a:t>
            </a:r>
            <a:r>
              <a:rPr kumimoji="1" lang="zh-CN" altLang="en-US" dirty="0"/>
              <a:t> </a:t>
            </a:r>
            <a:r>
              <a:rPr kumimoji="1" lang="en-US" altLang="zh-CN" dirty="0"/>
              <a:t>variance.</a:t>
            </a:r>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12</a:t>
            </a:fld>
            <a:endParaRPr kumimoji="1" lang="zh-CN" altLang="en-US"/>
          </a:p>
        </p:txBody>
      </p:sp>
    </p:spTree>
    <p:extLst>
      <p:ext uri="{BB962C8B-B14F-4D97-AF65-F5344CB8AC3E}">
        <p14:creationId xmlns:p14="http://schemas.microsoft.com/office/powerpoint/2010/main" val="1849749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This slide outlines how we quantify the mean and variance of the loss curve and use it to make inferences about the converged loss. These estimations provide quantified uncertainty, which guides model selection and resource allocation.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CA" altLang="zh-CN" dirty="0"/>
          </a:p>
          <a:p>
            <a:endParaRPr lang="en-CA" altLang="zh-CN" dirty="0"/>
          </a:p>
          <a:p>
            <a:r>
              <a:rPr lang="en-CA" altLang="zh-CN" sz="1200" kern="1200" dirty="0">
                <a:solidFill>
                  <a:schemeClr val="tx1"/>
                </a:solidFill>
                <a:effectLst/>
                <a:latin typeface="+mn-lt"/>
                <a:ea typeface="+mn-ea"/>
                <a:cs typeface="+mn-cs"/>
              </a:rPr>
              <a:t>For a candidate </a:t>
            </a:r>
            <a:r>
              <a:rPr lang="en-CA" altLang="zh-CN" sz="1200" kern="1200" dirty="0" err="1">
                <a:solidFill>
                  <a:schemeClr val="tx1"/>
                </a:solidFill>
                <a:effectLst/>
                <a:latin typeface="+mn-lt"/>
                <a:ea typeface="+mn-ea"/>
                <a:cs typeface="+mn-cs"/>
              </a:rPr>
              <a:t>i</a:t>
            </a:r>
            <a:r>
              <a:rPr lang="en-CA" altLang="zh-CN" sz="1200" kern="1200" dirty="0">
                <a:solidFill>
                  <a:schemeClr val="tx1"/>
                </a:solidFill>
                <a:effectLst/>
                <a:latin typeface="+mn-lt"/>
                <a:ea typeface="+mn-ea"/>
                <a:cs typeface="+mn-cs"/>
              </a:rPr>
              <a:t> at iteration T , concatenating the validation losses across training epochs (indexed by </a:t>
            </a:r>
            <a:r>
              <a:rPr lang="en-US" altLang="zh-CN" sz="1200" kern="1200" dirty="0">
                <a:solidFill>
                  <a:schemeClr val="tx1"/>
                </a:solidFill>
                <a:effectLst/>
                <a:latin typeface="+mn-lt"/>
                <a:ea typeface="+mn-ea"/>
                <a:cs typeface="+mn-cs"/>
              </a:rPr>
              <a:t>lowercase</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t) will lead to a validation loss vector v of dimension </a:t>
            </a:r>
            <a:r>
              <a:rPr lang="en-US" altLang="zh-CN" sz="1200" kern="1200" dirty="0">
                <a:solidFill>
                  <a:schemeClr val="tx1"/>
                </a:solidFill>
                <a:effectLst/>
                <a:latin typeface="+mn-lt"/>
                <a:ea typeface="+mn-ea"/>
                <a:cs typeface="+mn-cs"/>
              </a:rPr>
              <a:t>capital</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D = </a:t>
            </a:r>
            <a:r>
              <a:rPr lang="zh-CN" altLang="en-US" sz="1200" kern="1200" dirty="0">
                <a:solidFill>
                  <a:schemeClr val="tx1"/>
                </a:solidFill>
                <a:effectLst/>
                <a:latin typeface="+mn-lt"/>
                <a:ea typeface="+mn-ea"/>
                <a:cs typeface="+mn-cs"/>
              </a:rPr>
              <a:t>􏰏</a:t>
            </a:r>
            <a:r>
              <a:rPr lang="en-CA" altLang="zh-CN" sz="1200" kern="1200" dirty="0">
                <a:solidFill>
                  <a:schemeClr val="tx1"/>
                </a:solidFill>
                <a:effectLst/>
                <a:latin typeface="+mn-lt"/>
                <a:ea typeface="+mn-ea"/>
                <a:cs typeface="+mn-cs"/>
              </a:rPr>
              <a:t>Tt=1 Ft</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which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summation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repetitions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across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timesteps</a:t>
            </a:r>
            <a:r>
              <a:rPr lang="en-CA" altLang="zh-CN" sz="1200" kern="1200" dirty="0">
                <a:solidFill>
                  <a:schemeClr val="tx1"/>
                </a:solidFill>
                <a:effectLst/>
                <a:latin typeface="+mn-lt"/>
                <a:ea typeface="+mn-ea"/>
                <a:cs typeface="+mn-cs"/>
              </a:rPr>
              <a:t>. </a:t>
            </a:r>
          </a:p>
          <a:p>
            <a:r>
              <a:rPr lang="en-CA" altLang="zh-CN" sz="1200" kern="1200" dirty="0">
                <a:solidFill>
                  <a:schemeClr val="tx1"/>
                </a:solidFill>
                <a:effectLst/>
                <a:latin typeface="+mn-lt"/>
                <a:ea typeface="+mn-ea"/>
                <a:cs typeface="+mn-cs"/>
              </a:rPr>
              <a:t>For each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lowercase</a:t>
            </a:r>
            <a:r>
              <a:rPr lang="en-CA" altLang="zh-CN" sz="1200" kern="1200" dirty="0">
                <a:solidFill>
                  <a:schemeClr val="tx1"/>
                </a:solidFill>
                <a:effectLst/>
                <a:latin typeface="+mn-lt"/>
                <a:ea typeface="+mn-ea"/>
                <a:cs typeface="+mn-cs"/>
              </a:rPr>
              <a:t> d </a:t>
            </a:r>
            <a:r>
              <a:rPr lang="en-US" altLang="zh-CN" sz="1200" kern="1200" dirty="0">
                <a:solidFill>
                  <a:schemeClr val="tx1"/>
                </a:solidFill>
                <a:effectLst/>
                <a:latin typeface="+mn-lt"/>
                <a:ea typeface="+mn-ea"/>
                <a:cs typeface="+mn-cs"/>
              </a:rPr>
              <a:t>whose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range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from</a:t>
            </a:r>
            <a:r>
              <a:rPr lang="en-CA" altLang="zh-CN" sz="1200" kern="1200" dirty="0">
                <a:solidFill>
                  <a:schemeClr val="tx1"/>
                </a:solidFill>
                <a:effectLst/>
                <a:latin typeface="+mn-lt"/>
                <a:ea typeface="+mn-ea"/>
                <a:cs typeface="+mn-cs"/>
              </a:rPr>
              <a:t> {1,··· ,D}, the </a:t>
            </a:r>
            <a:r>
              <a:rPr lang="en-CA" altLang="zh-CN" sz="1200" kern="1200" dirty="0" err="1">
                <a:solidFill>
                  <a:schemeClr val="tx1"/>
                </a:solidFill>
                <a:effectLst/>
                <a:latin typeface="+mn-lt"/>
                <a:ea typeface="+mn-ea"/>
                <a:cs typeface="+mn-cs"/>
              </a:rPr>
              <a:t>dth</a:t>
            </a:r>
            <a:r>
              <a:rPr lang="en-CA" altLang="zh-CN" sz="1200" kern="1200" dirty="0">
                <a:solidFill>
                  <a:schemeClr val="tx1"/>
                </a:solidFill>
                <a:effectLst/>
                <a:latin typeface="+mn-lt"/>
                <a:ea typeface="+mn-ea"/>
                <a:cs typeface="+mn-cs"/>
              </a:rPr>
              <a:t> element in v is an observation of loss at time td that follows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normal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distribution</a:t>
            </a:r>
            <a:r>
              <a:rPr lang="en-CA" altLang="zh-CN" sz="1200" kern="1200" dirty="0">
                <a:solidFill>
                  <a:schemeClr val="tx1"/>
                </a:solidFill>
                <a:effectLst/>
                <a:latin typeface="+mn-lt"/>
                <a:ea typeface="+mn-ea"/>
                <a:cs typeface="+mn-cs"/>
              </a:rPr>
              <a:t> N (</a:t>
            </a:r>
            <a:r>
              <a:rPr lang="el-GR" altLang="zh-CN" sz="1200" kern="1200" dirty="0">
                <a:solidFill>
                  <a:schemeClr val="tx1"/>
                </a:solidFill>
                <a:effectLst/>
                <a:latin typeface="+mn-lt"/>
                <a:ea typeface="+mn-ea"/>
                <a:cs typeface="+mn-cs"/>
              </a:rPr>
              <a:t>μ</a:t>
            </a:r>
            <a:r>
              <a:rPr lang="en-CA" altLang="zh-CN" sz="1200" kern="1200" dirty="0">
                <a:solidFill>
                  <a:schemeClr val="tx1"/>
                </a:solidFill>
                <a:effectLst/>
                <a:latin typeface="+mn-lt"/>
                <a:ea typeface="+mn-ea"/>
                <a:cs typeface="+mn-cs"/>
              </a:rPr>
              <a:t>it</a:t>
            </a:r>
            <a:r>
              <a:rPr lang="en-US" altLang="zh-CN" sz="1200" kern="1200" dirty="0">
                <a:solidFill>
                  <a:schemeClr val="tx1"/>
                </a:solidFill>
                <a:effectLst/>
                <a:latin typeface="+mn-lt"/>
                <a:ea typeface="+mn-ea"/>
                <a:cs typeface="+mn-cs"/>
              </a:rPr>
              <a:t>_d</a:t>
            </a:r>
            <a:r>
              <a:rPr lang="en-CA" altLang="zh-CN" sz="1200" kern="1200" dirty="0">
                <a:solidFill>
                  <a:schemeClr val="tx1"/>
                </a:solidFill>
                <a:effectLst/>
                <a:latin typeface="+mn-lt"/>
                <a:ea typeface="+mn-ea"/>
                <a:cs typeface="+mn-cs"/>
              </a:rPr>
              <a:t>, </a:t>
            </a:r>
            <a:r>
              <a:rPr lang="el-GR" altLang="zh-CN" sz="1200" kern="1200" dirty="0">
                <a:solidFill>
                  <a:schemeClr val="tx1"/>
                </a:solidFill>
                <a:effectLst/>
                <a:latin typeface="+mn-lt"/>
                <a:ea typeface="+mn-ea"/>
                <a:cs typeface="+mn-cs"/>
              </a:rPr>
              <a:t>σ</a:t>
            </a:r>
            <a:r>
              <a:rPr lang="en-CA" altLang="zh-CN" sz="1200" kern="1200" dirty="0">
                <a:solidFill>
                  <a:schemeClr val="tx1"/>
                </a:solidFill>
                <a:effectLst/>
                <a:latin typeface="+mn-lt"/>
                <a:ea typeface="+mn-ea"/>
                <a:cs typeface="+mn-cs"/>
              </a:rPr>
              <a:t>t</a:t>
            </a:r>
            <a:r>
              <a:rPr lang="en-US" altLang="zh-CN" sz="1200" kern="1200" dirty="0">
                <a:solidFill>
                  <a:schemeClr val="tx1"/>
                </a:solidFill>
                <a:effectLst/>
                <a:latin typeface="+mn-lt"/>
                <a:ea typeface="+mn-ea"/>
                <a:cs typeface="+mn-cs"/>
              </a:rPr>
              <a:t>_d^</a:t>
            </a:r>
            <a:r>
              <a:rPr lang="en-CA" altLang="zh-CN" sz="1200" kern="1200" dirty="0">
                <a:solidFill>
                  <a:schemeClr val="tx1"/>
                </a:solidFill>
                <a:effectLst/>
                <a:latin typeface="+mn-lt"/>
                <a:ea typeface="+mn-ea"/>
                <a:cs typeface="+mn-cs"/>
              </a:rPr>
              <a:t>2 ) with td mapping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index</a:t>
            </a:r>
            <a:r>
              <a:rPr lang="en-CA" altLang="zh-CN" sz="1200" kern="1200" dirty="0">
                <a:solidFill>
                  <a:schemeClr val="tx1"/>
                </a:solidFill>
                <a:effectLst/>
                <a:latin typeface="+mn-lt"/>
                <a:ea typeface="+mn-ea"/>
                <a:cs typeface="+mn-cs"/>
              </a:rPr>
              <a:t> d to its corresponding epoch t. </a:t>
            </a:r>
            <a:endParaRPr lang="en-CA" altLang="zh-CN" dirty="0"/>
          </a:p>
          <a:p>
            <a:endParaRPr lang="en-CA" altLang="zh-CN" dirty="0"/>
          </a:p>
          <a:p>
            <a:br>
              <a:rPr lang="en-CA" altLang="zh-CN" sz="1200" kern="1200" dirty="0">
                <a:solidFill>
                  <a:schemeClr val="tx1"/>
                </a:solidFill>
                <a:effectLst/>
                <a:latin typeface="+mn-lt"/>
                <a:ea typeface="+mn-ea"/>
                <a:cs typeface="+mn-cs"/>
              </a:rPr>
            </a:br>
            <a:endParaRPr lang="en-CA" altLang="zh-CN" dirty="0"/>
          </a:p>
          <a:p>
            <a:endParaRPr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13</a:t>
            </a:fld>
            <a:endParaRPr kumimoji="1" lang="zh-CN" altLang="en-US"/>
          </a:p>
        </p:txBody>
      </p:sp>
    </p:spTree>
    <p:extLst>
      <p:ext uri="{BB962C8B-B14F-4D97-AF65-F5344CB8AC3E}">
        <p14:creationId xmlns:p14="http://schemas.microsoft.com/office/powerpoint/2010/main" val="78187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sz="1200" kern="1200" dirty="0">
                <a:solidFill>
                  <a:schemeClr val="tx1"/>
                </a:solidFill>
                <a:effectLst/>
                <a:latin typeface="+mn-lt"/>
                <a:ea typeface="+mn-ea"/>
                <a:cs typeface="+mn-cs"/>
              </a:rPr>
              <a:t>For a given candidate u (for better readability, we omit the superscript u in the notations in the  following discussion), the weighted least squares problem can be formulated as solving the equation  W12v=W21A</a:t>
            </a:r>
            <a:r>
              <a:rPr lang="el-GR" altLang="zh-CN" sz="1200" kern="1200" dirty="0">
                <a:solidFill>
                  <a:schemeClr val="tx1"/>
                </a:solidFill>
                <a:effectLst/>
                <a:latin typeface="+mn-lt"/>
                <a:ea typeface="+mn-ea"/>
                <a:cs typeface="+mn-cs"/>
              </a:rPr>
              <a:t>β</a:t>
            </a:r>
            <a:r>
              <a:rPr lang="en-CA" altLang="zh-CN" sz="1200" kern="1200" dirty="0">
                <a:solidFill>
                  <a:schemeClr val="tx1"/>
                </a:solidFill>
                <a:effectLst/>
                <a:latin typeface="+mn-lt"/>
                <a:ea typeface="+mn-ea"/>
                <a:cs typeface="+mn-cs"/>
              </a:rPr>
              <a:t>for</a:t>
            </a:r>
            <a:r>
              <a:rPr lang="el-GR" altLang="zh-CN" sz="1200" kern="1200" dirty="0">
                <a:solidFill>
                  <a:schemeClr val="tx1"/>
                </a:solidFill>
                <a:effectLst/>
                <a:latin typeface="+mn-lt"/>
                <a:ea typeface="+mn-ea"/>
                <a:cs typeface="+mn-cs"/>
              </a:rPr>
              <a:t>β</a:t>
            </a:r>
            <a:r>
              <a:rPr lang="en-CA" altLang="zh-CN" sz="1200" kern="1200" dirty="0">
                <a:solidFill>
                  <a:schemeClr val="tx1"/>
                </a:solidFill>
                <a:effectLst/>
                <a:latin typeface="+mn-lt"/>
                <a:ea typeface="+mn-ea"/>
                <a:cs typeface="+mn-cs"/>
              </a:rPr>
              <a:t>with</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W∈RD×D being</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diagonal</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matrix</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weights</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W = 1 . </a:t>
            </a:r>
            <a:r>
              <a:rPr lang="en-CA" altLang="zh-CN" sz="1200" kern="1200" dirty="0" err="1">
                <a:solidFill>
                  <a:schemeClr val="tx1"/>
                </a:solidFill>
                <a:effectLst/>
                <a:latin typeface="+mn-lt"/>
                <a:ea typeface="+mn-ea"/>
                <a:cs typeface="+mn-cs"/>
              </a:rPr>
              <a:t>dd</a:t>
            </a:r>
            <a:r>
              <a:rPr lang="en-CA" altLang="zh-CN" sz="1200" kern="1200" dirty="0">
                <a:solidFill>
                  <a:schemeClr val="tx1"/>
                </a:solidFill>
                <a:effectLst/>
                <a:latin typeface="+mn-lt"/>
                <a:ea typeface="+mn-ea"/>
                <a:cs typeface="+mn-cs"/>
              </a:rPr>
              <a:t> Ft</a:t>
            </a:r>
            <a:r>
              <a:rPr lang="el-GR" altLang="zh-CN" sz="1200" kern="1200" dirty="0">
                <a:solidFill>
                  <a:schemeClr val="tx1"/>
                </a:solidFill>
                <a:effectLst/>
                <a:latin typeface="+mn-lt"/>
                <a:ea typeface="+mn-ea"/>
                <a:cs typeface="+mn-cs"/>
              </a:rPr>
              <a:t>σ2 </a:t>
            </a:r>
            <a:endParaRPr lang="el-GR" altLang="zh-CN" dirty="0"/>
          </a:p>
          <a:p>
            <a:r>
              <a:rPr lang="en-CA" altLang="zh-CN" sz="1200" kern="1200" dirty="0">
                <a:solidFill>
                  <a:schemeClr val="tx1"/>
                </a:solidFill>
                <a:effectLst/>
                <a:latin typeface="+mn-lt"/>
                <a:ea typeface="+mn-ea"/>
                <a:cs typeface="+mn-cs"/>
              </a:rPr>
              <a:t>d td </a:t>
            </a:r>
          </a:p>
          <a:p>
            <a:r>
              <a:rPr lang="en-CA"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concatenation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[1 K],</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K∈RD×(L+1)with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a:t>
            </a:r>
            <a:r>
              <a:rPr lang="en-US" altLang="zh-CN" sz="1200" kern="1200" dirty="0" err="1">
                <a:solidFill>
                  <a:schemeClr val="tx1"/>
                </a:solidFill>
                <a:effectLst/>
                <a:latin typeface="+mn-lt"/>
                <a:ea typeface="+mn-ea"/>
                <a:cs typeface="+mn-cs"/>
              </a:rPr>
              <a:t>th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matrix</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actually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transpose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momentum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k</a:t>
            </a:r>
            <a:r>
              <a:rPr lang="en-CA" altLang="zh-CN" sz="1200" kern="1200" dirty="0">
                <a:solidFill>
                  <a:schemeClr val="tx1"/>
                </a:solidFill>
                <a:effectLst/>
                <a:latin typeface="+mn-lt"/>
                <a:ea typeface="+mn-ea"/>
                <a:cs typeface="+mn-cs"/>
              </a:rPr>
              <a:t>,and</a:t>
            </a:r>
            <a:r>
              <a:rPr lang="el-GR" altLang="zh-CN" sz="1200" kern="1200" dirty="0">
                <a:solidFill>
                  <a:schemeClr val="tx1"/>
                </a:solidFill>
                <a:effectLst/>
                <a:latin typeface="+mn-lt"/>
                <a:ea typeface="+mn-ea"/>
                <a:cs typeface="+mn-cs"/>
              </a:rPr>
              <a:t>β</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concatenation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parameters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want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optimize.</a:t>
            </a:r>
          </a:p>
          <a:p>
            <a:endParaRPr lang="en-US"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empirical</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estimate</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of </a:t>
            </a:r>
            <a:r>
              <a:rPr lang="el-GR" altLang="zh-CN" sz="1200" kern="1200" dirty="0">
                <a:solidFill>
                  <a:schemeClr val="tx1"/>
                </a:solidFill>
                <a:effectLst/>
                <a:latin typeface="+mn-lt"/>
                <a:ea typeface="+mn-ea"/>
                <a:cs typeface="+mn-cs"/>
              </a:rPr>
              <a:t>σ</a:t>
            </a:r>
            <a:r>
              <a:rPr lang="en-US" altLang="zh-CN" sz="1200" kern="1200" dirty="0">
                <a:solidFill>
                  <a:schemeClr val="tx1"/>
                </a:solidFill>
                <a:effectLst/>
                <a:latin typeface="+mn-lt"/>
                <a:ea typeface="+mn-ea"/>
                <a:cs typeface="+mn-cs"/>
              </a:rPr>
              <a:t>t^</a:t>
            </a:r>
            <a:r>
              <a:rPr lang="en-CA" altLang="zh-CN" sz="1200" kern="1200" dirty="0">
                <a:solidFill>
                  <a:schemeClr val="tx1"/>
                </a:solidFill>
                <a:effectLst/>
                <a:latin typeface="+mn-lt"/>
                <a:ea typeface="+mn-ea"/>
                <a:cs typeface="+mn-cs"/>
              </a:rPr>
              <a:t>2 is computed as the variance of the loss in the recent several epochs of </a:t>
            </a:r>
            <a:r>
              <a:rPr lang="en-US" altLang="zh-CN" sz="1200" kern="1200" dirty="0">
                <a:solidFill>
                  <a:schemeClr val="tx1"/>
                </a:solidFill>
                <a:effectLst/>
                <a:latin typeface="+mn-lt"/>
                <a:ea typeface="+mn-ea"/>
                <a:cs typeface="+mn-cs"/>
              </a:rPr>
              <a:t>t</a:t>
            </a:r>
            <a:r>
              <a:rPr lang="en-CA"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which,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you</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think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that</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those instances can be regarded as results of small perturbations to the model at epoch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a:t>
            </a:r>
            <a:r>
              <a:rPr lang="en-CA" altLang="zh-CN" sz="1200" kern="1200" dirty="0">
                <a:solidFill>
                  <a:schemeClr val="tx1"/>
                </a:solidFill>
                <a:effectLst/>
                <a:latin typeface="+mn-lt"/>
                <a:ea typeface="+mn-ea"/>
                <a:cs typeface="+mn-cs"/>
              </a:rPr>
              <a:t>.</a:t>
            </a:r>
            <a:br>
              <a:rPr lang="en-CA" altLang="zh-CN" sz="1200" kern="1200" dirty="0">
                <a:solidFill>
                  <a:schemeClr val="tx1"/>
                </a:solidFill>
                <a:effectLst/>
                <a:latin typeface="+mn-lt"/>
                <a:ea typeface="+mn-ea"/>
                <a:cs typeface="+mn-cs"/>
              </a:rPr>
            </a:br>
            <a:endParaRPr lang="en-CA" altLang="zh-CN" dirty="0"/>
          </a:p>
          <a:p>
            <a:endParaRPr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14</a:t>
            </a:fld>
            <a:endParaRPr kumimoji="1" lang="zh-CN" altLang="en-US"/>
          </a:p>
        </p:txBody>
      </p:sp>
    </p:spTree>
    <p:extLst>
      <p:ext uri="{BB962C8B-B14F-4D97-AF65-F5344CB8AC3E}">
        <p14:creationId xmlns:p14="http://schemas.microsoft.com/office/powerpoint/2010/main" val="163294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Now</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lang="en-CA" altLang="zh-CN" dirty="0"/>
              <a:t>Estimation Process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We</a:t>
            </a:r>
            <a:r>
              <a:rPr kumimoji="1" lang="zh-CN" altLang="en-US" dirty="0"/>
              <a:t> </a:t>
            </a:r>
            <a:r>
              <a:rPr kumimoji="1" lang="en-US" altLang="zh-CN" dirty="0"/>
              <a:t>first</a:t>
            </a:r>
            <a:r>
              <a:rPr kumimoji="1" lang="zh-CN" altLang="en-US" dirty="0"/>
              <a:t> </a:t>
            </a:r>
            <a:r>
              <a:rPr kumimoji="1" lang="en-US" altLang="zh-CN" dirty="0"/>
              <a:t>compute</a:t>
            </a:r>
            <a:r>
              <a:rPr kumimoji="1" lang="zh-CN" altLang="en-US" dirty="0"/>
              <a:t> </a:t>
            </a:r>
            <a:r>
              <a:rPr kumimoji="1" lang="en-US" altLang="zh-CN" dirty="0"/>
              <a:t>the</a:t>
            </a:r>
            <a:r>
              <a:rPr kumimoji="1" lang="zh-CN" altLang="en-US" dirty="0"/>
              <a:t> </a:t>
            </a:r>
            <a:r>
              <a:rPr kumimoji="1" lang="en-US" altLang="zh-CN" dirty="0"/>
              <a:t>estimator</a:t>
            </a:r>
            <a:r>
              <a:rPr kumimoji="1" lang="zh-CN" altLang="en-US" dirty="0"/>
              <a:t> </a:t>
            </a:r>
            <a:r>
              <a:rPr kumimoji="1" lang="en-US" altLang="zh-CN" dirty="0"/>
              <a:t>for</a:t>
            </a:r>
            <a:r>
              <a:rPr kumimoji="1" lang="zh-CN" altLang="en-US" dirty="0"/>
              <a:t> </a:t>
            </a:r>
            <a:r>
              <a:rPr kumimoji="1" lang="en-US" altLang="zh-CN" dirty="0"/>
              <a:t>beta,</a:t>
            </a:r>
            <a:r>
              <a:rPr kumimoji="1" lang="zh-CN" altLang="en-US" dirty="0"/>
              <a:t> </a:t>
            </a:r>
            <a:r>
              <a:rPr kumimoji="1" lang="en-US" altLang="zh-CN" dirty="0"/>
              <a:t>and</a:t>
            </a:r>
            <a:r>
              <a:rPr kumimoji="1" lang="zh-CN" altLang="en-US" dirty="0"/>
              <a:t> </a:t>
            </a:r>
            <a:r>
              <a:rPr kumimoji="1" lang="en-US" altLang="zh-CN" dirty="0"/>
              <a:t>its</a:t>
            </a:r>
            <a:r>
              <a:rPr kumimoji="1" lang="zh-CN" altLang="en-US" dirty="0"/>
              <a:t> </a:t>
            </a:r>
            <a:r>
              <a:rPr kumimoji="1" lang="en-US" altLang="zh-CN" dirty="0"/>
              <a:t>covariance</a:t>
            </a:r>
            <a:r>
              <a:rPr kumimoji="1" lang="zh-CN" altLang="en-US" dirty="0"/>
              <a:t> </a:t>
            </a:r>
            <a:r>
              <a:rPr kumimoji="1" lang="en-US" altLang="zh-CN" dirty="0"/>
              <a:t>matrix</a:t>
            </a:r>
            <a:r>
              <a:rPr kumimoji="1" lang="zh-CN" altLang="en-US" dirty="0"/>
              <a:t> </a:t>
            </a:r>
            <a:r>
              <a:rPr kumimoji="1" lang="en-US" altLang="zh-CN" dirty="0"/>
              <a:t>for</a:t>
            </a:r>
            <a:r>
              <a:rPr kumimoji="1" lang="zh-CN" altLang="en-US" dirty="0"/>
              <a:t> </a:t>
            </a:r>
            <a:r>
              <a:rPr kumimoji="1" lang="en-US" altLang="zh-CN" dirty="0"/>
              <a:t>future</a:t>
            </a:r>
            <a:r>
              <a:rPr kumimoji="1" lang="zh-CN" altLang="en-US" dirty="0"/>
              <a:t> </a:t>
            </a:r>
            <a:r>
              <a:rPr kumimoji="1" lang="en-US" altLang="zh-CN" dirty="0"/>
              <a:t>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Then</a:t>
            </a:r>
            <a:r>
              <a:rPr kumimoji="1" lang="zh-CN" altLang="en-US" dirty="0"/>
              <a:t> </a:t>
            </a:r>
            <a:r>
              <a:rPr kumimoji="1" lang="en-US" altLang="zh-CN" dirty="0"/>
              <a:t>the</a:t>
            </a:r>
            <a:r>
              <a:rPr kumimoji="1" lang="zh-CN" altLang="en-US" dirty="0"/>
              <a:t> </a:t>
            </a:r>
            <a:r>
              <a:rPr kumimoji="1" lang="en-US" altLang="zh-CN" dirty="0"/>
              <a:t>estimated</a:t>
            </a:r>
            <a:r>
              <a:rPr kumimoji="1" lang="zh-CN" altLang="en-US" dirty="0"/>
              <a:t> </a:t>
            </a:r>
            <a:r>
              <a:rPr kumimoji="1" lang="en-US" altLang="zh-CN" dirty="0"/>
              <a:t>point</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curve</a:t>
            </a:r>
            <a:r>
              <a:rPr kumimoji="1" lang="zh-CN" altLang="en-US" dirty="0"/>
              <a:t> </a:t>
            </a:r>
            <a:r>
              <a:rPr kumimoji="1" lang="en-US" altLang="zh-CN" dirty="0"/>
              <a:t>at</a:t>
            </a:r>
            <a:r>
              <a:rPr kumimoji="1" lang="zh-CN" altLang="en-US" dirty="0"/>
              <a:t> </a:t>
            </a:r>
            <a:r>
              <a:rPr kumimoji="1" lang="en-US" altLang="zh-CN" dirty="0"/>
              <a:t>time</a:t>
            </a:r>
            <a:r>
              <a:rPr kumimoji="1" lang="zh-CN" altLang="en-US" dirty="0"/>
              <a:t> </a:t>
            </a:r>
            <a:r>
              <a:rPr kumimoji="1" lang="en-US" altLang="zh-CN" dirty="0"/>
              <a:t>t</a:t>
            </a:r>
            <a:r>
              <a:rPr kumimoji="1" lang="zh-CN" altLang="en-US" dirty="0"/>
              <a:t> </a:t>
            </a:r>
            <a:r>
              <a:rPr kumimoji="1" lang="en-US" altLang="zh-CN" dirty="0"/>
              <a:t>is</a:t>
            </a:r>
            <a:r>
              <a:rPr kumimoji="1" lang="zh-CN" altLang="en-US" dirty="0"/>
              <a:t> </a:t>
            </a:r>
            <a:r>
              <a:rPr kumimoji="1" lang="en-US" altLang="zh-CN" dirty="0"/>
              <a:t>given</a:t>
            </a:r>
            <a:r>
              <a:rPr kumimoji="1" lang="zh-CN" altLang="en-US" dirty="0"/>
              <a:t> </a:t>
            </a:r>
            <a:r>
              <a:rPr kumimoji="1" lang="en-US" altLang="zh-CN" dirty="0"/>
              <a:t>by</a:t>
            </a:r>
            <a:r>
              <a:rPr kumimoji="1" lang="zh-CN" altLang="en-US" dirty="0"/>
              <a:t> </a:t>
            </a:r>
            <a:r>
              <a:rPr kumimoji="1" lang="en-US" altLang="zh-CN" dirty="0"/>
              <a:t>v(t),</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dot</a:t>
            </a:r>
            <a:r>
              <a:rPr kumimoji="1" lang="zh-CN" altLang="en-US" dirty="0"/>
              <a:t> </a:t>
            </a:r>
            <a:r>
              <a:rPr kumimoji="1" lang="en-US" altLang="zh-CN" dirty="0"/>
              <a:t>product</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auxiliary</a:t>
            </a:r>
            <a:r>
              <a:rPr kumimoji="1" lang="zh-CN" altLang="en-US" dirty="0"/>
              <a:t> </a:t>
            </a:r>
            <a:r>
              <a:rPr kumimoji="1" lang="en-US" altLang="zh-CN" dirty="0"/>
              <a:t>vector</a:t>
            </a:r>
            <a:r>
              <a:rPr kumimoji="1" lang="zh-CN" altLang="en-US" dirty="0"/>
              <a:t> </a:t>
            </a:r>
            <a:r>
              <a:rPr kumimoji="1" lang="en-US" altLang="zh-CN" dirty="0"/>
              <a:t>and</a:t>
            </a:r>
            <a:r>
              <a:rPr kumimoji="1" lang="zh-CN" altLang="en-US" dirty="0"/>
              <a:t> </a:t>
            </a:r>
            <a:r>
              <a:rPr kumimoji="1" lang="en-US" altLang="zh-CN" dirty="0"/>
              <a:t>our</a:t>
            </a:r>
            <a:r>
              <a:rPr kumimoji="1" lang="zh-CN" altLang="en-US" dirty="0"/>
              <a:t> </a:t>
            </a:r>
            <a:r>
              <a:rPr kumimoji="1" lang="en-US" altLang="zh-CN" dirty="0"/>
              <a:t>estimator</a:t>
            </a:r>
            <a:r>
              <a:rPr kumimoji="1" lang="zh-CN" altLang="en-US" dirty="0"/>
              <a:t> </a:t>
            </a:r>
            <a:r>
              <a:rPr kumimoji="1" lang="en-US" altLang="zh-CN" dirty="0"/>
              <a:t>beta.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Now</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compute</a:t>
            </a:r>
            <a:r>
              <a:rPr kumimoji="1" lang="zh-CN" altLang="en-US" dirty="0"/>
              <a:t> </a:t>
            </a:r>
            <a:r>
              <a:rPr kumimoji="1" lang="en-US" altLang="zh-CN" dirty="0"/>
              <a:t>the</a:t>
            </a:r>
            <a:r>
              <a:rPr kumimoji="1" lang="zh-CN" altLang="en-US" dirty="0"/>
              <a:t> </a:t>
            </a:r>
            <a:r>
              <a:rPr kumimoji="1" lang="en-US" altLang="zh-CN" dirty="0"/>
              <a:t>variance</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estimation,</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the</a:t>
            </a:r>
            <a:r>
              <a:rPr kumimoji="1" lang="zh-CN" altLang="en-US" dirty="0"/>
              <a:t> </a:t>
            </a:r>
            <a:r>
              <a:rPr kumimoji="1" lang="en-US" altLang="zh-CN" dirty="0"/>
              <a:t>product</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auxiliary</a:t>
            </a:r>
            <a:r>
              <a:rPr kumimoji="1" lang="zh-CN" altLang="en-US" dirty="0"/>
              <a:t> </a:t>
            </a:r>
            <a:r>
              <a:rPr kumimoji="1" lang="en-US" altLang="zh-CN" dirty="0"/>
              <a:t>vector</a:t>
            </a:r>
            <a:r>
              <a:rPr kumimoji="1" lang="zh-CN" altLang="en-US" dirty="0"/>
              <a:t> </a:t>
            </a:r>
            <a:r>
              <a:rPr kumimoji="1" lang="en-US" altLang="zh-CN" dirty="0"/>
              <a:t>times</a:t>
            </a:r>
            <a:r>
              <a:rPr kumimoji="1" lang="zh-CN" altLang="en-US" dirty="0"/>
              <a:t> </a:t>
            </a:r>
            <a:r>
              <a:rPr kumimoji="1" lang="en-US" altLang="zh-CN" dirty="0"/>
              <a:t>the</a:t>
            </a:r>
            <a:r>
              <a:rPr kumimoji="1" lang="zh-CN" altLang="en-US" dirty="0"/>
              <a:t> </a:t>
            </a:r>
            <a:r>
              <a:rPr kumimoji="1" lang="en-US" altLang="zh-CN" dirty="0"/>
              <a:t>covariance</a:t>
            </a:r>
            <a:r>
              <a:rPr kumimoji="1" lang="zh-CN" altLang="en-US" dirty="0"/>
              <a:t> </a:t>
            </a:r>
            <a:r>
              <a:rPr kumimoji="1" lang="en-US" altLang="zh-CN" dirty="0"/>
              <a:t>matrix</a:t>
            </a:r>
            <a:r>
              <a:rPr kumimoji="1" lang="zh-CN" altLang="en-US" dirty="0"/>
              <a:t> </a:t>
            </a:r>
            <a:r>
              <a:rPr kumimoji="1" lang="en-US" altLang="zh-CN" dirty="0"/>
              <a:t>times</a:t>
            </a:r>
            <a:r>
              <a:rPr kumimoji="1" lang="zh-CN" altLang="en-US" dirty="0"/>
              <a:t> </a:t>
            </a:r>
            <a:r>
              <a:rPr kumimoji="1" lang="en-US" altLang="zh-CN" dirty="0"/>
              <a:t>the</a:t>
            </a:r>
            <a:r>
              <a:rPr kumimoji="1" lang="zh-CN" altLang="en-US" dirty="0"/>
              <a:t> </a:t>
            </a:r>
            <a:r>
              <a:rPr kumimoji="1" lang="en-US" altLang="zh-CN" dirty="0"/>
              <a:t>transpose</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auxiliary</a:t>
            </a:r>
            <a:r>
              <a:rPr kumimoji="1" lang="zh-CN" altLang="en-US" dirty="0"/>
              <a:t> </a:t>
            </a:r>
            <a:r>
              <a:rPr kumimoji="1" lang="en-US" altLang="zh-CN" dirty="0"/>
              <a:t>vector.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15</a:t>
            </a:fld>
            <a:endParaRPr kumimoji="1" lang="zh-CN" altLang="en-US"/>
          </a:p>
        </p:txBody>
      </p:sp>
    </p:spTree>
    <p:extLst>
      <p:ext uri="{BB962C8B-B14F-4D97-AF65-F5344CB8AC3E}">
        <p14:creationId xmlns:p14="http://schemas.microsoft.com/office/powerpoint/2010/main" val="4265293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Using this uncertainty quantification, we unify the most important two operations in HPO together: which are the selection of candidates and the scheduling of training budget. We call this formal decision process as UQ-guided scheme. This UQ-Guided scheme builds on a </a:t>
            </a:r>
            <a:r>
              <a:rPr lang="en-CA" altLang="zh-CN" sz="1200" kern="1200" dirty="0" err="1">
                <a:solidFill>
                  <a:schemeClr val="tx1"/>
                </a:solidFill>
                <a:effectLst/>
                <a:latin typeface="+mn-lt"/>
                <a:ea typeface="+mn-ea"/>
                <a:cs typeface="+mn-cs"/>
              </a:rPr>
              <a:t>probablistic</a:t>
            </a:r>
            <a:r>
              <a:rPr lang="en-CA" altLang="zh-CN" sz="1200" kern="1200" dirty="0">
                <a:solidFill>
                  <a:schemeClr val="tx1"/>
                </a:solidFill>
                <a:effectLst/>
                <a:latin typeface="+mn-lt"/>
                <a:ea typeface="+mn-ea"/>
                <a:cs typeface="+mn-cs"/>
              </a:rPr>
              <a:t> uncertainty-based model. This model will approximate the statistical effects of discarding a set of candidates at the end of a round in HPO. It then discard certain number of candidates to the extent that it is confident enough that the final best candidate is in the remaining candidate pool while keeping the budget consumption efficient.</a:t>
            </a:r>
          </a:p>
          <a:p>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16</a:t>
            </a:fld>
            <a:endParaRPr kumimoji="1" lang="zh-CN" altLang="en-US"/>
          </a:p>
        </p:txBody>
      </p:sp>
    </p:spTree>
    <p:extLst>
      <p:ext uri="{BB962C8B-B14F-4D97-AF65-F5344CB8AC3E}">
        <p14:creationId xmlns:p14="http://schemas.microsoft.com/office/powerpoint/2010/main" val="2261666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sz="1200" kern="1200" dirty="0">
                <a:solidFill>
                  <a:schemeClr val="tx1"/>
                </a:solidFill>
                <a:effectLst/>
                <a:latin typeface="+mn-lt"/>
                <a:ea typeface="+mn-ea"/>
                <a:cs typeface="+mn-cs"/>
              </a:rPr>
              <a:t>If we set R to be the predefined budget resources (e.g., training epochs) for each round. For the first round, K candidates each get trained for KR epochs. Based on the observed validation loss and the quantified uncertainty for each candidate, our method represents each candidate’s converged loss with a probability distribution. </a:t>
            </a:r>
          </a:p>
          <a:p>
            <a:endParaRPr lang="en-CA"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From that, it constructs a </a:t>
            </a:r>
            <a:r>
              <a:rPr lang="en-CA" altLang="zh-CN" sz="1200" i="1" kern="1200" dirty="0">
                <a:solidFill>
                  <a:schemeClr val="tx1"/>
                </a:solidFill>
                <a:effectLst/>
                <a:latin typeface="+mn-lt"/>
                <a:ea typeface="+mn-ea"/>
                <a:cs typeface="+mn-cs"/>
              </a:rPr>
              <a:t>confidence curve</a:t>
            </a:r>
            <a:r>
              <a:rPr lang="en-CA" altLang="zh-CN" sz="1200" kern="1200" dirty="0">
                <a:solidFill>
                  <a:schemeClr val="tx1"/>
                </a:solidFill>
                <a:effectLst/>
                <a:latin typeface="+mn-lt"/>
                <a:ea typeface="+mn-ea"/>
                <a:cs typeface="+mn-cs"/>
              </a:rPr>
              <a:t>,(through that probabilistic model) capturing the probability that the best configuration is among the current top k candidates for 1 ≤ k ≤ K. From the curve, it then calculates f((</a:t>
            </a:r>
            <a:r>
              <a:rPr lang="el-GR" altLang="zh-CN" sz="1200" kern="1200" dirty="0">
                <a:solidFill>
                  <a:schemeClr val="tx1"/>
                </a:solidFill>
                <a:effectLst/>
                <a:latin typeface="+mn-lt"/>
                <a:ea typeface="+mn-ea"/>
                <a:cs typeface="+mn-cs"/>
              </a:rPr>
              <a:t>μ</a:t>
            </a:r>
            <a:r>
              <a:rPr lang="en-CA" altLang="zh-CN" sz="1200" kern="1200" dirty="0" err="1">
                <a:solidFill>
                  <a:schemeClr val="tx1"/>
                </a:solidFill>
                <a:effectLst/>
                <a:latin typeface="+mn-lt"/>
                <a:ea typeface="+mn-ea"/>
                <a:cs typeface="+mn-cs"/>
              </a:rPr>
              <a:t>i</a:t>
            </a:r>
            <a:r>
              <a:rPr lang="en-CA" altLang="zh-CN" sz="1200" kern="1200" dirty="0">
                <a:solidFill>
                  <a:schemeClr val="tx1"/>
                </a:solidFill>
                <a:effectLst/>
                <a:latin typeface="+mn-lt"/>
                <a:ea typeface="+mn-ea"/>
                <a:cs typeface="+mn-cs"/>
              </a:rPr>
              <a:t>, </a:t>
            </a:r>
            <a:r>
              <a:rPr lang="el-GR" altLang="zh-CN" sz="1200" kern="1200" dirty="0">
                <a:solidFill>
                  <a:schemeClr val="tx1"/>
                </a:solidFill>
                <a:effectLst/>
                <a:latin typeface="+mn-lt"/>
                <a:ea typeface="+mn-ea"/>
                <a:cs typeface="+mn-cs"/>
              </a:rPr>
              <a:t>σ</a:t>
            </a:r>
            <a:r>
              <a:rPr lang="en-CA" altLang="zh-CN" sz="1200" kern="1200" dirty="0">
                <a:solidFill>
                  <a:schemeClr val="tx1"/>
                </a:solidFill>
                <a:effectLst/>
                <a:latin typeface="+mn-lt"/>
                <a:ea typeface="+mn-ea"/>
                <a:cs typeface="+mn-cs"/>
              </a:rPr>
              <a:t>i2)Ki=1, k), which captures the effects of keeping </a:t>
            </a:r>
            <a:r>
              <a:rPr lang="en-CA" altLang="zh-CN" sz="1200" i="1" kern="1200" dirty="0">
                <a:solidFill>
                  <a:schemeClr val="tx1"/>
                </a:solidFill>
                <a:effectLst/>
                <a:latin typeface="+mn-lt"/>
                <a:ea typeface="+mn-ea"/>
                <a:cs typeface="+mn-cs"/>
              </a:rPr>
              <a:t>k</a:t>
            </a:r>
            <a:r>
              <a:rPr lang="en-CA" altLang="zh-CN" sz="1200" kern="1200" dirty="0">
                <a:solidFill>
                  <a:schemeClr val="tx1"/>
                </a:solidFill>
                <a:effectLst/>
                <a:latin typeface="+mn-lt"/>
                <a:ea typeface="+mn-ea"/>
                <a:cs typeface="+mn-cs"/>
              </a:rPr>
              <a:t> top candidates (1 ≤ k ≤ K) for the next round, by considering the </a:t>
            </a:r>
            <a:r>
              <a:rPr lang="en-CA" altLang="zh-CN" sz="1200" kern="1200" dirty="0" err="1">
                <a:solidFill>
                  <a:schemeClr val="tx1"/>
                </a:solidFill>
                <a:effectLst/>
                <a:latin typeface="+mn-lt"/>
                <a:ea typeface="+mn-ea"/>
                <a:cs typeface="+mn-cs"/>
              </a:rPr>
              <a:t>tradeoff</a:t>
            </a:r>
            <a:r>
              <a:rPr lang="en-CA" altLang="zh-CN" sz="1200" kern="1200" dirty="0">
                <a:solidFill>
                  <a:schemeClr val="tx1"/>
                </a:solidFill>
                <a:effectLst/>
                <a:latin typeface="+mn-lt"/>
                <a:ea typeface="+mn-ea"/>
                <a:cs typeface="+mn-cs"/>
              </a:rPr>
              <a:t> between the risks of discarding the best candidate and the training budget each top candidate can get. </a:t>
            </a:r>
          </a:p>
          <a:p>
            <a:endParaRPr lang="en-CA"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From that, it identifies the best k value, discards the least promising K − k candidates, and enters the next round. The process continues until the total budget is used up. </a:t>
            </a:r>
            <a:endParaRPr lang="en-CA" altLang="zh-CN" dirty="0"/>
          </a:p>
          <a:p>
            <a:endParaRPr kumimoji="1" lang="en-US" altLang="zh-CN" dirty="0"/>
          </a:p>
          <a:p>
            <a:endParaRPr kumimoji="1" lang="en-US" altLang="zh-CN" dirty="0"/>
          </a:p>
          <a:p>
            <a:r>
              <a:rPr kumimoji="1" lang="en-US" altLang="zh-CN" dirty="0"/>
              <a:t>We now delve into the probabilistic model and the discarding mechanism.</a:t>
            </a:r>
          </a:p>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17</a:t>
            </a:fld>
            <a:endParaRPr kumimoji="1" lang="zh-CN" altLang="en-US"/>
          </a:p>
        </p:txBody>
      </p:sp>
    </p:spTree>
    <p:extLst>
      <p:ext uri="{BB962C8B-B14F-4D97-AF65-F5344CB8AC3E}">
        <p14:creationId xmlns:p14="http://schemas.microsoft.com/office/powerpoint/2010/main" val="660048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18</a:t>
            </a:fld>
            <a:endParaRPr kumimoji="1" lang="zh-CN" altLang="en-US"/>
          </a:p>
        </p:txBody>
      </p:sp>
    </p:spTree>
    <p:extLst>
      <p:ext uri="{BB962C8B-B14F-4D97-AF65-F5344CB8AC3E}">
        <p14:creationId xmlns:p14="http://schemas.microsoft.com/office/powerpoint/2010/main" val="275599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sz="1200" kern="1200" dirty="0">
                <a:solidFill>
                  <a:schemeClr val="tx1"/>
                </a:solidFill>
                <a:effectLst/>
                <a:latin typeface="+mn-lt"/>
                <a:ea typeface="+mn-ea"/>
                <a:cs typeface="+mn-cs"/>
              </a:rPr>
              <a:t>The figure really shows the effects of our UQ scheme.</a:t>
            </a:r>
          </a:p>
          <a:p>
            <a:r>
              <a:rPr lang="en-CA" altLang="zh-CN" sz="1200" kern="1200" dirty="0">
                <a:solidFill>
                  <a:schemeClr val="tx1"/>
                </a:solidFill>
                <a:effectLst/>
                <a:latin typeface="+mn-lt"/>
                <a:ea typeface="+mn-ea"/>
                <a:cs typeface="+mn-cs"/>
              </a:rPr>
              <a:t>The results of NAS-BENCH-201 are trained on ImageNet. </a:t>
            </a:r>
          </a:p>
          <a:p>
            <a:endParaRPr lang="en-CA"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We developed four UQ-guided HPO methods for existing HPO approaches. </a:t>
            </a:r>
          </a:p>
          <a:p>
            <a:endParaRPr lang="en-CA" altLang="zh-CN" sz="1200" kern="1200" dirty="0">
              <a:solidFill>
                <a:schemeClr val="tx1"/>
              </a:solidFill>
              <a:effectLst/>
              <a:latin typeface="+mn-lt"/>
              <a:ea typeface="+mn-ea"/>
              <a:cs typeface="+mn-cs"/>
            </a:endParaRPr>
          </a:p>
          <a:p>
            <a:r>
              <a:rPr lang="en-CA" altLang="zh-CN" sz="1200" b="0" kern="1200" dirty="0">
                <a:solidFill>
                  <a:schemeClr val="tx1"/>
                </a:solidFill>
                <a:effectLst/>
                <a:latin typeface="+mn-lt"/>
                <a:ea typeface="+mn-ea"/>
                <a:cs typeface="+mn-cs"/>
              </a:rPr>
              <a:t>Hyperband plus (HB+) </a:t>
            </a:r>
            <a:r>
              <a:rPr lang="en-CA" altLang="zh-CN" sz="1200" kern="1200" dirty="0">
                <a:solidFill>
                  <a:schemeClr val="tx1"/>
                </a:solidFill>
                <a:effectLst/>
                <a:latin typeface="+mn-lt"/>
                <a:ea typeface="+mn-ea"/>
                <a:cs typeface="+mn-cs"/>
              </a:rPr>
              <a:t>originates from the popular HPO design Hyperband (HB). HB is an HPO method trying to better balance exploration and exploitation than SH does by adding an outer loop for grid search of the value of K. </a:t>
            </a:r>
          </a:p>
          <a:p>
            <a:r>
              <a:rPr lang="en-CA" altLang="zh-CN" sz="1200" kern="1200" dirty="0">
                <a:solidFill>
                  <a:schemeClr val="tx1"/>
                </a:solidFill>
                <a:effectLst/>
                <a:latin typeface="+mn-lt"/>
                <a:ea typeface="+mn-ea"/>
                <a:cs typeface="+mn-cs"/>
              </a:rPr>
              <a:t>HB+ simply extends HB by using SH+ rather than SH as its inner loop, changing the target of the grid search to the initial value of K. </a:t>
            </a:r>
            <a:endParaRPr lang="en-CA" altLang="zh-CN" dirty="0"/>
          </a:p>
          <a:p>
            <a:r>
              <a:rPr lang="en-CA" altLang="zh-CN" sz="1200" b="0" kern="1200" dirty="0">
                <a:solidFill>
                  <a:schemeClr val="tx1"/>
                </a:solidFill>
                <a:effectLst/>
                <a:latin typeface="+mn-lt"/>
                <a:ea typeface="+mn-ea"/>
                <a:cs typeface="+mn-cs"/>
              </a:rPr>
              <a:t>Bayesian Optimization and Hyperband plus (BOHB+) </a:t>
            </a:r>
            <a:r>
              <a:rPr lang="en-CA" altLang="zh-CN" sz="1200" kern="1200" dirty="0">
                <a:solidFill>
                  <a:schemeClr val="tx1"/>
                </a:solidFill>
                <a:effectLst/>
                <a:latin typeface="+mn-lt"/>
                <a:ea typeface="+mn-ea"/>
                <a:cs typeface="+mn-cs"/>
              </a:rPr>
              <a:t>is developed from BOHB. BOHB is similar to HB except that it replaces the random sampling from the uniform distribution with BO-based sampling. BOHB+ makes the corresponding changes from HB+ by adopting BO-based sampling for its outer loop. </a:t>
            </a:r>
          </a:p>
          <a:p>
            <a:endParaRPr lang="en-CA" altLang="zh-CN" sz="1200" kern="1200" dirty="0">
              <a:solidFill>
                <a:schemeClr val="tx1"/>
              </a:solidFill>
              <a:effectLst/>
              <a:latin typeface="+mn-lt"/>
              <a:ea typeface="+mn-ea"/>
              <a:cs typeface="+mn-cs"/>
            </a:endParaRPr>
          </a:p>
          <a:p>
            <a:r>
              <a:rPr lang="en-CA" altLang="zh-CN" dirty="0"/>
              <a:t>Sub-sampling Plus (SS+) builds on the Sub-sampling (SS) algorithm by integrating uncertainty quantification (UQ) into its candidate selection process. Unlike other methods, SS retains all candidates throughout the HPO process. Each round, it selects candidates with lower validation loss than the most trained candidate or defaults to training the most trained one if none qualify.</a:t>
            </a:r>
          </a:p>
          <a:p>
            <a:r>
              <a:rPr lang="en-CA" altLang="zh-CN" dirty="0"/>
              <a:t>SS+ enhances this by using UQ to compare candidates. Instead of relying solely on validation loss, it calculates the probability that a candidate’s convergence loss is lower than the most trained candidate’s. If this probability exceeds a threshold (0.9 in our experiments), the candidate is selected for further training. This UQ-guided approach improves decision-making during HPO</a:t>
            </a:r>
          </a:p>
          <a:p>
            <a:endParaRPr lang="en-CA" altLang="zh-CN" dirty="0"/>
          </a:p>
          <a:p>
            <a:endParaRPr lang="en-CA" altLang="zh-CN" sz="1200" kern="1200" dirty="0">
              <a:solidFill>
                <a:schemeClr val="tx1"/>
              </a:solidFill>
              <a:effectLst/>
              <a:latin typeface="+mn-lt"/>
              <a:ea typeface="+mn-ea"/>
              <a:cs typeface="+mn-cs"/>
            </a:endParaRPr>
          </a:p>
          <a:p>
            <a:endParaRPr lang="en-CA"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For each comparison, we show three metrics</a:t>
            </a:r>
            <a:r>
              <a:rPr lang="en-US" altLang="zh-CN" sz="1200" kern="1200" dirty="0">
                <a:solidFill>
                  <a:schemeClr val="tx1"/>
                </a:solidFill>
                <a:effectLst/>
                <a:latin typeface="+mn-lt"/>
                <a:ea typeface="+mn-ea"/>
                <a:cs typeface="+mn-cs"/>
              </a:rPr>
              <a:t>.</a:t>
            </a:r>
            <a:endParaRPr lang="en-CA" altLang="zh-CN" sz="1200" kern="1200" dirty="0">
              <a:solidFill>
                <a:schemeClr val="tx1"/>
              </a:solidFill>
              <a:effectLst/>
              <a:latin typeface="+mn-lt"/>
              <a:ea typeface="+mn-ea"/>
              <a:cs typeface="+mn-cs"/>
            </a:endParaRPr>
          </a:p>
          <a:p>
            <a:endParaRPr kumimoji="1" lang="en-US" altLang="zh-CN" dirty="0"/>
          </a:p>
          <a:p>
            <a:r>
              <a:rPr lang="en-CA" altLang="zh-CN" sz="1200" kern="1200" dirty="0">
                <a:solidFill>
                  <a:schemeClr val="tx1"/>
                </a:solidFill>
                <a:effectLst/>
                <a:latin typeface="+mn-lt"/>
                <a:ea typeface="+mn-ea"/>
                <a:cs typeface="+mn-cs"/>
              </a:rPr>
              <a:t>Top-1 rank refers to the real ranking of the candidate ultimately chosen by the method. And we have results on different trials and on </a:t>
            </a:r>
            <a:r>
              <a:rPr lang="en-CA" altLang="zh-CN" sz="1200" kern="1200" dirty="0" err="1">
                <a:solidFill>
                  <a:schemeClr val="tx1"/>
                </a:solidFill>
                <a:effectLst/>
                <a:latin typeface="+mn-lt"/>
                <a:ea typeface="+mn-ea"/>
                <a:cs typeface="+mn-cs"/>
              </a:rPr>
              <a:t>differnet</a:t>
            </a:r>
            <a:r>
              <a:rPr lang="en-CA" altLang="zh-CN" sz="1200" kern="1200" dirty="0">
                <a:solidFill>
                  <a:schemeClr val="tx1"/>
                </a:solidFill>
                <a:effectLst/>
                <a:latin typeface="+mn-lt"/>
                <a:ea typeface="+mn-ea"/>
                <a:cs typeface="+mn-cs"/>
              </a:rPr>
              <a:t> fraction of budgets.</a:t>
            </a:r>
          </a:p>
          <a:p>
            <a:br>
              <a:rPr lang="en-CA" altLang="zh-CN" sz="1200" kern="1200" dirty="0">
                <a:solidFill>
                  <a:schemeClr val="tx1"/>
                </a:solidFill>
                <a:effectLst/>
                <a:latin typeface="+mn-lt"/>
                <a:ea typeface="+mn-ea"/>
                <a:cs typeface="+mn-cs"/>
              </a:rPr>
            </a:br>
            <a:endParaRPr lang="en-CA"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Regret (\%) refers to the accuracy difference between the returned candidate and the real best candidate. </a:t>
            </a:r>
          </a:p>
          <a:p>
            <a:endParaRPr lang="en-CA"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In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CA" altLang="zh-CN" sz="1200" kern="1200" dirty="0">
                <a:solidFill>
                  <a:schemeClr val="tx1"/>
                </a:solidFill>
                <a:effectLst/>
                <a:latin typeface="+mn-lt"/>
                <a:ea typeface="+mn-ea"/>
                <a:cs typeface="+mn-cs"/>
              </a:rPr>
              <a:t>Figure, the average results of 30 repetitions are reported. For the right two columns, we also report the uncertainty bands, defined as the interval between the 30th and 70th percentiles. </a:t>
            </a:r>
            <a:endParaRPr lang="en-CA" altLang="zh-CN" dirty="0"/>
          </a:p>
          <a:p>
            <a:br>
              <a:rPr lang="en-CA" altLang="zh-CN" sz="1200" kern="1200" dirty="0">
                <a:solidFill>
                  <a:schemeClr val="tx1"/>
                </a:solidFill>
                <a:effectLst/>
                <a:latin typeface="+mn-lt"/>
                <a:ea typeface="+mn-ea"/>
                <a:cs typeface="+mn-cs"/>
              </a:rPr>
            </a:br>
            <a:endParaRPr lang="en-CA" altLang="zh-CN" sz="1200" kern="1200" dirty="0">
              <a:solidFill>
                <a:schemeClr val="tx1"/>
              </a:solidFill>
              <a:effectLst/>
              <a:latin typeface="+mn-lt"/>
              <a:ea typeface="+mn-ea"/>
              <a:cs typeface="+mn-cs"/>
            </a:endParaRPr>
          </a:p>
          <a:p>
            <a:r>
              <a:rPr lang="en-CA" altLang="zh-CN" sz="1200" kern="1200" dirty="0">
                <a:solidFill>
                  <a:schemeClr val="tx1"/>
                </a:solidFill>
                <a:effectLst/>
                <a:latin typeface="+mn-lt"/>
                <a:ea typeface="+mn-ea"/>
                <a:cs typeface="+mn-cs"/>
              </a:rPr>
              <a:t>The benefits of the UQ-guided scheme are obvious, both for individual trials and across different fractions of budgets. It brings a 21-55\% regret reduction.</a:t>
            </a:r>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19</a:t>
            </a:fld>
            <a:endParaRPr kumimoji="1" lang="zh-CN" altLang="en-US"/>
          </a:p>
        </p:txBody>
      </p:sp>
    </p:spTree>
    <p:extLst>
      <p:ext uri="{BB962C8B-B14F-4D97-AF65-F5344CB8AC3E}">
        <p14:creationId xmlns:p14="http://schemas.microsoft.com/office/powerpoint/2010/main" val="3457594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sz="1200" kern="1200" dirty="0">
                <a:solidFill>
                  <a:schemeClr val="tx1"/>
                </a:solidFill>
                <a:effectLst/>
                <a:latin typeface="+mn-lt"/>
                <a:ea typeface="+mn-ea"/>
                <a:cs typeface="+mn-cs"/>
              </a:rPr>
              <a:t>DNN models have many hyperparameters including traditional ones such as learning rate</a:t>
            </a:r>
            <a:r>
              <a:rPr lang="en-US" altLang="zh-CN" sz="1200" kern="1200" dirty="0">
                <a:solidFill>
                  <a:schemeClr val="tx1"/>
                </a:solidFill>
                <a:effectLst/>
                <a:latin typeface="+mn-lt"/>
                <a:ea typeface="+mn-ea"/>
                <a:cs typeface="+mn-cs"/>
              </a:rPr>
              <a:t>s</a:t>
            </a:r>
            <a:r>
              <a:rPr lang="en-CA" altLang="zh-CN" sz="1200" kern="1200" dirty="0">
                <a:solidFill>
                  <a:schemeClr val="tx1"/>
                </a:solidFill>
                <a:effectLst/>
                <a:latin typeface="+mn-lt"/>
                <a:ea typeface="+mn-ea"/>
                <a:cs typeface="+mn-cs"/>
              </a:rPr>
              <a:t> and more complex ones like neural architectures.</a:t>
            </a:r>
          </a:p>
          <a:p>
            <a:endParaRPr lang="en-CA"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For iterative learners (like DNNs), researchers can obtain intermediate validation loss after each iteration and use them for model assessment; the main goal of HPO is to explore a vast candidate space to find candidates that lead to optimal model performance. </a:t>
            </a:r>
            <a:endParaRPr lang="en-CA" altLang="zh-CN" dirty="0"/>
          </a:p>
          <a:p>
            <a:endParaRPr lang="en-CA" altLang="zh-CN" sz="1200" kern="1200" dirty="0">
              <a:solidFill>
                <a:schemeClr val="tx1"/>
              </a:solidFill>
              <a:effectLst/>
              <a:latin typeface="+mn-lt"/>
              <a:ea typeface="+mn-ea"/>
              <a:cs typeface="+mn-cs"/>
            </a:endParaRPr>
          </a:p>
          <a:p>
            <a:endParaRPr lang="en-CA"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To find the optimal hyperparameter, we can first focus on one early stopping method called successive halving.1’’</a:t>
            </a:r>
          </a:p>
          <a:p>
            <a:r>
              <a:rPr lang="en-CA" altLang="zh-CN" sz="1200" kern="1200" dirty="0">
                <a:solidFill>
                  <a:schemeClr val="tx1"/>
                </a:solidFill>
                <a:effectLst/>
                <a:latin typeface="+mn-lt"/>
                <a:ea typeface="+mn-ea"/>
                <a:cs typeface="+mn-cs"/>
              </a:rPr>
              <a:t> </a:t>
            </a:r>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2</a:t>
            </a:fld>
            <a:endParaRPr kumimoji="1" lang="zh-CN" altLang="en-US"/>
          </a:p>
        </p:txBody>
      </p:sp>
    </p:spTree>
    <p:extLst>
      <p:ext uri="{BB962C8B-B14F-4D97-AF65-F5344CB8AC3E}">
        <p14:creationId xmlns:p14="http://schemas.microsoft.com/office/powerpoint/2010/main" val="3749765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If you are interested in our work, don’t hesitate to take a look at our paper and poster.</a:t>
            </a:r>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20</a:t>
            </a:fld>
            <a:endParaRPr kumimoji="1" lang="zh-CN" altLang="en-US"/>
          </a:p>
        </p:txBody>
      </p:sp>
    </p:spTree>
    <p:extLst>
      <p:ext uri="{BB962C8B-B14F-4D97-AF65-F5344CB8AC3E}">
        <p14:creationId xmlns:p14="http://schemas.microsoft.com/office/powerpoint/2010/main" val="865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CA" altLang="zh-CN" sz="1200" kern="1200" dirty="0">
                <a:solidFill>
                  <a:schemeClr val="tx1"/>
                </a:solidFill>
                <a:effectLst/>
                <a:latin typeface="+mn-lt"/>
                <a:ea typeface="+mn-ea"/>
                <a:cs typeface="+mn-cs"/>
              </a:rPr>
              <a:t>suppose that on the x-axis we have compute budget which you can think of as the number of epochs and then on the y-axis we have the loss.</a:t>
            </a:r>
          </a:p>
          <a:p>
            <a:endParaRPr lang="en-CA" altLang="zh-CN" sz="1200" kern="1200" dirty="0">
              <a:solidFill>
                <a:schemeClr val="tx1"/>
              </a:solidFill>
              <a:effectLst/>
              <a:latin typeface="+mn-lt"/>
              <a:ea typeface="+mn-ea"/>
              <a:cs typeface="+mn-cs"/>
            </a:endParaRPr>
          </a:p>
          <a:p>
            <a:endParaRPr lang="en-CA"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Now suppose that in round zero we start with a group of randomly sampled configurations, or we call candidates, and what we then do is after making a number of training steps we evaluate all of these candidates, and as its name suggests, what we do is we simply throw away the worst half of candidates and we stop training them. And we continue training the best half. </a:t>
            </a:r>
          </a:p>
          <a:p>
            <a:endParaRPr lang="en-CA"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3</a:t>
            </a:fld>
            <a:endParaRPr kumimoji="1" lang="zh-CN" altLang="en-US"/>
          </a:p>
        </p:txBody>
      </p:sp>
    </p:spTree>
    <p:extLst>
      <p:ext uri="{BB962C8B-B14F-4D97-AF65-F5344CB8AC3E}">
        <p14:creationId xmlns:p14="http://schemas.microsoft.com/office/powerpoint/2010/main" val="32108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Now this time round one we increase the budget by a factor of two for each of these remain</a:t>
            </a:r>
            <a:r>
              <a:rPr lang="en-US" altLang="zh-CN" sz="1200" kern="1200" dirty="0" err="1">
                <a:solidFill>
                  <a:schemeClr val="tx1"/>
                </a:solidFill>
                <a:effectLst/>
                <a:latin typeface="+mn-lt"/>
                <a:ea typeface="+mn-ea"/>
                <a:cs typeface="+mn-cs"/>
              </a:rPr>
              <a:t>ing</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 individual candidate.</a:t>
            </a:r>
          </a:p>
          <a:p>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4</a:t>
            </a:fld>
            <a:endParaRPr kumimoji="1" lang="zh-CN" altLang="en-US"/>
          </a:p>
        </p:txBody>
      </p:sp>
    </p:spTree>
    <p:extLst>
      <p:ext uri="{BB962C8B-B14F-4D97-AF65-F5344CB8AC3E}">
        <p14:creationId xmlns:p14="http://schemas.microsoft.com/office/powerpoint/2010/main" val="98664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Now the process simply repeats so we evaluate their performance at this point and we throw away the worst half off</a:t>
            </a: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5</a:t>
            </a:fld>
            <a:endParaRPr kumimoji="1" lang="zh-CN" altLang="en-US"/>
          </a:p>
        </p:txBody>
      </p:sp>
    </p:spTree>
    <p:extLst>
      <p:ext uri="{BB962C8B-B14F-4D97-AF65-F5344CB8AC3E}">
        <p14:creationId xmlns:p14="http://schemas.microsoft.com/office/powerpoint/2010/main" val="4168746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until we have only one fully trained candidate.</a:t>
            </a:r>
          </a:p>
          <a:p>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6</a:t>
            </a:fld>
            <a:endParaRPr kumimoji="1" lang="zh-CN" altLang="en-US"/>
          </a:p>
        </p:txBody>
      </p:sp>
    </p:spTree>
    <p:extLst>
      <p:ext uri="{BB962C8B-B14F-4D97-AF65-F5344CB8AC3E}">
        <p14:creationId xmlns:p14="http://schemas.microsoft.com/office/powerpoint/2010/main" val="2282965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The question here, for successive halving, is that there is uncertainty involved</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Uncertainty in DNN models mainly arises from two factors: inherent noise in the data and variability in model predictions, referred to as model uncertainty. While data uncertainty remains constant, it is the model uncertainty—which stems from limited knowledge and variability in predictions—that plays a critical role in hyperparameter optimization (HPO).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CA" altLang="zh-CN"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7</a:t>
            </a:fld>
            <a:endParaRPr kumimoji="1" lang="zh-CN" altLang="en-US"/>
          </a:p>
        </p:txBody>
      </p:sp>
    </p:spTree>
    <p:extLst>
      <p:ext uri="{BB962C8B-B14F-4D97-AF65-F5344CB8AC3E}">
        <p14:creationId xmlns:p14="http://schemas.microsoft.com/office/powerpoint/2010/main" val="4204138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sz="1200" kern="1200" dirty="0">
                <a:solidFill>
                  <a:schemeClr val="tx1"/>
                </a:solidFill>
                <a:effectLst/>
                <a:latin typeface="+mn-lt"/>
                <a:ea typeface="+mn-ea"/>
                <a:cs typeface="+mn-cs"/>
              </a:rPr>
              <a:t>Because of the uncertainty, a model that performs poor in the early stage could turn out to be the best model after convergence. But this candidate is likely to be thrown away by existing HPO methods if it falls into the worst half of the candidate pool at the end of some HPO round.</a:t>
            </a:r>
          </a:p>
          <a:p>
            <a:endParaRPr kumimoji="1" lang="en-US" altLang="zh-CN" dirty="0"/>
          </a:p>
          <a:p>
            <a:r>
              <a:rPr kumimoji="1" lang="en-US" altLang="zh-CN" dirty="0"/>
              <a:t>3’07</a:t>
            </a: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8</a:t>
            </a:fld>
            <a:endParaRPr kumimoji="1" lang="zh-CN" altLang="en-US"/>
          </a:p>
        </p:txBody>
      </p:sp>
    </p:spTree>
    <p:extLst>
      <p:ext uri="{BB962C8B-B14F-4D97-AF65-F5344CB8AC3E}">
        <p14:creationId xmlns:p14="http://schemas.microsoft.com/office/powerpoint/2010/main" val="302183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This slide highlights the challenge with Successive Halving (SH) in hyperparameter optimization. SH eliminates half of the candidate configurations at every checkpoint based solely on the current validation 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Here, the x-axis represents training checkpoints, and the y-axis shows validation loss.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In a given SH run, half of the candidates are eliminated at each checkpoint marked by a vertical red dashed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The solid blue line represents the best validation loss up to the current point, while the orange dashed line signifies the true quality (in terms of validation loss after convergence) of the candidates SH keeps at that specific point.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From the figure, we see that in every round, SH discards the actually best candidates, causing a continuous increase of the regret. The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reason is that the discarding decision of SH is solely based on the current validation loss, but model uncertainty, particularly pronounced in the early stages, obfuscating the true model potential.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I</a:t>
            </a:r>
            <a:r>
              <a:rPr lang="en-US" altLang="zh-CN" dirty="0"/>
              <a:t>’d</a:t>
            </a:r>
            <a:r>
              <a:rPr lang="zh-CN" altLang="en-US" dirty="0"/>
              <a:t> </a:t>
            </a:r>
            <a:r>
              <a:rPr lang="en-US" altLang="zh-CN" dirty="0"/>
              <a:t>love</a:t>
            </a:r>
            <a:r>
              <a:rPr lang="zh-CN" altLang="en-US" dirty="0"/>
              <a:t> </a:t>
            </a:r>
            <a:r>
              <a:rPr lang="en-US" altLang="zh-CN" dirty="0"/>
              <a:t>to</a:t>
            </a:r>
            <a:r>
              <a:rPr lang="zh-CN" altLang="en-US" dirty="0"/>
              <a:t> </a:t>
            </a:r>
            <a:r>
              <a:rPr lang="en-US" altLang="zh-CN" dirty="0"/>
              <a:t>stop</a:t>
            </a:r>
            <a:r>
              <a:rPr lang="zh-CN" altLang="en-US" dirty="0"/>
              <a:t> </a:t>
            </a:r>
            <a:r>
              <a:rPr lang="en-US" altLang="zh-CN" dirty="0"/>
              <a:t>here</a:t>
            </a:r>
            <a:r>
              <a:rPr lang="zh-CN" altLang="en-US" dirty="0"/>
              <a:t> </a:t>
            </a:r>
            <a:r>
              <a:rPr lang="en-US" altLang="zh-CN" dirty="0"/>
              <a:t>and</a:t>
            </a:r>
            <a:r>
              <a:rPr lang="zh-CN" altLang="en-US" dirty="0"/>
              <a:t> </a:t>
            </a:r>
            <a:r>
              <a:rPr lang="en-US" altLang="zh-CN" dirty="0"/>
              <a:t>take</a:t>
            </a:r>
            <a:r>
              <a:rPr lang="zh-CN" altLang="en-US" dirty="0"/>
              <a:t> </a:t>
            </a:r>
            <a:r>
              <a:rPr lang="en-US" altLang="zh-CN" dirty="0"/>
              <a:t>any</a:t>
            </a:r>
            <a:r>
              <a:rPr lang="zh-CN" altLang="en-US" dirty="0"/>
              <a:t> </a:t>
            </a:r>
            <a:r>
              <a:rPr lang="en-US" altLang="zh-CN" dirty="0"/>
              <a:t>questions.</a:t>
            </a:r>
            <a:r>
              <a:rPr lang="zh-CN" altLang="en-US" dirty="0"/>
              <a:t> </a:t>
            </a:r>
            <a:r>
              <a:rPr lang="en-US" altLang="zh-CN" dirty="0"/>
              <a:t>Background,</a:t>
            </a:r>
            <a:r>
              <a:rPr lang="zh-CN" altLang="en-US" dirty="0"/>
              <a:t> </a:t>
            </a:r>
            <a:r>
              <a:rPr lang="en-US" altLang="zh-CN" dirty="0"/>
              <a:t>problems</a:t>
            </a:r>
            <a:endParaRPr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CA" altLang="zh-CN" dirty="0"/>
              <a:t>7’</a:t>
            </a:r>
            <a:endParaRPr kumimoji="1" lang="zh-CN" altLang="en-US" dirty="0"/>
          </a:p>
        </p:txBody>
      </p:sp>
      <p:sp>
        <p:nvSpPr>
          <p:cNvPr id="4" name="灯片编号占位符 3"/>
          <p:cNvSpPr>
            <a:spLocks noGrp="1"/>
          </p:cNvSpPr>
          <p:nvPr>
            <p:ph type="sldNum" sz="quarter" idx="5"/>
          </p:nvPr>
        </p:nvSpPr>
        <p:spPr/>
        <p:txBody>
          <a:bodyPr/>
          <a:lstStyle/>
          <a:p>
            <a:fld id="{55D0E63F-9F9B-4C40-935A-7731FEB9E621}" type="slidenum">
              <a:rPr kumimoji="1" lang="zh-CN" altLang="en-US" smtClean="0"/>
              <a:t>9</a:t>
            </a:fld>
            <a:endParaRPr kumimoji="1" lang="zh-CN" altLang="en-US"/>
          </a:p>
        </p:txBody>
      </p:sp>
    </p:spTree>
    <p:extLst>
      <p:ext uri="{BB962C8B-B14F-4D97-AF65-F5344CB8AC3E}">
        <p14:creationId xmlns:p14="http://schemas.microsoft.com/office/powerpoint/2010/main" val="3982320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B51F6-65CF-269C-561B-366C05B06C7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661C863C-0F6C-76C2-F4E9-8E8CE6969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264F339-DC4D-6DAB-71CC-635AEDE10D7B}"/>
              </a:ext>
            </a:extLst>
          </p:cNvPr>
          <p:cNvSpPr>
            <a:spLocks noGrp="1"/>
          </p:cNvSpPr>
          <p:nvPr>
            <p:ph type="dt" sz="half" idx="10"/>
          </p:nvPr>
        </p:nvSpPr>
        <p:spPr/>
        <p:txBody>
          <a:bodyPr/>
          <a:lstStyle/>
          <a:p>
            <a:fld id="{A6E318CD-D1DA-8E48-8D71-DCA30C2ECAB0}" type="datetime1">
              <a:rPr kumimoji="1" lang="zh-CN" altLang="en-US" smtClean="0"/>
              <a:t>2025/1/22</a:t>
            </a:fld>
            <a:endParaRPr kumimoji="1" lang="zh-CN" altLang="en-US"/>
          </a:p>
        </p:txBody>
      </p:sp>
      <p:sp>
        <p:nvSpPr>
          <p:cNvPr id="5" name="页脚占位符 4">
            <a:extLst>
              <a:ext uri="{FF2B5EF4-FFF2-40B4-BE49-F238E27FC236}">
                <a16:creationId xmlns:a16="http://schemas.microsoft.com/office/drawing/2014/main" id="{8C4B501B-5EF8-8296-E23E-EF02CE454D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15D233C-57B8-4437-14E9-4F5858B6DFE6}"/>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124438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08009-DA01-672E-E596-AF0DDCBA97C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E58F2BE-F8FA-4566-D40A-9803D9FABBF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D67700-A169-EFD5-AC96-2E5AE7C9907E}"/>
              </a:ext>
            </a:extLst>
          </p:cNvPr>
          <p:cNvSpPr>
            <a:spLocks noGrp="1"/>
          </p:cNvSpPr>
          <p:nvPr>
            <p:ph type="dt" sz="half" idx="10"/>
          </p:nvPr>
        </p:nvSpPr>
        <p:spPr/>
        <p:txBody>
          <a:bodyPr/>
          <a:lstStyle/>
          <a:p>
            <a:fld id="{EE7DE36D-886F-4D44-A8FF-80BEE008FFCE}" type="datetime1">
              <a:rPr kumimoji="1" lang="zh-CN" altLang="en-US" smtClean="0"/>
              <a:t>2025/1/22</a:t>
            </a:fld>
            <a:endParaRPr kumimoji="1" lang="zh-CN" altLang="en-US"/>
          </a:p>
        </p:txBody>
      </p:sp>
      <p:sp>
        <p:nvSpPr>
          <p:cNvPr id="5" name="页脚占位符 4">
            <a:extLst>
              <a:ext uri="{FF2B5EF4-FFF2-40B4-BE49-F238E27FC236}">
                <a16:creationId xmlns:a16="http://schemas.microsoft.com/office/drawing/2014/main" id="{B4F9C931-3190-FD70-31E1-BF80393BE21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143944-A74F-BDBC-47BA-7514A0673A99}"/>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316257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CE099D2-B6B1-E3F5-CE9C-FBD2DA24077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B146BED-FB3D-12DF-3DEF-C6FF2262C12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491D45C-0A9F-37DF-421D-380FEE0FA9F4}"/>
              </a:ext>
            </a:extLst>
          </p:cNvPr>
          <p:cNvSpPr>
            <a:spLocks noGrp="1"/>
          </p:cNvSpPr>
          <p:nvPr>
            <p:ph type="dt" sz="half" idx="10"/>
          </p:nvPr>
        </p:nvSpPr>
        <p:spPr/>
        <p:txBody>
          <a:bodyPr/>
          <a:lstStyle/>
          <a:p>
            <a:fld id="{532EC933-8633-B14F-8E0C-53F42F97A9B5}" type="datetime1">
              <a:rPr kumimoji="1" lang="zh-CN" altLang="en-US" smtClean="0"/>
              <a:t>2025/1/22</a:t>
            </a:fld>
            <a:endParaRPr kumimoji="1" lang="zh-CN" altLang="en-US"/>
          </a:p>
        </p:txBody>
      </p:sp>
      <p:sp>
        <p:nvSpPr>
          <p:cNvPr id="5" name="页脚占位符 4">
            <a:extLst>
              <a:ext uri="{FF2B5EF4-FFF2-40B4-BE49-F238E27FC236}">
                <a16:creationId xmlns:a16="http://schemas.microsoft.com/office/drawing/2014/main" id="{70A1EAFD-143F-5BBF-CF4B-D8DFC3ED9C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4F44C4E-DA65-5371-79BB-91E426DE9A44}"/>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77854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A7855-7DF7-5754-3771-E558476649D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2F44010-805D-8540-224B-5F80A785723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D9FA968-0EA7-C93F-98B5-1CAEBE1CF6FB}"/>
              </a:ext>
            </a:extLst>
          </p:cNvPr>
          <p:cNvSpPr>
            <a:spLocks noGrp="1"/>
          </p:cNvSpPr>
          <p:nvPr>
            <p:ph type="dt" sz="half" idx="10"/>
          </p:nvPr>
        </p:nvSpPr>
        <p:spPr/>
        <p:txBody>
          <a:bodyPr/>
          <a:lstStyle/>
          <a:p>
            <a:fld id="{5F2BD8B1-41B3-7B40-8A9A-051B6DFC1C3F}" type="datetime1">
              <a:rPr kumimoji="1" lang="zh-CN" altLang="en-US" smtClean="0"/>
              <a:t>2025/1/22</a:t>
            </a:fld>
            <a:endParaRPr kumimoji="1" lang="zh-CN" altLang="en-US"/>
          </a:p>
        </p:txBody>
      </p:sp>
      <p:sp>
        <p:nvSpPr>
          <p:cNvPr id="5" name="页脚占位符 4">
            <a:extLst>
              <a:ext uri="{FF2B5EF4-FFF2-40B4-BE49-F238E27FC236}">
                <a16:creationId xmlns:a16="http://schemas.microsoft.com/office/drawing/2014/main" id="{5123DCA2-6214-47FD-F002-17EECC7150E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889A9EB-3B87-E2C3-1C08-A2B665062F4E}"/>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3361117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0DE3A-082D-ACFE-D076-EA74ECD9BFB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D644F48-70ED-42A4-840D-F324E119AF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1878565-EEEF-2187-664E-D416D8ACCF9E}"/>
              </a:ext>
            </a:extLst>
          </p:cNvPr>
          <p:cNvSpPr>
            <a:spLocks noGrp="1"/>
          </p:cNvSpPr>
          <p:nvPr>
            <p:ph type="dt" sz="half" idx="10"/>
          </p:nvPr>
        </p:nvSpPr>
        <p:spPr/>
        <p:txBody>
          <a:bodyPr/>
          <a:lstStyle/>
          <a:p>
            <a:fld id="{89A10DAB-517B-8345-81C7-A7CA7EB9CEBF}" type="datetime1">
              <a:rPr kumimoji="1" lang="zh-CN" altLang="en-US" smtClean="0"/>
              <a:t>2025/1/22</a:t>
            </a:fld>
            <a:endParaRPr kumimoji="1" lang="zh-CN" altLang="en-US"/>
          </a:p>
        </p:txBody>
      </p:sp>
      <p:sp>
        <p:nvSpPr>
          <p:cNvPr id="5" name="页脚占位符 4">
            <a:extLst>
              <a:ext uri="{FF2B5EF4-FFF2-40B4-BE49-F238E27FC236}">
                <a16:creationId xmlns:a16="http://schemas.microsoft.com/office/drawing/2014/main" id="{92B5874C-659C-E9F0-C3C8-5B0FDE2E74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31FC905-44E7-14AF-0526-C696EACB2D0F}"/>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299850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22183-3F5D-5D0D-D7BE-DF2D38C4AF1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26F6D78-041E-14C9-16C3-6D6C3E1E6C7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3A0CB96-3815-2830-C84C-9C6BE70638C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C3AA456-38E6-0B8C-C907-A9B8129627B0}"/>
              </a:ext>
            </a:extLst>
          </p:cNvPr>
          <p:cNvSpPr>
            <a:spLocks noGrp="1"/>
          </p:cNvSpPr>
          <p:nvPr>
            <p:ph type="dt" sz="half" idx="10"/>
          </p:nvPr>
        </p:nvSpPr>
        <p:spPr/>
        <p:txBody>
          <a:bodyPr/>
          <a:lstStyle/>
          <a:p>
            <a:fld id="{04CA9E13-B247-8545-B3B4-E00406896824}" type="datetime1">
              <a:rPr kumimoji="1" lang="zh-CN" altLang="en-US" smtClean="0"/>
              <a:t>2025/1/22</a:t>
            </a:fld>
            <a:endParaRPr kumimoji="1" lang="zh-CN" altLang="en-US"/>
          </a:p>
        </p:txBody>
      </p:sp>
      <p:sp>
        <p:nvSpPr>
          <p:cNvPr id="6" name="页脚占位符 5">
            <a:extLst>
              <a:ext uri="{FF2B5EF4-FFF2-40B4-BE49-F238E27FC236}">
                <a16:creationId xmlns:a16="http://schemas.microsoft.com/office/drawing/2014/main" id="{16BB4ACB-90D8-014A-F59E-ECD03779F1E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2A90C6A-8DD2-0622-F417-0EF99198A31B}"/>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252315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EBDC9-4F46-3B46-1462-AB6066F6722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28BD617-1B52-746E-83C3-FB3A83EAD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C68D98A-3972-2644-9B71-C67A5D83A96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EF216CA-A5D9-D58B-EF35-8818BB0B01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0ADAFC0-B4CD-C5AB-117E-17194DD03F7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4A6C3F8-5B76-2E22-7205-5B40B38E13AA}"/>
              </a:ext>
            </a:extLst>
          </p:cNvPr>
          <p:cNvSpPr>
            <a:spLocks noGrp="1"/>
          </p:cNvSpPr>
          <p:nvPr>
            <p:ph type="dt" sz="half" idx="10"/>
          </p:nvPr>
        </p:nvSpPr>
        <p:spPr/>
        <p:txBody>
          <a:bodyPr/>
          <a:lstStyle/>
          <a:p>
            <a:fld id="{856A48A0-E549-B749-B80F-95BC44B91CF8}" type="datetime1">
              <a:rPr kumimoji="1" lang="zh-CN" altLang="en-US" smtClean="0"/>
              <a:t>2025/1/22</a:t>
            </a:fld>
            <a:endParaRPr kumimoji="1" lang="zh-CN" altLang="en-US"/>
          </a:p>
        </p:txBody>
      </p:sp>
      <p:sp>
        <p:nvSpPr>
          <p:cNvPr id="8" name="页脚占位符 7">
            <a:extLst>
              <a:ext uri="{FF2B5EF4-FFF2-40B4-BE49-F238E27FC236}">
                <a16:creationId xmlns:a16="http://schemas.microsoft.com/office/drawing/2014/main" id="{405C9159-D082-C6CF-7789-3E6BD1BF0B8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5021EEE-B1C3-2578-1FCC-E054659BF455}"/>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341140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FEFAD-3B62-BE37-5AC4-AC21A7C8DD5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D878870-A866-B710-D496-071AF2AB9E2A}"/>
              </a:ext>
            </a:extLst>
          </p:cNvPr>
          <p:cNvSpPr>
            <a:spLocks noGrp="1"/>
          </p:cNvSpPr>
          <p:nvPr>
            <p:ph type="dt" sz="half" idx="10"/>
          </p:nvPr>
        </p:nvSpPr>
        <p:spPr/>
        <p:txBody>
          <a:bodyPr/>
          <a:lstStyle/>
          <a:p>
            <a:fld id="{1185B265-4E6A-5342-8A8B-B89B442B0E99}" type="datetime1">
              <a:rPr kumimoji="1" lang="zh-CN" altLang="en-US" smtClean="0"/>
              <a:t>2025/1/22</a:t>
            </a:fld>
            <a:endParaRPr kumimoji="1" lang="zh-CN" altLang="en-US"/>
          </a:p>
        </p:txBody>
      </p:sp>
      <p:sp>
        <p:nvSpPr>
          <p:cNvPr id="4" name="页脚占位符 3">
            <a:extLst>
              <a:ext uri="{FF2B5EF4-FFF2-40B4-BE49-F238E27FC236}">
                <a16:creationId xmlns:a16="http://schemas.microsoft.com/office/drawing/2014/main" id="{202E2C3D-605B-F339-18BC-E8267E4C832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131AAA87-808C-8C00-5220-94EC864866AE}"/>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3406652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9167741-A912-5E8F-4103-ACB6BEC70497}"/>
              </a:ext>
            </a:extLst>
          </p:cNvPr>
          <p:cNvSpPr>
            <a:spLocks noGrp="1"/>
          </p:cNvSpPr>
          <p:nvPr>
            <p:ph type="dt" sz="half" idx="10"/>
          </p:nvPr>
        </p:nvSpPr>
        <p:spPr/>
        <p:txBody>
          <a:bodyPr/>
          <a:lstStyle/>
          <a:p>
            <a:fld id="{A092DCCD-50E8-EF40-9B22-2A265B2F1372}" type="datetime1">
              <a:rPr kumimoji="1" lang="zh-CN" altLang="en-US" smtClean="0"/>
              <a:t>2025/1/22</a:t>
            </a:fld>
            <a:endParaRPr kumimoji="1" lang="zh-CN" altLang="en-US"/>
          </a:p>
        </p:txBody>
      </p:sp>
      <p:sp>
        <p:nvSpPr>
          <p:cNvPr id="3" name="页脚占位符 2">
            <a:extLst>
              <a:ext uri="{FF2B5EF4-FFF2-40B4-BE49-F238E27FC236}">
                <a16:creationId xmlns:a16="http://schemas.microsoft.com/office/drawing/2014/main" id="{FA31FDFA-A561-3F96-4979-65902292B7F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A05BF92-5A89-A8FE-B159-1C8C02C3840A}"/>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9355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238EB-1008-6CC6-BE71-84628BCB65A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712EC37-9767-CAC7-9E33-7AF65FFEA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7503415-2CE4-178B-BA00-582F2B9D9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A50CBE7-DEE1-777A-99D7-8F721570EB36}"/>
              </a:ext>
            </a:extLst>
          </p:cNvPr>
          <p:cNvSpPr>
            <a:spLocks noGrp="1"/>
          </p:cNvSpPr>
          <p:nvPr>
            <p:ph type="dt" sz="half" idx="10"/>
          </p:nvPr>
        </p:nvSpPr>
        <p:spPr/>
        <p:txBody>
          <a:bodyPr/>
          <a:lstStyle/>
          <a:p>
            <a:fld id="{6DF59522-0726-F648-AF6F-5AD5D978DC67}" type="datetime1">
              <a:rPr kumimoji="1" lang="zh-CN" altLang="en-US" smtClean="0"/>
              <a:t>2025/1/22</a:t>
            </a:fld>
            <a:endParaRPr kumimoji="1" lang="zh-CN" altLang="en-US"/>
          </a:p>
        </p:txBody>
      </p:sp>
      <p:sp>
        <p:nvSpPr>
          <p:cNvPr id="6" name="页脚占位符 5">
            <a:extLst>
              <a:ext uri="{FF2B5EF4-FFF2-40B4-BE49-F238E27FC236}">
                <a16:creationId xmlns:a16="http://schemas.microsoft.com/office/drawing/2014/main" id="{33B059F6-A05B-B60F-8D54-7C34052B58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09AF4F3-DD19-94A8-5D29-D645C5EDE3E2}"/>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8562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C64CA-1FBB-BBC3-9D65-5FAE8648D83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527E2C1-98F7-3EB3-D939-E0C4281E7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9FCAEAE-5BD0-4A03-CA1D-59324751C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DFAF47A-75CB-C63A-ABC7-C2105DB77601}"/>
              </a:ext>
            </a:extLst>
          </p:cNvPr>
          <p:cNvSpPr>
            <a:spLocks noGrp="1"/>
          </p:cNvSpPr>
          <p:nvPr>
            <p:ph type="dt" sz="half" idx="10"/>
          </p:nvPr>
        </p:nvSpPr>
        <p:spPr/>
        <p:txBody>
          <a:bodyPr/>
          <a:lstStyle/>
          <a:p>
            <a:fld id="{6BE6E4D1-B442-AA44-AB3F-03EF0418B3A9}" type="datetime1">
              <a:rPr kumimoji="1" lang="zh-CN" altLang="en-US" smtClean="0"/>
              <a:t>2025/1/22</a:t>
            </a:fld>
            <a:endParaRPr kumimoji="1" lang="zh-CN" altLang="en-US"/>
          </a:p>
        </p:txBody>
      </p:sp>
      <p:sp>
        <p:nvSpPr>
          <p:cNvPr id="6" name="页脚占位符 5">
            <a:extLst>
              <a:ext uri="{FF2B5EF4-FFF2-40B4-BE49-F238E27FC236}">
                <a16:creationId xmlns:a16="http://schemas.microsoft.com/office/drawing/2014/main" id="{351ADF14-A7EA-95A6-117A-4D0F210355E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E01D153-0F70-0ED8-CDA6-E13487445F16}"/>
              </a:ext>
            </a:extLst>
          </p:cNvPr>
          <p:cNvSpPr>
            <a:spLocks noGrp="1"/>
          </p:cNvSpPr>
          <p:nvPr>
            <p:ph type="sldNum" sz="quarter" idx="12"/>
          </p:nvPr>
        </p:nvSpPr>
        <p:spPr/>
        <p:txBody>
          <a:body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239757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E47420-D4C2-2A5E-DD54-D840F7F14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AACC6EC-832A-1B86-B4D8-4A5676C68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C4DD28A-D568-EBD7-B1DF-BC4D48CF8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C5C4F-AF1E-FE4B-8A84-C5BB1B1678AC}" type="datetime1">
              <a:rPr kumimoji="1" lang="zh-CN" altLang="en-US" smtClean="0"/>
              <a:t>2025/1/22</a:t>
            </a:fld>
            <a:endParaRPr kumimoji="1" lang="zh-CN" altLang="en-US"/>
          </a:p>
        </p:txBody>
      </p:sp>
      <p:sp>
        <p:nvSpPr>
          <p:cNvPr id="5" name="页脚占位符 4">
            <a:extLst>
              <a:ext uri="{FF2B5EF4-FFF2-40B4-BE49-F238E27FC236}">
                <a16:creationId xmlns:a16="http://schemas.microsoft.com/office/drawing/2014/main" id="{CC1FF517-DC5B-6635-39AE-D65783FCD1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4E4C962-A055-B579-18E4-60407EA83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36261-CF94-A944-9BD0-EF60A1026723}" type="slidenum">
              <a:rPr kumimoji="1" lang="zh-CN" altLang="en-US" smtClean="0"/>
              <a:t>‹#›</a:t>
            </a:fld>
            <a:endParaRPr kumimoji="1" lang="zh-CN" altLang="en-US"/>
          </a:p>
        </p:txBody>
      </p:sp>
    </p:spTree>
    <p:extLst>
      <p:ext uri="{BB962C8B-B14F-4D97-AF65-F5344CB8AC3E}">
        <p14:creationId xmlns:p14="http://schemas.microsoft.com/office/powerpoint/2010/main" val="290116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image" Target="../media/image5.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chart" Target="../charts/chart3.xml"/><Relationship Id="rId10" Type="http://schemas.openxmlformats.org/officeDocument/2006/relationships/image" Target="../media/image18.png"/><Relationship Id="rId4" Type="http://schemas.openxmlformats.org/officeDocument/2006/relationships/chart" Target="../charts/chart3.xml"/><Relationship Id="rId9"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BAEF6-2293-2D8A-DB30-2EA3EEB21CB7}"/>
              </a:ext>
            </a:extLst>
          </p:cNvPr>
          <p:cNvSpPr>
            <a:spLocks noGrp="1"/>
          </p:cNvSpPr>
          <p:nvPr>
            <p:ph type="ctrTitle"/>
          </p:nvPr>
        </p:nvSpPr>
        <p:spPr/>
        <p:txBody>
          <a:bodyPr>
            <a:normAutofit/>
          </a:bodyPr>
          <a:lstStyle/>
          <a:p>
            <a:r>
              <a:rPr lang="en-US" altLang="zh-CN"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UQ-Guided</a:t>
            </a:r>
            <a:r>
              <a:rPr lang="zh-CN" altLang="en-US"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Hyperparameter</a:t>
            </a:r>
            <a:r>
              <a:rPr lang="zh-CN" altLang="en-US"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Optimization</a:t>
            </a:r>
            <a:r>
              <a:rPr lang="zh-CN" altLang="en-US"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for</a:t>
            </a:r>
            <a:r>
              <a:rPr lang="zh-CN" altLang="en-US"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Iterative</a:t>
            </a:r>
            <a:r>
              <a:rPr lang="zh-CN" altLang="en-US"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US" altLang="zh-CN" sz="4400" dirty="0">
                <a:solidFill>
                  <a:schemeClr val="accent1"/>
                </a:solidFill>
                <a:effectLst/>
                <a:latin typeface="Helvetica Neue" panose="02000503000000020004" pitchFamily="2" charset="0"/>
                <a:ea typeface="Helvetica Neue" panose="02000503000000020004" pitchFamily="2" charset="0"/>
                <a:cs typeface="Helvetica Neue" panose="02000503000000020004" pitchFamily="2" charset="0"/>
              </a:rPr>
              <a:t>Learners</a:t>
            </a:r>
            <a:endParaRPr kumimoji="1" lang="zh-CN" altLang="en-US" sz="13800" dirty="0">
              <a:solidFill>
                <a:schemeClr val="accent1"/>
              </a:solidFill>
              <a:latin typeface="Helvetica Neue" panose="02000503000000020004" pitchFamily="2" charset="0"/>
              <a:cs typeface="Helvetica Neue" panose="02000503000000020004" pitchFamily="2" charset="0"/>
            </a:endParaRPr>
          </a:p>
        </p:txBody>
      </p:sp>
      <p:sp>
        <p:nvSpPr>
          <p:cNvPr id="3" name="副标题 2">
            <a:extLst>
              <a:ext uri="{FF2B5EF4-FFF2-40B4-BE49-F238E27FC236}">
                <a16:creationId xmlns:a16="http://schemas.microsoft.com/office/drawing/2014/main" id="{BE44C41E-8C5E-7766-B9CC-F3F51DF7D273}"/>
              </a:ext>
            </a:extLst>
          </p:cNvPr>
          <p:cNvSpPr>
            <a:spLocks noGrp="1"/>
          </p:cNvSpPr>
          <p:nvPr>
            <p:ph type="subTitle" idx="1"/>
          </p:nvPr>
        </p:nvSpPr>
        <p:spPr>
          <a:xfrm>
            <a:off x="1524000" y="4146894"/>
            <a:ext cx="9144000" cy="2133599"/>
          </a:xfrm>
        </p:spPr>
        <p:txBody>
          <a:bodyPr>
            <a:normAutofit/>
          </a:bodyPr>
          <a:lstStyle/>
          <a:p>
            <a:r>
              <a:rPr lang="en" altLang="zh-CN" sz="1600" dirty="0" err="1">
                <a:latin typeface="Helvetica Neue" panose="02000503000000020004" pitchFamily="2" charset="0"/>
                <a:ea typeface="Helvetica Neue" panose="02000503000000020004" pitchFamily="2" charset="0"/>
                <a:cs typeface="Helvetica Neue" panose="02000503000000020004" pitchFamily="2" charset="0"/>
              </a:rPr>
              <a:t>Jiesong</a:t>
            </a:r>
            <a:r>
              <a:rPr lang="en" altLang="zh-CN" sz="1600" dirty="0">
                <a:latin typeface="Helvetica Neue" panose="02000503000000020004" pitchFamily="2" charset="0"/>
                <a:ea typeface="Helvetica Neue" panose="02000503000000020004" pitchFamily="2" charset="0"/>
                <a:cs typeface="Helvetica Neue" panose="02000503000000020004" pitchFamily="2" charset="0"/>
              </a:rPr>
              <a:t> Liu, </a:t>
            </a:r>
            <a:r>
              <a:rPr lang="en" altLang="zh-CN" sz="1600" dirty="0">
                <a:latin typeface="NimbusRomNo9L"/>
              </a:rPr>
              <a:t>Computer Science Department, North Carolina State University</a:t>
            </a:r>
            <a:endParaRPr lang="en" altLang="zh-CN" sz="2000" dirty="0"/>
          </a:p>
        </p:txBody>
      </p:sp>
      <p:sp>
        <p:nvSpPr>
          <p:cNvPr id="4" name="AutoShape 2">
            <a:extLst>
              <a:ext uri="{FF2B5EF4-FFF2-40B4-BE49-F238E27FC236}">
                <a16:creationId xmlns:a16="http://schemas.microsoft.com/office/drawing/2014/main" id="{B1F20761-4D10-8A3B-7D4B-221A4D1714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灯片编号占位符 4">
            <a:extLst>
              <a:ext uri="{FF2B5EF4-FFF2-40B4-BE49-F238E27FC236}">
                <a16:creationId xmlns:a16="http://schemas.microsoft.com/office/drawing/2014/main" id="{3F2938D1-AF60-3F76-AFFF-DF79ABFDBC9B}"/>
              </a:ext>
            </a:extLst>
          </p:cNvPr>
          <p:cNvSpPr>
            <a:spLocks noGrp="1"/>
          </p:cNvSpPr>
          <p:nvPr>
            <p:ph type="sldNum" sz="quarter" idx="12"/>
          </p:nvPr>
        </p:nvSpPr>
        <p:spPr/>
        <p:txBody>
          <a:bodyPr/>
          <a:lstStyle/>
          <a:p>
            <a:fld id="{07736261-CF94-A944-9BD0-EF60A1026723}" type="slidenum">
              <a:rPr kumimoji="1" lang="zh-CN" altLang="en-US" smtClean="0"/>
              <a:t>1</a:t>
            </a:fld>
            <a:endParaRPr kumimoji="1" lang="zh-CN" altLang="en-US" dirty="0"/>
          </a:p>
        </p:txBody>
      </p:sp>
      <p:grpSp>
        <p:nvGrpSpPr>
          <p:cNvPr id="49" name="组合 48">
            <a:extLst>
              <a:ext uri="{FF2B5EF4-FFF2-40B4-BE49-F238E27FC236}">
                <a16:creationId xmlns:a16="http://schemas.microsoft.com/office/drawing/2014/main" id="{F9B06EC4-144C-340D-B640-32E99DF3019F}"/>
              </a:ext>
            </a:extLst>
          </p:cNvPr>
          <p:cNvGrpSpPr/>
          <p:nvPr/>
        </p:nvGrpSpPr>
        <p:grpSpPr>
          <a:xfrm>
            <a:off x="9982200" y="178085"/>
            <a:ext cx="1760551" cy="1697077"/>
            <a:chOff x="9557497" y="4243980"/>
            <a:chExt cx="1760551" cy="1697077"/>
          </a:xfrm>
        </p:grpSpPr>
        <p:grpSp>
          <p:nvGrpSpPr>
            <p:cNvPr id="30" name="组合 29">
              <a:extLst>
                <a:ext uri="{FF2B5EF4-FFF2-40B4-BE49-F238E27FC236}">
                  <a16:creationId xmlns:a16="http://schemas.microsoft.com/office/drawing/2014/main" id="{B45F45FF-E96B-CAF9-78C7-AB6B32DB5E1C}"/>
                </a:ext>
              </a:extLst>
            </p:cNvPr>
            <p:cNvGrpSpPr/>
            <p:nvPr/>
          </p:nvGrpSpPr>
          <p:grpSpPr>
            <a:xfrm>
              <a:off x="9557497" y="4243980"/>
              <a:ext cx="1760551" cy="1697077"/>
              <a:chOff x="2030059" y="5878429"/>
              <a:chExt cx="2303999" cy="2304000"/>
            </a:xfrm>
          </p:grpSpPr>
          <p:sp>
            <p:nvSpPr>
              <p:cNvPr id="47" name="椭圆 46">
                <a:extLst>
                  <a:ext uri="{FF2B5EF4-FFF2-40B4-BE49-F238E27FC236}">
                    <a16:creationId xmlns:a16="http://schemas.microsoft.com/office/drawing/2014/main" id="{156FD1F3-3DF2-5A00-CA33-68AAEAEF90F7}"/>
                  </a:ext>
                </a:extLst>
              </p:cNvPr>
              <p:cNvSpPr/>
              <p:nvPr/>
            </p:nvSpPr>
            <p:spPr>
              <a:xfrm>
                <a:off x="2030059" y="5878429"/>
                <a:ext cx="2303999"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145C27C-7B19-367B-08F1-09F6D6AA2EFC}"/>
                  </a:ext>
                </a:extLst>
              </p:cNvPr>
              <p:cNvSpPr/>
              <p:nvPr/>
            </p:nvSpPr>
            <p:spPr>
              <a:xfrm>
                <a:off x="2095392" y="5932071"/>
                <a:ext cx="2204281"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 name="图片 7">
              <a:extLst>
                <a:ext uri="{FF2B5EF4-FFF2-40B4-BE49-F238E27FC236}">
                  <a16:creationId xmlns:a16="http://schemas.microsoft.com/office/drawing/2014/main" id="{E31C4D0B-5F56-5EA7-E84C-4C33C38B9720}"/>
                </a:ext>
              </a:extLst>
            </p:cNvPr>
            <p:cNvPicPr>
              <a:picLocks noChangeAspect="1"/>
            </p:cNvPicPr>
            <p:nvPr/>
          </p:nvPicPr>
          <p:blipFill>
            <a:blip r:embed="rId3"/>
            <a:stretch>
              <a:fillRect/>
            </a:stretch>
          </p:blipFill>
          <p:spPr>
            <a:xfrm>
              <a:off x="9779190" y="4416408"/>
              <a:ext cx="1334428" cy="1352220"/>
            </a:xfrm>
            <a:prstGeom prst="rect">
              <a:avLst/>
            </a:prstGeom>
          </p:spPr>
        </p:pic>
      </p:grpSp>
      <p:sp>
        <p:nvSpPr>
          <p:cNvPr id="51" name="文本框 50">
            <a:extLst>
              <a:ext uri="{FF2B5EF4-FFF2-40B4-BE49-F238E27FC236}">
                <a16:creationId xmlns:a16="http://schemas.microsoft.com/office/drawing/2014/main" id="{A11B86EC-DCC7-B415-30D8-33CD492274F0}"/>
              </a:ext>
            </a:extLst>
          </p:cNvPr>
          <p:cNvSpPr txBox="1"/>
          <p:nvPr/>
        </p:nvSpPr>
        <p:spPr>
          <a:xfrm>
            <a:off x="256189" y="165421"/>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grpSp>
        <p:nvGrpSpPr>
          <p:cNvPr id="52" name="组合 51">
            <a:extLst>
              <a:ext uri="{FF2B5EF4-FFF2-40B4-BE49-F238E27FC236}">
                <a16:creationId xmlns:a16="http://schemas.microsoft.com/office/drawing/2014/main" id="{AD3A755D-8892-2372-CAB9-C1DC96E6DBB3}"/>
              </a:ext>
            </a:extLst>
          </p:cNvPr>
          <p:cNvGrpSpPr/>
          <p:nvPr/>
        </p:nvGrpSpPr>
        <p:grpSpPr>
          <a:xfrm>
            <a:off x="0" y="159333"/>
            <a:ext cx="298899" cy="652418"/>
            <a:chOff x="11571416" y="3201868"/>
            <a:chExt cx="620584" cy="1739368"/>
          </a:xfrm>
        </p:grpSpPr>
        <p:sp>
          <p:nvSpPr>
            <p:cNvPr id="53" name="矩形 52">
              <a:extLst>
                <a:ext uri="{FF2B5EF4-FFF2-40B4-BE49-F238E27FC236}">
                  <a16:creationId xmlns:a16="http://schemas.microsoft.com/office/drawing/2014/main" id="{8C28F4DC-56E6-C64D-ACEA-92325E285EB2}"/>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A41B89B2-B5CC-A0B6-4090-6FF2F463900B}"/>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99896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9664338" cy="4351338"/>
          </a:xfrm>
        </p:spPr>
        <p:txBody>
          <a:bodyPr>
            <a:normAutofit/>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Uncertainty-aware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Quantify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estimate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performance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based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validation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history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Final</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loss/accuracy</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of</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configuration</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is</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represented</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as</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i="1" dirty="0">
                <a:latin typeface="Helvetica Neue" panose="02000503000000020004" pitchFamily="2" charset="0"/>
                <a:ea typeface="Helvetica Neue" panose="02000503000000020004" pitchFamily="2" charset="0"/>
                <a:cs typeface="Helvetica Neue" panose="02000503000000020004" pitchFamily="2" charset="0"/>
              </a:rPr>
              <a:t>N</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t>
            </a:r>
            <a:r>
              <a:rPr kumimoji="1" lang="el-GR" altLang="zh-CN" sz="1600" dirty="0">
                <a:latin typeface="Helvetica Neue" panose="02000503000000020004" pitchFamily="2" charset="0"/>
                <a:ea typeface="Helvetica Neue" panose="02000503000000020004" pitchFamily="2" charset="0"/>
                <a:cs typeface="Helvetica Neue" panose="02000503000000020004" pitchFamily="2" charset="0"/>
              </a:rPr>
              <a:t>μ</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,σ</a:t>
            </a:r>
            <a:r>
              <a:rPr kumimoji="1" lang="en-US" altLang="zh-CN" sz="1600" baseline="30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endPar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10</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30" name="图片 29">
            <a:extLst>
              <a:ext uri="{FF2B5EF4-FFF2-40B4-BE49-F238E27FC236}">
                <a16:creationId xmlns:a16="http://schemas.microsoft.com/office/drawing/2014/main" id="{0B3DDB32-3AD5-464D-B5BD-B896E3769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523" y="3659045"/>
            <a:ext cx="4627571" cy="431268"/>
          </a:xfrm>
          <a:prstGeom prst="rect">
            <a:avLst/>
          </a:prstGeom>
        </p:spPr>
      </p:pic>
    </p:spTree>
    <p:extLst>
      <p:ext uri="{BB962C8B-B14F-4D97-AF65-F5344CB8AC3E}">
        <p14:creationId xmlns:p14="http://schemas.microsoft.com/office/powerpoint/2010/main" val="45173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9664338" cy="4351338"/>
          </a:xfrm>
        </p:spPr>
        <p:txBody>
          <a:bodyPr>
            <a:normAutofit fontScale="85000" lnSpcReduction="10000"/>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Uncertainty-aware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Quantify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estimate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performance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based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validation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history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Final</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loss/accuracy</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of</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configuration</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is</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represented</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as</a:t>
            </a:r>
            <a:r>
              <a:rPr kumimoji="1" lang="zh-CN" altLang="en-US" sz="16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1600" i="1" dirty="0">
                <a:latin typeface="Helvetica Neue" panose="02000503000000020004" pitchFamily="2" charset="0"/>
                <a:ea typeface="Helvetica Neue" panose="02000503000000020004" pitchFamily="2" charset="0"/>
                <a:cs typeface="Helvetica Neue" panose="02000503000000020004" pitchFamily="2" charset="0"/>
              </a:rPr>
              <a:t>N</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t>
            </a:r>
            <a:r>
              <a:rPr kumimoji="1" lang="el-GR" altLang="zh-CN" sz="1600" dirty="0">
                <a:latin typeface="Helvetica Neue" panose="02000503000000020004" pitchFamily="2" charset="0"/>
                <a:ea typeface="Helvetica Neue" panose="02000503000000020004" pitchFamily="2" charset="0"/>
                <a:cs typeface="Helvetica Neue" panose="02000503000000020004" pitchFamily="2" charset="0"/>
              </a:rPr>
              <a:t>μ</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,σ</a:t>
            </a:r>
            <a:r>
              <a:rPr kumimoji="1" lang="en-US" altLang="zh-CN" sz="1600" baseline="30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endPar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endParaRPr>
          </a:p>
          <a:p>
            <a:pPr lvl="2">
              <a:lnSpc>
                <a:spcPts val="3080"/>
              </a:lnSpc>
            </a:pPr>
            <a:r>
              <a:rPr lang="en-US" altLang="zh-CN" sz="1600" dirty="0">
                <a:latin typeface="Arial" panose="020B0604020202020204" pitchFamily="34" charset="0"/>
                <a:cs typeface="Arial" panose="020B0604020202020204" pitchFamily="34" charset="0"/>
              </a:rPr>
              <a:t>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first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term (momentum)</a:t>
            </a:r>
            <a:r>
              <a:rPr lang="zh-CN" altLang="en-US" sz="1600" dirty="0">
                <a:latin typeface="Arial" panose="020B0604020202020204" pitchFamily="34" charset="0"/>
                <a:cs typeface="Arial" panose="020B0604020202020204" pitchFamily="34" charset="0"/>
              </a:rPr>
              <a:t> </a:t>
            </a:r>
            <a:r>
              <a:rPr lang="en-CA" altLang="zh-CN" sz="1600" dirty="0">
                <a:latin typeface="Arial" panose="020B0604020202020204" pitchFamily="34" charset="0"/>
                <a:cs typeface="Arial" panose="020B0604020202020204" pitchFamily="34" charset="0"/>
              </a:rPr>
              <a:t>models the decaying</a:t>
            </a:r>
            <a:r>
              <a:rPr lang="zh-CN" altLang="en-US" sz="1600" dirty="0">
                <a:latin typeface="Arial" panose="020B0604020202020204" pitchFamily="34" charset="0"/>
                <a:cs typeface="Arial" panose="020B0604020202020204" pitchFamily="34" charset="0"/>
              </a:rPr>
              <a:t> </a:t>
            </a:r>
            <a:r>
              <a:rPr lang="en-CA" altLang="zh-CN" sz="1600" dirty="0">
                <a:latin typeface="Arial" panose="020B0604020202020204" pitchFamily="34" charset="0"/>
                <a:cs typeface="Arial" panose="020B0604020202020204" pitchFamily="34" charset="0"/>
              </a:rPr>
              <a:t>trend of the loss curve</a:t>
            </a:r>
          </a:p>
          <a:p>
            <a:pPr lvl="2">
              <a:lnSpc>
                <a:spcPts val="3080"/>
              </a:lnSpc>
            </a:pPr>
            <a:r>
              <a:rPr lang="en-CA" altLang="zh-CN" sz="1600" dirty="0">
                <a:latin typeface="Arial" panose="020B0604020202020204" pitchFamily="34" charset="0"/>
                <a:cs typeface="Arial" panose="020B0604020202020204" pitchFamily="34" charset="0"/>
              </a:rPr>
              <a:t>The second </a:t>
            </a:r>
            <a:r>
              <a:rPr lang="en-US" altLang="zh-CN" sz="1600" dirty="0">
                <a:latin typeface="Arial" panose="020B0604020202020204" pitchFamily="34" charset="0"/>
                <a:cs typeface="Arial" panose="020B0604020202020204" pitchFamily="34" charset="0"/>
              </a:rPr>
              <a:t>term (bias)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models a latent effect underlying 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hyperparameter space by allowing correlation among 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candidates</a:t>
            </a:r>
          </a:p>
          <a:p>
            <a:pPr lvl="2">
              <a:lnSpc>
                <a:spcPts val="3080"/>
              </a:lnSpc>
            </a:pPr>
            <a:r>
              <a:rPr lang="en-US" altLang="zh-CN" sz="1600" dirty="0">
                <a:latin typeface="Arial" panose="020B0604020202020204" pitchFamily="34" charset="0"/>
                <a:cs typeface="Arial" panose="020B0604020202020204" pitchFamily="34" charset="0"/>
              </a:rPr>
              <a:t>u is a vector length of r; k is defined as </a:t>
            </a:r>
            <a:r>
              <a:rPr lang="en-US" altLang="zh-CN" sz="1600" dirty="0" err="1">
                <a:latin typeface="Arial" panose="020B0604020202020204" pitchFamily="34" charset="0"/>
                <a:cs typeface="Arial" panose="020B0604020202020204" pitchFamily="34" charset="0"/>
              </a:rPr>
              <a:t>k</a:t>
            </a:r>
            <a:r>
              <a:rPr lang="en-US" altLang="zh-CN" sz="1600" baseline="-25000" dirty="0" err="1">
                <a:latin typeface="Arial" panose="020B0604020202020204" pitchFamily="34" charset="0"/>
                <a:cs typeface="Arial" panose="020B0604020202020204" pitchFamily="34" charset="0"/>
              </a:rPr>
              <a:t>t</a:t>
            </a:r>
            <a:r>
              <a:rPr lang="en-CA" altLang="zh-CN" sz="1600" dirty="0"/>
              <a:t> =[t</a:t>
            </a:r>
            <a:r>
              <a:rPr lang="en-CA" altLang="zh-CN" sz="1600" baseline="30000" dirty="0"/>
              <a:t>−1/2</a:t>
            </a:r>
            <a:r>
              <a:rPr lang="en-CA" altLang="zh-CN" sz="1600" dirty="0"/>
              <a:t>,t</a:t>
            </a:r>
            <a:r>
              <a:rPr lang="en-CA" altLang="zh-CN" sz="1600" baseline="30000" dirty="0"/>
              <a:t>−1</a:t>
            </a:r>
            <a:r>
              <a:rPr lang="en-CA" altLang="zh-CN" sz="1600" dirty="0"/>
              <a:t>]</a:t>
            </a:r>
            <a:endParaRPr lang="en-US" altLang="zh-CN" sz="1600" dirty="0">
              <a:latin typeface="Arial" panose="020B0604020202020204" pitchFamily="34" charset="0"/>
              <a:cs typeface="Arial" panose="020B0604020202020204" pitchFamily="34" charset="0"/>
            </a:endParaRPr>
          </a:p>
          <a:p>
            <a:pPr lvl="2">
              <a:lnSpc>
                <a:spcPts val="3080"/>
              </a:lnSpc>
            </a:pPr>
            <a:r>
              <a:rPr lang="en-US" altLang="zh-CN" sz="1600" dirty="0">
                <a:latin typeface="Arial" panose="020B0604020202020204" pitchFamily="34" charset="0"/>
                <a:cs typeface="Arial" panose="020B0604020202020204" pitchFamily="34" charset="0"/>
              </a:rPr>
              <a:t>Uncertainty is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measured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as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estimation</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variance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of</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the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regression</a:t>
            </a:r>
            <a:endParaRPr lang="en-CA" altLang="zh-CN" sz="1600" dirty="0">
              <a:latin typeface="Arial" panose="020B0604020202020204" pitchFamily="34" charset="0"/>
              <a:cs typeface="Arial" panose="020B0604020202020204" pitchFamily="34" charset="0"/>
            </a:endParaRPr>
          </a:p>
          <a:p>
            <a:pPr lvl="2">
              <a:lnSpc>
                <a:spcPts val="3080"/>
              </a:lnSpc>
            </a:pPr>
            <a:endPar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11</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30" name="图片 29">
            <a:extLst>
              <a:ext uri="{FF2B5EF4-FFF2-40B4-BE49-F238E27FC236}">
                <a16:creationId xmlns:a16="http://schemas.microsoft.com/office/drawing/2014/main" id="{0B3DDB32-3AD5-464D-B5BD-B896E3769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492" y="3204030"/>
            <a:ext cx="4627571" cy="431268"/>
          </a:xfrm>
          <a:prstGeom prst="rect">
            <a:avLst/>
          </a:prstGeom>
        </p:spPr>
      </p:pic>
    </p:spTree>
    <p:extLst>
      <p:ext uri="{BB962C8B-B14F-4D97-AF65-F5344CB8AC3E}">
        <p14:creationId xmlns:p14="http://schemas.microsoft.com/office/powerpoint/2010/main" val="196306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8" y="1493380"/>
            <a:ext cx="10795001" cy="6037720"/>
          </a:xfrm>
        </p:spPr>
        <p:txBody>
          <a:bodyPr>
            <a:normAutofit/>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Uncertainty-aware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p>
          <a:p>
            <a:pPr lvl="1">
              <a:lnSpc>
                <a:spcPts val="3080"/>
              </a:lnSpc>
            </a:pPr>
            <a:r>
              <a:rPr lang="en-CA" altLang="zh-CN" sz="1600" dirty="0">
                <a:latin typeface="Arial" panose="020B0604020202020204" pitchFamily="34" charset="0"/>
                <a:cs typeface="Arial" panose="020B0604020202020204" pitchFamily="34" charset="0"/>
              </a:rPr>
              <a:t>Weighted Least Squares for Loss Curve Parameter</a:t>
            </a:r>
            <a:endParaRPr lang="en-US" altLang="zh-CN" sz="1600" dirty="0">
              <a:latin typeface="Arial" panose="020B0604020202020204" pitchFamily="34" charset="0"/>
              <a:cs typeface="Arial" panose="020B0604020202020204" pitchFamily="34" charset="0"/>
            </a:endParaRPr>
          </a:p>
          <a:p>
            <a:pPr lvl="2">
              <a:lnSpc>
                <a:spcPts val="3080"/>
              </a:lnSpc>
            </a:pPr>
            <a:r>
              <a:rPr lang="en-US" altLang="zh-CN" sz="1600" dirty="0">
                <a:latin typeface="Arial" panose="020B0604020202020204" pitchFamily="34" charset="0"/>
                <a:cs typeface="Arial" panose="020B0604020202020204" pitchFamily="34" charset="0"/>
              </a:rPr>
              <a:t> </a:t>
            </a:r>
            <a:r>
              <a:rPr lang="en-CA" altLang="zh-CN" sz="1600" dirty="0">
                <a:latin typeface="Arial" panose="020B0604020202020204" pitchFamily="34" charset="0"/>
                <a:cs typeface="Arial" panose="020B0604020202020204" pitchFamily="34" charset="0"/>
              </a:rPr>
              <a:t>For each candidate </a:t>
            </a:r>
            <a:r>
              <a:rPr lang="en-CA" altLang="zh-CN" sz="1600" b="1" dirty="0">
                <a:latin typeface="Arial" panose="020B0604020202020204" pitchFamily="34" charset="0"/>
                <a:cs typeface="Arial" panose="020B0604020202020204" pitchFamily="34" charset="0"/>
              </a:rPr>
              <a:t>u</a:t>
            </a:r>
            <a:r>
              <a:rPr lang="en-CA" altLang="zh-CN"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let</a:t>
            </a:r>
            <a:r>
              <a:rPr lang="zh-CN" altLang="en-US" sz="1600" dirty="0">
                <a:latin typeface="Arial" panose="020B0604020202020204" pitchFamily="34" charset="0"/>
                <a:cs typeface="Arial" panose="020B0604020202020204" pitchFamily="34" charset="0"/>
              </a:rPr>
              <a:t> </a:t>
            </a:r>
            <a:r>
              <a:rPr lang="el-GR" altLang="zh-CN" dirty="0"/>
              <a:t>α</a:t>
            </a:r>
            <a:r>
              <a:rPr lang="en-CA" altLang="zh-CN" b="1" baseline="-25000" dirty="0"/>
              <a:t>u</a:t>
            </a:r>
            <a:r>
              <a:rPr lang="en-CA" altLang="zh-CN" dirty="0"/>
              <a:t> = </a:t>
            </a:r>
            <a:r>
              <a:rPr lang="en-CA" altLang="zh-CN" b="1" dirty="0" err="1"/>
              <a:t>u</a:t>
            </a:r>
            <a:r>
              <a:rPr lang="en-CA" altLang="zh-CN" baseline="30000" dirty="0" err="1"/>
              <a:t>⊤</a:t>
            </a:r>
            <a:r>
              <a:rPr lang="en-CA" altLang="zh-CN" b="1" dirty="0" err="1"/>
              <a:t>Z</a:t>
            </a:r>
            <a:r>
              <a:rPr lang="en-US" altLang="zh-CN" sz="1600" dirty="0"/>
              <a:t>.</a:t>
            </a:r>
            <a:r>
              <a:rPr lang="zh-CN" altLang="en-US" sz="1600" dirty="0"/>
              <a:t> </a:t>
            </a:r>
            <a:r>
              <a:rPr lang="en-US" altLang="zh-CN" sz="1600" dirty="0">
                <a:latin typeface="Arial" panose="020B0604020202020204" pitchFamily="34" charset="0"/>
                <a:cs typeface="Arial" panose="020B0604020202020204" pitchFamily="34" charset="0"/>
              </a:rPr>
              <a:t>T</a:t>
            </a:r>
            <a:r>
              <a:rPr lang="en-CA" altLang="zh-CN" sz="1600" dirty="0">
                <a:latin typeface="Arial" panose="020B0604020202020204" pitchFamily="34" charset="0"/>
                <a:cs typeface="Arial" panose="020B0604020202020204" pitchFamily="34" charset="0"/>
              </a:rPr>
              <a:t>he objective function G is formulated as:</a:t>
            </a:r>
          </a:p>
          <a:p>
            <a:pPr lvl="3">
              <a:lnSpc>
                <a:spcPts val="3080"/>
              </a:lnSpc>
            </a:pPr>
            <a:r>
              <a:rPr lang="en-CA" altLang="zh-CN" sz="1400" dirty="0"/>
              <a:t>G=</a:t>
            </a:r>
            <a:r>
              <a:rPr lang="el-GR" altLang="zh-CN" sz="1400" dirty="0"/>
              <a:t>α</a:t>
            </a:r>
            <a:r>
              <a:rPr lang="en-CA" altLang="zh-CN" sz="1400" dirty="0"/>
              <a:t>u​,</a:t>
            </a:r>
            <a:r>
              <a:rPr lang="el-GR" altLang="zh-CN" sz="1400" dirty="0"/>
              <a:t>η</a:t>
            </a:r>
            <a:r>
              <a:rPr lang="en-CA" altLang="zh-CN" sz="1400" dirty="0"/>
              <a:t>u​min​t=1∑T​j=1∑Ft​​</a:t>
            </a:r>
            <a:r>
              <a:rPr lang="en-CA" altLang="zh-CN" sz="1400" dirty="0" err="1"/>
              <a:t>wjt</a:t>
            </a:r>
            <a:r>
              <a:rPr lang="en-CA" altLang="zh-CN" sz="1400" dirty="0"/>
              <a:t>​(</a:t>
            </a:r>
            <a:r>
              <a:rPr lang="en-CA" altLang="zh-CN" sz="1400" dirty="0" err="1"/>
              <a:t>lu,j,t</a:t>
            </a:r>
            <a:r>
              <a:rPr lang="en-CA" altLang="zh-CN" sz="1400" dirty="0"/>
              <a:t>​−</a:t>
            </a:r>
            <a:r>
              <a:rPr lang="el-GR" altLang="zh-CN" sz="1400" dirty="0"/>
              <a:t>α</a:t>
            </a:r>
            <a:r>
              <a:rPr lang="en-CA" altLang="zh-CN" sz="1400" dirty="0"/>
              <a:t>u​−</a:t>
            </a:r>
            <a:endParaRPr lang="en-CA" altLang="zh-CN" sz="1200" dirty="0">
              <a:latin typeface="Arial" panose="020B0604020202020204" pitchFamily="34" charset="0"/>
              <a:cs typeface="Arial" panose="020B0604020202020204" pitchFamily="34" charset="0"/>
            </a:endParaRPr>
          </a:p>
          <a:p>
            <a:pPr lvl="3">
              <a:lnSpc>
                <a:spcPts val="3080"/>
              </a:lnSpc>
            </a:pPr>
            <a:r>
              <a:rPr lang="en-US" altLang="zh-CN" sz="1600" dirty="0" err="1">
                <a:latin typeface="Arial" panose="020B0604020202020204" pitchFamily="34" charset="0"/>
                <a:cs typeface="Arial" panose="020B0604020202020204" pitchFamily="34" charset="0"/>
              </a:rPr>
              <a:t>w</a:t>
            </a:r>
            <a:r>
              <a:rPr lang="en-US" altLang="zh-CN" sz="1600" baseline="-25000" dirty="0" err="1">
                <a:latin typeface="Arial" panose="020B0604020202020204" pitchFamily="34" charset="0"/>
                <a:cs typeface="Arial" panose="020B0604020202020204" pitchFamily="34" charset="0"/>
              </a:rPr>
              <a:t>jt</a:t>
            </a:r>
            <a:r>
              <a:rPr lang="en-US" altLang="zh-CN" sz="1600" dirty="0">
                <a:latin typeface="Arial" panose="020B0604020202020204" pitchFamily="34" charset="0"/>
                <a:cs typeface="Arial" panose="020B0604020202020204" pitchFamily="34" charset="0"/>
              </a:rPr>
              <a:t> = 1/F</a:t>
            </a:r>
            <a:r>
              <a:rPr lang="en-US" altLang="zh-CN" sz="1600" baseline="-25000" dirty="0">
                <a:latin typeface="Arial" panose="020B0604020202020204" pitchFamily="34" charset="0"/>
                <a:cs typeface="Arial" panose="020B0604020202020204" pitchFamily="34" charset="0"/>
              </a:rPr>
              <a:t>t</a:t>
            </a:r>
            <a:r>
              <a:rPr lang="el-GR" altLang="zh-CN" sz="1600" dirty="0">
                <a:latin typeface="Arial" panose="020B0604020202020204" pitchFamily="34" charset="0"/>
                <a:cs typeface="Arial" panose="020B0604020202020204" pitchFamily="34" charset="0"/>
              </a:rPr>
              <a:t>σ</a:t>
            </a:r>
            <a:r>
              <a:rPr lang="en-US" altLang="zh-CN" sz="1600" baseline="30000" dirty="0">
                <a:latin typeface="Arial" panose="020B0604020202020204" pitchFamily="34" charset="0"/>
                <a:cs typeface="Arial" panose="020B0604020202020204" pitchFamily="34" charset="0"/>
              </a:rPr>
              <a:t>2</a:t>
            </a:r>
            <a:r>
              <a:rPr lang="en-US" altLang="zh-CN" sz="1600" baseline="-25000" dirty="0">
                <a:latin typeface="Arial" panose="020B0604020202020204" pitchFamily="34" charset="0"/>
                <a:cs typeface="Arial" panose="020B0604020202020204" pitchFamily="34" charset="0"/>
              </a:rPr>
              <a:t>t</a:t>
            </a:r>
          </a:p>
          <a:p>
            <a:pPr lvl="3">
              <a:lnSpc>
                <a:spcPts val="3080"/>
              </a:lnSpc>
            </a:pPr>
            <a:r>
              <a:rPr lang="en-CA" altLang="zh-CN" sz="1600" dirty="0">
                <a:latin typeface="Arial" panose="020B0604020202020204" pitchFamily="34" charset="0"/>
                <a:cs typeface="Arial" panose="020B0604020202020204" pitchFamily="34" charset="0"/>
              </a:rPr>
              <a:t>F</a:t>
            </a:r>
            <a:r>
              <a:rPr lang="en-CA" altLang="zh-CN" sz="1600" i="1" baseline="-25000" dirty="0">
                <a:latin typeface="Arial" panose="020B0604020202020204" pitchFamily="34" charset="0"/>
                <a:cs typeface="Arial" panose="020B0604020202020204" pitchFamily="34" charset="0"/>
              </a:rPr>
              <a:t>t</a:t>
            </a:r>
            <a:r>
              <a:rPr lang="en-CA" altLang="zh-CN" sz="1600" dirty="0">
                <a:latin typeface="Arial" panose="020B0604020202020204" pitchFamily="34" charset="0"/>
                <a:cs typeface="Arial" panose="020B0604020202020204" pitchFamily="34" charset="0"/>
              </a:rPr>
              <a:t> is the number of models trained with time t. </a:t>
            </a:r>
          </a:p>
          <a:p>
            <a:pPr lvl="3">
              <a:lnSpc>
                <a:spcPts val="3080"/>
              </a:lnSpc>
            </a:pPr>
            <a:endParaRPr lang="en-CA" altLang="zh-CN" sz="1600" dirty="0"/>
          </a:p>
          <a:p>
            <a:pPr lvl="3">
              <a:lnSpc>
                <a:spcPts val="3080"/>
              </a:lnSpc>
            </a:pPr>
            <a:endPar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12</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6" name="图片 5">
            <a:extLst>
              <a:ext uri="{FF2B5EF4-FFF2-40B4-BE49-F238E27FC236}">
                <a16:creationId xmlns:a16="http://schemas.microsoft.com/office/drawing/2014/main" id="{A079B242-13D2-3248-9F1D-0EB1DE3C2D29}"/>
              </a:ext>
            </a:extLst>
          </p:cNvPr>
          <p:cNvPicPr>
            <a:picLocks noChangeAspect="1"/>
          </p:cNvPicPr>
          <p:nvPr/>
        </p:nvPicPr>
        <p:blipFill>
          <a:blip r:embed="rId3"/>
          <a:stretch>
            <a:fillRect/>
          </a:stretch>
        </p:blipFill>
        <p:spPr>
          <a:xfrm>
            <a:off x="2451100" y="3038282"/>
            <a:ext cx="3378200" cy="657927"/>
          </a:xfrm>
          <a:prstGeom prst="rect">
            <a:avLst/>
          </a:prstGeom>
        </p:spPr>
      </p:pic>
      <p:sp>
        <p:nvSpPr>
          <p:cNvPr id="7" name="文本框 6">
            <a:extLst>
              <a:ext uri="{FF2B5EF4-FFF2-40B4-BE49-F238E27FC236}">
                <a16:creationId xmlns:a16="http://schemas.microsoft.com/office/drawing/2014/main" id="{5741F435-E513-0444-99F8-B8DB30E8C576}"/>
              </a:ext>
            </a:extLst>
          </p:cNvPr>
          <p:cNvSpPr txBox="1"/>
          <p:nvPr/>
        </p:nvSpPr>
        <p:spPr>
          <a:xfrm>
            <a:off x="3657599" y="3003905"/>
            <a:ext cx="285751" cy="230832"/>
          </a:xfrm>
          <a:prstGeom prst="rect">
            <a:avLst/>
          </a:prstGeom>
          <a:solidFill>
            <a:schemeClr val="bg1"/>
          </a:solidFill>
        </p:spPr>
        <p:txBody>
          <a:bodyPr wrap="square" rtlCol="0">
            <a:spAutoFit/>
          </a:bodyPr>
          <a:lstStyle/>
          <a:p>
            <a:r>
              <a:rPr kumimoji="1" lang="en-US" altLang="zh-CN" sz="900" i="1" dirty="0"/>
              <a:t>F</a:t>
            </a:r>
            <a:r>
              <a:rPr kumimoji="1" lang="en-US" altLang="zh-CN" sz="900" i="1" baseline="-25000" dirty="0"/>
              <a:t>t</a:t>
            </a:r>
            <a:endParaRPr kumimoji="1" lang="zh-CN" altLang="en-US" sz="900" i="1" baseline="-25000" dirty="0"/>
          </a:p>
        </p:txBody>
      </p:sp>
    </p:spTree>
    <p:extLst>
      <p:ext uri="{BB962C8B-B14F-4D97-AF65-F5344CB8AC3E}">
        <p14:creationId xmlns:p14="http://schemas.microsoft.com/office/powerpoint/2010/main" val="66066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8" y="1493380"/>
            <a:ext cx="10795001" cy="6037720"/>
          </a:xfrm>
        </p:spPr>
        <p:txBody>
          <a:bodyPr>
            <a:normAutofit/>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Uncertainty-aware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Quantify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estimate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performance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based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validation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history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r>
              <a:rPr lang="en-US" altLang="zh-CN" sz="1600" dirty="0">
                <a:latin typeface="Arial" panose="020B0604020202020204" pitchFamily="34" charset="0"/>
                <a:cs typeface="Arial" panose="020B0604020202020204" pitchFamily="34" charset="0"/>
              </a:rPr>
              <a:t> </a:t>
            </a:r>
            <a:r>
              <a:rPr lang="en-CA" altLang="zh-CN" sz="1600" dirty="0">
                <a:latin typeface="Arial" panose="020B0604020202020204" pitchFamily="34" charset="0"/>
                <a:cs typeface="Arial" panose="020B0604020202020204" pitchFamily="34" charset="0"/>
              </a:rPr>
              <a:t>For a candidate </a:t>
            </a:r>
            <a:r>
              <a:rPr lang="en-CA" altLang="zh-CN" sz="1600" dirty="0" err="1">
                <a:latin typeface="Arial" panose="020B0604020202020204" pitchFamily="34" charset="0"/>
                <a:cs typeface="Arial" panose="020B0604020202020204" pitchFamily="34" charset="0"/>
              </a:rPr>
              <a:t>i</a:t>
            </a:r>
            <a:r>
              <a:rPr lang="en-CA" altLang="zh-CN" sz="1600" dirty="0">
                <a:latin typeface="Arial" panose="020B0604020202020204" pitchFamily="34" charset="0"/>
                <a:cs typeface="Arial" panose="020B0604020202020204" pitchFamily="34" charset="0"/>
              </a:rPr>
              <a:t> at iteration T:</a:t>
            </a:r>
          </a:p>
          <a:p>
            <a:pPr lvl="3">
              <a:lnSpc>
                <a:spcPts val="3080"/>
              </a:lnSpc>
            </a:pPr>
            <a:r>
              <a:rPr lang="en-CA" altLang="zh-CN" sz="1600" dirty="0">
                <a:latin typeface="Arial" panose="020B0604020202020204" pitchFamily="34" charset="0"/>
                <a:cs typeface="Arial" panose="020B0604020202020204" pitchFamily="34" charset="0"/>
              </a:rPr>
              <a:t>The validation losses across training epochs form a vector </a:t>
            </a:r>
            <a:r>
              <a:rPr lang="en-CA" altLang="zh-CN" sz="1600" b="1" dirty="0">
                <a:latin typeface="Arial" panose="020B0604020202020204" pitchFamily="34" charset="0"/>
                <a:cs typeface="Arial" panose="020B0604020202020204" pitchFamily="34" charset="0"/>
              </a:rPr>
              <a:t>v</a:t>
            </a:r>
            <a:r>
              <a:rPr lang="en-CA" altLang="zh-CN" sz="1600" dirty="0">
                <a:latin typeface="Arial" panose="020B0604020202020204" pitchFamily="34" charset="0"/>
                <a:cs typeface="Arial" panose="020B0604020202020204" pitchFamily="34" charset="0"/>
              </a:rPr>
              <a:t> of dimension </a:t>
            </a:r>
            <a:r>
              <a:rPr lang="en-CA" altLang="zh-CN" sz="1400" dirty="0">
                <a:latin typeface="Arial" panose="020B0604020202020204" pitchFamily="34" charset="0"/>
                <a:cs typeface="Arial" panose="020B0604020202020204" pitchFamily="34" charset="0"/>
              </a:rPr>
              <a:t>D=∑</a:t>
            </a:r>
            <a:r>
              <a:rPr lang="en-CA" altLang="zh-CN" sz="1400" baseline="-25000" dirty="0">
                <a:latin typeface="Arial" panose="020B0604020202020204" pitchFamily="34" charset="0"/>
                <a:cs typeface="Arial" panose="020B0604020202020204" pitchFamily="34" charset="0"/>
              </a:rPr>
              <a:t>t=1</a:t>
            </a:r>
            <a:r>
              <a:rPr lang="en-CA" altLang="zh-CN" sz="1400" baseline="30000" dirty="0">
                <a:latin typeface="Arial" panose="020B0604020202020204" pitchFamily="34" charset="0"/>
                <a:cs typeface="Arial" panose="020B0604020202020204" pitchFamily="34" charset="0"/>
              </a:rPr>
              <a:t>T</a:t>
            </a:r>
            <a:r>
              <a:rPr lang="en-CA" altLang="zh-CN" sz="1400" dirty="0">
                <a:latin typeface="Arial" panose="020B0604020202020204" pitchFamily="34" charset="0"/>
                <a:cs typeface="Arial" panose="020B0604020202020204" pitchFamily="34" charset="0"/>
              </a:rPr>
              <a:t>F</a:t>
            </a:r>
            <a:r>
              <a:rPr lang="en-CA" altLang="zh-CN" sz="1400" baseline="-25000" dirty="0">
                <a:latin typeface="Arial" panose="020B0604020202020204" pitchFamily="34" charset="0"/>
                <a:cs typeface="Arial" panose="020B0604020202020204" pitchFamily="34" charset="0"/>
              </a:rPr>
              <a:t>t</a:t>
            </a:r>
            <a:r>
              <a:rPr lang="en-CA" altLang="zh-CN" sz="1400" dirty="0">
                <a:latin typeface="Arial" panose="020B0604020202020204" pitchFamily="34" charset="0"/>
                <a:cs typeface="Arial" panose="020B0604020202020204" pitchFamily="34" charset="0"/>
              </a:rPr>
              <a:t>​</a:t>
            </a:r>
          </a:p>
          <a:p>
            <a:pPr lvl="3">
              <a:lnSpc>
                <a:spcPts val="3080"/>
              </a:lnSpc>
            </a:pPr>
            <a:r>
              <a:rPr lang="en-CA" altLang="zh-CN" sz="1600" dirty="0">
                <a:latin typeface="Arial" panose="020B0604020202020204" pitchFamily="34" charset="0"/>
                <a:cs typeface="Arial" panose="020B0604020202020204" pitchFamily="34" charset="0"/>
              </a:rPr>
              <a:t>Each element </a:t>
            </a:r>
            <a:r>
              <a:rPr lang="en-CA" altLang="zh-CN" sz="1600" dirty="0" err="1">
                <a:latin typeface="Arial" panose="020B0604020202020204" pitchFamily="34" charset="0"/>
                <a:cs typeface="Arial" panose="020B0604020202020204" pitchFamily="34" charset="0"/>
              </a:rPr>
              <a:t>v</a:t>
            </a:r>
            <a:r>
              <a:rPr lang="en-CA" altLang="zh-CN" sz="1600" baseline="-25000" dirty="0" err="1">
                <a:latin typeface="Arial" panose="020B0604020202020204" pitchFamily="34" charset="0"/>
                <a:cs typeface="Arial" panose="020B0604020202020204" pitchFamily="34" charset="0"/>
              </a:rPr>
              <a:t>d</a:t>
            </a:r>
            <a:r>
              <a:rPr lang="en-CA" altLang="zh-CN" sz="1600" dirty="0">
                <a:latin typeface="Arial" panose="020B0604020202020204" pitchFamily="34" charset="0"/>
                <a:cs typeface="Arial" panose="020B0604020202020204" pitchFamily="34" charset="0"/>
              </a:rPr>
              <a:t>​ represents the observed loss at epoch t</a:t>
            </a:r>
            <a:r>
              <a:rPr lang="en-CA" altLang="zh-CN" sz="1600" baseline="-25000" dirty="0">
                <a:latin typeface="Arial" panose="020B0604020202020204" pitchFamily="34" charset="0"/>
                <a:cs typeface="Arial" panose="020B0604020202020204" pitchFamily="34" charset="0"/>
              </a:rPr>
              <a:t>d​</a:t>
            </a:r>
            <a:r>
              <a:rPr lang="en-CA" altLang="zh-CN" sz="1600" dirty="0">
                <a:latin typeface="Arial" panose="020B0604020202020204" pitchFamily="34" charset="0"/>
                <a:cs typeface="Arial" panose="020B0604020202020204" pitchFamily="34" charset="0"/>
              </a:rPr>
              <a:t>, modeled as N(</a:t>
            </a:r>
            <a:r>
              <a:rPr lang="el-GR" altLang="zh-CN" sz="1600" dirty="0">
                <a:latin typeface="Arial" panose="020B0604020202020204" pitchFamily="34" charset="0"/>
                <a:cs typeface="Arial" panose="020B0604020202020204" pitchFamily="34" charset="0"/>
              </a:rPr>
              <a:t>μ</a:t>
            </a:r>
            <a:r>
              <a:rPr lang="en-CA" altLang="zh-CN" sz="1600" baseline="-25000" dirty="0" err="1">
                <a:latin typeface="Arial" panose="020B0604020202020204" pitchFamily="34" charset="0"/>
                <a:cs typeface="Arial" panose="020B0604020202020204" pitchFamily="34" charset="0"/>
              </a:rPr>
              <a:t>i,td</a:t>
            </a:r>
            <a:r>
              <a:rPr lang="en-CA"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l-GR" altLang="zh-CN" sz="1600" dirty="0">
                <a:latin typeface="Arial" panose="020B0604020202020204" pitchFamily="34" charset="0"/>
                <a:cs typeface="Arial" panose="020B0604020202020204" pitchFamily="34" charset="0"/>
              </a:rPr>
              <a:t>σ</a:t>
            </a:r>
            <a:r>
              <a:rPr lang="en-CA" altLang="zh-CN" sz="1600" baseline="-25000" dirty="0">
                <a:latin typeface="Arial" panose="020B0604020202020204" pitchFamily="34" charset="0"/>
                <a:cs typeface="Arial" panose="020B0604020202020204" pitchFamily="34" charset="0"/>
              </a:rPr>
              <a:t>td</a:t>
            </a:r>
            <a:r>
              <a:rPr lang="en-CA" altLang="zh-CN" sz="1600" baseline="30000" dirty="0">
                <a:latin typeface="Arial" panose="020B0604020202020204" pitchFamily="34" charset="0"/>
                <a:cs typeface="Arial" panose="020B0604020202020204" pitchFamily="34" charset="0"/>
              </a:rPr>
              <a:t>2</a:t>
            </a:r>
            <a:r>
              <a:rPr lang="en-CA" altLang="zh-CN" sz="1600" dirty="0">
                <a:latin typeface="Arial" panose="020B0604020202020204" pitchFamily="34" charset="0"/>
                <a:cs typeface="Arial" panose="020B0604020202020204" pitchFamily="34" charset="0"/>
              </a:rPr>
              <a:t>)</a:t>
            </a:r>
          </a:p>
          <a:p>
            <a:pPr lvl="3">
              <a:lnSpc>
                <a:spcPts val="3080"/>
              </a:lnSpc>
            </a:pPr>
            <a:endParaRPr lang="en-CA" altLang="zh-CN" sz="1600" dirty="0"/>
          </a:p>
          <a:p>
            <a:pPr lvl="3">
              <a:lnSpc>
                <a:spcPts val="3080"/>
              </a:lnSpc>
            </a:pPr>
            <a:endPar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13</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53281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8" y="1493380"/>
            <a:ext cx="10795001" cy="6037720"/>
          </a:xfrm>
        </p:spPr>
        <p:txBody>
          <a:bodyPr>
            <a:normAutofit/>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Uncertainty-aware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Quantify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estimate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performance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based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validation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history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r>
              <a:rPr lang="en-US" altLang="zh-CN" sz="1600" dirty="0">
                <a:latin typeface="Arial" panose="020B0604020202020204" pitchFamily="34" charset="0"/>
                <a:cs typeface="Arial" panose="020B0604020202020204" pitchFamily="34" charset="0"/>
              </a:rPr>
              <a:t> </a:t>
            </a:r>
            <a:r>
              <a:rPr lang="en-CA" altLang="zh-CN" sz="1600" dirty="0">
                <a:latin typeface="Arial" panose="020B0604020202020204" pitchFamily="34" charset="0"/>
                <a:cs typeface="Arial" panose="020B0604020202020204" pitchFamily="34" charset="0"/>
              </a:rPr>
              <a:t>For a candidate </a:t>
            </a:r>
            <a:r>
              <a:rPr lang="en-CA" altLang="zh-CN" sz="1600" dirty="0" err="1">
                <a:latin typeface="Arial" panose="020B0604020202020204" pitchFamily="34" charset="0"/>
                <a:cs typeface="Arial" panose="020B0604020202020204" pitchFamily="34" charset="0"/>
              </a:rPr>
              <a:t>i</a:t>
            </a:r>
            <a:r>
              <a:rPr lang="en-CA" altLang="zh-CN" sz="1600" dirty="0">
                <a:latin typeface="Arial" panose="020B0604020202020204" pitchFamily="34" charset="0"/>
                <a:cs typeface="Arial" panose="020B0604020202020204" pitchFamily="34" charset="0"/>
              </a:rPr>
              <a:t> at iteration T:</a:t>
            </a:r>
          </a:p>
          <a:p>
            <a:pPr lvl="3">
              <a:lnSpc>
                <a:spcPts val="3080"/>
              </a:lnSpc>
            </a:pPr>
            <a:r>
              <a:rPr lang="en-CA" altLang="zh-CN" sz="1600" dirty="0">
                <a:latin typeface="Arial" panose="020B0604020202020204" pitchFamily="34" charset="0"/>
                <a:cs typeface="Arial" panose="020B0604020202020204" pitchFamily="34" charset="0"/>
              </a:rPr>
              <a:t>The validation losses across training epochs form a vector </a:t>
            </a:r>
            <a:r>
              <a:rPr lang="en-CA" altLang="zh-CN" sz="1600" b="1" dirty="0">
                <a:latin typeface="Arial" panose="020B0604020202020204" pitchFamily="34" charset="0"/>
                <a:cs typeface="Arial" panose="020B0604020202020204" pitchFamily="34" charset="0"/>
              </a:rPr>
              <a:t>v</a:t>
            </a:r>
            <a:r>
              <a:rPr lang="en-CA" altLang="zh-CN" sz="1600" dirty="0">
                <a:latin typeface="Arial" panose="020B0604020202020204" pitchFamily="34" charset="0"/>
                <a:cs typeface="Arial" panose="020B0604020202020204" pitchFamily="34" charset="0"/>
              </a:rPr>
              <a:t> of dimension </a:t>
            </a:r>
            <a:r>
              <a:rPr lang="en-CA" altLang="zh-CN" sz="1400" dirty="0">
                <a:latin typeface="Arial" panose="020B0604020202020204" pitchFamily="34" charset="0"/>
                <a:cs typeface="Arial" panose="020B0604020202020204" pitchFamily="34" charset="0"/>
              </a:rPr>
              <a:t>D=∑</a:t>
            </a:r>
            <a:r>
              <a:rPr lang="en-CA" altLang="zh-CN" sz="1400" baseline="-25000" dirty="0">
                <a:latin typeface="Arial" panose="020B0604020202020204" pitchFamily="34" charset="0"/>
                <a:cs typeface="Arial" panose="020B0604020202020204" pitchFamily="34" charset="0"/>
              </a:rPr>
              <a:t>t=1</a:t>
            </a:r>
            <a:r>
              <a:rPr lang="en-CA" altLang="zh-CN" sz="1400" baseline="30000" dirty="0">
                <a:latin typeface="Arial" panose="020B0604020202020204" pitchFamily="34" charset="0"/>
                <a:cs typeface="Arial" panose="020B0604020202020204" pitchFamily="34" charset="0"/>
              </a:rPr>
              <a:t>T</a:t>
            </a:r>
            <a:r>
              <a:rPr lang="en-CA" altLang="zh-CN" sz="1400" dirty="0">
                <a:latin typeface="Arial" panose="020B0604020202020204" pitchFamily="34" charset="0"/>
                <a:cs typeface="Arial" panose="020B0604020202020204" pitchFamily="34" charset="0"/>
              </a:rPr>
              <a:t>F</a:t>
            </a:r>
            <a:r>
              <a:rPr lang="en-CA" altLang="zh-CN" sz="1400" baseline="-25000" dirty="0">
                <a:latin typeface="Arial" panose="020B0604020202020204" pitchFamily="34" charset="0"/>
                <a:cs typeface="Arial" panose="020B0604020202020204" pitchFamily="34" charset="0"/>
              </a:rPr>
              <a:t>t</a:t>
            </a:r>
            <a:r>
              <a:rPr lang="en-CA" altLang="zh-CN" sz="1400" dirty="0">
                <a:latin typeface="Arial" panose="020B0604020202020204" pitchFamily="34" charset="0"/>
                <a:cs typeface="Arial" panose="020B0604020202020204" pitchFamily="34" charset="0"/>
              </a:rPr>
              <a:t>​</a:t>
            </a:r>
          </a:p>
          <a:p>
            <a:pPr lvl="3">
              <a:lnSpc>
                <a:spcPts val="3080"/>
              </a:lnSpc>
            </a:pPr>
            <a:r>
              <a:rPr lang="en-CA" altLang="zh-CN" sz="1600" dirty="0">
                <a:latin typeface="Arial" panose="020B0604020202020204" pitchFamily="34" charset="0"/>
                <a:cs typeface="Arial" panose="020B0604020202020204" pitchFamily="34" charset="0"/>
              </a:rPr>
              <a:t>Each element </a:t>
            </a:r>
            <a:r>
              <a:rPr lang="en-CA" altLang="zh-CN" sz="1600" dirty="0" err="1">
                <a:latin typeface="Arial" panose="020B0604020202020204" pitchFamily="34" charset="0"/>
                <a:cs typeface="Arial" panose="020B0604020202020204" pitchFamily="34" charset="0"/>
              </a:rPr>
              <a:t>v</a:t>
            </a:r>
            <a:r>
              <a:rPr lang="en-CA" altLang="zh-CN" sz="1600" baseline="-25000" dirty="0" err="1">
                <a:latin typeface="Arial" panose="020B0604020202020204" pitchFamily="34" charset="0"/>
                <a:cs typeface="Arial" panose="020B0604020202020204" pitchFamily="34" charset="0"/>
              </a:rPr>
              <a:t>d</a:t>
            </a:r>
            <a:r>
              <a:rPr lang="en-CA" altLang="zh-CN" sz="1600" dirty="0">
                <a:latin typeface="Arial" panose="020B0604020202020204" pitchFamily="34" charset="0"/>
                <a:cs typeface="Arial" panose="020B0604020202020204" pitchFamily="34" charset="0"/>
              </a:rPr>
              <a:t>​ represents the observed loss at epoch t</a:t>
            </a:r>
            <a:r>
              <a:rPr lang="en-CA" altLang="zh-CN" sz="1600" baseline="-25000" dirty="0">
                <a:latin typeface="Arial" panose="020B0604020202020204" pitchFamily="34" charset="0"/>
                <a:cs typeface="Arial" panose="020B0604020202020204" pitchFamily="34" charset="0"/>
              </a:rPr>
              <a:t>d​</a:t>
            </a:r>
            <a:r>
              <a:rPr lang="en-CA" altLang="zh-CN" sz="1600" dirty="0">
                <a:latin typeface="Arial" panose="020B0604020202020204" pitchFamily="34" charset="0"/>
                <a:cs typeface="Arial" panose="020B0604020202020204" pitchFamily="34" charset="0"/>
              </a:rPr>
              <a:t>, modeled as N(</a:t>
            </a:r>
            <a:r>
              <a:rPr lang="el-GR" altLang="zh-CN" sz="1600" dirty="0">
                <a:latin typeface="Arial" panose="020B0604020202020204" pitchFamily="34" charset="0"/>
                <a:cs typeface="Arial" panose="020B0604020202020204" pitchFamily="34" charset="0"/>
              </a:rPr>
              <a:t>μ</a:t>
            </a:r>
            <a:r>
              <a:rPr lang="en-CA" altLang="zh-CN" sz="1600" baseline="-25000" dirty="0" err="1">
                <a:latin typeface="Arial" panose="020B0604020202020204" pitchFamily="34" charset="0"/>
                <a:cs typeface="Arial" panose="020B0604020202020204" pitchFamily="34" charset="0"/>
              </a:rPr>
              <a:t>i,td</a:t>
            </a:r>
            <a:r>
              <a:rPr lang="en-CA" altLang="zh-CN" sz="1600" dirty="0">
                <a:latin typeface="Arial" panose="020B0604020202020204" pitchFamily="34" charset="0"/>
                <a:cs typeface="Arial" panose="020B0604020202020204" pitchFamily="34" charset="0"/>
              </a:rPr>
              <a:t>,</a:t>
            </a:r>
            <a:r>
              <a:rPr lang="zh-CN" altLang="en-US" sz="1600" dirty="0">
                <a:latin typeface="Arial" panose="020B0604020202020204" pitchFamily="34" charset="0"/>
                <a:cs typeface="Arial" panose="020B0604020202020204" pitchFamily="34" charset="0"/>
              </a:rPr>
              <a:t> </a:t>
            </a:r>
            <a:r>
              <a:rPr lang="el-GR" altLang="zh-CN" sz="1600" dirty="0">
                <a:latin typeface="Arial" panose="020B0604020202020204" pitchFamily="34" charset="0"/>
                <a:cs typeface="Arial" panose="020B0604020202020204" pitchFamily="34" charset="0"/>
              </a:rPr>
              <a:t>σ</a:t>
            </a:r>
            <a:r>
              <a:rPr lang="en-CA" altLang="zh-CN" sz="1600" baseline="-25000" dirty="0">
                <a:latin typeface="Arial" panose="020B0604020202020204" pitchFamily="34" charset="0"/>
                <a:cs typeface="Arial" panose="020B0604020202020204" pitchFamily="34" charset="0"/>
              </a:rPr>
              <a:t>td</a:t>
            </a:r>
            <a:r>
              <a:rPr lang="en-CA" altLang="zh-CN" sz="1600" baseline="30000" dirty="0">
                <a:latin typeface="Arial" panose="020B0604020202020204" pitchFamily="34" charset="0"/>
                <a:cs typeface="Arial" panose="020B0604020202020204" pitchFamily="34" charset="0"/>
              </a:rPr>
              <a:t>2</a:t>
            </a:r>
            <a:r>
              <a:rPr lang="en-CA" altLang="zh-CN" sz="1600" dirty="0">
                <a:latin typeface="Arial" panose="020B0604020202020204" pitchFamily="34" charset="0"/>
                <a:cs typeface="Arial" panose="020B0604020202020204" pitchFamily="34" charset="0"/>
              </a:rPr>
              <a:t>)</a:t>
            </a:r>
          </a:p>
          <a:p>
            <a:pPr lvl="2">
              <a:lnSpc>
                <a:spcPts val="3080"/>
              </a:lnSpc>
            </a:pPr>
            <a:r>
              <a:rPr lang="en-CA" altLang="zh-CN" sz="1600" dirty="0">
                <a:latin typeface="Arial" panose="020B0604020202020204" pitchFamily="34" charset="0"/>
                <a:cs typeface="Arial" panose="020B0604020202020204" pitchFamily="34" charset="0"/>
              </a:rPr>
              <a:t>Weighted Least Squares Problem</a:t>
            </a:r>
          </a:p>
          <a:p>
            <a:pPr lvl="3">
              <a:lnSpc>
                <a:spcPts val="3080"/>
              </a:lnSpc>
            </a:pPr>
            <a:r>
              <a:rPr lang="en-CA" altLang="zh-CN" sz="1600" dirty="0">
                <a:latin typeface="Arial" panose="020B0604020202020204" pitchFamily="34" charset="0"/>
                <a:cs typeface="Arial" panose="020B0604020202020204" pitchFamily="34" charset="0"/>
              </a:rPr>
              <a:t>To estimate the loss curve, we solve the weighted least squares problem </a:t>
            </a:r>
            <a:r>
              <a:rPr lang="en-CA" altLang="zh-CN" sz="1600" b="1" dirty="0">
                <a:latin typeface="Arial" panose="020B0604020202020204" pitchFamily="34" charset="0"/>
                <a:cs typeface="Arial" panose="020B0604020202020204" pitchFamily="34" charset="0"/>
              </a:rPr>
              <a:t>W</a:t>
            </a:r>
            <a:r>
              <a:rPr lang="en-CA" altLang="zh-CN" sz="1600" baseline="30000" dirty="0">
                <a:latin typeface="Arial" panose="020B0604020202020204" pitchFamily="34" charset="0"/>
                <a:cs typeface="Arial" panose="020B0604020202020204" pitchFamily="34" charset="0"/>
              </a:rPr>
              <a:t>1/2</a:t>
            </a:r>
            <a:r>
              <a:rPr lang="en-CA" altLang="zh-CN" sz="1600" dirty="0">
                <a:latin typeface="Arial" panose="020B0604020202020204" pitchFamily="34" charset="0"/>
                <a:cs typeface="Arial" panose="020B0604020202020204" pitchFamily="34" charset="0"/>
              </a:rPr>
              <a:t>​</a:t>
            </a:r>
            <a:r>
              <a:rPr lang="en-CA" altLang="zh-CN" sz="1600" b="1" dirty="0">
                <a:latin typeface="Arial" panose="020B0604020202020204" pitchFamily="34" charset="0"/>
                <a:cs typeface="Arial" panose="020B0604020202020204" pitchFamily="34" charset="0"/>
              </a:rPr>
              <a:t>v</a:t>
            </a:r>
            <a:r>
              <a:rPr lang="en-CA" altLang="zh-CN" sz="1600" dirty="0">
                <a:latin typeface="Arial" panose="020B0604020202020204" pitchFamily="34" charset="0"/>
                <a:cs typeface="Arial" panose="020B0604020202020204" pitchFamily="34" charset="0"/>
              </a:rPr>
              <a:t>=</a:t>
            </a:r>
            <a:r>
              <a:rPr lang="en-CA" altLang="zh-CN" sz="1600" b="1" dirty="0">
                <a:latin typeface="Arial" panose="020B0604020202020204" pitchFamily="34" charset="0"/>
                <a:cs typeface="Arial" panose="020B0604020202020204" pitchFamily="34" charset="0"/>
              </a:rPr>
              <a:t>W</a:t>
            </a:r>
            <a:r>
              <a:rPr lang="en-CA" altLang="zh-CN" sz="1600" baseline="30000" dirty="0">
                <a:latin typeface="Arial" panose="020B0604020202020204" pitchFamily="34" charset="0"/>
                <a:cs typeface="Arial" panose="020B0604020202020204" pitchFamily="34" charset="0"/>
              </a:rPr>
              <a:t>1/2</a:t>
            </a:r>
            <a:r>
              <a:rPr lang="en-CA" altLang="zh-CN" sz="1600" b="1" dirty="0">
                <a:latin typeface="Arial" panose="020B0604020202020204" pitchFamily="34" charset="0"/>
                <a:cs typeface="Arial" panose="020B0604020202020204" pitchFamily="34" charset="0"/>
              </a:rPr>
              <a:t>​A</a:t>
            </a:r>
            <a:r>
              <a:rPr lang="el-GR" altLang="zh-CN" sz="1600" b="1" dirty="0">
                <a:latin typeface="Arial" panose="020B0604020202020204" pitchFamily="34" charset="0"/>
                <a:cs typeface="Arial" panose="020B0604020202020204" pitchFamily="34" charset="0"/>
              </a:rPr>
              <a:t>β</a:t>
            </a:r>
            <a:endParaRPr lang="en-US" altLang="zh-CN" sz="1600" b="1" dirty="0">
              <a:latin typeface="Arial" panose="020B0604020202020204" pitchFamily="34" charset="0"/>
              <a:cs typeface="Arial" panose="020B0604020202020204" pitchFamily="34" charset="0"/>
            </a:endParaRPr>
          </a:p>
          <a:p>
            <a:pPr lvl="4">
              <a:lnSpc>
                <a:spcPts val="3080"/>
              </a:lnSpc>
            </a:pPr>
            <a:r>
              <a:rPr lang="en-CA" altLang="zh-CN" sz="1600" dirty="0">
                <a:latin typeface="Arial" panose="020B0604020202020204" pitchFamily="34" charset="0"/>
                <a:cs typeface="Arial" panose="020B0604020202020204" pitchFamily="34" charset="0"/>
              </a:rPr>
              <a:t>Here, </a:t>
            </a:r>
            <a:r>
              <a:rPr lang="en-CA" altLang="zh-CN" sz="1600" b="1" dirty="0">
                <a:latin typeface="Arial" panose="020B0604020202020204" pitchFamily="34" charset="0"/>
                <a:cs typeface="Arial" panose="020B0604020202020204" pitchFamily="34" charset="0"/>
              </a:rPr>
              <a:t>W</a:t>
            </a:r>
            <a:r>
              <a:rPr lang="en-CA" altLang="zh-CN" sz="1600" dirty="0">
                <a:latin typeface="Arial" panose="020B0604020202020204" pitchFamily="34" charset="0"/>
                <a:cs typeface="Arial" panose="020B0604020202020204" pitchFamily="34" charset="0"/>
              </a:rPr>
              <a:t> is a diagonal matrix with weights </a:t>
            </a:r>
            <a:r>
              <a:rPr lang="en-CA" altLang="zh-CN" sz="1600" b="1" dirty="0" err="1">
                <a:latin typeface="Arial" panose="020B0604020202020204" pitchFamily="34" charset="0"/>
                <a:cs typeface="Arial" panose="020B0604020202020204" pitchFamily="34" charset="0"/>
              </a:rPr>
              <a:t>W</a:t>
            </a:r>
            <a:r>
              <a:rPr lang="en-CA" altLang="zh-CN" sz="1600" baseline="-25000" dirty="0" err="1">
                <a:latin typeface="Arial" panose="020B0604020202020204" pitchFamily="34" charset="0"/>
                <a:cs typeface="Arial" panose="020B0604020202020204" pitchFamily="34" charset="0"/>
              </a:rPr>
              <a:t>dd</a:t>
            </a:r>
            <a:r>
              <a:rPr lang="en-CA" altLang="zh-CN" sz="1600" dirty="0">
                <a:latin typeface="Arial" panose="020B0604020202020204" pitchFamily="34" charset="0"/>
                <a:cs typeface="Arial" panose="020B0604020202020204" pitchFamily="34" charset="0"/>
              </a:rPr>
              <a:t>=1/</a:t>
            </a:r>
            <a:r>
              <a:rPr lang="en-CA" altLang="zh-CN" sz="1600" dirty="0" err="1">
                <a:latin typeface="Arial" panose="020B0604020202020204" pitchFamily="34" charset="0"/>
                <a:cs typeface="Arial" panose="020B0604020202020204" pitchFamily="34" charset="0"/>
              </a:rPr>
              <a:t>F</a:t>
            </a:r>
            <a:r>
              <a:rPr lang="en-CA" altLang="zh-CN" sz="1600" baseline="-25000" dirty="0" err="1">
                <a:latin typeface="Arial" panose="020B0604020202020204" pitchFamily="34" charset="0"/>
                <a:cs typeface="Arial" panose="020B0604020202020204" pitchFamily="34" charset="0"/>
              </a:rPr>
              <a:t>td</a:t>
            </a:r>
            <a:r>
              <a:rPr lang="el-GR" altLang="zh-CN" sz="1600" dirty="0">
                <a:latin typeface="Arial" panose="020B0604020202020204" pitchFamily="34" charset="0"/>
                <a:cs typeface="Arial" panose="020B0604020202020204" pitchFamily="34" charset="0"/>
              </a:rPr>
              <a:t>σ</a:t>
            </a:r>
            <a:r>
              <a:rPr lang="en-US" altLang="zh-CN" sz="1600" baseline="30000" dirty="0">
                <a:latin typeface="Arial" panose="020B0604020202020204" pitchFamily="34" charset="0"/>
                <a:cs typeface="Arial" panose="020B0604020202020204" pitchFamily="34" charset="0"/>
              </a:rPr>
              <a:t>2</a:t>
            </a:r>
            <a:r>
              <a:rPr lang="en-US" altLang="zh-CN" sz="1600" baseline="-25000" dirty="0">
                <a:latin typeface="Arial" panose="020B0604020202020204" pitchFamily="34" charset="0"/>
                <a:cs typeface="Arial" panose="020B0604020202020204" pitchFamily="34" charset="0"/>
              </a:rPr>
              <a:t>td</a:t>
            </a:r>
            <a:r>
              <a:rPr lang="en-CA" altLang="zh-CN" sz="1600" dirty="0">
                <a:latin typeface="Arial" panose="020B0604020202020204" pitchFamily="34" charset="0"/>
                <a:cs typeface="Arial" panose="020B0604020202020204" pitchFamily="34" charset="0"/>
              </a:rPr>
              <a:t>​</a:t>
            </a:r>
          </a:p>
          <a:p>
            <a:pPr lvl="4">
              <a:lnSpc>
                <a:spcPts val="3080"/>
              </a:lnSpc>
            </a:pPr>
            <a:r>
              <a:rPr lang="en-CA" altLang="zh-CN" sz="1600" b="1" dirty="0">
                <a:latin typeface="Arial" panose="020B0604020202020204" pitchFamily="34" charset="0"/>
                <a:cs typeface="Arial" panose="020B0604020202020204" pitchFamily="34" charset="0"/>
              </a:rPr>
              <a:t>A</a:t>
            </a:r>
            <a:r>
              <a:rPr lang="en-CA" altLang="zh-CN" sz="1600" dirty="0">
                <a:latin typeface="Arial" panose="020B0604020202020204" pitchFamily="34" charset="0"/>
                <a:cs typeface="Arial" panose="020B0604020202020204" pitchFamily="34" charset="0"/>
              </a:rPr>
              <a:t>=[1  </a:t>
            </a:r>
            <a:r>
              <a:rPr lang="en-CA" altLang="zh-CN" sz="1600" b="1" dirty="0">
                <a:latin typeface="Arial" panose="020B0604020202020204" pitchFamily="34" charset="0"/>
                <a:cs typeface="Arial" panose="020B0604020202020204" pitchFamily="34" charset="0"/>
              </a:rPr>
              <a:t>K</a:t>
            </a:r>
            <a:r>
              <a:rPr lang="en-CA" altLang="zh-CN" sz="1600" dirty="0">
                <a:latin typeface="Arial" panose="020B0604020202020204" pitchFamily="34" charset="0"/>
                <a:cs typeface="Arial" panose="020B0604020202020204" pitchFamily="34" charset="0"/>
              </a:rPr>
              <a:t>], where K[d,:]=</a:t>
            </a:r>
            <a:r>
              <a:rPr lang="en-CA" altLang="zh-CN" sz="1600" dirty="0" err="1">
                <a:latin typeface="Arial" panose="020B0604020202020204" pitchFamily="34" charset="0"/>
                <a:cs typeface="Arial" panose="020B0604020202020204" pitchFamily="34" charset="0"/>
              </a:rPr>
              <a:t>k</a:t>
            </a:r>
            <a:r>
              <a:rPr lang="en-CA" altLang="zh-CN" sz="1600" baseline="-25000" dirty="0" err="1">
                <a:latin typeface="Arial" panose="020B0604020202020204" pitchFamily="34" charset="0"/>
                <a:cs typeface="Arial" panose="020B0604020202020204" pitchFamily="34" charset="0"/>
              </a:rPr>
              <a:t>td</a:t>
            </a:r>
            <a:r>
              <a:rPr lang="en-CA" altLang="zh-CN" sz="1600" baseline="300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 and </a:t>
            </a:r>
            <a:r>
              <a:rPr lang="el-GR" altLang="zh-CN" sz="1600" b="1" dirty="0">
                <a:latin typeface="Arial" panose="020B0604020202020204" pitchFamily="34" charset="0"/>
                <a:cs typeface="Arial" panose="020B0604020202020204" pitchFamily="34" charset="0"/>
              </a:rPr>
              <a:t>β</a:t>
            </a:r>
            <a:r>
              <a:rPr lang="el-GR" altLang="zh-CN" sz="1600" baseline="30000" dirty="0">
                <a:latin typeface="Arial" panose="020B0604020202020204" pitchFamily="34" charset="0"/>
                <a:cs typeface="Arial" panose="020B0604020202020204" pitchFamily="34" charset="0"/>
              </a:rPr>
              <a:t>⊤</a:t>
            </a:r>
            <a:r>
              <a:rPr lang="el-GR" altLang="zh-CN" sz="1600" dirty="0">
                <a:latin typeface="Arial" panose="020B0604020202020204" pitchFamily="34" charset="0"/>
                <a:cs typeface="Arial" panose="020B0604020202020204" pitchFamily="34" charset="0"/>
              </a:rPr>
              <a:t>=[α  </a:t>
            </a:r>
            <a:r>
              <a:rPr lang="el-GR" altLang="zh-CN" sz="1600" b="1" dirty="0">
                <a:latin typeface="Arial" panose="020B0604020202020204" pitchFamily="34" charset="0"/>
                <a:cs typeface="Arial" panose="020B0604020202020204" pitchFamily="34" charset="0"/>
              </a:rPr>
              <a:t>η</a:t>
            </a:r>
            <a:r>
              <a:rPr lang="el-GR" altLang="zh-CN" sz="1600" baseline="30000" dirty="0">
                <a:latin typeface="Arial" panose="020B0604020202020204" pitchFamily="34" charset="0"/>
                <a:cs typeface="Arial" panose="020B0604020202020204" pitchFamily="34" charset="0"/>
              </a:rPr>
              <a:t>⊤</a:t>
            </a:r>
            <a:r>
              <a:rPr lang="en-US" altLang="zh-CN" sz="1600" dirty="0">
                <a:latin typeface="Arial" panose="020B0604020202020204" pitchFamily="34" charset="0"/>
                <a:cs typeface="Arial" panose="020B0604020202020204" pitchFamily="34" charset="0"/>
              </a:rPr>
              <a:t>]</a:t>
            </a:r>
            <a:r>
              <a:rPr lang="el-GR" altLang="zh-CN" sz="1600" dirty="0">
                <a:latin typeface="Arial" panose="020B0604020202020204" pitchFamily="34" charset="0"/>
                <a:cs typeface="Arial" panose="020B0604020202020204" pitchFamily="34" charset="0"/>
              </a:rPr>
              <a:t>.</a:t>
            </a:r>
            <a:endParaRPr lang="en-US" altLang="zh-CN" sz="1600" dirty="0">
              <a:latin typeface="Arial" panose="020B0604020202020204" pitchFamily="34" charset="0"/>
              <a:cs typeface="Arial" panose="020B0604020202020204" pitchFamily="34" charset="0"/>
            </a:endParaRPr>
          </a:p>
          <a:p>
            <a:pPr lvl="4">
              <a:lnSpc>
                <a:spcPts val="3080"/>
              </a:lnSpc>
            </a:pPr>
            <a:r>
              <a:rPr lang="en-CA" altLang="zh-CN" sz="1600" dirty="0">
                <a:latin typeface="Arial" panose="020B0604020202020204" pitchFamily="34" charset="0"/>
                <a:cs typeface="Arial" panose="020B0604020202020204" pitchFamily="34" charset="0"/>
              </a:rPr>
              <a:t>The parameter </a:t>
            </a:r>
            <a:r>
              <a:rPr lang="el-GR" altLang="zh-CN" sz="1600" dirty="0">
                <a:latin typeface="Arial" panose="020B0604020202020204" pitchFamily="34" charset="0"/>
                <a:cs typeface="Arial" panose="020B0604020202020204" pitchFamily="34" charset="0"/>
              </a:rPr>
              <a:t>σ</a:t>
            </a:r>
            <a:r>
              <a:rPr lang="en-CA" altLang="zh-CN" sz="1600" baseline="-25000" dirty="0">
                <a:latin typeface="Arial" panose="020B0604020202020204" pitchFamily="34" charset="0"/>
                <a:cs typeface="Arial" panose="020B0604020202020204" pitchFamily="34" charset="0"/>
              </a:rPr>
              <a:t>t</a:t>
            </a:r>
            <a:r>
              <a:rPr lang="en-CA" altLang="zh-CN" sz="1600" baseline="30000" dirty="0">
                <a:latin typeface="Arial" panose="020B0604020202020204" pitchFamily="34" charset="0"/>
                <a:cs typeface="Arial" panose="020B0604020202020204" pitchFamily="34" charset="0"/>
              </a:rPr>
              <a:t>2</a:t>
            </a:r>
            <a:r>
              <a:rPr lang="en-US" altLang="zh-CN" sz="1600" dirty="0">
                <a:latin typeface="Arial" panose="020B0604020202020204" pitchFamily="34" charset="0"/>
                <a:cs typeface="Arial" panose="020B0604020202020204" pitchFamily="34" charset="0"/>
              </a:rPr>
              <a:t> </a:t>
            </a:r>
            <a:r>
              <a:rPr lang="en-CA" altLang="zh-CN" sz="1600" dirty="0">
                <a:latin typeface="Arial" panose="020B0604020202020204" pitchFamily="34" charset="0"/>
                <a:cs typeface="Arial" panose="020B0604020202020204" pitchFamily="34" charset="0"/>
              </a:rPr>
              <a:t>is computed empirically as the variance of the loss in recent epochs</a:t>
            </a:r>
          </a:p>
          <a:p>
            <a:pPr lvl="3">
              <a:lnSpc>
                <a:spcPts val="3080"/>
              </a:lnSpc>
            </a:pPr>
            <a:endParaRPr lang="en-CA" altLang="zh-CN" sz="1600" dirty="0"/>
          </a:p>
          <a:p>
            <a:pPr lvl="3">
              <a:lnSpc>
                <a:spcPts val="3080"/>
              </a:lnSpc>
            </a:pPr>
            <a:endParaRPr kumimoji="1" lang="en-US" altLang="zh-CN"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14</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110480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8" y="1493380"/>
            <a:ext cx="10795001" cy="6037720"/>
          </a:xfrm>
        </p:spPr>
        <p:txBody>
          <a:bodyPr>
            <a:normAutofit/>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Uncertainty-aware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Quantify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estimate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performance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based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validation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history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2</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 </a:t>
            </a:r>
            <a:r>
              <a:rPr kumimoji="1" lang="en-US" altLang="zh-CN" sz="2000" i="1" dirty="0">
                <a:latin typeface="Helvetica Neue" panose="02000503000000020004" pitchFamily="2" charset="0"/>
                <a:ea typeface="Helvetica Neue" panose="02000503000000020004" pitchFamily="2" charset="0"/>
                <a:cs typeface="Helvetica Neue" panose="02000503000000020004" pitchFamily="2" charset="0"/>
              </a:rPr>
              <a:t>l</a:t>
            </a:r>
            <a:r>
              <a:rPr kumimoji="1" lang="en-US" altLang="zh-CN" sz="2000" baseline="-25000" dirty="0">
                <a:latin typeface="Helvetica Neue" panose="02000503000000020004" pitchFamily="2" charset="0"/>
                <a:ea typeface="Helvetica Neue" panose="02000503000000020004" pitchFamily="2" charset="0"/>
                <a:cs typeface="Helvetica Neue" panose="02000503000000020004" pitchFamily="2" charset="0"/>
              </a:rPr>
              <a:t>t-1</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t>
            </a:r>
          </a:p>
          <a:p>
            <a:pPr lvl="2">
              <a:lnSpc>
                <a:spcPts val="3080"/>
              </a:lnSpc>
            </a:pPr>
            <a:r>
              <a:rPr lang="en-CA" altLang="zh-CN" sz="1800" dirty="0">
                <a:latin typeface="Arial" panose="020B0604020202020204" pitchFamily="34" charset="0"/>
                <a:cs typeface="Arial" panose="020B0604020202020204" pitchFamily="34" charset="0"/>
              </a:rPr>
              <a:t>Solving for the Estimator 	</a:t>
            </a:r>
          </a:p>
          <a:p>
            <a:pPr lvl="3">
              <a:lnSpc>
                <a:spcPts val="3080"/>
              </a:lnSpc>
            </a:pPr>
            <a:r>
              <a:rPr lang="en-US" altLang="zh-CN" sz="1600" dirty="0">
                <a:latin typeface="Arial" panose="020B0604020202020204" pitchFamily="34" charset="0"/>
                <a:cs typeface="Arial" panose="020B0604020202020204" pitchFamily="34" charset="0"/>
              </a:rPr>
              <a:t>Estimation for </a:t>
            </a:r>
            <a:r>
              <a:rPr lang="el-GR" altLang="zh-CN" sz="1600" b="1" dirty="0">
                <a:latin typeface="Arial" panose="020B0604020202020204" pitchFamily="34" charset="0"/>
                <a:cs typeface="Arial" panose="020B0604020202020204" pitchFamily="34" charset="0"/>
              </a:rPr>
              <a:t>β</a:t>
            </a:r>
            <a:r>
              <a:rPr lang="en-US" altLang="zh-CN" sz="1600" dirty="0">
                <a:latin typeface="Arial" panose="020B0604020202020204" pitchFamily="34" charset="0"/>
                <a:cs typeface="Arial" panose="020B0604020202020204" pitchFamily="34" charset="0"/>
              </a:rPr>
              <a:t>: </a:t>
            </a:r>
            <a:r>
              <a:rPr lang="el-GR" altLang="zh-CN" sz="1600" b="1" dirty="0">
                <a:latin typeface="Arial" panose="020B0604020202020204" pitchFamily="34" charset="0"/>
                <a:cs typeface="Arial" panose="020B0604020202020204" pitchFamily="34" charset="0"/>
              </a:rPr>
              <a:t>β</a:t>
            </a:r>
            <a:r>
              <a:rPr lang="en-CA" altLang="zh-CN" sz="1600" dirty="0">
                <a:latin typeface="Arial" panose="020B0604020202020204" pitchFamily="34" charset="0"/>
                <a:cs typeface="Arial" panose="020B0604020202020204" pitchFamily="34" charset="0"/>
              </a:rPr>
              <a:t>​=(</a:t>
            </a:r>
            <a:r>
              <a:rPr lang="en-CA" altLang="zh-CN" sz="1600" b="1" dirty="0">
                <a:latin typeface="Arial" panose="020B0604020202020204" pitchFamily="34" charset="0"/>
                <a:cs typeface="Arial" panose="020B0604020202020204" pitchFamily="34" charset="0"/>
              </a:rPr>
              <a:t>A</a:t>
            </a:r>
            <a:r>
              <a:rPr lang="en-CA" altLang="zh-CN" sz="1600" baseline="30000" dirty="0">
                <a:latin typeface="Arial" panose="020B0604020202020204" pitchFamily="34" charset="0"/>
                <a:cs typeface="Arial" panose="020B0604020202020204" pitchFamily="34" charset="0"/>
              </a:rPr>
              <a:t>⊤</a:t>
            </a:r>
            <a:r>
              <a:rPr lang="en-CA" altLang="zh-CN" sz="1600" b="1" dirty="0">
                <a:latin typeface="Arial" panose="020B0604020202020204" pitchFamily="34" charset="0"/>
                <a:cs typeface="Arial" panose="020B0604020202020204" pitchFamily="34" charset="0"/>
              </a:rPr>
              <a:t>WA</a:t>
            </a:r>
            <a:r>
              <a:rPr lang="en-CA" altLang="zh-CN" sz="1600" dirty="0">
                <a:latin typeface="Arial" panose="020B0604020202020204" pitchFamily="34" charset="0"/>
                <a:cs typeface="Arial" panose="020B0604020202020204" pitchFamily="34" charset="0"/>
              </a:rPr>
              <a:t>)</a:t>
            </a:r>
            <a:r>
              <a:rPr lang="en-CA" altLang="zh-CN" sz="1600" baseline="30000" dirty="0">
                <a:latin typeface="Arial" panose="020B0604020202020204" pitchFamily="34" charset="0"/>
                <a:cs typeface="Arial" panose="020B0604020202020204" pitchFamily="34" charset="0"/>
              </a:rPr>
              <a:t>−1</a:t>
            </a:r>
            <a:r>
              <a:rPr lang="en-CA" altLang="zh-CN" sz="1600" dirty="0">
                <a:latin typeface="Arial" panose="020B0604020202020204" pitchFamily="34" charset="0"/>
                <a:cs typeface="Arial" panose="020B0604020202020204" pitchFamily="34" charset="0"/>
              </a:rPr>
              <a:t>(</a:t>
            </a:r>
            <a:r>
              <a:rPr lang="en-CA" altLang="zh-CN" sz="1600" b="1" dirty="0" err="1">
                <a:latin typeface="Arial" panose="020B0604020202020204" pitchFamily="34" charset="0"/>
                <a:cs typeface="Arial" panose="020B0604020202020204" pitchFamily="34" charset="0"/>
              </a:rPr>
              <a:t>A</a:t>
            </a:r>
            <a:r>
              <a:rPr lang="en-CA" altLang="zh-CN" sz="1600" baseline="30000" dirty="0" err="1">
                <a:latin typeface="Arial" panose="020B0604020202020204" pitchFamily="34" charset="0"/>
                <a:cs typeface="Arial" panose="020B0604020202020204" pitchFamily="34" charset="0"/>
              </a:rPr>
              <a:t>⊤</a:t>
            </a:r>
            <a:r>
              <a:rPr lang="en-CA" altLang="zh-CN" sz="1600" b="1" dirty="0" err="1">
                <a:latin typeface="Arial" panose="020B0604020202020204" pitchFamily="34" charset="0"/>
                <a:cs typeface="Arial" panose="020B0604020202020204" pitchFamily="34" charset="0"/>
              </a:rPr>
              <a:t>Wv</a:t>
            </a:r>
            <a:r>
              <a:rPr lang="en-CA" altLang="zh-CN" sz="1600" dirty="0">
                <a:latin typeface="Arial" panose="020B0604020202020204" pitchFamily="34" charset="0"/>
                <a:cs typeface="Arial" panose="020B0604020202020204" pitchFamily="34" charset="0"/>
              </a:rPr>
              <a:t>) </a:t>
            </a:r>
          </a:p>
          <a:p>
            <a:pPr lvl="3">
              <a:lnSpc>
                <a:spcPts val="3080"/>
              </a:lnSpc>
            </a:pPr>
            <a:r>
              <a:rPr lang="en-CA" altLang="zh-CN" sz="1600" dirty="0">
                <a:latin typeface="Arial" panose="020B0604020202020204" pitchFamily="34" charset="0"/>
                <a:cs typeface="Arial" panose="020B0604020202020204" pitchFamily="34" charset="0"/>
              </a:rPr>
              <a:t>The covariance of this estimator is: </a:t>
            </a:r>
            <a:r>
              <a:rPr lang="el-GR" altLang="zh-CN" sz="1600" dirty="0" err="1">
                <a:latin typeface="Arial" panose="020B0604020202020204" pitchFamily="34" charset="0"/>
                <a:cs typeface="Arial" panose="020B0604020202020204" pitchFamily="34" charset="0"/>
              </a:rPr>
              <a:t>Σ</a:t>
            </a:r>
            <a:r>
              <a:rPr lang="el-GR" altLang="zh-CN" sz="1600" b="1" baseline="-25000" dirty="0" err="1">
                <a:latin typeface="Arial" panose="020B0604020202020204" pitchFamily="34" charset="0"/>
                <a:cs typeface="Arial" panose="020B0604020202020204" pitchFamily="34" charset="0"/>
              </a:rPr>
              <a:t>β</a:t>
            </a:r>
            <a:r>
              <a:rPr lang="el-GR" altLang="zh-CN" sz="1600" dirty="0">
                <a:latin typeface="Arial" panose="020B0604020202020204" pitchFamily="34" charset="0"/>
                <a:cs typeface="Arial" panose="020B0604020202020204" pitchFamily="34" charset="0"/>
              </a:rPr>
              <a:t>​​=(</a:t>
            </a:r>
            <a:r>
              <a:rPr lang="en-CA" altLang="zh-CN" sz="1600" b="1" dirty="0">
                <a:latin typeface="Arial" panose="020B0604020202020204" pitchFamily="34" charset="0"/>
                <a:cs typeface="Arial" panose="020B0604020202020204" pitchFamily="34" charset="0"/>
              </a:rPr>
              <a:t>A</a:t>
            </a:r>
            <a:r>
              <a:rPr lang="en-CA" altLang="zh-CN" sz="1600" baseline="30000" dirty="0">
                <a:latin typeface="Arial" panose="020B0604020202020204" pitchFamily="34" charset="0"/>
                <a:cs typeface="Arial" panose="020B0604020202020204" pitchFamily="34" charset="0"/>
              </a:rPr>
              <a:t>⊤</a:t>
            </a:r>
            <a:r>
              <a:rPr lang="en-CA" altLang="zh-CN" sz="1600" b="1" dirty="0">
                <a:latin typeface="Arial" panose="020B0604020202020204" pitchFamily="34" charset="0"/>
                <a:cs typeface="Arial" panose="020B0604020202020204" pitchFamily="34" charset="0"/>
              </a:rPr>
              <a:t>WA</a:t>
            </a:r>
            <a:r>
              <a:rPr lang="en-CA" altLang="zh-CN" sz="1600" dirty="0">
                <a:latin typeface="Arial" panose="020B0604020202020204" pitchFamily="34" charset="0"/>
                <a:cs typeface="Arial" panose="020B0604020202020204" pitchFamily="34" charset="0"/>
              </a:rPr>
              <a:t>)</a:t>
            </a:r>
            <a:r>
              <a:rPr lang="en-CA" altLang="zh-CN" sz="1600" baseline="30000" dirty="0">
                <a:latin typeface="Arial" panose="020B0604020202020204" pitchFamily="34" charset="0"/>
                <a:cs typeface="Arial" panose="020B0604020202020204" pitchFamily="34" charset="0"/>
              </a:rPr>
              <a:t>−1</a:t>
            </a:r>
            <a:r>
              <a:rPr lang="en-CA" altLang="zh-CN" sz="1600" dirty="0">
                <a:latin typeface="Arial" panose="020B0604020202020204" pitchFamily="34" charset="0"/>
                <a:cs typeface="Arial" panose="020B0604020202020204" pitchFamily="34" charset="0"/>
              </a:rPr>
              <a:t>.</a:t>
            </a:r>
          </a:p>
          <a:p>
            <a:pPr lvl="3">
              <a:lnSpc>
                <a:spcPts val="3080"/>
              </a:lnSpc>
            </a:pPr>
            <a:r>
              <a:rPr lang="en-CA" altLang="zh-CN" sz="1600" dirty="0">
                <a:latin typeface="Arial" panose="020B0604020202020204" pitchFamily="34" charset="0"/>
                <a:cs typeface="Arial" panose="020B0604020202020204" pitchFamily="34" charset="0"/>
              </a:rPr>
              <a:t>The estimated curve at time t is </a:t>
            </a:r>
            <a:r>
              <a:rPr lang="en-CA" altLang="zh-CN" sz="1600" b="1" dirty="0">
                <a:latin typeface="Arial" panose="020B0604020202020204" pitchFamily="34" charset="0"/>
                <a:cs typeface="Arial" panose="020B0604020202020204" pitchFamily="34" charset="0"/>
              </a:rPr>
              <a:t>v</a:t>
            </a:r>
            <a:r>
              <a:rPr lang="en-CA" altLang="zh-CN" sz="1600" dirty="0">
                <a:latin typeface="Arial" panose="020B0604020202020204" pitchFamily="34" charset="0"/>
                <a:cs typeface="Arial" panose="020B0604020202020204" pitchFamily="34" charset="0"/>
              </a:rPr>
              <a:t>(t)=[1 </a:t>
            </a:r>
            <a:r>
              <a:rPr lang="en-CA" altLang="zh-CN" sz="1600" dirty="0" err="1">
                <a:latin typeface="Arial" panose="020B0604020202020204" pitchFamily="34" charset="0"/>
                <a:cs typeface="Arial" panose="020B0604020202020204" pitchFamily="34" charset="0"/>
              </a:rPr>
              <a:t>k</a:t>
            </a:r>
            <a:r>
              <a:rPr lang="en-CA" altLang="zh-CN" sz="1600" baseline="-25000" dirty="0" err="1">
                <a:latin typeface="Arial" panose="020B0604020202020204" pitchFamily="34" charset="0"/>
                <a:cs typeface="Arial" panose="020B0604020202020204" pitchFamily="34" charset="0"/>
              </a:rPr>
              <a:t>t</a:t>
            </a:r>
            <a:r>
              <a:rPr lang="en-CA" altLang="zh-CN" sz="1600" baseline="300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a:t>
            </a:r>
            <a:r>
              <a:rPr lang="el-GR" altLang="zh-CN" sz="1600" b="1" dirty="0">
                <a:latin typeface="Arial" panose="020B0604020202020204" pitchFamily="34" charset="0"/>
                <a:cs typeface="Arial" panose="020B0604020202020204" pitchFamily="34" charset="0"/>
              </a:rPr>
              <a:t>β</a:t>
            </a:r>
            <a:r>
              <a:rPr lang="el-GR" altLang="zh-CN" sz="1600" dirty="0">
                <a:latin typeface="Arial" panose="020B0604020202020204" pitchFamily="34" charset="0"/>
                <a:cs typeface="Arial" panose="020B0604020202020204" pitchFamily="34" charset="0"/>
              </a:rPr>
              <a:t>​.</a:t>
            </a:r>
            <a:endParaRPr lang="en-CA" altLang="zh-CN" sz="1600" dirty="0">
              <a:latin typeface="Arial" panose="020B0604020202020204" pitchFamily="34" charset="0"/>
              <a:cs typeface="Arial" panose="020B0604020202020204" pitchFamily="34" charset="0"/>
            </a:endParaRPr>
          </a:p>
          <a:p>
            <a:pPr lvl="3">
              <a:lnSpc>
                <a:spcPts val="3080"/>
              </a:lnSpc>
            </a:pPr>
            <a:r>
              <a:rPr lang="en-CA" altLang="zh-CN" sz="1600" dirty="0">
                <a:latin typeface="Arial" panose="020B0604020202020204" pitchFamily="34" charset="0"/>
                <a:cs typeface="Arial" panose="020B0604020202020204" pitchFamily="34" charset="0"/>
              </a:rPr>
              <a:t>The variance of this estimation is: </a:t>
            </a:r>
            <a:r>
              <a:rPr lang="el-GR" altLang="zh-CN" sz="1600" dirty="0">
                <a:latin typeface="Arial" panose="020B0604020202020204" pitchFamily="34" charset="0"/>
                <a:cs typeface="Arial" panose="020B0604020202020204" pitchFamily="34" charset="0"/>
              </a:rPr>
              <a:t>σ</a:t>
            </a:r>
            <a:r>
              <a:rPr lang="en-CA" altLang="zh-CN" sz="1600" baseline="30000" dirty="0">
                <a:latin typeface="Arial" panose="020B0604020202020204" pitchFamily="34" charset="0"/>
                <a:cs typeface="Arial" panose="020B0604020202020204" pitchFamily="34" charset="0"/>
              </a:rPr>
              <a:t>2</a:t>
            </a:r>
            <a:r>
              <a:rPr lang="en-CA" altLang="zh-CN" sz="1600" dirty="0">
                <a:latin typeface="Arial" panose="020B0604020202020204" pitchFamily="34" charset="0"/>
                <a:cs typeface="Arial" panose="020B0604020202020204" pitchFamily="34" charset="0"/>
              </a:rPr>
              <a:t>(t)=[1</a:t>
            </a:r>
            <a:r>
              <a:rPr lang="zh-CN" altLang="en-US" sz="1600" dirty="0">
                <a:latin typeface="Arial" panose="020B0604020202020204" pitchFamily="34" charset="0"/>
                <a:cs typeface="Arial" panose="020B0604020202020204" pitchFamily="34" charset="0"/>
              </a:rPr>
              <a:t> </a:t>
            </a:r>
            <a:r>
              <a:rPr lang="en-CA" altLang="zh-CN" sz="1600" dirty="0" err="1">
                <a:latin typeface="Arial" panose="020B0604020202020204" pitchFamily="34" charset="0"/>
                <a:cs typeface="Arial" panose="020B0604020202020204" pitchFamily="34" charset="0"/>
              </a:rPr>
              <a:t>k</a:t>
            </a:r>
            <a:r>
              <a:rPr lang="en-CA" altLang="zh-CN" sz="1600" baseline="-25000" dirty="0" err="1">
                <a:latin typeface="Arial" panose="020B0604020202020204" pitchFamily="34" charset="0"/>
                <a:cs typeface="Arial" panose="020B0604020202020204" pitchFamily="34" charset="0"/>
              </a:rPr>
              <a:t>t</a:t>
            </a:r>
            <a:r>
              <a:rPr lang="en-CA" altLang="zh-CN" sz="1600" baseline="300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a:t>
            </a:r>
            <a:r>
              <a:rPr lang="el-GR" altLang="zh-CN" sz="1600" dirty="0" err="1">
                <a:latin typeface="Arial" panose="020B0604020202020204" pitchFamily="34" charset="0"/>
                <a:cs typeface="Arial" panose="020B0604020202020204" pitchFamily="34" charset="0"/>
              </a:rPr>
              <a:t>Σ</a:t>
            </a:r>
            <a:r>
              <a:rPr lang="el-GR" altLang="zh-CN" sz="1600" b="1" baseline="-25000" dirty="0" err="1">
                <a:latin typeface="Arial" panose="020B0604020202020204" pitchFamily="34" charset="0"/>
                <a:cs typeface="Arial" panose="020B0604020202020204" pitchFamily="34" charset="0"/>
              </a:rPr>
              <a:t>β</a:t>
            </a:r>
            <a:r>
              <a:rPr lang="el-GR" altLang="zh-CN" sz="1600" dirty="0">
                <a:latin typeface="Arial" panose="020B0604020202020204" pitchFamily="34" charset="0"/>
                <a:cs typeface="Arial" panose="020B0604020202020204" pitchFamily="34" charset="0"/>
              </a:rPr>
              <a:t>​​[1</a:t>
            </a:r>
            <a:r>
              <a:rPr lang="zh-CN" altLang="en-US" sz="1600" dirty="0">
                <a:latin typeface="Arial" panose="020B0604020202020204" pitchFamily="34" charset="0"/>
                <a:cs typeface="Arial" panose="020B0604020202020204" pitchFamily="34" charset="0"/>
              </a:rPr>
              <a:t> </a:t>
            </a:r>
            <a:r>
              <a:rPr lang="en-CA" altLang="zh-CN" sz="1600" dirty="0" err="1">
                <a:latin typeface="Arial" panose="020B0604020202020204" pitchFamily="34" charset="0"/>
                <a:cs typeface="Arial" panose="020B0604020202020204" pitchFamily="34" charset="0"/>
              </a:rPr>
              <a:t>k</a:t>
            </a:r>
            <a:r>
              <a:rPr lang="en-CA" altLang="zh-CN" sz="1600" baseline="-25000" dirty="0" err="1">
                <a:latin typeface="Arial" panose="020B0604020202020204" pitchFamily="34" charset="0"/>
                <a:cs typeface="Arial" panose="020B0604020202020204" pitchFamily="34" charset="0"/>
              </a:rPr>
              <a:t>t</a:t>
            </a:r>
            <a:r>
              <a:rPr lang="en-CA" altLang="zh-CN" sz="1600" dirty="0">
                <a:latin typeface="Arial" panose="020B0604020202020204" pitchFamily="34" charset="0"/>
                <a:cs typeface="Arial" panose="020B0604020202020204" pitchFamily="34" charset="0"/>
              </a:rPr>
              <a:t>​​]</a:t>
            </a:r>
            <a:r>
              <a:rPr lang="en-US" altLang="zh-CN" sz="1600" baseline="30000" dirty="0">
                <a:latin typeface="Arial" panose="020B0604020202020204" pitchFamily="34" charset="0"/>
                <a:cs typeface="Arial" panose="020B0604020202020204" pitchFamily="34" charset="0"/>
              </a:rPr>
              <a:t>T</a:t>
            </a:r>
            <a:r>
              <a:rPr lang="en-CA" altLang="zh-CN" sz="1600" dirty="0">
                <a:latin typeface="Arial" panose="020B0604020202020204" pitchFamily="34" charset="0"/>
                <a:cs typeface="Arial" panose="020B0604020202020204" pitchFamily="34" charset="0"/>
              </a:rPr>
              <a:t>.</a:t>
            </a:r>
          </a:p>
          <a:p>
            <a:pPr lvl="3">
              <a:lnSpc>
                <a:spcPts val="3080"/>
              </a:lnSpc>
            </a:pPr>
            <a:r>
              <a:rPr lang="en-CA" altLang="zh-CN" sz="1600" dirty="0">
                <a:latin typeface="Arial" panose="020B0604020202020204" pitchFamily="34" charset="0"/>
                <a:cs typeface="Arial" panose="020B0604020202020204" pitchFamily="34" charset="0"/>
              </a:rPr>
              <a:t>Finally, we approximate the loss distribution for candidate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u</a:t>
            </a:r>
            <a:r>
              <a:rPr lang="en-CA" altLang="zh-CN" sz="1600" dirty="0">
                <a:latin typeface="Arial" panose="020B0604020202020204" pitchFamily="34" charset="0"/>
                <a:cs typeface="Arial" panose="020B0604020202020204" pitchFamily="34" charset="0"/>
              </a:rPr>
              <a:t>sing the formulas for v(t) and </a:t>
            </a:r>
            <a:r>
              <a:rPr lang="el-GR" altLang="zh-CN" sz="1600" dirty="0">
                <a:latin typeface="Arial" panose="020B0604020202020204" pitchFamily="34" charset="0"/>
                <a:cs typeface="Arial" panose="020B0604020202020204" pitchFamily="34" charset="0"/>
              </a:rPr>
              <a:t>σ</a:t>
            </a:r>
            <a:r>
              <a:rPr lang="el-GR" altLang="zh-CN" sz="1600" baseline="30000" dirty="0">
                <a:latin typeface="Arial" panose="020B0604020202020204" pitchFamily="34" charset="0"/>
                <a:cs typeface="Arial" panose="020B0604020202020204" pitchFamily="34" charset="0"/>
              </a:rPr>
              <a:t>2</a:t>
            </a:r>
            <a:r>
              <a:rPr lang="el-GR" altLang="zh-CN" sz="16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t</a:t>
            </a:r>
            <a:r>
              <a:rPr lang="en-US" altLang="zh-CN" sz="16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W</a:t>
            </a:r>
            <a:r>
              <a:rPr lang="en-CA" altLang="zh-CN" sz="1600" dirty="0">
                <a:latin typeface="Arial" panose="020B0604020202020204" pitchFamily="34" charset="0"/>
                <a:cs typeface="Arial" panose="020B0604020202020204" pitchFamily="34" charset="0"/>
              </a:rPr>
              <a:t>e approximate the distribution of the converged loss as:</a:t>
            </a:r>
          </a:p>
          <a:p>
            <a:pPr lvl="4">
              <a:lnSpc>
                <a:spcPts val="3080"/>
              </a:lnSpc>
            </a:pPr>
            <a:r>
              <a:rPr lang="en-CA" altLang="zh-CN" sz="1600" dirty="0">
                <a:latin typeface="Arial" panose="020B0604020202020204" pitchFamily="34" charset="0"/>
                <a:cs typeface="Arial" panose="020B0604020202020204" pitchFamily="34" charset="0"/>
              </a:rPr>
              <a:t>ℓ(y,</a:t>
            </a:r>
            <a:r>
              <a:rPr lang="zh-CN" altLang="en-US" sz="1600" dirty="0">
                <a:latin typeface="Arial" panose="020B0604020202020204" pitchFamily="34" charset="0"/>
                <a:cs typeface="Arial" panose="020B0604020202020204" pitchFamily="34" charset="0"/>
              </a:rPr>
              <a:t> </a:t>
            </a:r>
            <a:r>
              <a:rPr lang="en-CA" altLang="zh-CN" sz="1600" i="1" dirty="0">
                <a:latin typeface="Arial" panose="020B0604020202020204" pitchFamily="34" charset="0"/>
                <a:cs typeface="Arial" panose="020B0604020202020204" pitchFamily="34" charset="0"/>
              </a:rPr>
              <a:t>M</a:t>
            </a:r>
            <a:r>
              <a:rPr lang="el-GR" altLang="zh-CN" sz="1400" dirty="0">
                <a:latin typeface="Arial" panose="020B0604020202020204" pitchFamily="34" charset="0"/>
                <a:cs typeface="Arial" panose="020B0604020202020204" pitchFamily="34" charset="0"/>
              </a:rPr>
              <a:t>γ</a:t>
            </a:r>
            <a:r>
              <a:rPr lang="en-CA" altLang="zh-CN" sz="1400" baseline="-25000" dirty="0" err="1">
                <a:latin typeface="Arial" panose="020B0604020202020204" pitchFamily="34" charset="0"/>
                <a:cs typeface="Arial" panose="020B0604020202020204" pitchFamily="34" charset="0"/>
              </a:rPr>
              <a:t>i</a:t>
            </a:r>
            <a:r>
              <a:rPr lang="en-CA" altLang="zh-CN" sz="1400" dirty="0">
                <a:latin typeface="Arial" panose="020B0604020202020204" pitchFamily="34" charset="0"/>
                <a:cs typeface="Arial" panose="020B0604020202020204" pitchFamily="34" charset="0"/>
              </a:rPr>
              <a:t>​</a:t>
            </a:r>
            <a:r>
              <a:rPr lang="en-CA" altLang="zh-CN" sz="1600" baseline="300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​(X))∼N(</a:t>
            </a:r>
            <a:r>
              <a:rPr lang="en-CA" altLang="zh-CN" sz="1600" b="1" dirty="0">
                <a:latin typeface="Arial" panose="020B0604020202020204" pitchFamily="34" charset="0"/>
                <a:cs typeface="Arial" panose="020B0604020202020204" pitchFamily="34" charset="0"/>
              </a:rPr>
              <a:t>v</a:t>
            </a:r>
            <a:r>
              <a:rPr lang="en-CA" altLang="zh-CN" sz="1600" dirty="0">
                <a:latin typeface="Arial" panose="020B0604020202020204" pitchFamily="34" charset="0"/>
                <a:cs typeface="Arial" panose="020B0604020202020204" pitchFamily="34" charset="0"/>
              </a:rPr>
              <a:t>(N),</a:t>
            </a:r>
            <a:r>
              <a:rPr lang="el-GR" altLang="zh-CN" sz="1600" dirty="0">
                <a:latin typeface="Arial" panose="020B0604020202020204" pitchFamily="34" charset="0"/>
                <a:cs typeface="Arial" panose="020B0604020202020204" pitchFamily="34" charset="0"/>
              </a:rPr>
              <a:t>σ</a:t>
            </a:r>
            <a:r>
              <a:rPr lang="en-US" altLang="zh-CN" sz="1600" baseline="30000" dirty="0">
                <a:latin typeface="Arial" panose="020B0604020202020204" pitchFamily="34" charset="0"/>
                <a:cs typeface="Arial" panose="020B0604020202020204" pitchFamily="34" charset="0"/>
              </a:rPr>
              <a:t>2</a:t>
            </a:r>
            <a:r>
              <a:rPr lang="el-GR" altLang="zh-CN" sz="1600" dirty="0">
                <a:latin typeface="Arial" panose="020B0604020202020204" pitchFamily="34" charset="0"/>
                <a:cs typeface="Arial" panose="020B0604020202020204" pitchFamily="34" charset="0"/>
              </a:rPr>
              <a:t>(</a:t>
            </a:r>
            <a:r>
              <a:rPr lang="en-CA" altLang="zh-CN" sz="1600" dirty="0">
                <a:latin typeface="Arial" panose="020B0604020202020204" pitchFamily="34" charset="0"/>
                <a:cs typeface="Arial" panose="020B0604020202020204" pitchFamily="34" charset="0"/>
              </a:rPr>
              <a:t>N)) where N represents a large number of epochs (e.g., N=200 in our experiments).</a:t>
            </a:r>
            <a:endParaRPr lang="zh-CN" altLang="en-US" sz="16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15</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 name="半闭框 4">
            <a:extLst>
              <a:ext uri="{FF2B5EF4-FFF2-40B4-BE49-F238E27FC236}">
                <a16:creationId xmlns:a16="http://schemas.microsoft.com/office/drawing/2014/main" id="{7738C415-03C7-D94F-A6F8-665652F91598}"/>
              </a:ext>
            </a:extLst>
          </p:cNvPr>
          <p:cNvSpPr/>
          <p:nvPr/>
        </p:nvSpPr>
        <p:spPr>
          <a:xfrm rot="18881528" flipH="1">
            <a:off x="4101197" y="3254419"/>
            <a:ext cx="52054" cy="50846"/>
          </a:xfrm>
          <a:prstGeom prst="halfFrame">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dirty="0">
              <a:solidFill>
                <a:schemeClr val="tx1"/>
              </a:solidFill>
            </a:endParaRPr>
          </a:p>
        </p:txBody>
      </p:sp>
      <p:sp>
        <p:nvSpPr>
          <p:cNvPr id="10" name="半闭框 9">
            <a:extLst>
              <a:ext uri="{FF2B5EF4-FFF2-40B4-BE49-F238E27FC236}">
                <a16:creationId xmlns:a16="http://schemas.microsoft.com/office/drawing/2014/main" id="{78C9E1A6-B61D-724A-8D96-2129CA294871}"/>
              </a:ext>
            </a:extLst>
          </p:cNvPr>
          <p:cNvSpPr/>
          <p:nvPr/>
        </p:nvSpPr>
        <p:spPr>
          <a:xfrm rot="18881528" flipH="1">
            <a:off x="5870070" y="3818248"/>
            <a:ext cx="52054" cy="50846"/>
          </a:xfrm>
          <a:prstGeom prst="halfFrame">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p:sp>
        <p:nvSpPr>
          <p:cNvPr id="11" name="半闭框 10">
            <a:extLst>
              <a:ext uri="{FF2B5EF4-FFF2-40B4-BE49-F238E27FC236}">
                <a16:creationId xmlns:a16="http://schemas.microsoft.com/office/drawing/2014/main" id="{58F74BAC-0C81-A740-BCC9-95321B9E30C2}"/>
              </a:ext>
            </a:extLst>
          </p:cNvPr>
          <p:cNvSpPr/>
          <p:nvPr/>
        </p:nvSpPr>
        <p:spPr>
          <a:xfrm rot="18881528" flipH="1">
            <a:off x="6371535" y="4176650"/>
            <a:ext cx="52054" cy="50846"/>
          </a:xfrm>
          <a:prstGeom prst="halfFrame">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p:sp>
        <p:nvSpPr>
          <p:cNvPr id="12" name="半闭框 11">
            <a:extLst>
              <a:ext uri="{FF2B5EF4-FFF2-40B4-BE49-F238E27FC236}">
                <a16:creationId xmlns:a16="http://schemas.microsoft.com/office/drawing/2014/main" id="{C81B7BD6-234D-514B-B0C6-1A91712E5927}"/>
              </a:ext>
            </a:extLst>
          </p:cNvPr>
          <p:cNvSpPr/>
          <p:nvPr/>
        </p:nvSpPr>
        <p:spPr>
          <a:xfrm rot="18881528" flipH="1">
            <a:off x="5639365" y="4657945"/>
            <a:ext cx="52054" cy="50846"/>
          </a:xfrm>
          <a:prstGeom prst="halfFrame">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p:sp>
        <p:nvSpPr>
          <p:cNvPr id="13" name="半闭框 12">
            <a:extLst>
              <a:ext uri="{FF2B5EF4-FFF2-40B4-BE49-F238E27FC236}">
                <a16:creationId xmlns:a16="http://schemas.microsoft.com/office/drawing/2014/main" id="{D42C22DA-BD3D-FE48-B537-9E3B05D4315A}"/>
              </a:ext>
            </a:extLst>
          </p:cNvPr>
          <p:cNvSpPr/>
          <p:nvPr/>
        </p:nvSpPr>
        <p:spPr>
          <a:xfrm rot="18881528" flipH="1">
            <a:off x="6773870" y="4730308"/>
            <a:ext cx="52054" cy="50846"/>
          </a:xfrm>
          <a:prstGeom prst="halfFrame">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69051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9664338"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UQ-Guided</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Scheme</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Iteratively</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discard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configurations</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based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confidence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level.</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16</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cxnSp>
        <p:nvCxnSpPr>
          <p:cNvPr id="98" name="直线箭头连接符 97">
            <a:extLst>
              <a:ext uri="{FF2B5EF4-FFF2-40B4-BE49-F238E27FC236}">
                <a16:creationId xmlns:a16="http://schemas.microsoft.com/office/drawing/2014/main" id="{D87AB1E1-1C73-274A-9D7F-62E0A3E4A03B}"/>
              </a:ext>
            </a:extLst>
          </p:cNvPr>
          <p:cNvCxnSpPr>
            <a:cxnSpLocks/>
          </p:cNvCxnSpPr>
          <p:nvPr/>
        </p:nvCxnSpPr>
        <p:spPr>
          <a:xfrm>
            <a:off x="4667765" y="4213467"/>
            <a:ext cx="490281"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9" name="圆角矩形 98">
            <a:extLst>
              <a:ext uri="{FF2B5EF4-FFF2-40B4-BE49-F238E27FC236}">
                <a16:creationId xmlns:a16="http://schemas.microsoft.com/office/drawing/2014/main" id="{3C2BB7B4-A1A1-8D4E-9175-EB9947DC86A0}"/>
              </a:ext>
            </a:extLst>
          </p:cNvPr>
          <p:cNvSpPr/>
          <p:nvPr/>
        </p:nvSpPr>
        <p:spPr>
          <a:xfrm>
            <a:off x="3341898" y="3524195"/>
            <a:ext cx="1640282" cy="1420678"/>
          </a:xfrm>
          <a:prstGeom prst="roundRect">
            <a:avLst/>
          </a:prstGeom>
          <a:solidFill>
            <a:srgbClr val="FCFFD9"/>
          </a:solidFill>
          <a:ln w="1905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sz="1400" dirty="0">
              <a:latin typeface="Times New Roman" panose="02020603050405020304" pitchFamily="18" charset="0"/>
              <a:cs typeface="Times New Roman" panose="02020603050405020304" pitchFamily="18" charset="0"/>
            </a:endParaRPr>
          </a:p>
        </p:txBody>
      </p:sp>
      <p:sp>
        <p:nvSpPr>
          <p:cNvPr id="100" name="矩形 99">
            <a:extLst>
              <a:ext uri="{FF2B5EF4-FFF2-40B4-BE49-F238E27FC236}">
                <a16:creationId xmlns:a16="http://schemas.microsoft.com/office/drawing/2014/main" id="{2DB0D46A-CA3E-044D-B1AF-07D5C4523BAE}"/>
              </a:ext>
            </a:extLst>
          </p:cNvPr>
          <p:cNvSpPr/>
          <p:nvPr/>
        </p:nvSpPr>
        <p:spPr>
          <a:xfrm>
            <a:off x="1380691" y="3638381"/>
            <a:ext cx="204232" cy="1792494"/>
          </a:xfrm>
          <a:prstGeom prst="rect">
            <a:avLst/>
          </a:prstGeom>
          <a:ln w="19050">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1400" b="1" i="1" dirty="0">
                <a:latin typeface="Times" pitchFamily="2" charset="0"/>
              </a:rPr>
              <a:t>K</a:t>
            </a:r>
            <a:endParaRPr kumimoji="1" lang="zh-CN" altLang="en-US" sz="1400" b="1" i="1" dirty="0">
              <a:latin typeface="Times" pitchFamily="2" charset="0"/>
            </a:endParaRPr>
          </a:p>
        </p:txBody>
      </p:sp>
      <p:sp>
        <p:nvSpPr>
          <p:cNvPr id="101" name="文本框 100">
            <a:extLst>
              <a:ext uri="{FF2B5EF4-FFF2-40B4-BE49-F238E27FC236}">
                <a16:creationId xmlns:a16="http://schemas.microsoft.com/office/drawing/2014/main" id="{784BED7B-A2C8-C247-9F3E-777A2F954AEB}"/>
              </a:ext>
            </a:extLst>
          </p:cNvPr>
          <p:cNvSpPr txBox="1"/>
          <p:nvPr/>
        </p:nvSpPr>
        <p:spPr>
          <a:xfrm>
            <a:off x="1282014" y="5441154"/>
            <a:ext cx="1135247" cy="307777"/>
          </a:xfrm>
          <a:prstGeom prst="rect">
            <a:avLst/>
          </a:prstGeom>
          <a:noFill/>
        </p:spPr>
        <p:txBody>
          <a:bodyPr wrap="none" rtlCol="0">
            <a:spAutoFit/>
          </a:bodyPr>
          <a:lstStyle/>
          <a:p>
            <a:r>
              <a:rPr kumimoji="1" lang="en-US" altLang="zh-CN" sz="1400" b="1" dirty="0">
                <a:latin typeface="Times" pitchFamily="2" charset="0"/>
              </a:rPr>
              <a:t>Round</a:t>
            </a:r>
            <a:r>
              <a:rPr kumimoji="1" lang="zh-CN" altLang="en-US" sz="1400" b="1" dirty="0">
                <a:latin typeface="Times" pitchFamily="2" charset="0"/>
              </a:rPr>
              <a:t> </a:t>
            </a:r>
            <a:r>
              <a:rPr kumimoji="1" lang="en-US" altLang="zh-CN" sz="1400" b="1" dirty="0">
                <a:latin typeface="Times" pitchFamily="2" charset="0"/>
              </a:rPr>
              <a:t>Start</a:t>
            </a:r>
            <a:endParaRPr kumimoji="1" lang="zh-CN" altLang="en-US" sz="1400" b="1" dirty="0">
              <a:latin typeface="Times" pitchFamily="2" charset="0"/>
            </a:endParaRPr>
          </a:p>
        </p:txBody>
      </p:sp>
      <p:cxnSp>
        <p:nvCxnSpPr>
          <p:cNvPr id="102" name="直线箭头连接符 101">
            <a:extLst>
              <a:ext uri="{FF2B5EF4-FFF2-40B4-BE49-F238E27FC236}">
                <a16:creationId xmlns:a16="http://schemas.microsoft.com/office/drawing/2014/main" id="{5F3189C1-A658-834F-9B10-C2BECA31D5BF}"/>
              </a:ext>
            </a:extLst>
          </p:cNvPr>
          <p:cNvCxnSpPr>
            <a:cxnSpLocks/>
          </p:cNvCxnSpPr>
          <p:nvPr/>
        </p:nvCxnSpPr>
        <p:spPr>
          <a:xfrm flipV="1">
            <a:off x="1604159" y="5059298"/>
            <a:ext cx="4855086" cy="1150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39C5469C-33CC-944B-B7C3-0671D7D71457}"/>
              </a:ext>
            </a:extLst>
          </p:cNvPr>
          <p:cNvCxnSpPr>
            <a:cxnSpLocks/>
          </p:cNvCxnSpPr>
          <p:nvPr/>
        </p:nvCxnSpPr>
        <p:spPr>
          <a:xfrm>
            <a:off x="6617955" y="5062085"/>
            <a:ext cx="769976" cy="758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组合 103">
            <a:extLst>
              <a:ext uri="{FF2B5EF4-FFF2-40B4-BE49-F238E27FC236}">
                <a16:creationId xmlns:a16="http://schemas.microsoft.com/office/drawing/2014/main" id="{6CA7DC9B-1EED-E04B-B02E-89F02A6C1FE4}"/>
              </a:ext>
            </a:extLst>
          </p:cNvPr>
          <p:cNvGrpSpPr/>
          <p:nvPr/>
        </p:nvGrpSpPr>
        <p:grpSpPr>
          <a:xfrm>
            <a:off x="8843893" y="3523212"/>
            <a:ext cx="732893" cy="2371410"/>
            <a:chOff x="7371918" y="1242228"/>
            <a:chExt cx="732893" cy="2519453"/>
          </a:xfrm>
        </p:grpSpPr>
        <p:cxnSp>
          <p:nvCxnSpPr>
            <p:cNvPr id="142" name="直线连接符 141">
              <a:extLst>
                <a:ext uri="{FF2B5EF4-FFF2-40B4-BE49-F238E27FC236}">
                  <a16:creationId xmlns:a16="http://schemas.microsoft.com/office/drawing/2014/main" id="{73CF7D07-4064-2647-B7C3-C7B99CCBB7F9}"/>
                </a:ext>
              </a:extLst>
            </p:cNvPr>
            <p:cNvCxnSpPr/>
            <p:nvPr/>
          </p:nvCxnSpPr>
          <p:spPr>
            <a:xfrm>
              <a:off x="7762038" y="1242228"/>
              <a:ext cx="0" cy="25194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D3462989-845A-0440-8030-808FA2AC8DCB}"/>
                </a:ext>
              </a:extLst>
            </p:cNvPr>
            <p:cNvSpPr txBox="1"/>
            <p:nvPr/>
          </p:nvSpPr>
          <p:spPr>
            <a:xfrm>
              <a:off x="7371918" y="2261664"/>
              <a:ext cx="732893" cy="555884"/>
            </a:xfrm>
            <a:prstGeom prst="rect">
              <a:avLst/>
            </a:prstGeom>
            <a:solidFill>
              <a:schemeClr val="lt1"/>
            </a:solidFill>
          </p:spPr>
          <p:txBody>
            <a:bodyPr wrap="none" rtlCol="0">
              <a:spAutoFit/>
            </a:bodyPr>
            <a:lstStyle/>
            <a:p>
              <a:r>
                <a:rPr kumimoji="1" lang="en-US" altLang="zh-CN" sz="1400" b="1" dirty="0">
                  <a:latin typeface="Times" pitchFamily="2" charset="0"/>
                </a:rPr>
                <a:t>Budget</a:t>
              </a:r>
            </a:p>
            <a:p>
              <a:pPr algn="ctr"/>
              <a:r>
                <a:rPr kumimoji="1" lang="en-US" altLang="zh-CN" sz="1400" b="1" dirty="0">
                  <a:latin typeface="Times" pitchFamily="2" charset="0"/>
                </a:rPr>
                <a:t>Ends</a:t>
              </a:r>
              <a:endParaRPr kumimoji="1" lang="zh-CN" altLang="en-US" sz="1400" b="1" dirty="0">
                <a:latin typeface="Times" pitchFamily="2" charset="0"/>
              </a:endParaRPr>
            </a:p>
          </p:txBody>
        </p:sp>
      </p:grpSp>
      <p:grpSp>
        <p:nvGrpSpPr>
          <p:cNvPr id="105" name="组合 104">
            <a:extLst>
              <a:ext uri="{FF2B5EF4-FFF2-40B4-BE49-F238E27FC236}">
                <a16:creationId xmlns:a16="http://schemas.microsoft.com/office/drawing/2014/main" id="{2F1538BB-B700-9246-81D1-7B2FAC5CC2AE}"/>
              </a:ext>
            </a:extLst>
          </p:cNvPr>
          <p:cNvGrpSpPr/>
          <p:nvPr/>
        </p:nvGrpSpPr>
        <p:grpSpPr>
          <a:xfrm>
            <a:off x="6467616" y="3581998"/>
            <a:ext cx="207025" cy="1840364"/>
            <a:chOff x="3666607" y="1537153"/>
            <a:chExt cx="247801" cy="1840364"/>
          </a:xfrm>
        </p:grpSpPr>
        <p:sp>
          <p:nvSpPr>
            <p:cNvPr id="140" name="矩形 139">
              <a:extLst>
                <a:ext uri="{FF2B5EF4-FFF2-40B4-BE49-F238E27FC236}">
                  <a16:creationId xmlns:a16="http://schemas.microsoft.com/office/drawing/2014/main" id="{D6BBABF3-A93C-EE42-A8C3-163274D72944}"/>
                </a:ext>
              </a:extLst>
            </p:cNvPr>
            <p:cNvSpPr/>
            <p:nvPr/>
          </p:nvSpPr>
          <p:spPr>
            <a:xfrm>
              <a:off x="3671469" y="2171189"/>
              <a:ext cx="242939" cy="1206328"/>
            </a:xfrm>
            <a:prstGeom prst="rect">
              <a:avLst/>
            </a:prstGeom>
            <a:ln w="19050">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zh-CN" sz="1400" b="1" i="1" dirty="0">
                  <a:latin typeface="Times" pitchFamily="2" charset="0"/>
                </a:rPr>
                <a:t>k</a:t>
              </a:r>
              <a:endParaRPr kumimoji="1" lang="zh-CN" altLang="en-US" sz="1400" b="1" i="1" dirty="0">
                <a:latin typeface="Times" pitchFamily="2" charset="0"/>
              </a:endParaRPr>
            </a:p>
          </p:txBody>
        </p:sp>
        <p:sp>
          <p:nvSpPr>
            <p:cNvPr id="141" name="矩形 140">
              <a:extLst>
                <a:ext uri="{FF2B5EF4-FFF2-40B4-BE49-F238E27FC236}">
                  <a16:creationId xmlns:a16="http://schemas.microsoft.com/office/drawing/2014/main" id="{C27EE561-FAC2-0D4A-8F87-DC3491DE821F}"/>
                </a:ext>
              </a:extLst>
            </p:cNvPr>
            <p:cNvSpPr/>
            <p:nvPr/>
          </p:nvSpPr>
          <p:spPr>
            <a:xfrm>
              <a:off x="3666607" y="1537153"/>
              <a:ext cx="242939" cy="634036"/>
            </a:xfrm>
            <a:prstGeom prst="rect">
              <a:avLst/>
            </a:prstGeom>
            <a:ln w="19050">
              <a:solidFill>
                <a:schemeClr val="accent4"/>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sz="1400" dirty="0"/>
            </a:p>
          </p:txBody>
        </p:sp>
      </p:grpSp>
      <p:sp>
        <p:nvSpPr>
          <p:cNvPr id="106" name="文本框 105">
            <a:extLst>
              <a:ext uri="{FF2B5EF4-FFF2-40B4-BE49-F238E27FC236}">
                <a16:creationId xmlns:a16="http://schemas.microsoft.com/office/drawing/2014/main" id="{6C32F3C4-F355-0F49-95FB-ABE70298824F}"/>
              </a:ext>
            </a:extLst>
          </p:cNvPr>
          <p:cNvSpPr txBox="1"/>
          <p:nvPr/>
        </p:nvSpPr>
        <p:spPr>
          <a:xfrm>
            <a:off x="3535506" y="5441154"/>
            <a:ext cx="837089" cy="307777"/>
          </a:xfrm>
          <a:prstGeom prst="rect">
            <a:avLst/>
          </a:prstGeom>
          <a:noFill/>
        </p:spPr>
        <p:txBody>
          <a:bodyPr wrap="none" rtlCol="0">
            <a:spAutoFit/>
          </a:bodyPr>
          <a:lstStyle/>
          <a:p>
            <a:r>
              <a:rPr kumimoji="1" lang="en-US" altLang="zh-CN" sz="1400" b="1" dirty="0">
                <a:latin typeface="Times" pitchFamily="2" charset="0"/>
              </a:rPr>
              <a:t>Round</a:t>
            </a:r>
            <a:r>
              <a:rPr kumimoji="1" lang="zh-CN" altLang="en-US" sz="1400" b="1" dirty="0">
                <a:latin typeface="Times" pitchFamily="2" charset="0"/>
              </a:rPr>
              <a:t> </a:t>
            </a:r>
            <a:r>
              <a:rPr kumimoji="1" lang="en-US" altLang="zh-CN" sz="1400" b="1" dirty="0">
                <a:latin typeface="Times" pitchFamily="2" charset="0"/>
              </a:rPr>
              <a:t>1</a:t>
            </a:r>
            <a:endParaRPr kumimoji="1" lang="zh-CN" altLang="en-US" sz="1400" b="1" dirty="0">
              <a:latin typeface="Times" pitchFamily="2" charset="0"/>
            </a:endParaRPr>
          </a:p>
        </p:txBody>
      </p:sp>
      <p:grpSp>
        <p:nvGrpSpPr>
          <p:cNvPr id="107" name="组合 106">
            <a:extLst>
              <a:ext uri="{FF2B5EF4-FFF2-40B4-BE49-F238E27FC236}">
                <a16:creationId xmlns:a16="http://schemas.microsoft.com/office/drawing/2014/main" id="{275D3642-B856-8948-AD01-B3833FC8E956}"/>
              </a:ext>
            </a:extLst>
          </p:cNvPr>
          <p:cNvGrpSpPr/>
          <p:nvPr/>
        </p:nvGrpSpPr>
        <p:grpSpPr>
          <a:xfrm>
            <a:off x="7399844" y="4234534"/>
            <a:ext cx="205204" cy="1206684"/>
            <a:chOff x="3670778" y="2170833"/>
            <a:chExt cx="245622" cy="1206684"/>
          </a:xfrm>
        </p:grpSpPr>
        <p:sp>
          <p:nvSpPr>
            <p:cNvPr id="138" name="矩形 137">
              <a:extLst>
                <a:ext uri="{FF2B5EF4-FFF2-40B4-BE49-F238E27FC236}">
                  <a16:creationId xmlns:a16="http://schemas.microsoft.com/office/drawing/2014/main" id="{9B0A7336-5A06-374A-B53B-04D440310C0D}"/>
                </a:ext>
              </a:extLst>
            </p:cNvPr>
            <p:cNvSpPr/>
            <p:nvPr/>
          </p:nvSpPr>
          <p:spPr>
            <a:xfrm>
              <a:off x="3671469" y="2809233"/>
              <a:ext cx="244931" cy="568284"/>
            </a:xfrm>
            <a:prstGeom prst="rect">
              <a:avLst/>
            </a:prstGeom>
            <a:ln w="19050">
              <a:solidFill>
                <a:schemeClr val="accent4"/>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sz="1400" dirty="0"/>
            </a:p>
          </p:txBody>
        </p:sp>
        <p:sp>
          <p:nvSpPr>
            <p:cNvPr id="139" name="矩形 138">
              <a:extLst>
                <a:ext uri="{FF2B5EF4-FFF2-40B4-BE49-F238E27FC236}">
                  <a16:creationId xmlns:a16="http://schemas.microsoft.com/office/drawing/2014/main" id="{2737492E-3B0D-5642-8519-E3E6BE6ABD86}"/>
                </a:ext>
              </a:extLst>
            </p:cNvPr>
            <p:cNvSpPr/>
            <p:nvPr/>
          </p:nvSpPr>
          <p:spPr>
            <a:xfrm>
              <a:off x="3670778" y="2170833"/>
              <a:ext cx="242940" cy="642102"/>
            </a:xfrm>
            <a:prstGeom prst="rect">
              <a:avLst/>
            </a:prstGeom>
            <a:ln w="19050">
              <a:solidFill>
                <a:schemeClr val="accent4"/>
              </a:solidFill>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sz="1400" dirty="0"/>
            </a:p>
          </p:txBody>
        </p:sp>
      </p:grpSp>
      <p:grpSp>
        <p:nvGrpSpPr>
          <p:cNvPr id="108" name="组合 107">
            <a:extLst>
              <a:ext uri="{FF2B5EF4-FFF2-40B4-BE49-F238E27FC236}">
                <a16:creationId xmlns:a16="http://schemas.microsoft.com/office/drawing/2014/main" id="{265D4249-1090-6A4B-92AD-F41422A39ABE}"/>
              </a:ext>
            </a:extLst>
          </p:cNvPr>
          <p:cNvGrpSpPr/>
          <p:nvPr/>
        </p:nvGrpSpPr>
        <p:grpSpPr>
          <a:xfrm>
            <a:off x="6573336" y="5458198"/>
            <a:ext cx="875185" cy="391737"/>
            <a:chOff x="1241344" y="3414323"/>
            <a:chExt cx="1593322" cy="391737"/>
          </a:xfrm>
        </p:grpSpPr>
        <p:sp>
          <p:nvSpPr>
            <p:cNvPr id="136" name="文本框 135">
              <a:extLst>
                <a:ext uri="{FF2B5EF4-FFF2-40B4-BE49-F238E27FC236}">
                  <a16:creationId xmlns:a16="http://schemas.microsoft.com/office/drawing/2014/main" id="{73569F1D-78A4-7D4C-A5BA-28E13FC39705}"/>
                </a:ext>
              </a:extLst>
            </p:cNvPr>
            <p:cNvSpPr txBox="1"/>
            <p:nvPr/>
          </p:nvSpPr>
          <p:spPr>
            <a:xfrm>
              <a:off x="1310702" y="3498283"/>
              <a:ext cx="1523964" cy="307777"/>
            </a:xfrm>
            <a:prstGeom prst="rect">
              <a:avLst/>
            </a:prstGeom>
            <a:noFill/>
          </p:spPr>
          <p:txBody>
            <a:bodyPr wrap="none" rtlCol="0">
              <a:spAutoFit/>
            </a:bodyPr>
            <a:lstStyle/>
            <a:p>
              <a:r>
                <a:rPr kumimoji="1" lang="en-US" altLang="zh-CN" sz="1400" b="1" dirty="0">
                  <a:latin typeface="Times" pitchFamily="2" charset="0"/>
                </a:rPr>
                <a:t>Round</a:t>
              </a:r>
              <a:r>
                <a:rPr kumimoji="1" lang="zh-CN" altLang="en-US" sz="1400" b="1" dirty="0">
                  <a:latin typeface="Times" pitchFamily="2" charset="0"/>
                </a:rPr>
                <a:t> </a:t>
              </a:r>
              <a:r>
                <a:rPr kumimoji="1" lang="en-US" altLang="zh-CN" sz="1400" b="1" dirty="0">
                  <a:latin typeface="Times" pitchFamily="2" charset="0"/>
                </a:rPr>
                <a:t>2</a:t>
              </a:r>
              <a:endParaRPr kumimoji="1" lang="zh-CN" altLang="en-US" sz="1400" b="1" dirty="0">
                <a:latin typeface="Times" pitchFamily="2" charset="0"/>
              </a:endParaRPr>
            </a:p>
          </p:txBody>
        </p:sp>
        <p:sp>
          <p:nvSpPr>
            <p:cNvPr id="137" name="右大括号 136">
              <a:extLst>
                <a:ext uri="{FF2B5EF4-FFF2-40B4-BE49-F238E27FC236}">
                  <a16:creationId xmlns:a16="http://schemas.microsoft.com/office/drawing/2014/main" id="{8989E096-5238-C742-865D-BB6B3A2576EE}"/>
                </a:ext>
              </a:extLst>
            </p:cNvPr>
            <p:cNvSpPr/>
            <p:nvPr/>
          </p:nvSpPr>
          <p:spPr>
            <a:xfrm rot="5400000">
              <a:off x="1933164" y="2722503"/>
              <a:ext cx="132108" cy="1515747"/>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sz="1400"/>
            </a:p>
          </p:txBody>
        </p:sp>
      </p:grpSp>
      <p:cxnSp>
        <p:nvCxnSpPr>
          <p:cNvPr id="109" name="直线箭头连接符 108">
            <a:extLst>
              <a:ext uri="{FF2B5EF4-FFF2-40B4-BE49-F238E27FC236}">
                <a16:creationId xmlns:a16="http://schemas.microsoft.com/office/drawing/2014/main" id="{4962279C-37C2-124F-B3B1-98E890976D08}"/>
              </a:ext>
            </a:extLst>
          </p:cNvPr>
          <p:cNvCxnSpPr>
            <a:cxnSpLocks/>
          </p:cNvCxnSpPr>
          <p:nvPr/>
        </p:nvCxnSpPr>
        <p:spPr>
          <a:xfrm>
            <a:off x="7630342" y="5045228"/>
            <a:ext cx="65578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a:extLst>
              <a:ext uri="{FF2B5EF4-FFF2-40B4-BE49-F238E27FC236}">
                <a16:creationId xmlns:a16="http://schemas.microsoft.com/office/drawing/2014/main" id="{7ABFBA24-1958-D94B-BF22-68250CD09E33}"/>
              </a:ext>
            </a:extLst>
          </p:cNvPr>
          <p:cNvCxnSpPr>
            <a:cxnSpLocks/>
          </p:cNvCxnSpPr>
          <p:nvPr/>
        </p:nvCxnSpPr>
        <p:spPr>
          <a:xfrm>
            <a:off x="8562978" y="5052817"/>
            <a:ext cx="460131"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7DD38674-9E23-694A-B099-5781019C397C}"/>
              </a:ext>
            </a:extLst>
          </p:cNvPr>
          <p:cNvCxnSpPr/>
          <p:nvPr/>
        </p:nvCxnSpPr>
        <p:spPr>
          <a:xfrm>
            <a:off x="8127866" y="559682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B94E64B2-3DB3-1649-9F66-74069FD71398}"/>
              </a:ext>
            </a:extLst>
          </p:cNvPr>
          <p:cNvSpPr txBox="1"/>
          <p:nvPr/>
        </p:nvSpPr>
        <p:spPr>
          <a:xfrm>
            <a:off x="8220206" y="5012718"/>
            <a:ext cx="384020" cy="400110"/>
          </a:xfrm>
          <a:prstGeom prst="rect">
            <a:avLst/>
          </a:prstGeom>
          <a:noFill/>
        </p:spPr>
        <p:txBody>
          <a:bodyPr wrap="square" rtlCol="0">
            <a:spAutoFit/>
          </a:bodyPr>
          <a:lstStyle/>
          <a:p>
            <a:r>
              <a:rPr kumimoji="1" lang="en-US" altLang="zh-CN" sz="2000" b="1" dirty="0">
                <a:latin typeface="Times" pitchFamily="2" charset="0"/>
              </a:rPr>
              <a:t>…</a:t>
            </a:r>
            <a:endParaRPr kumimoji="1" lang="zh-CN" altLang="en-US" sz="2000" b="1" dirty="0">
              <a:latin typeface="Times" pitchFamily="2" charset="0"/>
            </a:endParaRPr>
          </a:p>
        </p:txBody>
      </p:sp>
      <p:grpSp>
        <p:nvGrpSpPr>
          <p:cNvPr id="113" name="组合 112">
            <a:extLst>
              <a:ext uri="{FF2B5EF4-FFF2-40B4-BE49-F238E27FC236}">
                <a16:creationId xmlns:a16="http://schemas.microsoft.com/office/drawing/2014/main" id="{B1597FD9-1279-EA46-BCE0-EE88094DDA70}"/>
              </a:ext>
            </a:extLst>
          </p:cNvPr>
          <p:cNvGrpSpPr/>
          <p:nvPr/>
        </p:nvGrpSpPr>
        <p:grpSpPr>
          <a:xfrm>
            <a:off x="7598831" y="5439977"/>
            <a:ext cx="856359" cy="399799"/>
            <a:chOff x="1241345" y="3387170"/>
            <a:chExt cx="2660045" cy="399799"/>
          </a:xfrm>
        </p:grpSpPr>
        <p:sp>
          <p:nvSpPr>
            <p:cNvPr id="134" name="文本框 133">
              <a:extLst>
                <a:ext uri="{FF2B5EF4-FFF2-40B4-BE49-F238E27FC236}">
                  <a16:creationId xmlns:a16="http://schemas.microsoft.com/office/drawing/2014/main" id="{5DE1ADD8-601A-0040-ACC2-2F2C67243148}"/>
                </a:ext>
              </a:extLst>
            </p:cNvPr>
            <p:cNvSpPr txBox="1"/>
            <p:nvPr/>
          </p:nvSpPr>
          <p:spPr>
            <a:xfrm>
              <a:off x="1301202" y="3479192"/>
              <a:ext cx="2600188" cy="307777"/>
            </a:xfrm>
            <a:prstGeom prst="rect">
              <a:avLst/>
            </a:prstGeom>
            <a:noFill/>
          </p:spPr>
          <p:txBody>
            <a:bodyPr wrap="none" rtlCol="0">
              <a:spAutoFit/>
            </a:bodyPr>
            <a:lstStyle/>
            <a:p>
              <a:r>
                <a:rPr kumimoji="1" lang="en-US" altLang="zh-CN" sz="1400" b="1" dirty="0">
                  <a:latin typeface="Times" pitchFamily="2" charset="0"/>
                </a:rPr>
                <a:t>Round</a:t>
              </a:r>
              <a:r>
                <a:rPr kumimoji="1" lang="zh-CN" altLang="en-US" sz="1400" b="1" dirty="0">
                  <a:latin typeface="Times" pitchFamily="2" charset="0"/>
                </a:rPr>
                <a:t> </a:t>
              </a:r>
              <a:r>
                <a:rPr kumimoji="1" lang="en-US" altLang="zh-CN" sz="1400" b="1" dirty="0">
                  <a:latin typeface="Times" pitchFamily="2" charset="0"/>
                </a:rPr>
                <a:t>3</a:t>
              </a:r>
              <a:endParaRPr kumimoji="1" lang="zh-CN" altLang="en-US" sz="1400" b="1" dirty="0">
                <a:latin typeface="Times" pitchFamily="2" charset="0"/>
              </a:endParaRPr>
            </a:p>
          </p:txBody>
        </p:sp>
        <p:sp>
          <p:nvSpPr>
            <p:cNvPr id="135" name="右大括号 134">
              <a:extLst>
                <a:ext uri="{FF2B5EF4-FFF2-40B4-BE49-F238E27FC236}">
                  <a16:creationId xmlns:a16="http://schemas.microsoft.com/office/drawing/2014/main" id="{8DE022C8-4359-6242-A4CB-33CCA154C0F0}"/>
                </a:ext>
              </a:extLst>
            </p:cNvPr>
            <p:cNvSpPr/>
            <p:nvPr/>
          </p:nvSpPr>
          <p:spPr>
            <a:xfrm rot="5400000">
              <a:off x="2373576" y="2254939"/>
              <a:ext cx="159261" cy="2423723"/>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sz="1400"/>
            </a:p>
          </p:txBody>
        </p:sp>
      </p:grpSp>
      <p:grpSp>
        <p:nvGrpSpPr>
          <p:cNvPr id="114" name="组合 113">
            <a:extLst>
              <a:ext uri="{FF2B5EF4-FFF2-40B4-BE49-F238E27FC236}">
                <a16:creationId xmlns:a16="http://schemas.microsoft.com/office/drawing/2014/main" id="{4EDF0E7F-2238-1946-9089-5B9E729FD7A9}"/>
              </a:ext>
            </a:extLst>
          </p:cNvPr>
          <p:cNvGrpSpPr/>
          <p:nvPr/>
        </p:nvGrpSpPr>
        <p:grpSpPr>
          <a:xfrm>
            <a:off x="8427715" y="5437559"/>
            <a:ext cx="906819" cy="396031"/>
            <a:chOff x="1033353" y="3390938"/>
            <a:chExt cx="2570307" cy="396031"/>
          </a:xfrm>
        </p:grpSpPr>
        <p:sp>
          <p:nvSpPr>
            <p:cNvPr id="132" name="文本框 131">
              <a:extLst>
                <a:ext uri="{FF2B5EF4-FFF2-40B4-BE49-F238E27FC236}">
                  <a16:creationId xmlns:a16="http://schemas.microsoft.com/office/drawing/2014/main" id="{60D012C7-B5A9-9E4E-BF6E-C505C57D6BD1}"/>
                </a:ext>
              </a:extLst>
            </p:cNvPr>
            <p:cNvSpPr txBox="1"/>
            <p:nvPr/>
          </p:nvSpPr>
          <p:spPr>
            <a:xfrm>
              <a:off x="1033353" y="3479192"/>
              <a:ext cx="2570307" cy="307777"/>
            </a:xfrm>
            <a:prstGeom prst="rect">
              <a:avLst/>
            </a:prstGeom>
            <a:noFill/>
          </p:spPr>
          <p:txBody>
            <a:bodyPr wrap="square" rtlCol="0">
              <a:spAutoFit/>
            </a:bodyPr>
            <a:lstStyle/>
            <a:p>
              <a:r>
                <a:rPr kumimoji="1" lang="en-US" altLang="zh-CN" sz="1400" b="1" dirty="0">
                  <a:latin typeface="Times" pitchFamily="2" charset="0"/>
                </a:rPr>
                <a:t>Round</a:t>
              </a:r>
              <a:r>
                <a:rPr kumimoji="1" lang="zh-CN" altLang="en-US" sz="1400" b="1" dirty="0">
                  <a:latin typeface="Times" pitchFamily="2" charset="0"/>
                </a:rPr>
                <a:t> </a:t>
              </a:r>
              <a:r>
                <a:rPr kumimoji="1" lang="en-US" altLang="zh-CN" sz="1400" b="1" dirty="0">
                  <a:latin typeface="Times" pitchFamily="2" charset="0"/>
                </a:rPr>
                <a:t>r</a:t>
              </a:r>
              <a:endParaRPr kumimoji="1" lang="zh-CN" altLang="en-US" sz="1400" b="1" dirty="0">
                <a:latin typeface="Times" pitchFamily="2" charset="0"/>
              </a:endParaRPr>
            </a:p>
          </p:txBody>
        </p:sp>
        <p:sp>
          <p:nvSpPr>
            <p:cNvPr id="133" name="右大括号 132">
              <a:extLst>
                <a:ext uri="{FF2B5EF4-FFF2-40B4-BE49-F238E27FC236}">
                  <a16:creationId xmlns:a16="http://schemas.microsoft.com/office/drawing/2014/main" id="{1D30C669-C353-A74E-A680-3BE5B281C9AD}"/>
                </a:ext>
              </a:extLst>
            </p:cNvPr>
            <p:cNvSpPr/>
            <p:nvPr/>
          </p:nvSpPr>
          <p:spPr>
            <a:xfrm rot="5400000">
              <a:off x="2104167" y="2528116"/>
              <a:ext cx="155493" cy="1881138"/>
            </a:xfrm>
            <a:prstGeom prst="righ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sz="1400"/>
            </a:p>
          </p:txBody>
        </p:sp>
      </p:grpSp>
      <p:cxnSp>
        <p:nvCxnSpPr>
          <p:cNvPr id="115" name="直线箭头连接符 114">
            <a:extLst>
              <a:ext uri="{FF2B5EF4-FFF2-40B4-BE49-F238E27FC236}">
                <a16:creationId xmlns:a16="http://schemas.microsoft.com/office/drawing/2014/main" id="{3FCFD369-9363-A147-9211-DBCF8AC1D7A5}"/>
              </a:ext>
            </a:extLst>
          </p:cNvPr>
          <p:cNvCxnSpPr>
            <a:cxnSpLocks/>
          </p:cNvCxnSpPr>
          <p:nvPr/>
        </p:nvCxnSpPr>
        <p:spPr>
          <a:xfrm>
            <a:off x="2847416" y="4213467"/>
            <a:ext cx="490281"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16" name="圆角矩形 115">
            <a:extLst>
              <a:ext uri="{FF2B5EF4-FFF2-40B4-BE49-F238E27FC236}">
                <a16:creationId xmlns:a16="http://schemas.microsoft.com/office/drawing/2014/main" id="{A76A155A-39FA-F24F-9D93-EA8EA772CE85}"/>
              </a:ext>
            </a:extLst>
          </p:cNvPr>
          <p:cNvSpPr/>
          <p:nvPr/>
        </p:nvSpPr>
        <p:spPr>
          <a:xfrm>
            <a:off x="1703429" y="3810287"/>
            <a:ext cx="1295872" cy="746649"/>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Probabilistic</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Model</a:t>
            </a:r>
            <a:endParaRPr kumimoji="1" lang="zh-CN" altLang="en-US" sz="1400" dirty="0">
              <a:latin typeface="Times New Roman" panose="02020603050405020304" pitchFamily="18" charset="0"/>
              <a:cs typeface="Times New Roman" panose="02020603050405020304" pitchFamily="18" charset="0"/>
            </a:endParaRPr>
          </a:p>
        </p:txBody>
      </p:sp>
      <p:sp>
        <p:nvSpPr>
          <p:cNvPr id="117" name="圆角矩形 116">
            <a:extLst>
              <a:ext uri="{FF2B5EF4-FFF2-40B4-BE49-F238E27FC236}">
                <a16:creationId xmlns:a16="http://schemas.microsoft.com/office/drawing/2014/main" id="{7EC0727E-F5BC-4A4D-88B1-3634D64044C2}"/>
              </a:ext>
            </a:extLst>
          </p:cNvPr>
          <p:cNvSpPr/>
          <p:nvPr/>
        </p:nvSpPr>
        <p:spPr>
          <a:xfrm>
            <a:off x="5166117" y="3923347"/>
            <a:ext cx="1244438" cy="624387"/>
          </a:xfrm>
          <a:prstGeom prst="roundRect">
            <a:avLst/>
          </a:prstGeom>
          <a:ln w="1905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zh-CN" sz="1400" dirty="0">
                <a:latin typeface="Times New Roman" panose="02020603050405020304" pitchFamily="18" charset="0"/>
                <a:cs typeface="Times New Roman" panose="02020603050405020304" pitchFamily="18" charset="0"/>
              </a:rPr>
              <a:t>Discarding</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Mechanism</a:t>
            </a:r>
            <a:endParaRPr kumimoji="1" lang="zh-CN" altLang="en-US" sz="1400" dirty="0">
              <a:latin typeface="Times New Roman" panose="02020603050405020304" pitchFamily="18" charset="0"/>
              <a:cs typeface="Times New Roman" panose="02020603050405020304" pitchFamily="18" charset="0"/>
            </a:endParaRPr>
          </a:p>
        </p:txBody>
      </p:sp>
      <p:grpSp>
        <p:nvGrpSpPr>
          <p:cNvPr id="118" name="组合 117">
            <a:extLst>
              <a:ext uri="{FF2B5EF4-FFF2-40B4-BE49-F238E27FC236}">
                <a16:creationId xmlns:a16="http://schemas.microsoft.com/office/drawing/2014/main" id="{D35318AA-7E9E-B640-B802-A49B2EFE6104}"/>
              </a:ext>
            </a:extLst>
          </p:cNvPr>
          <p:cNvGrpSpPr/>
          <p:nvPr/>
        </p:nvGrpSpPr>
        <p:grpSpPr>
          <a:xfrm>
            <a:off x="3393924" y="3491986"/>
            <a:ext cx="1580016" cy="1504607"/>
            <a:chOff x="2061687" y="1024962"/>
            <a:chExt cx="1580016" cy="1504607"/>
          </a:xfrm>
        </p:grpSpPr>
        <p:sp>
          <p:nvSpPr>
            <p:cNvPr id="123" name="文本框 122">
              <a:extLst>
                <a:ext uri="{FF2B5EF4-FFF2-40B4-BE49-F238E27FC236}">
                  <a16:creationId xmlns:a16="http://schemas.microsoft.com/office/drawing/2014/main" id="{F9726A8D-6002-6947-9E3C-61C6715F8934}"/>
                </a:ext>
              </a:extLst>
            </p:cNvPr>
            <p:cNvSpPr txBox="1"/>
            <p:nvPr/>
          </p:nvSpPr>
          <p:spPr>
            <a:xfrm>
              <a:off x="2086512" y="1277346"/>
              <a:ext cx="293670" cy="307777"/>
            </a:xfrm>
            <a:prstGeom prst="rect">
              <a:avLst/>
            </a:prstGeom>
            <a:noFill/>
          </p:spPr>
          <p:txBody>
            <a:bodyPr wrap="none" rtlCol="0">
              <a:spAutoFit/>
            </a:bodyPr>
            <a:lstStyle/>
            <a:p>
              <a:r>
                <a:rPr kumimoji="1" lang="en-US" altLang="zh-CN" sz="1400" b="1" i="1" dirty="0">
                  <a:latin typeface="Times" pitchFamily="2" charset="0"/>
                </a:rPr>
                <a:t>P</a:t>
              </a:r>
              <a:endParaRPr kumimoji="1" lang="zh-CN" altLang="en-US" sz="1400" i="1" dirty="0"/>
            </a:p>
          </p:txBody>
        </p:sp>
        <p:grpSp>
          <p:nvGrpSpPr>
            <p:cNvPr id="124" name="组合 123">
              <a:extLst>
                <a:ext uri="{FF2B5EF4-FFF2-40B4-BE49-F238E27FC236}">
                  <a16:creationId xmlns:a16="http://schemas.microsoft.com/office/drawing/2014/main" id="{A0D7F3E8-5844-F646-8802-59EF95640519}"/>
                </a:ext>
              </a:extLst>
            </p:cNvPr>
            <p:cNvGrpSpPr/>
            <p:nvPr/>
          </p:nvGrpSpPr>
          <p:grpSpPr>
            <a:xfrm>
              <a:off x="2292629" y="1339051"/>
              <a:ext cx="1060604" cy="986026"/>
              <a:chOff x="2292629" y="1339051"/>
              <a:chExt cx="1060604" cy="986026"/>
            </a:xfrm>
          </p:grpSpPr>
          <p:graphicFrame>
            <p:nvGraphicFramePr>
              <p:cNvPr id="127" name="图表 126">
                <a:extLst>
                  <a:ext uri="{FF2B5EF4-FFF2-40B4-BE49-F238E27FC236}">
                    <a16:creationId xmlns:a16="http://schemas.microsoft.com/office/drawing/2014/main" id="{87BD5618-504C-894F-B24B-13F9580F687B}"/>
                  </a:ext>
                </a:extLst>
              </p:cNvPr>
              <p:cNvGraphicFramePr/>
              <p:nvPr>
                <p:extLst>
                  <p:ext uri="{D42A27DB-BD31-4B8C-83A1-F6EECF244321}">
                    <p14:modId xmlns:p14="http://schemas.microsoft.com/office/powerpoint/2010/main" val="3492980190"/>
                  </p:ext>
                </p:extLst>
              </p:nvPr>
            </p:nvGraphicFramePr>
            <p:xfrm>
              <a:off x="2292629" y="1400630"/>
              <a:ext cx="1060604" cy="924447"/>
            </p:xfrm>
            <a:graphic>
              <a:graphicData uri="http://schemas.openxmlformats.org/drawingml/2006/chart">
                <c:chart xmlns:c="http://schemas.openxmlformats.org/drawingml/2006/chart" xmlns:r="http://schemas.openxmlformats.org/officeDocument/2006/relationships" r:id="rId3"/>
              </a:graphicData>
            </a:graphic>
          </p:graphicFrame>
          <p:cxnSp>
            <p:nvCxnSpPr>
              <p:cNvPr id="128" name="直线连接符 127">
                <a:extLst>
                  <a:ext uri="{FF2B5EF4-FFF2-40B4-BE49-F238E27FC236}">
                    <a16:creationId xmlns:a16="http://schemas.microsoft.com/office/drawing/2014/main" id="{30B2264F-5A6F-3443-9C7D-21657A5EBCBA}"/>
                  </a:ext>
                </a:extLst>
              </p:cNvPr>
              <p:cNvCxnSpPr>
                <a:cxnSpLocks/>
              </p:cNvCxnSpPr>
              <p:nvPr/>
            </p:nvCxnSpPr>
            <p:spPr>
              <a:xfrm>
                <a:off x="2380182" y="1712855"/>
                <a:ext cx="87306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9" name="直线连接符 128">
                <a:extLst>
                  <a:ext uri="{FF2B5EF4-FFF2-40B4-BE49-F238E27FC236}">
                    <a16:creationId xmlns:a16="http://schemas.microsoft.com/office/drawing/2014/main" id="{9D7633E6-2C47-9B42-8D50-80139C22B489}"/>
                  </a:ext>
                </a:extLst>
              </p:cNvPr>
              <p:cNvCxnSpPr>
                <a:cxnSpLocks/>
              </p:cNvCxnSpPr>
              <p:nvPr/>
            </p:nvCxnSpPr>
            <p:spPr>
              <a:xfrm flipH="1">
                <a:off x="2889919" y="1742174"/>
                <a:ext cx="4624" cy="468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直线箭头连接符 129">
                <a:extLst>
                  <a:ext uri="{FF2B5EF4-FFF2-40B4-BE49-F238E27FC236}">
                    <a16:creationId xmlns:a16="http://schemas.microsoft.com/office/drawing/2014/main" id="{ADAFB508-1B64-7145-8F94-9A5D4792A8D2}"/>
                  </a:ext>
                </a:extLst>
              </p:cNvPr>
              <p:cNvCxnSpPr/>
              <p:nvPr/>
            </p:nvCxnSpPr>
            <p:spPr>
              <a:xfrm flipV="1">
                <a:off x="2369232" y="1339051"/>
                <a:ext cx="0" cy="126000"/>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31" name="直线箭头连接符 130">
                <a:extLst>
                  <a:ext uri="{FF2B5EF4-FFF2-40B4-BE49-F238E27FC236}">
                    <a16:creationId xmlns:a16="http://schemas.microsoft.com/office/drawing/2014/main" id="{41B86371-D19E-334E-8A42-E3BC5828AFAA}"/>
                  </a:ext>
                </a:extLst>
              </p:cNvPr>
              <p:cNvCxnSpPr>
                <a:cxnSpLocks/>
              </p:cNvCxnSpPr>
              <p:nvPr/>
            </p:nvCxnSpPr>
            <p:spPr>
              <a:xfrm>
                <a:off x="2983556" y="2219607"/>
                <a:ext cx="367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25" name="文本框 124">
              <a:extLst>
                <a:ext uri="{FF2B5EF4-FFF2-40B4-BE49-F238E27FC236}">
                  <a16:creationId xmlns:a16="http://schemas.microsoft.com/office/drawing/2014/main" id="{1AFFEB0C-0EE4-9B40-BE55-565C850A9D9F}"/>
                </a:ext>
              </a:extLst>
            </p:cNvPr>
            <p:cNvSpPr txBox="1"/>
            <p:nvPr/>
          </p:nvSpPr>
          <p:spPr>
            <a:xfrm>
              <a:off x="2061687" y="1024962"/>
              <a:ext cx="1580016" cy="307777"/>
            </a:xfrm>
            <a:prstGeom prst="rect">
              <a:avLst/>
            </a:prstGeom>
            <a:noFill/>
          </p:spPr>
          <p:txBody>
            <a:bodyPr wrap="square" rtlCol="0">
              <a:spAutoFit/>
            </a:bodyPr>
            <a:lstStyle/>
            <a:p>
              <a:r>
                <a:rPr kumimoji="1" lang="en-US" altLang="zh-CN" sz="1400" b="1" dirty="0">
                  <a:latin typeface="Times" pitchFamily="2" charset="0"/>
                </a:rPr>
                <a:t>Confidence</a:t>
              </a:r>
              <a:r>
                <a:rPr kumimoji="1" lang="zh-CN" altLang="en-US" sz="1400" b="1" dirty="0">
                  <a:latin typeface="Times" pitchFamily="2" charset="0"/>
                </a:rPr>
                <a:t> </a:t>
              </a:r>
              <a:r>
                <a:rPr kumimoji="1" lang="en-US" altLang="zh-CN" sz="1400" b="1" dirty="0">
                  <a:latin typeface="Times" pitchFamily="2" charset="0"/>
                </a:rPr>
                <a:t>Curve</a:t>
              </a:r>
              <a:endParaRPr lang="el-GR" altLang="zh-CN" sz="1400" dirty="0">
                <a:latin typeface="Times" pitchFamily="2" charset="0"/>
              </a:endParaRPr>
            </a:p>
          </p:txBody>
        </p:sp>
        <p:sp>
          <p:nvSpPr>
            <p:cNvPr id="126" name="文本框 125">
              <a:extLst>
                <a:ext uri="{FF2B5EF4-FFF2-40B4-BE49-F238E27FC236}">
                  <a16:creationId xmlns:a16="http://schemas.microsoft.com/office/drawing/2014/main" id="{328B8C0A-A6A1-6241-9876-14A69EB67F4D}"/>
                </a:ext>
              </a:extLst>
            </p:cNvPr>
            <p:cNvSpPr txBox="1"/>
            <p:nvPr/>
          </p:nvSpPr>
          <p:spPr>
            <a:xfrm>
              <a:off x="2773161" y="2221792"/>
              <a:ext cx="284052" cy="307777"/>
            </a:xfrm>
            <a:prstGeom prst="rect">
              <a:avLst/>
            </a:prstGeom>
            <a:noFill/>
          </p:spPr>
          <p:txBody>
            <a:bodyPr wrap="none" rtlCol="0">
              <a:spAutoFit/>
            </a:bodyPr>
            <a:lstStyle/>
            <a:p>
              <a:r>
                <a:rPr kumimoji="1" lang="en-US" altLang="zh-CN" sz="1400" b="1" i="1" dirty="0">
                  <a:latin typeface="Times" pitchFamily="2" charset="0"/>
                </a:rPr>
                <a:t>k</a:t>
              </a:r>
              <a:endParaRPr kumimoji="1" lang="zh-CN" altLang="en-US" sz="1400" b="1" i="1" dirty="0">
                <a:latin typeface="Times" pitchFamily="2" charset="0"/>
              </a:endParaRPr>
            </a:p>
          </p:txBody>
        </p:sp>
      </p:grpSp>
      <p:sp>
        <p:nvSpPr>
          <p:cNvPr id="119" name="文本框 118">
            <a:extLst>
              <a:ext uri="{FF2B5EF4-FFF2-40B4-BE49-F238E27FC236}">
                <a16:creationId xmlns:a16="http://schemas.microsoft.com/office/drawing/2014/main" id="{104C31C8-E2A9-FD41-ADD5-9C59BE065292}"/>
              </a:ext>
            </a:extLst>
          </p:cNvPr>
          <p:cNvSpPr txBox="1"/>
          <p:nvPr/>
        </p:nvSpPr>
        <p:spPr>
          <a:xfrm>
            <a:off x="4279830" y="4334209"/>
            <a:ext cx="753732" cy="307777"/>
          </a:xfrm>
          <a:prstGeom prst="rect">
            <a:avLst/>
          </a:prstGeom>
          <a:noFill/>
        </p:spPr>
        <p:txBody>
          <a:bodyPr wrap="none" rtlCol="0">
            <a:spAutoFit/>
          </a:bodyPr>
          <a:lstStyle/>
          <a:p>
            <a:r>
              <a:rPr kumimoji="1" lang="en-US" altLang="zh-CN" sz="1400" dirty="0">
                <a:latin typeface="Times" pitchFamily="2" charset="0"/>
              </a:rPr>
              <a:t>Configs</a:t>
            </a:r>
            <a:endParaRPr kumimoji="1" lang="zh-CN" altLang="en-US" sz="1400" dirty="0">
              <a:latin typeface="Times" pitchFamily="2" charset="0"/>
            </a:endParaRPr>
          </a:p>
        </p:txBody>
      </p:sp>
    </p:spTree>
    <p:extLst>
      <p:ext uri="{BB962C8B-B14F-4D97-AF65-F5344CB8AC3E}">
        <p14:creationId xmlns:p14="http://schemas.microsoft.com/office/powerpoint/2010/main" val="40651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4650223"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UQ-Guided</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Scheme</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Probabilistic</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model.</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17</a:t>
            </a:fld>
            <a:endParaRPr kumimoji="1" lang="zh-CN" altLang="en-US" dirty="0"/>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646331"/>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US" altLang="zh-CN" b="1" dirty="0">
              <a:solidFill>
                <a:srgbClr val="3E4150"/>
              </a:solidFill>
              <a:latin typeface="HELVETICA NEUE LIGHT" panose="02000403000000020004" pitchFamily="2" charset="0"/>
              <a:ea typeface="HELVETICA NEUE LIGHT" panose="02000403000000020004" pitchFamily="2" charset="0"/>
            </a:endParaRPr>
          </a:p>
        </p:txBody>
      </p:sp>
      <p:pic>
        <p:nvPicPr>
          <p:cNvPr id="7" name="图片 6">
            <a:extLst>
              <a:ext uri="{FF2B5EF4-FFF2-40B4-BE49-F238E27FC236}">
                <a16:creationId xmlns:a16="http://schemas.microsoft.com/office/drawing/2014/main" id="{9D8F1BED-B072-2C43-82CC-D8F1A26AD1BC}"/>
              </a:ext>
            </a:extLst>
          </p:cNvPr>
          <p:cNvPicPr>
            <a:picLocks noChangeAspect="1"/>
          </p:cNvPicPr>
          <p:nvPr/>
        </p:nvPicPr>
        <p:blipFill>
          <a:blip r:embed="rId3"/>
          <a:stretch>
            <a:fillRect/>
          </a:stretch>
        </p:blipFill>
        <p:spPr>
          <a:xfrm>
            <a:off x="5974036" y="161692"/>
            <a:ext cx="4894150" cy="1434621"/>
          </a:xfrm>
          <a:prstGeom prst="rect">
            <a:avLst/>
          </a:prstGeom>
        </p:spPr>
      </p:pic>
      <p:sp>
        <p:nvSpPr>
          <p:cNvPr id="56" name="圆角矩形 55">
            <a:extLst>
              <a:ext uri="{FF2B5EF4-FFF2-40B4-BE49-F238E27FC236}">
                <a16:creationId xmlns:a16="http://schemas.microsoft.com/office/drawing/2014/main" id="{55E7C7E9-F4E5-3B4E-8D60-791880DD32A6}"/>
              </a:ext>
            </a:extLst>
          </p:cNvPr>
          <p:cNvSpPr/>
          <p:nvPr/>
        </p:nvSpPr>
        <p:spPr>
          <a:xfrm>
            <a:off x="2079932" y="4013844"/>
            <a:ext cx="2906701" cy="1660100"/>
          </a:xfrm>
          <a:prstGeom prst="roundRect">
            <a:avLst/>
          </a:prstGeom>
          <a:noFill/>
          <a:ln w="19050">
            <a:no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p>
        </p:txBody>
      </p:sp>
      <p:grpSp>
        <p:nvGrpSpPr>
          <p:cNvPr id="58" name="组合 57">
            <a:extLst>
              <a:ext uri="{FF2B5EF4-FFF2-40B4-BE49-F238E27FC236}">
                <a16:creationId xmlns:a16="http://schemas.microsoft.com/office/drawing/2014/main" id="{862DA200-5B42-984D-A1E3-BDDDE2580A84}"/>
              </a:ext>
            </a:extLst>
          </p:cNvPr>
          <p:cNvGrpSpPr/>
          <p:nvPr/>
        </p:nvGrpSpPr>
        <p:grpSpPr>
          <a:xfrm>
            <a:off x="1703321" y="2916174"/>
            <a:ext cx="2372519" cy="1938273"/>
            <a:chOff x="1968396" y="611977"/>
            <a:chExt cx="1952826" cy="1534556"/>
          </a:xfrm>
        </p:grpSpPr>
        <mc:AlternateContent xmlns:mc="http://schemas.openxmlformats.org/markup-compatibility/2006" xmlns:a14="http://schemas.microsoft.com/office/drawing/2010/main">
          <mc:Choice Requires="a14">
            <p:graphicFrame>
              <p:nvGraphicFramePr>
                <p:cNvPr id="59" name="图表 58">
                  <a:extLst>
                    <a:ext uri="{FF2B5EF4-FFF2-40B4-BE49-F238E27FC236}">
                      <a16:creationId xmlns:a16="http://schemas.microsoft.com/office/drawing/2014/main" id="{D24A4CCF-33F2-2B4C-A431-63560A6B71CF}"/>
                    </a:ext>
                  </a:extLst>
                </p:cNvPr>
                <p:cNvGraphicFramePr/>
                <p:nvPr>
                  <p:extLst>
                    <p:ext uri="{D42A27DB-BD31-4B8C-83A1-F6EECF244321}">
                      <p14:modId xmlns:p14="http://schemas.microsoft.com/office/powerpoint/2010/main" val="1868576394"/>
                    </p:ext>
                  </p:extLst>
                </p:nvPr>
              </p:nvGraphicFramePr>
              <p:xfrm>
                <a:off x="2112789" y="906699"/>
                <a:ext cx="1521205" cy="1148859"/>
              </p:xfrm>
              <a:graphic>
                <a:graphicData uri="http://schemas.openxmlformats.org/drawingml/2006/chart">
                  <c:chart xmlns:c="http://schemas.openxmlformats.org/drawingml/2006/chart" xmlns:r="http://schemas.openxmlformats.org/officeDocument/2006/relationships" r:id="rId4"/>
                </a:graphicData>
              </a:graphic>
            </p:graphicFrame>
          </mc:Choice>
          <mc:Fallback xmlns="">
            <p:graphicFrame>
              <p:nvGraphicFramePr>
                <p:cNvPr id="59" name="图表 58">
                  <a:extLst>
                    <a:ext uri="{FF2B5EF4-FFF2-40B4-BE49-F238E27FC236}">
                      <a16:creationId xmlns:a16="http://schemas.microsoft.com/office/drawing/2014/main" id="{D24A4CCF-33F2-2B4C-A431-63560A6B71CF}"/>
                    </a:ext>
                  </a:extLst>
                </p:cNvPr>
                <p:cNvGraphicFramePr/>
                <p:nvPr>
                  <p:extLst>
                    <p:ext uri="{D42A27DB-BD31-4B8C-83A1-F6EECF244321}">
                      <p14:modId xmlns:p14="http://schemas.microsoft.com/office/powerpoint/2010/main" val="1868576394"/>
                    </p:ext>
                  </p:extLst>
                </p:nvPr>
              </p:nvGraphicFramePr>
              <p:xfrm>
                <a:off x="2112789" y="906699"/>
                <a:ext cx="1521205" cy="1148859"/>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60" name="文本框 59">
              <a:extLst>
                <a:ext uri="{FF2B5EF4-FFF2-40B4-BE49-F238E27FC236}">
                  <a16:creationId xmlns:a16="http://schemas.microsoft.com/office/drawing/2014/main" id="{2C6C4D47-7DC6-C245-9A5E-CADBEC30645A}"/>
                </a:ext>
              </a:extLst>
            </p:cNvPr>
            <p:cNvSpPr txBox="1"/>
            <p:nvPr/>
          </p:nvSpPr>
          <p:spPr>
            <a:xfrm>
              <a:off x="2899452" y="1844683"/>
              <a:ext cx="320886" cy="292405"/>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μ</a:t>
              </a:r>
              <a:r>
                <a:rPr kumimoji="1" lang="en-US" altLang="zh-CN" i="1" baseline="-25000" dirty="0">
                  <a:latin typeface="Times New Roman" panose="02020603050405020304" pitchFamily="18" charset="0"/>
                  <a:cs typeface="Times New Roman" panose="02020603050405020304" pitchFamily="18" charset="0"/>
                </a:rPr>
                <a:t>1</a:t>
              </a:r>
              <a:endParaRPr kumimoji="1" lang="zh-CN" altLang="en-US" i="1"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CAA58A5F-188E-794F-91CD-B37BDC1BCA0F}"/>
                    </a:ext>
                  </a:extLst>
                </p:cNvPr>
                <p:cNvSpPr txBox="1"/>
                <p:nvPr/>
              </p:nvSpPr>
              <p:spPr>
                <a:xfrm>
                  <a:off x="1968396" y="611977"/>
                  <a:ext cx="584774" cy="292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cs typeface="Times New Roman" panose="02020603050405020304" pitchFamily="18" charset="0"/>
                          </a:rPr>
                          <m:t>𝑝</m:t>
                        </m:r>
                        <m:r>
                          <a:rPr kumimoji="1" lang="en-US" altLang="zh-CN" b="0" i="1" smtClean="0">
                            <a:latin typeface="Cambria Math" panose="02040503050406030204" pitchFamily="18" charset="0"/>
                            <a:cs typeface="Times New Roman" panose="02020603050405020304" pitchFamily="18" charset="0"/>
                          </a:rPr>
                          <m:t>(</m:t>
                        </m:r>
                        <m:r>
                          <a:rPr kumimoji="1" lang="en-US" altLang="zh-CN" b="0" i="1" smtClean="0">
                            <a:latin typeface="Cambria Math" panose="02040503050406030204" pitchFamily="18" charset="0"/>
                            <a:cs typeface="Times New Roman" panose="02020603050405020304" pitchFamily="18" charset="0"/>
                          </a:rPr>
                          <m:t>𝑥</m:t>
                        </m:r>
                        <m:r>
                          <a:rPr kumimoji="1" lang="en-US" altLang="zh-CN" b="0" i="1" smtClean="0">
                            <a:latin typeface="Cambria Math" panose="02040503050406030204" pitchFamily="18" charset="0"/>
                            <a:cs typeface="Times New Roman" panose="02020603050405020304" pitchFamily="18" charset="0"/>
                          </a:rPr>
                          <m:t>)</m:t>
                        </m:r>
                      </m:oMath>
                    </m:oMathPara>
                  </a14:m>
                  <a:endParaRPr lang="el-GR" altLang="zh-CN" dirty="0">
                    <a:latin typeface="Times New Roman" panose="02020603050405020304" pitchFamily="18" charset="0"/>
                    <a:cs typeface="Times New Roman" panose="02020603050405020304" pitchFamily="18" charset="0"/>
                  </a:endParaRPr>
                </a:p>
              </p:txBody>
            </p:sp>
          </mc:Choice>
          <mc:Fallback xmlns="">
            <p:sp>
              <p:nvSpPr>
                <p:cNvPr id="61" name="文本框 60">
                  <a:extLst>
                    <a:ext uri="{FF2B5EF4-FFF2-40B4-BE49-F238E27FC236}">
                      <a16:creationId xmlns:a16="http://schemas.microsoft.com/office/drawing/2014/main" id="{CAA58A5F-188E-794F-91CD-B37BDC1BCA0F}"/>
                    </a:ext>
                  </a:extLst>
                </p:cNvPr>
                <p:cNvSpPr txBox="1">
                  <a:spLocks noRot="1" noChangeAspect="1" noMove="1" noResize="1" noEditPoints="1" noAdjustHandles="1" noChangeArrowheads="1" noChangeShapeType="1" noTextEdit="1"/>
                </p:cNvSpPr>
                <p:nvPr/>
              </p:nvSpPr>
              <p:spPr>
                <a:xfrm>
                  <a:off x="1968396" y="611977"/>
                  <a:ext cx="584774" cy="292405"/>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0F1B12CD-0BBE-B242-AAA0-944656841733}"/>
                    </a:ext>
                  </a:extLst>
                </p:cNvPr>
                <p:cNvSpPr txBox="1"/>
                <p:nvPr/>
              </p:nvSpPr>
              <p:spPr>
                <a:xfrm>
                  <a:off x="3612210" y="1790402"/>
                  <a:ext cx="309012" cy="292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cs typeface="Times New Roman" panose="02020603050405020304" pitchFamily="18" charset="0"/>
                          </a:rPr>
                          <m:t>𝑥</m:t>
                        </m:r>
                      </m:oMath>
                    </m:oMathPara>
                  </a14:m>
                  <a:endParaRPr lang="el-GR" altLang="zh-CN" dirty="0">
                    <a:latin typeface="Times New Roman" panose="02020603050405020304" pitchFamily="18" charset="0"/>
                    <a:cs typeface="Times New Roman" panose="02020603050405020304" pitchFamily="18" charset="0"/>
                  </a:endParaRPr>
                </a:p>
              </p:txBody>
            </p:sp>
          </mc:Choice>
          <mc:Fallback xmlns="">
            <p:sp>
              <p:nvSpPr>
                <p:cNvPr id="62" name="文本框 61">
                  <a:extLst>
                    <a:ext uri="{FF2B5EF4-FFF2-40B4-BE49-F238E27FC236}">
                      <a16:creationId xmlns:a16="http://schemas.microsoft.com/office/drawing/2014/main" id="{0F1B12CD-0BBE-B242-AAA0-944656841733}"/>
                    </a:ext>
                  </a:extLst>
                </p:cNvPr>
                <p:cNvSpPr txBox="1">
                  <a:spLocks noRot="1" noChangeAspect="1" noMove="1" noResize="1" noEditPoints="1" noAdjustHandles="1" noChangeArrowheads="1" noChangeShapeType="1" noTextEdit="1"/>
                </p:cNvSpPr>
                <p:nvPr/>
              </p:nvSpPr>
              <p:spPr>
                <a:xfrm>
                  <a:off x="3612210" y="1790402"/>
                  <a:ext cx="309012" cy="292405"/>
                </a:xfrm>
                <a:prstGeom prst="rect">
                  <a:avLst/>
                </a:prstGeom>
                <a:blipFill>
                  <a:blip r:embed="rId7"/>
                  <a:stretch>
                    <a:fillRect/>
                  </a:stretch>
                </a:blipFill>
              </p:spPr>
              <p:txBody>
                <a:bodyPr/>
                <a:lstStyle/>
                <a:p>
                  <a:r>
                    <a:rPr lang="zh-CN" altLang="en-US">
                      <a:noFill/>
                    </a:rPr>
                    <a:t> </a:t>
                  </a:r>
                </a:p>
              </p:txBody>
            </p:sp>
          </mc:Fallback>
        </mc:AlternateContent>
        <p:cxnSp>
          <p:nvCxnSpPr>
            <p:cNvPr id="63" name="直线箭头连接符 62">
              <a:extLst>
                <a:ext uri="{FF2B5EF4-FFF2-40B4-BE49-F238E27FC236}">
                  <a16:creationId xmlns:a16="http://schemas.microsoft.com/office/drawing/2014/main" id="{0F0375FD-9E43-2C40-8829-C697B1BA3052}"/>
                </a:ext>
              </a:extLst>
            </p:cNvPr>
            <p:cNvCxnSpPr>
              <a:cxnSpLocks/>
            </p:cNvCxnSpPr>
            <p:nvPr/>
          </p:nvCxnSpPr>
          <p:spPr>
            <a:xfrm flipV="1">
              <a:off x="2223829" y="852925"/>
              <a:ext cx="0" cy="78525"/>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6746E439-5E9A-5345-A38D-07ABE3BF5DF3}"/>
                </a:ext>
              </a:extLst>
            </p:cNvPr>
            <p:cNvCxnSpPr>
              <a:cxnSpLocks/>
            </p:cNvCxnSpPr>
            <p:nvPr/>
          </p:nvCxnSpPr>
          <p:spPr>
            <a:xfrm>
              <a:off x="3581421" y="1921605"/>
              <a:ext cx="55310" cy="0"/>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65" name="任意形状 64">
              <a:extLst>
                <a:ext uri="{FF2B5EF4-FFF2-40B4-BE49-F238E27FC236}">
                  <a16:creationId xmlns:a16="http://schemas.microsoft.com/office/drawing/2014/main" id="{63D46638-C744-824E-A472-7295E979D2E2}"/>
                </a:ext>
              </a:extLst>
            </p:cNvPr>
            <p:cNvSpPr/>
            <p:nvPr/>
          </p:nvSpPr>
          <p:spPr>
            <a:xfrm>
              <a:off x="2367648" y="1344949"/>
              <a:ext cx="909234" cy="527719"/>
            </a:xfrm>
            <a:custGeom>
              <a:avLst/>
              <a:gdLst>
                <a:gd name="connsiteX0" fmla="*/ 0 w 909234"/>
                <a:gd name="connsiteY0" fmla="*/ 815724 h 851886"/>
                <a:gd name="connsiteX1" fmla="*/ 185980 w 909234"/>
                <a:gd name="connsiteY1" fmla="*/ 671073 h 851886"/>
                <a:gd name="connsiteX2" fmla="*/ 433953 w 909234"/>
                <a:gd name="connsiteY2" fmla="*/ 56307 h 851886"/>
                <a:gd name="connsiteX3" fmla="*/ 588936 w 909234"/>
                <a:gd name="connsiteY3" fmla="*/ 102801 h 851886"/>
                <a:gd name="connsiteX4" fmla="*/ 769749 w 909234"/>
                <a:gd name="connsiteY4" fmla="*/ 717568 h 851886"/>
                <a:gd name="connsiteX5" fmla="*/ 909234 w 909234"/>
                <a:gd name="connsiteY5" fmla="*/ 851886 h 85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9234" h="851886">
                  <a:moveTo>
                    <a:pt x="0" y="815724"/>
                  </a:moveTo>
                  <a:cubicBezTo>
                    <a:pt x="56827" y="806683"/>
                    <a:pt x="113655" y="797642"/>
                    <a:pt x="185980" y="671073"/>
                  </a:cubicBezTo>
                  <a:cubicBezTo>
                    <a:pt x="258305" y="544504"/>
                    <a:pt x="366794" y="151019"/>
                    <a:pt x="433953" y="56307"/>
                  </a:cubicBezTo>
                  <a:cubicBezTo>
                    <a:pt x="501112" y="-38405"/>
                    <a:pt x="532970" y="-7409"/>
                    <a:pt x="588936" y="102801"/>
                  </a:cubicBezTo>
                  <a:cubicBezTo>
                    <a:pt x="644902" y="213011"/>
                    <a:pt x="716366" y="592721"/>
                    <a:pt x="769749" y="717568"/>
                  </a:cubicBezTo>
                  <a:cubicBezTo>
                    <a:pt x="823132" y="842415"/>
                    <a:pt x="880820" y="833805"/>
                    <a:pt x="909234" y="851886"/>
                  </a:cubicBez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任意形状 65">
              <a:extLst>
                <a:ext uri="{FF2B5EF4-FFF2-40B4-BE49-F238E27FC236}">
                  <a16:creationId xmlns:a16="http://schemas.microsoft.com/office/drawing/2014/main" id="{F2A324C2-A66A-0547-B062-0C3410EA2F66}"/>
                </a:ext>
              </a:extLst>
            </p:cNvPr>
            <p:cNvSpPr/>
            <p:nvPr/>
          </p:nvSpPr>
          <p:spPr>
            <a:xfrm>
              <a:off x="2232142" y="1582560"/>
              <a:ext cx="1238928" cy="227455"/>
            </a:xfrm>
            <a:custGeom>
              <a:avLst/>
              <a:gdLst>
                <a:gd name="connsiteX0" fmla="*/ 0 w 909234"/>
                <a:gd name="connsiteY0" fmla="*/ 815724 h 851886"/>
                <a:gd name="connsiteX1" fmla="*/ 185980 w 909234"/>
                <a:gd name="connsiteY1" fmla="*/ 671073 h 851886"/>
                <a:gd name="connsiteX2" fmla="*/ 433953 w 909234"/>
                <a:gd name="connsiteY2" fmla="*/ 56307 h 851886"/>
                <a:gd name="connsiteX3" fmla="*/ 588936 w 909234"/>
                <a:gd name="connsiteY3" fmla="*/ 102801 h 851886"/>
                <a:gd name="connsiteX4" fmla="*/ 769749 w 909234"/>
                <a:gd name="connsiteY4" fmla="*/ 717568 h 851886"/>
                <a:gd name="connsiteX5" fmla="*/ 909234 w 909234"/>
                <a:gd name="connsiteY5" fmla="*/ 851886 h 85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9234" h="851886">
                  <a:moveTo>
                    <a:pt x="0" y="815724"/>
                  </a:moveTo>
                  <a:cubicBezTo>
                    <a:pt x="56827" y="806683"/>
                    <a:pt x="113655" y="797642"/>
                    <a:pt x="185980" y="671073"/>
                  </a:cubicBezTo>
                  <a:cubicBezTo>
                    <a:pt x="258305" y="544504"/>
                    <a:pt x="366794" y="151019"/>
                    <a:pt x="433953" y="56307"/>
                  </a:cubicBezTo>
                  <a:cubicBezTo>
                    <a:pt x="501112" y="-38405"/>
                    <a:pt x="532970" y="-7409"/>
                    <a:pt x="588936" y="102801"/>
                  </a:cubicBezTo>
                  <a:cubicBezTo>
                    <a:pt x="644902" y="213011"/>
                    <a:pt x="716366" y="592721"/>
                    <a:pt x="769749" y="717568"/>
                  </a:cubicBezTo>
                  <a:cubicBezTo>
                    <a:pt x="823132" y="842415"/>
                    <a:pt x="880820" y="833805"/>
                    <a:pt x="909234" y="851886"/>
                  </a:cubicBez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任意形状 66">
              <a:extLst>
                <a:ext uri="{FF2B5EF4-FFF2-40B4-BE49-F238E27FC236}">
                  <a16:creationId xmlns:a16="http://schemas.microsoft.com/office/drawing/2014/main" id="{D324A7FB-C82C-F64B-877E-EAED30BCB296}"/>
                </a:ext>
              </a:extLst>
            </p:cNvPr>
            <p:cNvSpPr/>
            <p:nvPr/>
          </p:nvSpPr>
          <p:spPr>
            <a:xfrm>
              <a:off x="2472037" y="1197902"/>
              <a:ext cx="466159" cy="718327"/>
            </a:xfrm>
            <a:custGeom>
              <a:avLst/>
              <a:gdLst>
                <a:gd name="connsiteX0" fmla="*/ 0 w 909234"/>
                <a:gd name="connsiteY0" fmla="*/ 815724 h 851886"/>
                <a:gd name="connsiteX1" fmla="*/ 185980 w 909234"/>
                <a:gd name="connsiteY1" fmla="*/ 671073 h 851886"/>
                <a:gd name="connsiteX2" fmla="*/ 433953 w 909234"/>
                <a:gd name="connsiteY2" fmla="*/ 56307 h 851886"/>
                <a:gd name="connsiteX3" fmla="*/ 588936 w 909234"/>
                <a:gd name="connsiteY3" fmla="*/ 102801 h 851886"/>
                <a:gd name="connsiteX4" fmla="*/ 769749 w 909234"/>
                <a:gd name="connsiteY4" fmla="*/ 717568 h 851886"/>
                <a:gd name="connsiteX5" fmla="*/ 909234 w 909234"/>
                <a:gd name="connsiteY5" fmla="*/ 851886 h 85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9234" h="851886">
                  <a:moveTo>
                    <a:pt x="0" y="815724"/>
                  </a:moveTo>
                  <a:cubicBezTo>
                    <a:pt x="56827" y="806683"/>
                    <a:pt x="113655" y="797642"/>
                    <a:pt x="185980" y="671073"/>
                  </a:cubicBezTo>
                  <a:cubicBezTo>
                    <a:pt x="258305" y="544504"/>
                    <a:pt x="366794" y="151019"/>
                    <a:pt x="433953" y="56307"/>
                  </a:cubicBezTo>
                  <a:cubicBezTo>
                    <a:pt x="501112" y="-38405"/>
                    <a:pt x="532970" y="-7409"/>
                    <a:pt x="588936" y="102801"/>
                  </a:cubicBezTo>
                  <a:cubicBezTo>
                    <a:pt x="644902" y="213011"/>
                    <a:pt x="716366" y="592721"/>
                    <a:pt x="769749" y="717568"/>
                  </a:cubicBezTo>
                  <a:cubicBezTo>
                    <a:pt x="823132" y="842415"/>
                    <a:pt x="880820" y="833805"/>
                    <a:pt x="909234" y="851886"/>
                  </a:cubicBezTo>
                </a:path>
              </a:pathLst>
            </a:cu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8" name="直线连接符 67">
              <a:extLst>
                <a:ext uri="{FF2B5EF4-FFF2-40B4-BE49-F238E27FC236}">
                  <a16:creationId xmlns:a16="http://schemas.microsoft.com/office/drawing/2014/main" id="{A62D2012-6634-9B43-B01D-7AB69F580E63}"/>
                </a:ext>
              </a:extLst>
            </p:cNvPr>
            <p:cNvCxnSpPr>
              <a:cxnSpLocks/>
            </p:cNvCxnSpPr>
            <p:nvPr/>
          </p:nvCxnSpPr>
          <p:spPr>
            <a:xfrm>
              <a:off x="2723217" y="1202317"/>
              <a:ext cx="0" cy="720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E4C925AF-4B86-1D4E-ACFD-9921EDDD030F}"/>
                </a:ext>
              </a:extLst>
            </p:cNvPr>
            <p:cNvCxnSpPr>
              <a:cxnSpLocks/>
            </p:cNvCxnSpPr>
            <p:nvPr/>
          </p:nvCxnSpPr>
          <p:spPr>
            <a:xfrm>
              <a:off x="2875043" y="1349238"/>
              <a:ext cx="8089" cy="565973"/>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F274CE90-C4DB-6D42-928D-6E1E18E3FC4D}"/>
                </a:ext>
              </a:extLst>
            </p:cNvPr>
            <p:cNvCxnSpPr>
              <a:cxnSpLocks/>
            </p:cNvCxnSpPr>
            <p:nvPr/>
          </p:nvCxnSpPr>
          <p:spPr>
            <a:xfrm>
              <a:off x="2923545" y="1590417"/>
              <a:ext cx="0" cy="34155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87E38EF8-93C0-F543-9CD6-488F59F0FB24}"/>
                </a:ext>
              </a:extLst>
            </p:cNvPr>
            <p:cNvSpPr txBox="1"/>
            <p:nvPr/>
          </p:nvSpPr>
          <p:spPr>
            <a:xfrm>
              <a:off x="2721289" y="1854128"/>
              <a:ext cx="320886" cy="292405"/>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μ</a:t>
              </a:r>
              <a:r>
                <a:rPr kumimoji="1" lang="en-US" altLang="zh-CN" i="1" baseline="-25000" dirty="0">
                  <a:latin typeface="Times New Roman" panose="02020603050405020304" pitchFamily="18" charset="0"/>
                  <a:cs typeface="Times New Roman" panose="02020603050405020304" pitchFamily="18" charset="0"/>
                </a:rPr>
                <a:t>2</a:t>
              </a:r>
              <a:endParaRPr kumimoji="1" lang="zh-CN" altLang="en-US" i="1" baseline="-25000" dirty="0">
                <a:latin typeface="Times New Roman" panose="02020603050405020304" pitchFamily="18" charset="0"/>
                <a:cs typeface="Times New Roman" panose="02020603050405020304" pitchFamily="18" charset="0"/>
              </a:endParaRPr>
            </a:p>
          </p:txBody>
        </p:sp>
        <p:sp>
          <p:nvSpPr>
            <p:cNvPr id="72" name="文本框 71">
              <a:extLst>
                <a:ext uri="{FF2B5EF4-FFF2-40B4-BE49-F238E27FC236}">
                  <a16:creationId xmlns:a16="http://schemas.microsoft.com/office/drawing/2014/main" id="{1EF9ED26-3835-BB42-B568-2CD4160937CD}"/>
                </a:ext>
              </a:extLst>
            </p:cNvPr>
            <p:cNvSpPr txBox="1"/>
            <p:nvPr/>
          </p:nvSpPr>
          <p:spPr>
            <a:xfrm>
              <a:off x="2483726" y="1840744"/>
              <a:ext cx="341997" cy="292405"/>
            </a:xfrm>
            <a:prstGeom prst="rect">
              <a:avLst/>
            </a:prstGeom>
            <a:noFill/>
          </p:spPr>
          <p:txBody>
            <a:bodyPr wrap="none" rtlCol="0">
              <a:spAutoFit/>
            </a:bodyPr>
            <a:lstStyle/>
            <a:p>
              <a:r>
                <a:rPr kumimoji="1" lang="en-US" altLang="zh-CN" i="1" dirty="0" err="1">
                  <a:latin typeface="Times New Roman" panose="02020603050405020304" pitchFamily="18" charset="0"/>
                  <a:cs typeface="Times New Roman" panose="02020603050405020304" pitchFamily="18" charset="0"/>
                </a:rPr>
                <a:t>μ</a:t>
              </a:r>
              <a:r>
                <a:rPr kumimoji="1" lang="en-US" altLang="zh-CN" i="1" baseline="-25000" dirty="0" err="1">
                  <a:latin typeface="Times New Roman" panose="02020603050405020304" pitchFamily="18" charset="0"/>
                  <a:cs typeface="Times New Roman" panose="02020603050405020304" pitchFamily="18" charset="0"/>
                </a:rPr>
                <a:t>K</a:t>
              </a:r>
              <a:endParaRPr kumimoji="1" lang="zh-CN" altLang="en-US" i="1" baseline="-25000" dirty="0">
                <a:latin typeface="Times New Roman" panose="02020603050405020304" pitchFamily="18" charset="0"/>
                <a:cs typeface="Times New Roman" panose="02020603050405020304" pitchFamily="18" charset="0"/>
              </a:endParaRPr>
            </a:p>
          </p:txBody>
        </p:sp>
      </p:grpSp>
      <p:sp>
        <p:nvSpPr>
          <p:cNvPr id="73" name="文本框 72">
            <a:extLst>
              <a:ext uri="{FF2B5EF4-FFF2-40B4-BE49-F238E27FC236}">
                <a16:creationId xmlns:a16="http://schemas.microsoft.com/office/drawing/2014/main" id="{6B2DA84F-7CDE-664C-AA62-87E383159906}"/>
              </a:ext>
            </a:extLst>
          </p:cNvPr>
          <p:cNvSpPr txBox="1"/>
          <p:nvPr/>
        </p:nvSpPr>
        <p:spPr>
          <a:xfrm>
            <a:off x="4350357" y="3534201"/>
            <a:ext cx="1339389" cy="661720"/>
          </a:xfrm>
          <a:prstGeom prst="rect">
            <a:avLst/>
          </a:prstGeom>
          <a:noFill/>
          <a:ln w="15875">
            <a:solidFill>
              <a:schemeClr val="tx1"/>
            </a:solidFill>
          </a:ln>
        </p:spPr>
        <p:txBody>
          <a:bodyPr wrap="square" rtlCol="0">
            <a:spAutoFit/>
          </a:bodyPr>
          <a:lstStyle/>
          <a:p>
            <a:r>
              <a:rPr kumimoji="1" lang="en-US" altLang="zh-CN" sz="1300" i="1" dirty="0">
                <a:latin typeface="Times New Roman" panose="02020603050405020304" pitchFamily="18" charset="0"/>
                <a:cs typeface="Times New Roman" panose="02020603050405020304" pitchFamily="18" charset="0"/>
              </a:rPr>
              <a:t>l</a:t>
            </a:r>
            <a:r>
              <a:rPr kumimoji="1" lang="en-US" altLang="zh-CN" sz="1300" dirty="0">
                <a:latin typeface="Times New Roman" panose="02020603050405020304" pitchFamily="18" charset="0"/>
                <a:cs typeface="Times New Roman" panose="02020603050405020304" pitchFamily="18" charset="0"/>
              </a:rPr>
              <a:t>:</a:t>
            </a:r>
            <a:r>
              <a:rPr kumimoji="1" lang="zh-CN" altLang="en-US" sz="13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probability</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distribution</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of</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loss</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after</a:t>
            </a:r>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convergence</a:t>
            </a:r>
            <a:r>
              <a:rPr kumimoji="1" lang="zh-CN" altLang="en-US" sz="1200" dirty="0">
                <a:latin typeface="Times New Roman" panose="02020603050405020304" pitchFamily="18" charset="0"/>
                <a:cs typeface="Times New Roman" panose="02020603050405020304" pitchFamily="18" charset="0"/>
              </a:rPr>
              <a:t> </a:t>
            </a:r>
            <a:endParaRPr kumimoji="1" lang="zh-CN" altLang="en-US" sz="1300" dirty="0">
              <a:latin typeface="Times New Roman" panose="02020603050405020304" pitchFamily="18" charset="0"/>
              <a:cs typeface="Times New Roman" panose="02020603050405020304" pitchFamily="18" charset="0"/>
            </a:endParaRPr>
          </a:p>
        </p:txBody>
      </p:sp>
      <p:sp>
        <p:nvSpPr>
          <p:cNvPr id="74" name="文本框 73">
            <a:extLst>
              <a:ext uri="{FF2B5EF4-FFF2-40B4-BE49-F238E27FC236}">
                <a16:creationId xmlns:a16="http://schemas.microsoft.com/office/drawing/2014/main" id="{964B1AAB-71C0-0C49-9EA9-76DA5E55BC4A}"/>
              </a:ext>
            </a:extLst>
          </p:cNvPr>
          <p:cNvSpPr txBox="1"/>
          <p:nvPr/>
        </p:nvSpPr>
        <p:spPr>
          <a:xfrm>
            <a:off x="2913115" y="3322643"/>
            <a:ext cx="1119217" cy="307777"/>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l</a:t>
            </a:r>
            <a:r>
              <a:rPr kumimoji="1" lang="en-US" altLang="zh-CN" i="1" baseline="-25000" dirty="0">
                <a:latin typeface="Times New Roman" panose="02020603050405020304" pitchFamily="18" charset="0"/>
                <a:cs typeface="Times New Roman" panose="02020603050405020304" pitchFamily="18" charset="0"/>
              </a:rPr>
              <a:t>i</a:t>
            </a:r>
            <a:r>
              <a:rPr kumimoji="1" lang="zh-CN" altLang="en-US" i="1" baseline="-25000"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N</a:t>
            </a:r>
            <a:r>
              <a:rPr kumimoji="1" lang="zh-CN" altLang="en-US" i="1"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t>
            </a:r>
            <a:r>
              <a:rPr kumimoji="1" lang="en-US" altLang="zh-CN" i="1" dirty="0" err="1">
                <a:latin typeface="Times New Roman" panose="02020603050405020304" pitchFamily="18" charset="0"/>
                <a:cs typeface="Times New Roman" panose="02020603050405020304" pitchFamily="18" charset="0"/>
              </a:rPr>
              <a:t>μ</a:t>
            </a:r>
            <a:r>
              <a:rPr kumimoji="1" lang="en-US" altLang="zh-CN" i="1" baseline="-25000" dirty="0" err="1">
                <a:latin typeface="Times New Roman" panose="02020603050405020304" pitchFamily="18" charset="0"/>
                <a:cs typeface="Times New Roman" panose="02020603050405020304" pitchFamily="18" charset="0"/>
              </a:rPr>
              <a:t>i</a:t>
            </a:r>
            <a:r>
              <a:rPr kumimoji="1" lang="en-US" altLang="zh-CN" dirty="0">
                <a:latin typeface="Times New Roman" panose="02020603050405020304" pitchFamily="18" charset="0"/>
                <a:cs typeface="Times New Roman" panose="02020603050405020304" pitchFamily="18" charset="0"/>
              </a:rPr>
              <a:t>,</a:t>
            </a:r>
            <a:r>
              <a:rPr kumimoji="1" lang="zh-CN" altLang="en-US" dirty="0">
                <a:latin typeface="Times New Roman" panose="02020603050405020304" pitchFamily="18" charset="0"/>
                <a:cs typeface="Times New Roman" panose="02020603050405020304" pitchFamily="18" charset="0"/>
              </a:rPr>
              <a:t> </a:t>
            </a:r>
            <a:r>
              <a:rPr kumimoji="1" lang="el-GR" altLang="zh-CN" i="1" dirty="0">
                <a:latin typeface="Times New Roman" panose="02020603050405020304" pitchFamily="18" charset="0"/>
                <a:cs typeface="Times New Roman" panose="02020603050405020304" pitchFamily="18" charset="0"/>
              </a:rPr>
              <a:t>σ</a:t>
            </a:r>
            <a:r>
              <a:rPr kumimoji="1" lang="en-US" altLang="zh-CN" i="1" baseline="-25000" dirty="0">
                <a:latin typeface="Times New Roman" panose="02020603050405020304" pitchFamily="18" charset="0"/>
                <a:cs typeface="Times New Roman" panose="02020603050405020304" pitchFamily="18" charset="0"/>
              </a:rPr>
              <a:t>i</a:t>
            </a:r>
            <a:r>
              <a:rPr lang="en-US" altLang="zh-CN" baseline="30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a:t>
            </a:r>
            <a:endParaRPr kumimoji="1" lang="zh-CN" altLang="en-US" dirty="0">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74BCF039-C14C-4340-88C3-E3F0807A1FDB}"/>
              </a:ext>
            </a:extLst>
          </p:cNvPr>
          <p:cNvSpPr txBox="1"/>
          <p:nvPr/>
        </p:nvSpPr>
        <p:spPr>
          <a:xfrm>
            <a:off x="3199571" y="4086895"/>
            <a:ext cx="293670" cy="307777"/>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l</a:t>
            </a:r>
            <a:r>
              <a:rPr kumimoji="1" lang="en-US" altLang="zh-CN" i="1" baseline="-25000" dirty="0">
                <a:latin typeface="Times New Roman" panose="02020603050405020304" pitchFamily="18" charset="0"/>
                <a:cs typeface="Times New Roman" panose="02020603050405020304" pitchFamily="18" charset="0"/>
              </a:rPr>
              <a:t>1</a:t>
            </a:r>
            <a:endParaRPr kumimoji="1" lang="zh-CN" altLang="en-US"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484A4E01-4F62-C948-A751-E694D06909FC}"/>
              </a:ext>
            </a:extLst>
          </p:cNvPr>
          <p:cNvSpPr txBox="1"/>
          <p:nvPr/>
        </p:nvSpPr>
        <p:spPr>
          <a:xfrm>
            <a:off x="2678618" y="3534201"/>
            <a:ext cx="293670" cy="307777"/>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l</a:t>
            </a:r>
            <a:r>
              <a:rPr kumimoji="1" lang="en-US" altLang="zh-CN" i="1" baseline="-25000"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4868DD1D-AD1A-2B4D-AFDE-E6CB9EB30385}"/>
              </a:ext>
            </a:extLst>
          </p:cNvPr>
          <p:cNvSpPr txBox="1"/>
          <p:nvPr/>
        </p:nvSpPr>
        <p:spPr>
          <a:xfrm>
            <a:off x="2472571" y="3322643"/>
            <a:ext cx="314510" cy="307777"/>
          </a:xfrm>
          <a:prstGeom prst="rect">
            <a:avLst/>
          </a:prstGeom>
          <a:noFill/>
        </p:spPr>
        <p:txBody>
          <a:bodyPr wrap="none" rtlCol="0">
            <a:spAutoFit/>
          </a:bodyPr>
          <a:lstStyle/>
          <a:p>
            <a:r>
              <a:rPr kumimoji="1" lang="en-US" altLang="zh-CN" i="1" dirty="0" err="1">
                <a:latin typeface="Times New Roman" panose="02020603050405020304" pitchFamily="18" charset="0"/>
                <a:cs typeface="Times New Roman" panose="02020603050405020304" pitchFamily="18" charset="0"/>
              </a:rPr>
              <a:t>l</a:t>
            </a:r>
            <a:r>
              <a:rPr kumimoji="1" lang="en-US" altLang="zh-CN" i="1" baseline="-25000" dirty="0" err="1">
                <a:latin typeface="Times New Roman" panose="02020603050405020304" pitchFamily="18" charset="0"/>
                <a:cs typeface="Times New Roman" panose="02020603050405020304" pitchFamily="18" charset="0"/>
              </a:rPr>
              <a:t>K</a:t>
            </a:r>
            <a:endParaRPr kumimoji="1" lang="zh-CN" altLang="en-US" dirty="0">
              <a:latin typeface="Times New Roman" panose="02020603050405020304" pitchFamily="18" charset="0"/>
              <a:cs typeface="Times New Roman" panose="02020603050405020304" pitchFamily="18" charset="0"/>
            </a:endParaRPr>
          </a:p>
        </p:txBody>
      </p:sp>
      <p:sp>
        <p:nvSpPr>
          <p:cNvPr id="78" name="内容占位符 2">
            <a:extLst>
              <a:ext uri="{FF2B5EF4-FFF2-40B4-BE49-F238E27FC236}">
                <a16:creationId xmlns:a16="http://schemas.microsoft.com/office/drawing/2014/main" id="{5CE72E44-5710-BF45-A52B-67ED1F4512E3}"/>
              </a:ext>
            </a:extLst>
          </p:cNvPr>
          <p:cNvSpPr txBox="1">
            <a:spLocks/>
          </p:cNvSpPr>
          <p:nvPr/>
        </p:nvSpPr>
        <p:spPr>
          <a:xfrm>
            <a:off x="5424302" y="2194559"/>
            <a:ext cx="4538304" cy="3644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Use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discarding</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mechanism.</a:t>
            </a:r>
          </a:p>
          <a:p>
            <a:pPr>
              <a:lnSpc>
                <a:spcPct val="150000"/>
              </a:lnSpc>
            </a:pPr>
            <a:endParaRPr kumimoji="1" lang="zh-CN" altLang="en-US" dirty="0"/>
          </a:p>
        </p:txBody>
      </p:sp>
      <p:grpSp>
        <p:nvGrpSpPr>
          <p:cNvPr id="154" name="组合 153">
            <a:extLst>
              <a:ext uri="{FF2B5EF4-FFF2-40B4-BE49-F238E27FC236}">
                <a16:creationId xmlns:a16="http://schemas.microsoft.com/office/drawing/2014/main" id="{83D68B27-4C16-004C-B69A-8E6E3909418F}"/>
              </a:ext>
            </a:extLst>
          </p:cNvPr>
          <p:cNvGrpSpPr/>
          <p:nvPr/>
        </p:nvGrpSpPr>
        <p:grpSpPr>
          <a:xfrm>
            <a:off x="6539473" y="3060625"/>
            <a:ext cx="2455469" cy="1906437"/>
            <a:chOff x="1226128" y="5082134"/>
            <a:chExt cx="2455469" cy="1906437"/>
          </a:xfrm>
        </p:grpSpPr>
        <mc:AlternateContent xmlns:mc="http://schemas.openxmlformats.org/markup-compatibility/2006" xmlns:a14="http://schemas.microsoft.com/office/drawing/2010/main">
          <mc:Choice Requires="a14">
            <p:graphicFrame>
              <p:nvGraphicFramePr>
                <p:cNvPr id="155" name="图表 154">
                  <a:extLst>
                    <a:ext uri="{FF2B5EF4-FFF2-40B4-BE49-F238E27FC236}">
                      <a16:creationId xmlns:a16="http://schemas.microsoft.com/office/drawing/2014/main" id="{5F7C29EB-9206-0040-821F-656D54AD551E}"/>
                    </a:ext>
                  </a:extLst>
                </p:cNvPr>
                <p:cNvGraphicFramePr/>
                <p:nvPr>
                  <p:extLst>
                    <p:ext uri="{D42A27DB-BD31-4B8C-83A1-F6EECF244321}">
                      <p14:modId xmlns:p14="http://schemas.microsoft.com/office/powerpoint/2010/main" val="3118265832"/>
                    </p:ext>
                  </p:extLst>
                </p:nvPr>
              </p:nvGraphicFramePr>
              <p:xfrm>
                <a:off x="1226128" y="5117777"/>
                <a:ext cx="2178114" cy="1796971"/>
              </p:xfrm>
              <a:graphic>
                <a:graphicData uri="http://schemas.openxmlformats.org/drawingml/2006/chart">
                  <c:chart xmlns:c="http://schemas.openxmlformats.org/drawingml/2006/chart" xmlns:r="http://schemas.openxmlformats.org/officeDocument/2006/relationships" r:id="rId8"/>
                </a:graphicData>
              </a:graphic>
            </p:graphicFrame>
          </mc:Choice>
          <mc:Fallback xmlns="">
            <p:graphicFrame>
              <p:nvGraphicFramePr>
                <p:cNvPr id="155" name="图表 154">
                  <a:extLst>
                    <a:ext uri="{FF2B5EF4-FFF2-40B4-BE49-F238E27FC236}">
                      <a16:creationId xmlns:a16="http://schemas.microsoft.com/office/drawing/2014/main" id="{5F7C29EB-9206-0040-821F-656D54AD551E}"/>
                    </a:ext>
                  </a:extLst>
                </p:cNvPr>
                <p:cNvGraphicFramePr/>
                <p:nvPr>
                  <p:extLst>
                    <p:ext uri="{D42A27DB-BD31-4B8C-83A1-F6EECF244321}">
                      <p14:modId xmlns:p14="http://schemas.microsoft.com/office/powerpoint/2010/main" val="3118265832"/>
                    </p:ext>
                  </p:extLst>
                </p:nvPr>
              </p:nvGraphicFramePr>
              <p:xfrm>
                <a:off x="1226128" y="5117777"/>
                <a:ext cx="2178114" cy="1796971"/>
              </p:xfrm>
              <a:graphic>
                <a:graphicData uri="http://schemas.openxmlformats.org/drawingml/2006/chart">
                  <c:chart xmlns:c="http://schemas.openxmlformats.org/drawingml/2006/chart" xmlns:r="http://schemas.openxmlformats.org/officeDocument/2006/relationships" r:id="rId9"/>
                </a:graphicData>
              </a:graphic>
            </p:graphicFrame>
          </mc:Fallback>
        </mc:AlternateContent>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4FB16A59-FA31-1442-98A0-9A9DD05B32F3}"/>
                    </a:ext>
                  </a:extLst>
                </p:cNvPr>
                <p:cNvSpPr txBox="1"/>
                <p:nvPr/>
              </p:nvSpPr>
              <p:spPr>
                <a:xfrm>
                  <a:off x="1242372" y="5126366"/>
                  <a:ext cx="1690936" cy="287195"/>
                </a:xfrm>
                <a:prstGeom prst="rect">
                  <a:avLst/>
                </a:prstGeom>
                <a:noFill/>
              </p:spPr>
              <p:txBody>
                <a:bodyPr wrap="square" rtlCol="0">
                  <a:spAutoFit/>
                </a:bodyPr>
                <a:lstStyle/>
                <a:p>
                  <a:r>
                    <a:rPr kumimoji="1" lang="en-US" altLang="zh-CN" sz="1200" i="1" dirty="0">
                      <a:latin typeface="Times New Roman" panose="02020603050405020304" pitchFamily="18" charset="0"/>
                      <a:cs typeface="Times New Roman" panose="02020603050405020304" pitchFamily="18" charset="0"/>
                    </a:rPr>
                    <a:t>f</a:t>
                  </a:r>
                  <a:r>
                    <a:rPr kumimoji="1" lang="zh-CN" altLang="en-US" sz="1200" i="1"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a:t>
                  </a:r>
                  <a14:m>
                    <m:oMath xmlns:m="http://schemas.openxmlformats.org/officeDocument/2006/math">
                      <m:r>
                        <a:rPr kumimoji="1" lang="en-US" altLang="zh-CN" sz="1200" i="1" dirty="0" smtClean="0">
                          <a:latin typeface="Cambria Math" panose="02040503050406030204" pitchFamily="18" charset="0"/>
                          <a:cs typeface="Times New Roman" panose="02020603050405020304" pitchFamily="18" charset="0"/>
                        </a:rPr>
                        <m:t>(</m:t>
                      </m:r>
                    </m:oMath>
                  </a14:m>
                  <a:r>
                    <a:rPr kumimoji="1" lang="en-US" altLang="zh-CN" sz="1200" i="1" dirty="0" err="1">
                      <a:latin typeface="Times New Roman" panose="02020603050405020304" pitchFamily="18" charset="0"/>
                      <a:cs typeface="Times New Roman" panose="02020603050405020304" pitchFamily="18" charset="0"/>
                    </a:rPr>
                    <a:t>μ</a:t>
                  </a:r>
                  <a:r>
                    <a:rPr kumimoji="1" lang="en-US" altLang="zh-CN" sz="1200" i="1" baseline="-25000" dirty="0" err="1">
                      <a:latin typeface="Times New Roman" panose="02020603050405020304" pitchFamily="18" charset="0"/>
                      <a:cs typeface="Times New Roman" panose="02020603050405020304" pitchFamily="18" charset="0"/>
                    </a:rPr>
                    <a:t>i</a:t>
                  </a:r>
                  <a:r>
                    <a:rPr kumimoji="1" lang="en-US" altLang="zh-CN" sz="1200" dirty="0">
                      <a:latin typeface="Times New Roman" panose="02020603050405020304" pitchFamily="18" charset="0"/>
                      <a:cs typeface="Times New Roman" panose="02020603050405020304" pitchFamily="18" charset="0"/>
                    </a:rPr>
                    <a:t>,</a:t>
                  </a:r>
                  <a:r>
                    <a:rPr kumimoji="1" lang="zh-CN" altLang="en-US" sz="1200" dirty="0">
                      <a:latin typeface="Times New Roman" panose="02020603050405020304" pitchFamily="18" charset="0"/>
                      <a:cs typeface="Times New Roman" panose="02020603050405020304" pitchFamily="18" charset="0"/>
                    </a:rPr>
                    <a:t> </a:t>
                  </a:r>
                  <a:r>
                    <a:rPr kumimoji="1" lang="el-GR" altLang="zh-CN" sz="1200" i="1" dirty="0">
                      <a:latin typeface="Times New Roman" panose="02020603050405020304" pitchFamily="18" charset="0"/>
                      <a:cs typeface="Times New Roman" panose="02020603050405020304" pitchFamily="18" charset="0"/>
                    </a:rPr>
                    <a:t>σ</a:t>
                  </a:r>
                  <a:r>
                    <a:rPr kumimoji="1" lang="en-US" altLang="zh-CN" sz="1200" i="1" baseline="-25000" dirty="0">
                      <a:latin typeface="Times New Roman" panose="02020603050405020304" pitchFamily="18" charset="0"/>
                      <a:cs typeface="Times New Roman" panose="02020603050405020304" pitchFamily="18" charset="0"/>
                    </a:rPr>
                    <a:t>i</a:t>
                  </a:r>
                  <a:r>
                    <a:rPr lang="en-US" altLang="zh-CN" sz="1200" baseline="30000" dirty="0">
                      <a:latin typeface="Times New Roman" panose="02020603050405020304" pitchFamily="18" charset="0"/>
                      <a:cs typeface="Times New Roman" panose="02020603050405020304" pitchFamily="18" charset="0"/>
                    </a:rPr>
                    <a:t>2</a:t>
                  </a:r>
                  <a14:m>
                    <m:oMath xmlns:m="http://schemas.openxmlformats.org/officeDocument/2006/math">
                      <m:sSubSup>
                        <m:sSubSupPr>
                          <m:ctrlPr>
                            <a:rPr kumimoji="1" lang="en-US" altLang="zh-CN" sz="1200" i="1" smtClean="0">
                              <a:latin typeface="Cambria Math" panose="02040503050406030204" pitchFamily="18" charset="0"/>
                              <a:cs typeface="Times New Roman" panose="02020603050405020304" pitchFamily="18" charset="0"/>
                            </a:rPr>
                          </m:ctrlPr>
                        </m:sSubSupPr>
                        <m:e>
                          <m:r>
                            <a:rPr kumimoji="1" lang="en-US" altLang="zh-CN" sz="1200" b="0" i="1" smtClean="0">
                              <a:latin typeface="Cambria Math" panose="02040503050406030204" pitchFamily="18" charset="0"/>
                              <a:cs typeface="Times New Roman" panose="02020603050405020304" pitchFamily="18" charset="0"/>
                            </a:rPr>
                            <m:t>)</m:t>
                          </m:r>
                        </m:e>
                        <m:sub>
                          <m:r>
                            <a:rPr kumimoji="1" lang="en-US" altLang="zh-CN" sz="1200" b="0" i="1" smtClean="0">
                              <a:latin typeface="Cambria Math" panose="02040503050406030204" pitchFamily="18" charset="0"/>
                              <a:cs typeface="Times New Roman" panose="02020603050405020304" pitchFamily="18" charset="0"/>
                            </a:rPr>
                            <m:t>𝑖</m:t>
                          </m:r>
                          <m:r>
                            <a:rPr kumimoji="1" lang="en-US" altLang="zh-CN" sz="1200" b="0" i="1" smtClean="0">
                              <a:latin typeface="Cambria Math" panose="02040503050406030204" pitchFamily="18" charset="0"/>
                              <a:cs typeface="Times New Roman" panose="02020603050405020304" pitchFamily="18" charset="0"/>
                            </a:rPr>
                            <m:t>=1</m:t>
                          </m:r>
                        </m:sub>
                        <m:sup>
                          <m:r>
                            <a:rPr kumimoji="1" lang="en-US" altLang="zh-CN" sz="1200" b="0" i="1" smtClean="0">
                              <a:latin typeface="Cambria Math" panose="02040503050406030204" pitchFamily="18" charset="0"/>
                              <a:cs typeface="Times New Roman" panose="02020603050405020304" pitchFamily="18" charset="0"/>
                            </a:rPr>
                            <m:t>𝐾</m:t>
                          </m:r>
                        </m:sup>
                      </m:sSubSup>
                    </m:oMath>
                  </a14:m>
                  <a:r>
                    <a:rPr kumimoji="1" lang="zh-CN" altLang="en-US" sz="1200" dirty="0">
                      <a:latin typeface="Times New Roman" panose="02020603050405020304" pitchFamily="18" charset="0"/>
                      <a:cs typeface="Times New Roman" panose="02020603050405020304" pitchFamily="18" charset="0"/>
                    </a:rPr>
                    <a:t> </a:t>
                  </a:r>
                  <a:r>
                    <a:rPr kumimoji="1" lang="en-US" altLang="zh-CN" sz="1200" dirty="0">
                      <a:latin typeface="Times New Roman" panose="02020603050405020304" pitchFamily="18" charset="0"/>
                      <a:cs typeface="Times New Roman" panose="02020603050405020304" pitchFamily="18" charset="0"/>
                    </a:rPr>
                    <a:t>,</a:t>
                  </a:r>
                  <a:r>
                    <a:rPr kumimoji="1" lang="zh-CN" altLang="en-US" sz="1200" dirty="0">
                      <a:latin typeface="Times New Roman" panose="02020603050405020304" pitchFamily="18" charset="0"/>
                      <a:cs typeface="Times New Roman" panose="02020603050405020304" pitchFamily="18" charset="0"/>
                    </a:rPr>
                    <a:t> </a:t>
                  </a:r>
                  <a:r>
                    <a:rPr kumimoji="1" lang="en-US" altLang="zh-CN" sz="1200" i="1" dirty="0">
                      <a:latin typeface="Times New Roman" panose="02020603050405020304" pitchFamily="18" charset="0"/>
                      <a:cs typeface="Times New Roman" panose="02020603050405020304" pitchFamily="18" charset="0"/>
                    </a:rPr>
                    <a:t>k</a:t>
                  </a:r>
                  <a:r>
                    <a:rPr kumimoji="1" lang="en-US" altLang="zh-CN" sz="1200" dirty="0">
                      <a:latin typeface="Times New Roman" panose="02020603050405020304" pitchFamily="18" charset="0"/>
                      <a:cs typeface="Times New Roman" panose="02020603050405020304" pitchFamily="18" charset="0"/>
                    </a:rPr>
                    <a:t>)</a:t>
                  </a:r>
                </a:p>
              </p:txBody>
            </p:sp>
          </mc:Choice>
          <mc:Fallback xmlns="">
            <p:sp>
              <p:nvSpPr>
                <p:cNvPr id="201" name="文本框 200">
                  <a:extLst>
                    <a:ext uri="{FF2B5EF4-FFF2-40B4-BE49-F238E27FC236}">
                      <a16:creationId xmlns:a16="http://schemas.microsoft.com/office/drawing/2014/main" id="{343D37FF-B668-224D-A04E-9F022C92FF03}"/>
                    </a:ext>
                  </a:extLst>
                </p:cNvPr>
                <p:cNvSpPr txBox="1">
                  <a:spLocks noRot="1" noChangeAspect="1" noMove="1" noResize="1" noEditPoints="1" noAdjustHandles="1" noChangeArrowheads="1" noChangeShapeType="1" noTextEdit="1"/>
                </p:cNvSpPr>
                <p:nvPr/>
              </p:nvSpPr>
              <p:spPr>
                <a:xfrm>
                  <a:off x="1242372" y="5126366"/>
                  <a:ext cx="1690936" cy="287195"/>
                </a:xfrm>
                <a:prstGeom prst="rect">
                  <a:avLst/>
                </a:prstGeom>
                <a:blipFill>
                  <a:blip r:embed="rId10"/>
                  <a:stretch>
                    <a:fillRect b="-13043"/>
                  </a:stretch>
                </a:blipFill>
              </p:spPr>
              <p:txBody>
                <a:bodyPr/>
                <a:lstStyle/>
                <a:p>
                  <a:r>
                    <a:rPr lang="zh-CN" altLang="en-US">
                      <a:noFill/>
                    </a:rPr>
                    <a:t> </a:t>
                  </a:r>
                </a:p>
              </p:txBody>
            </p:sp>
          </mc:Fallback>
        </mc:AlternateContent>
        <p:cxnSp>
          <p:nvCxnSpPr>
            <p:cNvPr id="157" name="直线连接符 156">
              <a:extLst>
                <a:ext uri="{FF2B5EF4-FFF2-40B4-BE49-F238E27FC236}">
                  <a16:creationId xmlns:a16="http://schemas.microsoft.com/office/drawing/2014/main" id="{8EDA6D44-9EB3-984D-A7A3-18931179399F}"/>
                </a:ext>
              </a:extLst>
            </p:cNvPr>
            <p:cNvCxnSpPr>
              <a:cxnSpLocks/>
              <a:stCxn id="168" idx="4"/>
            </p:cNvCxnSpPr>
            <p:nvPr/>
          </p:nvCxnSpPr>
          <p:spPr>
            <a:xfrm flipH="1">
              <a:off x="2199423" y="5661102"/>
              <a:ext cx="0" cy="490583"/>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0FFF4254-B12D-5C4E-AA99-BC99D68CF943}"/>
                </a:ext>
              </a:extLst>
            </p:cNvPr>
            <p:cNvCxnSpPr>
              <a:cxnSpLocks/>
            </p:cNvCxnSpPr>
            <p:nvPr/>
          </p:nvCxnSpPr>
          <p:spPr>
            <a:xfrm flipV="1">
              <a:off x="1247552" y="5634473"/>
              <a:ext cx="970964"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5E823244-46A5-DA47-9005-863A73B8DE36}"/>
                </a:ext>
              </a:extLst>
            </p:cNvPr>
            <p:cNvCxnSpPr>
              <a:cxnSpLocks/>
            </p:cNvCxnSpPr>
            <p:nvPr/>
          </p:nvCxnSpPr>
          <p:spPr>
            <a:xfrm>
              <a:off x="1917960" y="5731667"/>
              <a:ext cx="0" cy="115507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id="{B4EA5B30-62D0-8247-8E25-1EFF2A155CD3}"/>
                </a:ext>
              </a:extLst>
            </p:cNvPr>
            <p:cNvSpPr txBox="1"/>
            <p:nvPr/>
          </p:nvSpPr>
          <p:spPr>
            <a:xfrm>
              <a:off x="2574321" y="5281942"/>
              <a:ext cx="958917" cy="276999"/>
            </a:xfrm>
            <a:prstGeom prst="rect">
              <a:avLst/>
            </a:prstGeom>
            <a:noFill/>
          </p:spPr>
          <p:txBody>
            <a:bodyPr wrap="none" rtlCol="0">
              <a:spAutoFit/>
            </a:bodyPr>
            <a:lstStyle/>
            <a:p>
              <a:r>
                <a:rPr kumimoji="1" lang="en-US" altLang="zh-CN" sz="1200" b="1" dirty="0">
                  <a:latin typeface="Times New Roman" panose="02020603050405020304" pitchFamily="18" charset="0"/>
                  <a:cs typeface="Times New Roman" panose="02020603050405020304" pitchFamily="18" charset="0"/>
                </a:rPr>
                <a:t>Sweet</a:t>
              </a:r>
              <a:r>
                <a:rPr kumimoji="1" lang="zh-CN" altLang="en-US" sz="1200" b="1" dirty="0">
                  <a:latin typeface="Times New Roman" panose="02020603050405020304" pitchFamily="18" charset="0"/>
                  <a:cs typeface="Times New Roman" panose="02020603050405020304" pitchFamily="18" charset="0"/>
                </a:rPr>
                <a:t> </a:t>
              </a:r>
              <a:r>
                <a:rPr kumimoji="1" lang="en-US" altLang="zh-CN" sz="1200" b="1" dirty="0">
                  <a:latin typeface="Times New Roman" panose="02020603050405020304" pitchFamily="18" charset="0"/>
                  <a:cs typeface="Times New Roman" panose="02020603050405020304" pitchFamily="18" charset="0"/>
                </a:rPr>
                <a:t>Point</a:t>
              </a:r>
              <a:endParaRPr kumimoji="1" lang="zh-CN" altLang="en-US" sz="1200" b="1" dirty="0">
                <a:latin typeface="Times New Roman" panose="02020603050405020304" pitchFamily="18" charset="0"/>
                <a:cs typeface="Times New Roman" panose="02020603050405020304" pitchFamily="18" charset="0"/>
              </a:endParaRPr>
            </a:p>
          </p:txBody>
        </p:sp>
        <p:cxnSp>
          <p:nvCxnSpPr>
            <p:cNvPr id="161" name="直线箭头连接符 160">
              <a:extLst>
                <a:ext uri="{FF2B5EF4-FFF2-40B4-BE49-F238E27FC236}">
                  <a16:creationId xmlns:a16="http://schemas.microsoft.com/office/drawing/2014/main" id="{B7DA4DF9-6CD4-A740-A0D8-0573710BD857}"/>
                </a:ext>
              </a:extLst>
            </p:cNvPr>
            <p:cNvCxnSpPr>
              <a:cxnSpLocks/>
            </p:cNvCxnSpPr>
            <p:nvPr/>
          </p:nvCxnSpPr>
          <p:spPr>
            <a:xfrm flipV="1">
              <a:off x="1247552" y="5082134"/>
              <a:ext cx="0" cy="113348"/>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62" name="直线箭头连接符 161">
              <a:extLst>
                <a:ext uri="{FF2B5EF4-FFF2-40B4-BE49-F238E27FC236}">
                  <a16:creationId xmlns:a16="http://schemas.microsoft.com/office/drawing/2014/main" id="{40198A80-E4F0-1F42-AC58-A3127EE6F5D3}"/>
                </a:ext>
              </a:extLst>
            </p:cNvPr>
            <p:cNvCxnSpPr>
              <a:cxnSpLocks/>
            </p:cNvCxnSpPr>
            <p:nvPr/>
          </p:nvCxnSpPr>
          <p:spPr>
            <a:xfrm>
              <a:off x="3332515" y="6886743"/>
              <a:ext cx="85283" cy="0"/>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163" name="直线连接符 162">
              <a:extLst>
                <a:ext uri="{FF2B5EF4-FFF2-40B4-BE49-F238E27FC236}">
                  <a16:creationId xmlns:a16="http://schemas.microsoft.com/office/drawing/2014/main" id="{56E08606-3D4A-EB45-B329-5B05E7FB6524}"/>
                </a:ext>
              </a:extLst>
            </p:cNvPr>
            <p:cNvCxnSpPr/>
            <p:nvPr/>
          </p:nvCxnSpPr>
          <p:spPr>
            <a:xfrm flipV="1">
              <a:off x="1343441" y="6583820"/>
              <a:ext cx="250638" cy="3029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CEF318B1-B308-1549-B283-E2F71F75B566}"/>
                </a:ext>
              </a:extLst>
            </p:cNvPr>
            <p:cNvSpPr/>
            <p:nvPr/>
          </p:nvSpPr>
          <p:spPr>
            <a:xfrm>
              <a:off x="1580618" y="6548904"/>
              <a:ext cx="45719" cy="46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5" name="直线连接符 164">
              <a:extLst>
                <a:ext uri="{FF2B5EF4-FFF2-40B4-BE49-F238E27FC236}">
                  <a16:creationId xmlns:a16="http://schemas.microsoft.com/office/drawing/2014/main" id="{5007E1DA-170B-D94F-A4C5-9DF17EB352E7}"/>
                </a:ext>
              </a:extLst>
            </p:cNvPr>
            <p:cNvCxnSpPr>
              <a:cxnSpLocks/>
              <a:stCxn id="164" idx="3"/>
            </p:cNvCxnSpPr>
            <p:nvPr/>
          </p:nvCxnSpPr>
          <p:spPr>
            <a:xfrm flipV="1">
              <a:off x="1605069" y="5726638"/>
              <a:ext cx="298013" cy="8622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6" name="椭圆 165">
              <a:extLst>
                <a:ext uri="{FF2B5EF4-FFF2-40B4-BE49-F238E27FC236}">
                  <a16:creationId xmlns:a16="http://schemas.microsoft.com/office/drawing/2014/main" id="{03BDC258-2B20-4246-BF8E-45695EB71481}"/>
                </a:ext>
              </a:extLst>
            </p:cNvPr>
            <p:cNvSpPr/>
            <p:nvPr/>
          </p:nvSpPr>
          <p:spPr>
            <a:xfrm>
              <a:off x="1889621" y="5691721"/>
              <a:ext cx="45719" cy="46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7" name="直线连接符 166">
              <a:extLst>
                <a:ext uri="{FF2B5EF4-FFF2-40B4-BE49-F238E27FC236}">
                  <a16:creationId xmlns:a16="http://schemas.microsoft.com/office/drawing/2014/main" id="{18579E82-37BE-564F-A45B-6663896131E9}"/>
                </a:ext>
              </a:extLst>
            </p:cNvPr>
            <p:cNvCxnSpPr>
              <a:cxnSpLocks/>
              <a:stCxn id="166" idx="7"/>
            </p:cNvCxnSpPr>
            <p:nvPr/>
          </p:nvCxnSpPr>
          <p:spPr>
            <a:xfrm flipV="1">
              <a:off x="1928645" y="5649219"/>
              <a:ext cx="264308" cy="493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椭圆 167">
              <a:extLst>
                <a:ext uri="{FF2B5EF4-FFF2-40B4-BE49-F238E27FC236}">
                  <a16:creationId xmlns:a16="http://schemas.microsoft.com/office/drawing/2014/main" id="{865B1AD9-B7E3-AF46-9C65-2712E4479879}"/>
                </a:ext>
              </a:extLst>
            </p:cNvPr>
            <p:cNvSpPr/>
            <p:nvPr/>
          </p:nvSpPr>
          <p:spPr>
            <a:xfrm>
              <a:off x="2179492" y="5614302"/>
              <a:ext cx="45719" cy="46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9" name="直线连接符 168">
              <a:extLst>
                <a:ext uri="{FF2B5EF4-FFF2-40B4-BE49-F238E27FC236}">
                  <a16:creationId xmlns:a16="http://schemas.microsoft.com/office/drawing/2014/main" id="{E823787E-5408-7147-94EB-F93EC28CC29C}"/>
                </a:ext>
              </a:extLst>
            </p:cNvPr>
            <p:cNvCxnSpPr>
              <a:cxnSpLocks/>
              <a:stCxn id="168" idx="2"/>
            </p:cNvCxnSpPr>
            <p:nvPr/>
          </p:nvCxnSpPr>
          <p:spPr>
            <a:xfrm>
              <a:off x="2179492" y="5637702"/>
              <a:ext cx="35413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E8B2E8A9-8D05-F44C-A3E9-A5AF1A793725}"/>
                </a:ext>
              </a:extLst>
            </p:cNvPr>
            <p:cNvCxnSpPr>
              <a:cxnSpLocks/>
            </p:cNvCxnSpPr>
            <p:nvPr/>
          </p:nvCxnSpPr>
          <p:spPr>
            <a:xfrm flipV="1">
              <a:off x="1264269" y="5715121"/>
              <a:ext cx="184369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7F53CFD5-705D-4141-901F-AEF0365C2637}"/>
                </a:ext>
              </a:extLst>
            </p:cNvPr>
            <p:cNvCxnSpPr>
              <a:cxnSpLocks/>
            </p:cNvCxnSpPr>
            <p:nvPr/>
          </p:nvCxnSpPr>
          <p:spPr>
            <a:xfrm>
              <a:off x="1258139" y="6572304"/>
              <a:ext cx="1254573"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172" name="组合 171">
              <a:extLst>
                <a:ext uri="{FF2B5EF4-FFF2-40B4-BE49-F238E27FC236}">
                  <a16:creationId xmlns:a16="http://schemas.microsoft.com/office/drawing/2014/main" id="{AB12BB2D-9C32-624C-A0FF-B91108C54E8F}"/>
                </a:ext>
              </a:extLst>
            </p:cNvPr>
            <p:cNvGrpSpPr/>
            <p:nvPr/>
          </p:nvGrpSpPr>
          <p:grpSpPr>
            <a:xfrm>
              <a:off x="2199423" y="5405832"/>
              <a:ext cx="412744" cy="180000"/>
              <a:chOff x="3549192" y="4024860"/>
              <a:chExt cx="328474" cy="147322"/>
            </a:xfrm>
          </p:grpSpPr>
          <p:cxnSp>
            <p:nvCxnSpPr>
              <p:cNvPr id="179" name="直线箭头连接符 178">
                <a:extLst>
                  <a:ext uri="{FF2B5EF4-FFF2-40B4-BE49-F238E27FC236}">
                    <a16:creationId xmlns:a16="http://schemas.microsoft.com/office/drawing/2014/main" id="{CA3D5858-E111-6441-B54A-BB5FB47C2040}"/>
                  </a:ext>
                </a:extLst>
              </p:cNvPr>
              <p:cNvCxnSpPr>
                <a:cxnSpLocks/>
              </p:cNvCxnSpPr>
              <p:nvPr/>
            </p:nvCxnSpPr>
            <p:spPr>
              <a:xfrm>
                <a:off x="3550276" y="4024860"/>
                <a:ext cx="3887" cy="14732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a:extLst>
                  <a:ext uri="{FF2B5EF4-FFF2-40B4-BE49-F238E27FC236}">
                    <a16:creationId xmlns:a16="http://schemas.microsoft.com/office/drawing/2014/main" id="{8E6DB333-F81F-BF43-B516-361A354D81A9}"/>
                  </a:ext>
                </a:extLst>
              </p:cNvPr>
              <p:cNvCxnSpPr>
                <a:cxnSpLocks/>
              </p:cNvCxnSpPr>
              <p:nvPr/>
            </p:nvCxnSpPr>
            <p:spPr>
              <a:xfrm flipH="1">
                <a:off x="3549192" y="4030297"/>
                <a:ext cx="328474" cy="0"/>
              </a:xfrm>
              <a:prstGeom prst="straightConnector1">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3" name="文本框 172">
              <a:extLst>
                <a:ext uri="{FF2B5EF4-FFF2-40B4-BE49-F238E27FC236}">
                  <a16:creationId xmlns:a16="http://schemas.microsoft.com/office/drawing/2014/main" id="{DCEB40C3-3962-ED4B-9960-0110C6F7F289}"/>
                </a:ext>
              </a:extLst>
            </p:cNvPr>
            <p:cNvSpPr txBox="1"/>
            <p:nvPr/>
          </p:nvSpPr>
          <p:spPr>
            <a:xfrm>
              <a:off x="3422507" y="6680794"/>
              <a:ext cx="259090" cy="307777"/>
            </a:xfrm>
            <a:prstGeom prst="rect">
              <a:avLst/>
            </a:prstGeom>
            <a:noFill/>
          </p:spPr>
          <p:txBody>
            <a:bodyPr wrap="square" rtlCol="0">
              <a:spAutoFit/>
            </a:bodyPr>
            <a:lstStyle/>
            <a:p>
              <a:r>
                <a:rPr kumimoji="1" lang="en-US" altLang="zh-CN" i="1" dirty="0">
                  <a:latin typeface="Times New Roman" panose="02020603050405020304" pitchFamily="18" charset="0"/>
                  <a:cs typeface="Times New Roman" panose="02020603050405020304" pitchFamily="18" charset="0"/>
                </a:rPr>
                <a:t>k</a:t>
              </a:r>
              <a:endParaRPr lang="el-GR" altLang="zh-CN" b="1" i="1" dirty="0">
                <a:latin typeface="Times New Roman" panose="02020603050405020304" pitchFamily="18" charset="0"/>
                <a:cs typeface="Times New Roman" panose="02020603050405020304" pitchFamily="18" charset="0"/>
              </a:endParaRPr>
            </a:p>
          </p:txBody>
        </p:sp>
        <p:cxnSp>
          <p:nvCxnSpPr>
            <p:cNvPr id="174" name="直线连接符 173">
              <a:extLst>
                <a:ext uri="{FF2B5EF4-FFF2-40B4-BE49-F238E27FC236}">
                  <a16:creationId xmlns:a16="http://schemas.microsoft.com/office/drawing/2014/main" id="{3902DA06-4BC5-B64A-886F-239025C2B93B}"/>
                </a:ext>
              </a:extLst>
            </p:cNvPr>
            <p:cNvCxnSpPr>
              <a:cxnSpLocks/>
            </p:cNvCxnSpPr>
            <p:nvPr/>
          </p:nvCxnSpPr>
          <p:spPr>
            <a:xfrm>
              <a:off x="2558192" y="5634473"/>
              <a:ext cx="276830" cy="2795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椭圆 174">
              <a:extLst>
                <a:ext uri="{FF2B5EF4-FFF2-40B4-BE49-F238E27FC236}">
                  <a16:creationId xmlns:a16="http://schemas.microsoft.com/office/drawing/2014/main" id="{E76ACA82-CE34-1641-A82C-07ABEDB9F22A}"/>
                </a:ext>
              </a:extLst>
            </p:cNvPr>
            <p:cNvSpPr/>
            <p:nvPr/>
          </p:nvSpPr>
          <p:spPr>
            <a:xfrm>
              <a:off x="2531640" y="5606899"/>
              <a:ext cx="45719" cy="46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直线箭头连接符 175">
              <a:extLst>
                <a:ext uri="{FF2B5EF4-FFF2-40B4-BE49-F238E27FC236}">
                  <a16:creationId xmlns:a16="http://schemas.microsoft.com/office/drawing/2014/main" id="{9312B2E4-15E6-8F48-BC29-63E95A07C33F}"/>
                </a:ext>
              </a:extLst>
            </p:cNvPr>
            <p:cNvCxnSpPr>
              <a:cxnSpLocks/>
            </p:cNvCxnSpPr>
            <p:nvPr/>
          </p:nvCxnSpPr>
          <p:spPr>
            <a:xfrm flipV="1">
              <a:off x="1657236" y="6834683"/>
              <a:ext cx="242458" cy="8"/>
            </a:xfrm>
            <a:prstGeom prst="straightConnector1">
              <a:avLst/>
            </a:prstGeom>
            <a:ln w="15875">
              <a:tailEnd type="triangle" w="med" len="med"/>
            </a:ln>
          </p:spPr>
          <p:style>
            <a:lnRef idx="1">
              <a:schemeClr val="dk1"/>
            </a:lnRef>
            <a:fillRef idx="0">
              <a:schemeClr val="dk1"/>
            </a:fillRef>
            <a:effectRef idx="0">
              <a:schemeClr val="dk1"/>
            </a:effectRef>
            <a:fontRef idx="minor">
              <a:schemeClr val="tx1"/>
            </a:fontRef>
          </p:style>
        </p:cxnSp>
        <p:cxnSp>
          <p:nvCxnSpPr>
            <p:cNvPr id="177" name="直线连接符 176">
              <a:extLst>
                <a:ext uri="{FF2B5EF4-FFF2-40B4-BE49-F238E27FC236}">
                  <a16:creationId xmlns:a16="http://schemas.microsoft.com/office/drawing/2014/main" id="{B14F33A1-C0BE-9D40-A3CE-E97B42C13E7E}"/>
                </a:ext>
              </a:extLst>
            </p:cNvPr>
            <p:cNvCxnSpPr>
              <a:cxnSpLocks/>
            </p:cNvCxnSpPr>
            <p:nvPr/>
          </p:nvCxnSpPr>
          <p:spPr>
            <a:xfrm flipH="1">
              <a:off x="1602646" y="6585637"/>
              <a:ext cx="0" cy="288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78" name="直线箭头连接符 177">
              <a:extLst>
                <a:ext uri="{FF2B5EF4-FFF2-40B4-BE49-F238E27FC236}">
                  <a16:creationId xmlns:a16="http://schemas.microsoft.com/office/drawing/2014/main" id="{E51BE7B9-AE59-1E49-8D37-54B211EA7FF3}"/>
                </a:ext>
              </a:extLst>
            </p:cNvPr>
            <p:cNvCxnSpPr>
              <a:cxnSpLocks/>
            </p:cNvCxnSpPr>
            <p:nvPr/>
          </p:nvCxnSpPr>
          <p:spPr>
            <a:xfrm flipV="1">
              <a:off x="2491182" y="6118452"/>
              <a:ext cx="242458" cy="8"/>
            </a:xfrm>
            <a:prstGeom prst="straightConnector1">
              <a:avLst/>
            </a:prstGeom>
            <a:ln w="15875">
              <a:headEnd type="triangle"/>
              <a:tailEnd type="none" w="med" len="med"/>
            </a:ln>
          </p:spPr>
          <p:style>
            <a:lnRef idx="1">
              <a:schemeClr val="dk1"/>
            </a:lnRef>
            <a:fillRef idx="0">
              <a:schemeClr val="dk1"/>
            </a:fillRef>
            <a:effectRef idx="0">
              <a:schemeClr val="dk1"/>
            </a:effectRef>
            <a:fontRef idx="minor">
              <a:schemeClr val="tx1"/>
            </a:fontRef>
          </p:style>
        </p:cxnSp>
      </p:grpSp>
      <p:sp>
        <p:nvSpPr>
          <p:cNvPr id="182" name="文本框 181">
            <a:extLst>
              <a:ext uri="{FF2B5EF4-FFF2-40B4-BE49-F238E27FC236}">
                <a16:creationId xmlns:a16="http://schemas.microsoft.com/office/drawing/2014/main" id="{4D3028E1-A7B2-4B4D-A701-F4A759889B83}"/>
              </a:ext>
            </a:extLst>
          </p:cNvPr>
          <p:cNvSpPr txBox="1"/>
          <p:nvPr/>
        </p:nvSpPr>
        <p:spPr>
          <a:xfrm>
            <a:off x="7760500" y="3783907"/>
            <a:ext cx="412894" cy="307777"/>
          </a:xfrm>
          <a:prstGeom prst="rect">
            <a:avLst/>
          </a:prstGeom>
          <a:noFill/>
        </p:spPr>
        <p:txBody>
          <a:bodyPr wrap="square" rtlCol="0">
            <a:spAutoFit/>
          </a:bodyPr>
          <a:lstStyle/>
          <a:p>
            <a:r>
              <a:rPr kumimoji="1" lang="en-US" altLang="zh-CN" i="1" dirty="0">
                <a:latin typeface="Times New Roman" panose="02020603050405020304" pitchFamily="18" charset="0"/>
                <a:cs typeface="Times New Roman" panose="02020603050405020304" pitchFamily="18" charset="0"/>
              </a:rPr>
              <a:t>k</a:t>
            </a:r>
            <a:r>
              <a:rPr kumimoji="1" lang="en-US" altLang="zh-CN" dirty="0">
                <a:latin typeface="Times New Roman" panose="02020603050405020304" pitchFamily="18" charset="0"/>
                <a:cs typeface="Times New Roman" panose="02020603050405020304" pitchFamily="18" charset="0"/>
              </a:rPr>
              <a:t>↓</a:t>
            </a:r>
            <a:endParaRPr kumimoji="1" lang="zh-CN" altLang="en-US" baseline="-25000" dirty="0">
              <a:latin typeface="Times New Roman" panose="02020603050405020304" pitchFamily="18" charset="0"/>
              <a:cs typeface="Times New Roman" panose="02020603050405020304" pitchFamily="18" charset="0"/>
            </a:endParaRPr>
          </a:p>
        </p:txBody>
      </p:sp>
      <p:sp>
        <p:nvSpPr>
          <p:cNvPr id="183" name="文本框 182">
            <a:extLst>
              <a:ext uri="{FF2B5EF4-FFF2-40B4-BE49-F238E27FC236}">
                <a16:creationId xmlns:a16="http://schemas.microsoft.com/office/drawing/2014/main" id="{E6CC492B-41BF-2B4B-A884-64FB27A148EC}"/>
              </a:ext>
            </a:extLst>
          </p:cNvPr>
          <p:cNvSpPr txBox="1"/>
          <p:nvPr/>
        </p:nvSpPr>
        <p:spPr>
          <a:xfrm>
            <a:off x="6923584" y="4539444"/>
            <a:ext cx="364202" cy="307777"/>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k</a:t>
            </a:r>
            <a:r>
              <a:rPr kumimoji="1" lang="en-US" altLang="zh-CN" dirty="0">
                <a:latin typeface="Times New Roman" panose="02020603050405020304" pitchFamily="18" charset="0"/>
                <a:cs typeface="Times New Roman" panose="02020603050405020304" pitchFamily="18" charset="0"/>
              </a:rPr>
              <a:t>↑</a:t>
            </a:r>
            <a:endParaRPr kumimoji="1" lang="zh-CN" altLang="en-US" baseline="-25000" dirty="0">
              <a:latin typeface="Times New Roman" panose="02020603050405020304" pitchFamily="18" charset="0"/>
              <a:cs typeface="Times New Roman" panose="02020603050405020304" pitchFamily="18" charset="0"/>
            </a:endParaRPr>
          </a:p>
        </p:txBody>
      </p:sp>
      <p:sp>
        <p:nvSpPr>
          <p:cNvPr id="185" name="圆角矩形 184">
            <a:extLst>
              <a:ext uri="{FF2B5EF4-FFF2-40B4-BE49-F238E27FC236}">
                <a16:creationId xmlns:a16="http://schemas.microsoft.com/office/drawing/2014/main" id="{2362F55C-3185-EA42-9168-BE4718F75ABC}"/>
              </a:ext>
            </a:extLst>
          </p:cNvPr>
          <p:cNvSpPr/>
          <p:nvPr/>
        </p:nvSpPr>
        <p:spPr>
          <a:xfrm>
            <a:off x="6130197" y="2772132"/>
            <a:ext cx="105458" cy="2225503"/>
          </a:xfrm>
          <a:prstGeom prst="roundRect">
            <a:avLst/>
          </a:prstGeom>
          <a:solidFill>
            <a:schemeClr val="accent1">
              <a:lumMod val="20000"/>
              <a:lumOff val="80000"/>
            </a:schemeClr>
          </a:solidFill>
          <a:ln w="1905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186" name="圆角矩形 185">
            <a:extLst>
              <a:ext uri="{FF2B5EF4-FFF2-40B4-BE49-F238E27FC236}">
                <a16:creationId xmlns:a16="http://schemas.microsoft.com/office/drawing/2014/main" id="{9EA41FDA-5718-1C4A-A277-7B63237FE8F6}"/>
              </a:ext>
            </a:extLst>
          </p:cNvPr>
          <p:cNvSpPr/>
          <p:nvPr/>
        </p:nvSpPr>
        <p:spPr>
          <a:xfrm>
            <a:off x="1455591" y="2747318"/>
            <a:ext cx="97226" cy="2189319"/>
          </a:xfrm>
          <a:prstGeom prst="roundRect">
            <a:avLst/>
          </a:prstGeom>
          <a:solidFill>
            <a:schemeClr val="bg1">
              <a:lumMod val="95000"/>
            </a:schemeClr>
          </a:solidFill>
          <a:ln w="19050">
            <a:solidFill>
              <a:schemeClr val="tx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21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10183587"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UQ-Guided</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HPO</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Scheme</a:t>
            </a:r>
          </a:p>
          <a:p>
            <a:pPr lvl="1">
              <a:lnSpc>
                <a:spcPts val="3080"/>
              </a:lnSpc>
            </a:pPr>
            <a:r>
              <a:rPr kumimoji="1" lang="en-CA" altLang="zh-CN" sz="2000" dirty="0">
                <a:latin typeface="Helvetica Neue" panose="02000503000000020004" pitchFamily="2" charset="0"/>
                <a:ea typeface="Helvetica Neue" panose="02000503000000020004" pitchFamily="2" charset="0"/>
                <a:cs typeface="Helvetica Neue" panose="02000503000000020004" pitchFamily="2" charset="0"/>
              </a:rPr>
              <a:t>Confidence Curve Derived from Uncertainty Quantification</a:t>
            </a:r>
            <a:endPar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18</a:t>
            </a:fld>
            <a:endParaRPr kumimoji="1" lang="zh-CN" altLang="en-US" dirty="0"/>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646331"/>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US" altLang="zh-CN" b="1" dirty="0">
              <a:solidFill>
                <a:srgbClr val="3E4150"/>
              </a:solidFill>
              <a:latin typeface="HELVETICA NEUE LIGHT" panose="02000403000000020004" pitchFamily="2" charset="0"/>
              <a:ea typeface="HELVETICA NEUE LIGHT" panose="02000403000000020004" pitchFamily="2" charset="0"/>
            </a:endParaRPr>
          </a:p>
        </p:txBody>
      </p:sp>
      <p:pic>
        <p:nvPicPr>
          <p:cNvPr id="7" name="图片 6">
            <a:extLst>
              <a:ext uri="{FF2B5EF4-FFF2-40B4-BE49-F238E27FC236}">
                <a16:creationId xmlns:a16="http://schemas.microsoft.com/office/drawing/2014/main" id="{9D8F1BED-B072-2C43-82CC-D8F1A26AD1BC}"/>
              </a:ext>
            </a:extLst>
          </p:cNvPr>
          <p:cNvPicPr>
            <a:picLocks noChangeAspect="1"/>
          </p:cNvPicPr>
          <p:nvPr/>
        </p:nvPicPr>
        <p:blipFill>
          <a:blip r:embed="rId3"/>
          <a:stretch>
            <a:fillRect/>
          </a:stretch>
        </p:blipFill>
        <p:spPr>
          <a:xfrm>
            <a:off x="5974036" y="161692"/>
            <a:ext cx="4894150" cy="1434621"/>
          </a:xfrm>
          <a:prstGeom prst="rect">
            <a:avLst/>
          </a:prstGeom>
        </p:spPr>
      </p:pic>
      <p:pic>
        <p:nvPicPr>
          <p:cNvPr id="6" name="图片 5">
            <a:extLst>
              <a:ext uri="{FF2B5EF4-FFF2-40B4-BE49-F238E27FC236}">
                <a16:creationId xmlns:a16="http://schemas.microsoft.com/office/drawing/2014/main" id="{306E51B9-8A5A-834B-A18E-E66DEEE4970D}"/>
              </a:ext>
            </a:extLst>
          </p:cNvPr>
          <p:cNvPicPr>
            <a:picLocks noChangeAspect="1"/>
          </p:cNvPicPr>
          <p:nvPr/>
        </p:nvPicPr>
        <p:blipFill>
          <a:blip r:embed="rId4"/>
          <a:stretch>
            <a:fillRect/>
          </a:stretch>
        </p:blipFill>
        <p:spPr>
          <a:xfrm>
            <a:off x="1469571" y="2748732"/>
            <a:ext cx="9252857" cy="1635238"/>
          </a:xfrm>
          <a:prstGeom prst="rect">
            <a:avLst/>
          </a:prstGeom>
        </p:spPr>
      </p:pic>
      <p:pic>
        <p:nvPicPr>
          <p:cNvPr id="10" name="图片 9">
            <a:extLst>
              <a:ext uri="{FF2B5EF4-FFF2-40B4-BE49-F238E27FC236}">
                <a16:creationId xmlns:a16="http://schemas.microsoft.com/office/drawing/2014/main" id="{47931929-4CFD-AD40-A434-434D0043D721}"/>
              </a:ext>
            </a:extLst>
          </p:cNvPr>
          <p:cNvPicPr>
            <a:picLocks noChangeAspect="1"/>
          </p:cNvPicPr>
          <p:nvPr/>
        </p:nvPicPr>
        <p:blipFill>
          <a:blip r:embed="rId5"/>
          <a:stretch>
            <a:fillRect/>
          </a:stretch>
        </p:blipFill>
        <p:spPr>
          <a:xfrm>
            <a:off x="1469571" y="4507977"/>
            <a:ext cx="9258254" cy="1190694"/>
          </a:xfrm>
          <a:prstGeom prst="rect">
            <a:avLst/>
          </a:prstGeom>
        </p:spPr>
      </p:pic>
      <p:pic>
        <p:nvPicPr>
          <p:cNvPr id="14" name="图片 13">
            <a:extLst>
              <a:ext uri="{FF2B5EF4-FFF2-40B4-BE49-F238E27FC236}">
                <a16:creationId xmlns:a16="http://schemas.microsoft.com/office/drawing/2014/main" id="{985CA37C-8738-4341-8839-94338B9DB116}"/>
              </a:ext>
            </a:extLst>
          </p:cNvPr>
          <p:cNvPicPr>
            <a:picLocks noChangeAspect="1"/>
          </p:cNvPicPr>
          <p:nvPr/>
        </p:nvPicPr>
        <p:blipFill>
          <a:blip r:embed="rId6"/>
          <a:stretch>
            <a:fillRect/>
          </a:stretch>
        </p:blipFill>
        <p:spPr>
          <a:xfrm>
            <a:off x="10094464" y="1675244"/>
            <a:ext cx="1466623" cy="1213757"/>
          </a:xfrm>
          <a:prstGeom prst="rect">
            <a:avLst/>
          </a:prstGeom>
        </p:spPr>
      </p:pic>
    </p:spTree>
    <p:extLst>
      <p:ext uri="{BB962C8B-B14F-4D97-AF65-F5344CB8AC3E}">
        <p14:creationId xmlns:p14="http://schemas.microsoft.com/office/powerpoint/2010/main" val="3683759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Results</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200" y="1493380"/>
            <a:ext cx="3960223" cy="1754917"/>
          </a:xfrm>
        </p:spPr>
        <p:txBody>
          <a:bodyPr>
            <a:normAutofit/>
          </a:bodyPr>
          <a:lstStyle/>
          <a:p>
            <a:pPr marL="0" indent="0">
              <a:lnSpc>
                <a:spcPct val="150000"/>
              </a:lnSpc>
              <a:buNone/>
            </a:pPr>
            <a:r>
              <a:rPr kumimoji="1" lang="en-US" altLang="zh-CN" sz="1800" b="1" dirty="0">
                <a:latin typeface="Helvetica Neue" panose="02000503000000020004" pitchFamily="2" charset="0"/>
                <a:ea typeface="Helvetica Neue" panose="02000503000000020004" pitchFamily="2" charset="0"/>
                <a:cs typeface="Helvetica Neue" panose="02000503000000020004" pitchFamily="2" charset="0"/>
              </a:rPr>
              <a:t>Datasets</a:t>
            </a:r>
          </a:p>
          <a:p>
            <a:pPr lvl="1">
              <a:lnSpc>
                <a:spcPts val="3080"/>
              </a:lnSpc>
            </a:pP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NAS-BENCH-201</a:t>
            </a:r>
          </a:p>
          <a:p>
            <a:pPr lvl="1">
              <a:lnSpc>
                <a:spcPts val="3080"/>
              </a:lnSpc>
            </a:pP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ImageNet</a:t>
            </a:r>
          </a:p>
          <a:p>
            <a:pPr>
              <a:lnSpc>
                <a:spcPct val="150000"/>
              </a:lnSpc>
            </a:pPr>
            <a:endParaRPr kumimoji="1" lang="zh-CN" altLang="en-US" sz="2000"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19</a:t>
            </a:fld>
            <a:endParaRPr kumimoji="1" lang="zh-CN" altLang="en-US" dirty="0"/>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6" name="图片 5">
            <a:extLst>
              <a:ext uri="{FF2B5EF4-FFF2-40B4-BE49-F238E27FC236}">
                <a16:creationId xmlns:a16="http://schemas.microsoft.com/office/drawing/2014/main" id="{4C3F208D-5AF1-6E4E-BD0D-3F07B7FDCEF8}"/>
              </a:ext>
            </a:extLst>
          </p:cNvPr>
          <p:cNvPicPr>
            <a:picLocks noChangeAspect="1"/>
          </p:cNvPicPr>
          <p:nvPr/>
        </p:nvPicPr>
        <p:blipFill>
          <a:blip r:embed="rId3"/>
          <a:stretch>
            <a:fillRect/>
          </a:stretch>
        </p:blipFill>
        <p:spPr>
          <a:xfrm>
            <a:off x="5042264" y="1241859"/>
            <a:ext cx="6150636" cy="4920508"/>
          </a:xfrm>
          <a:prstGeom prst="rect">
            <a:avLst/>
          </a:prstGeom>
        </p:spPr>
      </p:pic>
      <p:sp>
        <p:nvSpPr>
          <p:cNvPr id="79" name="内容占位符 2">
            <a:extLst>
              <a:ext uri="{FF2B5EF4-FFF2-40B4-BE49-F238E27FC236}">
                <a16:creationId xmlns:a16="http://schemas.microsoft.com/office/drawing/2014/main" id="{1CB0091F-3D89-7640-8885-CB15A4D72DF8}"/>
              </a:ext>
            </a:extLst>
          </p:cNvPr>
          <p:cNvSpPr txBox="1">
            <a:spLocks/>
          </p:cNvSpPr>
          <p:nvPr/>
        </p:nvSpPr>
        <p:spPr>
          <a:xfrm>
            <a:off x="838200" y="3248297"/>
            <a:ext cx="3873138" cy="282157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kumimoji="1" lang="en-US" altLang="zh-CN" sz="1800" b="1" dirty="0">
                <a:latin typeface="Helvetica Neue" panose="02000503000000020004" pitchFamily="2" charset="0"/>
                <a:ea typeface="Helvetica Neue" panose="02000503000000020004" pitchFamily="2" charset="0"/>
                <a:cs typeface="Helvetica Neue" panose="02000503000000020004" pitchFamily="2" charset="0"/>
              </a:rPr>
              <a:t>Benefits</a:t>
            </a:r>
          </a:p>
          <a:p>
            <a:pPr lvl="1">
              <a:lnSpc>
                <a:spcPts val="3080"/>
              </a:lnSpc>
            </a:pP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Better Top 1 Rank (The real ranking of the candidate ultimately chosen by the method) </a:t>
            </a:r>
          </a:p>
          <a:p>
            <a:pPr lvl="1">
              <a:lnSpc>
                <a:spcPts val="3080"/>
              </a:lnSpc>
            </a:pP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Better regret (The accuracy difference between the returned candidate the real best candidates)</a:t>
            </a:r>
          </a:p>
          <a:p>
            <a:pPr>
              <a:lnSpc>
                <a:spcPct val="150000"/>
              </a:lnSpc>
            </a:pPr>
            <a:endParaRPr kumimoji="1" lang="zh-CN" altLang="en-US" sz="2000" dirty="0"/>
          </a:p>
        </p:txBody>
      </p:sp>
      <p:sp>
        <p:nvSpPr>
          <p:cNvPr id="80" name="内容占位符 2">
            <a:extLst>
              <a:ext uri="{FF2B5EF4-FFF2-40B4-BE49-F238E27FC236}">
                <a16:creationId xmlns:a16="http://schemas.microsoft.com/office/drawing/2014/main" id="{8F1AAE21-5FD8-7D40-A196-8FEE01FB9757}"/>
              </a:ext>
            </a:extLst>
          </p:cNvPr>
          <p:cNvSpPr txBox="1">
            <a:spLocks/>
          </p:cNvSpPr>
          <p:nvPr/>
        </p:nvSpPr>
        <p:spPr>
          <a:xfrm>
            <a:off x="4864998" y="307589"/>
            <a:ext cx="5055430" cy="1754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ts val="3080"/>
              </a:lnSpc>
            </a:pP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UQ-</a:t>
            </a:r>
            <a:r>
              <a:rPr kumimoji="1" lang="en-US" altLang="zh-CN" sz="14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oblivious</a:t>
            </a: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 method (SH, HB, BOHB, SS)</a:t>
            </a:r>
          </a:p>
          <a:p>
            <a:pPr lvl="1">
              <a:lnSpc>
                <a:spcPts val="3080"/>
              </a:lnSpc>
            </a:pP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UQ-</a:t>
            </a:r>
            <a:r>
              <a:rPr kumimoji="1" lang="en-US" altLang="zh-CN" sz="1400"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Guided</a:t>
            </a:r>
            <a:r>
              <a:rPr kumimoji="1" lang="en-US" altLang="zh-CN" sz="1400" dirty="0">
                <a:latin typeface="Helvetica Neue" panose="02000503000000020004" pitchFamily="2" charset="0"/>
                <a:ea typeface="Helvetica Neue" panose="02000503000000020004" pitchFamily="2" charset="0"/>
                <a:cs typeface="Helvetica Neue" panose="02000503000000020004" pitchFamily="2" charset="0"/>
              </a:rPr>
              <a:t> method (SH+, HB+. BOHB+, SS+)</a:t>
            </a:r>
            <a:endParaRPr kumimoji="1" lang="zh-CN" altLang="en-US" sz="2000" dirty="0"/>
          </a:p>
        </p:txBody>
      </p:sp>
    </p:spTree>
    <p:extLst>
      <p:ext uri="{BB962C8B-B14F-4D97-AF65-F5344CB8AC3E}">
        <p14:creationId xmlns:p14="http://schemas.microsoft.com/office/powerpoint/2010/main" val="390941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checkerboard(across)">
                                      <p:cBhvr>
                                        <p:cTn id="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Hyperparameter</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Optimization</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227742"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DNN</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model</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hyperparameter optimization (HPO)</a:t>
            </a:r>
          </a:p>
          <a:p>
            <a:pPr>
              <a:lnSpc>
                <a:spcPts val="3080"/>
              </a:lnSpc>
            </a:pPr>
            <a:r>
              <a:rPr kumimoji="1" lang="en-US" altLang="zh-CN" sz="2400" dirty="0">
                <a:latin typeface="Helvetica Neue" panose="02000503000000020004" pitchFamily="2" charset="0"/>
                <a:ea typeface="Helvetica Neue" panose="02000503000000020004" pitchFamily="2" charset="0"/>
                <a:cs typeface="Helvetica Neue" panose="02000503000000020004" pitchFamily="2" charset="0"/>
              </a:rPr>
              <a:t>Type of hyperparameter</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Traditional:</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learning</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rates,</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etc.</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More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complex</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ones:</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neural</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architectures</a:t>
            </a:r>
          </a:p>
          <a:p>
            <a:pPr>
              <a:lnSpc>
                <a:spcPts val="3080"/>
              </a:lnSpc>
            </a:pPr>
            <a:r>
              <a:rPr kumimoji="1" lang="en-US" altLang="zh-CN" sz="2400" dirty="0">
                <a:latin typeface="Helvetica Neue" panose="02000503000000020004" pitchFamily="2" charset="0"/>
                <a:ea typeface="Helvetica Neue" panose="02000503000000020004" pitchFamily="2" charset="0"/>
                <a:cs typeface="Helvetica Neue" panose="02000503000000020004" pitchFamily="2" charset="0"/>
              </a:rPr>
              <a:t>Iterative learners</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Can obtain intermediate validation loss after each iteration</a:t>
            </a:r>
          </a:p>
          <a:p>
            <a:pPr>
              <a:lnSpc>
                <a:spcPts val="3080"/>
              </a:lnSpc>
            </a:pPr>
            <a:r>
              <a:rPr kumimoji="1" lang="en-US" altLang="zh-CN" sz="2400" dirty="0">
                <a:latin typeface="Helvetica Neue" panose="02000503000000020004" pitchFamily="2" charset="0"/>
                <a:ea typeface="Helvetica Neue" panose="02000503000000020004" pitchFamily="2" charset="0"/>
                <a:cs typeface="Helvetica Neue" panose="02000503000000020004" pitchFamily="2" charset="0"/>
              </a:rPr>
              <a:t>Want to find the best hyperparameter</a:t>
            </a:r>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2</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1346395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3673928" y="2262045"/>
            <a:ext cx="4844143" cy="1325563"/>
          </a:xfrm>
        </p:spPr>
        <p:txBody>
          <a:bodyPr>
            <a:normAutofit/>
          </a:bodyPr>
          <a:lstStyle/>
          <a:p>
            <a:r>
              <a:rPr kumimoji="1" lang="en-US" altLang="zh-CN" sz="4000"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Thanks for listening</a:t>
            </a:r>
            <a:endParaRPr kumimoji="1" lang="zh-CN" altLang="en-US" sz="4000" dirty="0">
              <a:solidFill>
                <a:schemeClr val="accent1"/>
              </a:solidFill>
              <a:latin typeface="Helvetica Neue" panose="02000503000000020004" pitchFamily="2" charset="0"/>
              <a:cs typeface="Helvetica Neue" panose="02000503000000020004" pitchFamily="2" charset="0"/>
            </a:endParaRPr>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20</a:t>
            </a:fld>
            <a:endParaRPr kumimoji="1" lang="zh-CN" altLang="en-US" dirty="0"/>
          </a:p>
        </p:txBody>
      </p:sp>
      <p:sp>
        <p:nvSpPr>
          <p:cNvPr id="3" name="文本框 2">
            <a:extLst>
              <a:ext uri="{FF2B5EF4-FFF2-40B4-BE49-F238E27FC236}">
                <a16:creationId xmlns:a16="http://schemas.microsoft.com/office/drawing/2014/main" id="{6EBA177A-4FF9-1224-D54C-3C548AA235C7}"/>
              </a:ext>
            </a:extLst>
          </p:cNvPr>
          <p:cNvSpPr txBox="1"/>
          <p:nvPr/>
        </p:nvSpPr>
        <p:spPr>
          <a:xfrm>
            <a:off x="256189" y="165421"/>
            <a:ext cx="4267200" cy="369332"/>
          </a:xfrm>
          <a:prstGeom prst="rect">
            <a:avLst/>
          </a:prstGeom>
          <a:noFill/>
        </p:spPr>
        <p:txBody>
          <a:bodyPr wrap="square" rtlCol="0">
            <a:spAutoFit/>
          </a:bodyPr>
          <a:lstStyle/>
          <a:p>
            <a:r>
              <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North</a:t>
            </a:r>
            <a:r>
              <a:rPr kumimoji="1" lang="zh-CN" altLang="en-US"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 </a:t>
            </a:r>
            <a:r>
              <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Carolina</a:t>
            </a:r>
            <a:r>
              <a:rPr kumimoji="1" lang="zh-CN" altLang="en-US"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 </a:t>
            </a:r>
            <a:r>
              <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State</a:t>
            </a:r>
            <a:r>
              <a:rPr kumimoji="1" lang="zh-CN" altLang="en-US"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 </a:t>
            </a:r>
            <a:r>
              <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rPr>
              <a:t>University</a:t>
            </a:r>
          </a:p>
        </p:txBody>
      </p:sp>
      <p:grpSp>
        <p:nvGrpSpPr>
          <p:cNvPr id="9" name="组合 8">
            <a:extLst>
              <a:ext uri="{FF2B5EF4-FFF2-40B4-BE49-F238E27FC236}">
                <a16:creationId xmlns:a16="http://schemas.microsoft.com/office/drawing/2014/main" id="{D4231DC7-1608-34C4-F0EC-1EE6E4F066E7}"/>
              </a:ext>
            </a:extLst>
          </p:cNvPr>
          <p:cNvGrpSpPr/>
          <p:nvPr/>
        </p:nvGrpSpPr>
        <p:grpSpPr>
          <a:xfrm>
            <a:off x="0" y="159333"/>
            <a:ext cx="298899" cy="652418"/>
            <a:chOff x="11571416" y="3201868"/>
            <a:chExt cx="620584" cy="1739368"/>
          </a:xfrm>
        </p:grpSpPr>
        <p:sp>
          <p:nvSpPr>
            <p:cNvPr id="10" name="矩形 9">
              <a:extLst>
                <a:ext uri="{FF2B5EF4-FFF2-40B4-BE49-F238E27FC236}">
                  <a16:creationId xmlns:a16="http://schemas.microsoft.com/office/drawing/2014/main" id="{0D3A56D6-784B-EF2A-524F-9D8EAFA5FB47}"/>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4EA282A9-1527-A2D7-AE84-C75468331FA1}"/>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内容占位符 2">
            <a:extLst>
              <a:ext uri="{FF2B5EF4-FFF2-40B4-BE49-F238E27FC236}">
                <a16:creationId xmlns:a16="http://schemas.microsoft.com/office/drawing/2014/main" id="{86B154F9-5006-16E1-6B99-2BEBDC23AF30}"/>
              </a:ext>
            </a:extLst>
          </p:cNvPr>
          <p:cNvSpPr>
            <a:spLocks noGrp="1"/>
          </p:cNvSpPr>
          <p:nvPr>
            <p:ph idx="1"/>
          </p:nvPr>
        </p:nvSpPr>
        <p:spPr>
          <a:xfrm>
            <a:off x="5007208" y="3424322"/>
            <a:ext cx="2177582" cy="518074"/>
          </a:xfrm>
        </p:spPr>
        <p:txBody>
          <a:bodyPr>
            <a:normAutofit/>
          </a:bodyPr>
          <a:lstStyle/>
          <a:p>
            <a:pPr marL="0" indent="0">
              <a:lnSpc>
                <a:spcPct val="150000"/>
              </a:lnSpc>
              <a:buNone/>
            </a:pPr>
            <a:r>
              <a:rPr kumimoji="1" lang="en-US" altLang="zh-CN" sz="1800" dirty="0">
                <a:latin typeface="Helvetica Neue" panose="02000503000000020004" pitchFamily="2" charset="0"/>
                <a:ea typeface="Helvetica Neue" panose="02000503000000020004" pitchFamily="2" charset="0"/>
                <a:cs typeface="Helvetica Neue" panose="02000503000000020004" pitchFamily="2" charset="0"/>
              </a:rPr>
              <a:t>jliu93@ncsu.edu</a:t>
            </a:r>
          </a:p>
        </p:txBody>
      </p:sp>
    </p:spTree>
    <p:extLst>
      <p:ext uri="{BB962C8B-B14F-4D97-AF65-F5344CB8AC3E}">
        <p14:creationId xmlns:p14="http://schemas.microsoft.com/office/powerpoint/2010/main" val="33996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stopping</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for</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HPO</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227742"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Successive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Halving</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Detect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on a</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configuration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that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will</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discard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it.</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3</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cxnSp>
        <p:nvCxnSpPr>
          <p:cNvPr id="6" name="直线箭头连接符 5">
            <a:extLst>
              <a:ext uri="{FF2B5EF4-FFF2-40B4-BE49-F238E27FC236}">
                <a16:creationId xmlns:a16="http://schemas.microsoft.com/office/drawing/2014/main" id="{9EC2F85F-8206-9540-983D-9F4FAAF4EDA8}"/>
              </a:ext>
            </a:extLst>
          </p:cNvPr>
          <p:cNvCxnSpPr/>
          <p:nvPr/>
        </p:nvCxnSpPr>
        <p:spPr>
          <a:xfrm flipV="1">
            <a:off x="1632030" y="2847372"/>
            <a:ext cx="0" cy="2650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0A6D56AB-7A1C-D14E-9163-A9A56AF4B8F9}"/>
              </a:ext>
            </a:extLst>
          </p:cNvPr>
          <p:cNvCxnSpPr>
            <a:cxnSpLocks/>
          </p:cNvCxnSpPr>
          <p:nvPr/>
        </p:nvCxnSpPr>
        <p:spPr>
          <a:xfrm flipV="1">
            <a:off x="1632030" y="5497975"/>
            <a:ext cx="64367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BE2C877-56B8-C440-9425-F8B905913560}"/>
              </a:ext>
            </a:extLst>
          </p:cNvPr>
          <p:cNvSpPr txBox="1"/>
          <p:nvPr/>
        </p:nvSpPr>
        <p:spPr>
          <a:xfrm rot="16200000">
            <a:off x="1107347" y="3484383"/>
            <a:ext cx="558166"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loss</a:t>
            </a:r>
            <a:endParaRPr kumimoji="1"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48AEECB-D092-6E47-A952-463B243C0848}"/>
              </a:ext>
            </a:extLst>
          </p:cNvPr>
          <p:cNvSpPr txBox="1"/>
          <p:nvPr/>
        </p:nvSpPr>
        <p:spPr>
          <a:xfrm>
            <a:off x="4246228" y="5559384"/>
            <a:ext cx="81304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budget</a:t>
            </a:r>
            <a:endParaRPr kumimoji="1" lang="zh-CN" altLang="en-US" dirty="0">
              <a:latin typeface="Times New Roman" panose="02020603050405020304" pitchFamily="18" charset="0"/>
              <a:cs typeface="Times New Roman" panose="02020603050405020304" pitchFamily="18" charset="0"/>
            </a:endParaRPr>
          </a:p>
        </p:txBody>
      </p:sp>
      <p:cxnSp>
        <p:nvCxnSpPr>
          <p:cNvPr id="11" name="直线连接符 10">
            <a:extLst>
              <a:ext uri="{FF2B5EF4-FFF2-40B4-BE49-F238E27FC236}">
                <a16:creationId xmlns:a16="http://schemas.microsoft.com/office/drawing/2014/main" id="{D345147B-5B00-C246-B268-9228F1DD182B}"/>
              </a:ext>
            </a:extLst>
          </p:cNvPr>
          <p:cNvCxnSpPr/>
          <p:nvPr/>
        </p:nvCxnSpPr>
        <p:spPr>
          <a:xfrm flipV="1">
            <a:off x="239086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C2D0A9D6-DF3A-1343-96CC-E02FBC18EE39}"/>
              </a:ext>
            </a:extLst>
          </p:cNvPr>
          <p:cNvCxnSpPr/>
          <p:nvPr/>
        </p:nvCxnSpPr>
        <p:spPr>
          <a:xfrm flipV="1">
            <a:off x="320599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B17A50F-5695-6849-9BB5-917883082A74}"/>
              </a:ext>
            </a:extLst>
          </p:cNvPr>
          <p:cNvCxnSpPr/>
          <p:nvPr/>
        </p:nvCxnSpPr>
        <p:spPr>
          <a:xfrm flipV="1">
            <a:off x="4346895"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31BB0869-6390-1248-8897-98E8734736A9}"/>
              </a:ext>
            </a:extLst>
          </p:cNvPr>
          <p:cNvCxnSpPr/>
          <p:nvPr/>
        </p:nvCxnSpPr>
        <p:spPr>
          <a:xfrm flipV="1">
            <a:off x="7232708"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AD211FD1-96FA-8744-8353-2EB218FB193D}"/>
              </a:ext>
            </a:extLst>
          </p:cNvPr>
          <p:cNvCxnSpPr/>
          <p:nvPr/>
        </p:nvCxnSpPr>
        <p:spPr>
          <a:xfrm>
            <a:off x="1632030" y="3389966"/>
            <a:ext cx="758832" cy="846474"/>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9F42C95D-4AAD-894F-BC4D-AE19483491D5}"/>
              </a:ext>
            </a:extLst>
          </p:cNvPr>
          <p:cNvCxnSpPr/>
          <p:nvPr/>
        </p:nvCxnSpPr>
        <p:spPr>
          <a:xfrm>
            <a:off x="1632030" y="3669049"/>
            <a:ext cx="757293" cy="10249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A2D55A96-26C6-DF43-9F1D-53D81A33D713}"/>
              </a:ext>
            </a:extLst>
          </p:cNvPr>
          <p:cNvCxnSpPr>
            <a:cxnSpLocks/>
          </p:cNvCxnSpPr>
          <p:nvPr/>
        </p:nvCxnSpPr>
        <p:spPr>
          <a:xfrm>
            <a:off x="1643030" y="3881523"/>
            <a:ext cx="750487" cy="22479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41" name="直线连接符 40">
            <a:extLst>
              <a:ext uri="{FF2B5EF4-FFF2-40B4-BE49-F238E27FC236}">
                <a16:creationId xmlns:a16="http://schemas.microsoft.com/office/drawing/2014/main" id="{8CFE9257-7E85-8947-BA4D-AD48089364C7}"/>
              </a:ext>
            </a:extLst>
          </p:cNvPr>
          <p:cNvCxnSpPr/>
          <p:nvPr/>
        </p:nvCxnSpPr>
        <p:spPr>
          <a:xfrm>
            <a:off x="1643030" y="3669049"/>
            <a:ext cx="746292" cy="49327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8B16ACC5-4647-0D4A-BA94-2485D26D74ED}"/>
              </a:ext>
            </a:extLst>
          </p:cNvPr>
          <p:cNvCxnSpPr/>
          <p:nvPr/>
        </p:nvCxnSpPr>
        <p:spPr>
          <a:xfrm>
            <a:off x="1643030" y="3020037"/>
            <a:ext cx="747832" cy="5872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6FE905AC-4B98-D043-9565-71D97E84454D}"/>
              </a:ext>
            </a:extLst>
          </p:cNvPr>
          <p:cNvCxnSpPr/>
          <p:nvPr/>
        </p:nvCxnSpPr>
        <p:spPr>
          <a:xfrm>
            <a:off x="1636760" y="3153181"/>
            <a:ext cx="754102" cy="3058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F147FF8-E66F-ED42-8884-BB98A5CCB207}"/>
              </a:ext>
            </a:extLst>
          </p:cNvPr>
          <p:cNvCxnSpPr/>
          <p:nvPr/>
        </p:nvCxnSpPr>
        <p:spPr>
          <a:xfrm>
            <a:off x="1643030" y="3092992"/>
            <a:ext cx="747063" cy="642615"/>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51" name="直线连接符 50">
            <a:extLst>
              <a:ext uri="{FF2B5EF4-FFF2-40B4-BE49-F238E27FC236}">
                <a16:creationId xmlns:a16="http://schemas.microsoft.com/office/drawing/2014/main" id="{5F9D97F0-62A2-2444-A4AE-BE422EFD901B}"/>
              </a:ext>
            </a:extLst>
          </p:cNvPr>
          <p:cNvCxnSpPr/>
          <p:nvPr/>
        </p:nvCxnSpPr>
        <p:spPr>
          <a:xfrm>
            <a:off x="1643030" y="3322040"/>
            <a:ext cx="747832" cy="27683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776EC8D-4192-D64B-A3CE-4DCEB1D4F1BD}"/>
              </a:ext>
            </a:extLst>
          </p:cNvPr>
          <p:cNvSpPr txBox="1"/>
          <p:nvPr/>
        </p:nvSpPr>
        <p:spPr>
          <a:xfrm>
            <a:off x="1632030" y="5872974"/>
            <a:ext cx="1101090"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Round</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0</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88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stopping</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for</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HPO</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517673"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Successive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Halving</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Detect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on a</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configuration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that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will</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discard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it.</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4</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cxnSp>
        <p:nvCxnSpPr>
          <p:cNvPr id="6" name="直线箭头连接符 5">
            <a:extLst>
              <a:ext uri="{FF2B5EF4-FFF2-40B4-BE49-F238E27FC236}">
                <a16:creationId xmlns:a16="http://schemas.microsoft.com/office/drawing/2014/main" id="{9EC2F85F-8206-9540-983D-9F4FAAF4EDA8}"/>
              </a:ext>
            </a:extLst>
          </p:cNvPr>
          <p:cNvCxnSpPr/>
          <p:nvPr/>
        </p:nvCxnSpPr>
        <p:spPr>
          <a:xfrm flipV="1">
            <a:off x="1632030" y="2847372"/>
            <a:ext cx="0" cy="2650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0A6D56AB-7A1C-D14E-9163-A9A56AF4B8F9}"/>
              </a:ext>
            </a:extLst>
          </p:cNvPr>
          <p:cNvCxnSpPr>
            <a:cxnSpLocks/>
          </p:cNvCxnSpPr>
          <p:nvPr/>
        </p:nvCxnSpPr>
        <p:spPr>
          <a:xfrm flipV="1">
            <a:off x="1632030" y="5497975"/>
            <a:ext cx="64367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BE2C877-56B8-C440-9425-F8B905913560}"/>
              </a:ext>
            </a:extLst>
          </p:cNvPr>
          <p:cNvSpPr txBox="1"/>
          <p:nvPr/>
        </p:nvSpPr>
        <p:spPr>
          <a:xfrm rot="16200000">
            <a:off x="1107347" y="3484383"/>
            <a:ext cx="558166"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loss</a:t>
            </a:r>
            <a:endParaRPr kumimoji="1"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48AEECB-D092-6E47-A952-463B243C0848}"/>
              </a:ext>
            </a:extLst>
          </p:cNvPr>
          <p:cNvSpPr txBox="1"/>
          <p:nvPr/>
        </p:nvSpPr>
        <p:spPr>
          <a:xfrm>
            <a:off x="4246228" y="5559384"/>
            <a:ext cx="81304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budget</a:t>
            </a:r>
            <a:endParaRPr kumimoji="1" lang="zh-CN" altLang="en-US" dirty="0">
              <a:latin typeface="Times New Roman" panose="02020603050405020304" pitchFamily="18" charset="0"/>
              <a:cs typeface="Times New Roman" panose="02020603050405020304" pitchFamily="18" charset="0"/>
            </a:endParaRPr>
          </a:p>
        </p:txBody>
      </p:sp>
      <p:cxnSp>
        <p:nvCxnSpPr>
          <p:cNvPr id="11" name="直线连接符 10">
            <a:extLst>
              <a:ext uri="{FF2B5EF4-FFF2-40B4-BE49-F238E27FC236}">
                <a16:creationId xmlns:a16="http://schemas.microsoft.com/office/drawing/2014/main" id="{D345147B-5B00-C246-B268-9228F1DD182B}"/>
              </a:ext>
            </a:extLst>
          </p:cNvPr>
          <p:cNvCxnSpPr/>
          <p:nvPr/>
        </p:nvCxnSpPr>
        <p:spPr>
          <a:xfrm flipV="1">
            <a:off x="239086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C2D0A9D6-DF3A-1343-96CC-E02FBC18EE39}"/>
              </a:ext>
            </a:extLst>
          </p:cNvPr>
          <p:cNvCxnSpPr/>
          <p:nvPr/>
        </p:nvCxnSpPr>
        <p:spPr>
          <a:xfrm flipV="1">
            <a:off x="320599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B17A50F-5695-6849-9BB5-917883082A74}"/>
              </a:ext>
            </a:extLst>
          </p:cNvPr>
          <p:cNvCxnSpPr/>
          <p:nvPr/>
        </p:nvCxnSpPr>
        <p:spPr>
          <a:xfrm flipV="1">
            <a:off x="4346895"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31BB0869-6390-1248-8897-98E8734736A9}"/>
              </a:ext>
            </a:extLst>
          </p:cNvPr>
          <p:cNvCxnSpPr/>
          <p:nvPr/>
        </p:nvCxnSpPr>
        <p:spPr>
          <a:xfrm flipV="1">
            <a:off x="7232708"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AD211FD1-96FA-8744-8353-2EB218FB193D}"/>
              </a:ext>
            </a:extLst>
          </p:cNvPr>
          <p:cNvCxnSpPr/>
          <p:nvPr/>
        </p:nvCxnSpPr>
        <p:spPr>
          <a:xfrm>
            <a:off x="1632030" y="3389966"/>
            <a:ext cx="758832" cy="846474"/>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15DC22ED-E13A-104E-BB6F-6A73193C7AC1}"/>
              </a:ext>
            </a:extLst>
          </p:cNvPr>
          <p:cNvCxnSpPr>
            <a:cxnSpLocks/>
          </p:cNvCxnSpPr>
          <p:nvPr/>
        </p:nvCxnSpPr>
        <p:spPr>
          <a:xfrm>
            <a:off x="2389323" y="4228265"/>
            <a:ext cx="816668" cy="453605"/>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9F42C95D-4AAD-894F-BC4D-AE19483491D5}"/>
              </a:ext>
            </a:extLst>
          </p:cNvPr>
          <p:cNvCxnSpPr/>
          <p:nvPr/>
        </p:nvCxnSpPr>
        <p:spPr>
          <a:xfrm>
            <a:off x="1632030" y="3669049"/>
            <a:ext cx="757293" cy="10249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F203BAF6-6050-E04E-A4BA-15E77B1921D3}"/>
              </a:ext>
            </a:extLst>
          </p:cNvPr>
          <p:cNvCxnSpPr>
            <a:cxnSpLocks/>
          </p:cNvCxnSpPr>
          <p:nvPr/>
        </p:nvCxnSpPr>
        <p:spPr>
          <a:xfrm flipV="1">
            <a:off x="2389322" y="4630141"/>
            <a:ext cx="815129" cy="5173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A2D55A96-26C6-DF43-9F1D-53D81A33D713}"/>
              </a:ext>
            </a:extLst>
          </p:cNvPr>
          <p:cNvCxnSpPr>
            <a:cxnSpLocks/>
          </p:cNvCxnSpPr>
          <p:nvPr/>
        </p:nvCxnSpPr>
        <p:spPr>
          <a:xfrm>
            <a:off x="1643030" y="3881523"/>
            <a:ext cx="750487" cy="22479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7" name="直线连接符 36">
            <a:extLst>
              <a:ext uri="{FF2B5EF4-FFF2-40B4-BE49-F238E27FC236}">
                <a16:creationId xmlns:a16="http://schemas.microsoft.com/office/drawing/2014/main" id="{5BC2575F-AEA3-D446-A7CE-3D5CB331F5F0}"/>
              </a:ext>
            </a:extLst>
          </p:cNvPr>
          <p:cNvCxnSpPr>
            <a:cxnSpLocks/>
          </p:cNvCxnSpPr>
          <p:nvPr/>
        </p:nvCxnSpPr>
        <p:spPr>
          <a:xfrm>
            <a:off x="2390093" y="4110606"/>
            <a:ext cx="814358" cy="10342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41" name="直线连接符 40">
            <a:extLst>
              <a:ext uri="{FF2B5EF4-FFF2-40B4-BE49-F238E27FC236}">
                <a16:creationId xmlns:a16="http://schemas.microsoft.com/office/drawing/2014/main" id="{8CFE9257-7E85-8947-BA4D-AD48089364C7}"/>
              </a:ext>
            </a:extLst>
          </p:cNvPr>
          <p:cNvCxnSpPr/>
          <p:nvPr/>
        </p:nvCxnSpPr>
        <p:spPr>
          <a:xfrm>
            <a:off x="1643030" y="3669049"/>
            <a:ext cx="746292" cy="49327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27E9CFE4-9ADA-4645-9835-1609D4C91391}"/>
              </a:ext>
            </a:extLst>
          </p:cNvPr>
          <p:cNvCxnSpPr>
            <a:cxnSpLocks/>
          </p:cNvCxnSpPr>
          <p:nvPr/>
        </p:nvCxnSpPr>
        <p:spPr>
          <a:xfrm>
            <a:off x="2384357" y="4164676"/>
            <a:ext cx="823519" cy="4197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8B16ACC5-4647-0D4A-BA94-2485D26D74ED}"/>
              </a:ext>
            </a:extLst>
          </p:cNvPr>
          <p:cNvCxnSpPr/>
          <p:nvPr/>
        </p:nvCxnSpPr>
        <p:spPr>
          <a:xfrm>
            <a:off x="1643030" y="3020037"/>
            <a:ext cx="747832" cy="5872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6FE905AC-4B98-D043-9565-71D97E84454D}"/>
              </a:ext>
            </a:extLst>
          </p:cNvPr>
          <p:cNvCxnSpPr/>
          <p:nvPr/>
        </p:nvCxnSpPr>
        <p:spPr>
          <a:xfrm>
            <a:off x="1636760" y="3153181"/>
            <a:ext cx="754102" cy="3058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F147FF8-E66F-ED42-8884-BB98A5CCB207}"/>
              </a:ext>
            </a:extLst>
          </p:cNvPr>
          <p:cNvCxnSpPr/>
          <p:nvPr/>
        </p:nvCxnSpPr>
        <p:spPr>
          <a:xfrm>
            <a:off x="1643030" y="3092992"/>
            <a:ext cx="747063" cy="642615"/>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51" name="直线连接符 50">
            <a:extLst>
              <a:ext uri="{FF2B5EF4-FFF2-40B4-BE49-F238E27FC236}">
                <a16:creationId xmlns:a16="http://schemas.microsoft.com/office/drawing/2014/main" id="{5F9D97F0-62A2-2444-A4AE-BE422EFD901B}"/>
              </a:ext>
            </a:extLst>
          </p:cNvPr>
          <p:cNvCxnSpPr/>
          <p:nvPr/>
        </p:nvCxnSpPr>
        <p:spPr>
          <a:xfrm>
            <a:off x="1643030" y="3322040"/>
            <a:ext cx="747832" cy="27683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776EC8D-4192-D64B-A3CE-4DCEB1D4F1BD}"/>
              </a:ext>
            </a:extLst>
          </p:cNvPr>
          <p:cNvSpPr txBox="1"/>
          <p:nvPr/>
        </p:nvSpPr>
        <p:spPr>
          <a:xfrm>
            <a:off x="2245571" y="5896837"/>
            <a:ext cx="1101090"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Round</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1</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4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stopping</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for</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HPO</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350405"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Successive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Halving</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Detect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on a</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configuration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that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will</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discard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it.</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5</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cxnSp>
        <p:nvCxnSpPr>
          <p:cNvPr id="6" name="直线箭头连接符 5">
            <a:extLst>
              <a:ext uri="{FF2B5EF4-FFF2-40B4-BE49-F238E27FC236}">
                <a16:creationId xmlns:a16="http://schemas.microsoft.com/office/drawing/2014/main" id="{9EC2F85F-8206-9540-983D-9F4FAAF4EDA8}"/>
              </a:ext>
            </a:extLst>
          </p:cNvPr>
          <p:cNvCxnSpPr/>
          <p:nvPr/>
        </p:nvCxnSpPr>
        <p:spPr>
          <a:xfrm flipV="1">
            <a:off x="1632030" y="2847372"/>
            <a:ext cx="0" cy="2650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0A6D56AB-7A1C-D14E-9163-A9A56AF4B8F9}"/>
              </a:ext>
            </a:extLst>
          </p:cNvPr>
          <p:cNvCxnSpPr>
            <a:cxnSpLocks/>
          </p:cNvCxnSpPr>
          <p:nvPr/>
        </p:nvCxnSpPr>
        <p:spPr>
          <a:xfrm flipV="1">
            <a:off x="1632030" y="5497975"/>
            <a:ext cx="64367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BE2C877-56B8-C440-9425-F8B905913560}"/>
              </a:ext>
            </a:extLst>
          </p:cNvPr>
          <p:cNvSpPr txBox="1"/>
          <p:nvPr/>
        </p:nvSpPr>
        <p:spPr>
          <a:xfrm rot="16200000">
            <a:off x="1107347" y="3484383"/>
            <a:ext cx="558166"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loss</a:t>
            </a:r>
            <a:endParaRPr kumimoji="1"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48AEECB-D092-6E47-A952-463B243C0848}"/>
              </a:ext>
            </a:extLst>
          </p:cNvPr>
          <p:cNvSpPr txBox="1"/>
          <p:nvPr/>
        </p:nvSpPr>
        <p:spPr>
          <a:xfrm>
            <a:off x="4246228" y="5559384"/>
            <a:ext cx="81304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budget</a:t>
            </a:r>
            <a:endParaRPr kumimoji="1" lang="zh-CN" altLang="en-US" dirty="0">
              <a:latin typeface="Times New Roman" panose="02020603050405020304" pitchFamily="18" charset="0"/>
              <a:cs typeface="Times New Roman" panose="02020603050405020304" pitchFamily="18" charset="0"/>
            </a:endParaRPr>
          </a:p>
        </p:txBody>
      </p:sp>
      <p:cxnSp>
        <p:nvCxnSpPr>
          <p:cNvPr id="11" name="直线连接符 10">
            <a:extLst>
              <a:ext uri="{FF2B5EF4-FFF2-40B4-BE49-F238E27FC236}">
                <a16:creationId xmlns:a16="http://schemas.microsoft.com/office/drawing/2014/main" id="{D345147B-5B00-C246-B268-9228F1DD182B}"/>
              </a:ext>
            </a:extLst>
          </p:cNvPr>
          <p:cNvCxnSpPr/>
          <p:nvPr/>
        </p:nvCxnSpPr>
        <p:spPr>
          <a:xfrm flipV="1">
            <a:off x="239086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C2D0A9D6-DF3A-1343-96CC-E02FBC18EE39}"/>
              </a:ext>
            </a:extLst>
          </p:cNvPr>
          <p:cNvCxnSpPr/>
          <p:nvPr/>
        </p:nvCxnSpPr>
        <p:spPr>
          <a:xfrm flipV="1">
            <a:off x="320599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B17A50F-5695-6849-9BB5-917883082A74}"/>
              </a:ext>
            </a:extLst>
          </p:cNvPr>
          <p:cNvCxnSpPr/>
          <p:nvPr/>
        </p:nvCxnSpPr>
        <p:spPr>
          <a:xfrm flipV="1">
            <a:off x="4346895"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31BB0869-6390-1248-8897-98E8734736A9}"/>
              </a:ext>
            </a:extLst>
          </p:cNvPr>
          <p:cNvCxnSpPr/>
          <p:nvPr/>
        </p:nvCxnSpPr>
        <p:spPr>
          <a:xfrm flipV="1">
            <a:off x="7232708"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AD211FD1-96FA-8744-8353-2EB218FB193D}"/>
              </a:ext>
            </a:extLst>
          </p:cNvPr>
          <p:cNvCxnSpPr/>
          <p:nvPr/>
        </p:nvCxnSpPr>
        <p:spPr>
          <a:xfrm>
            <a:off x="1632030" y="3389966"/>
            <a:ext cx="758832" cy="846474"/>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15DC22ED-E13A-104E-BB6F-6A73193C7AC1}"/>
              </a:ext>
            </a:extLst>
          </p:cNvPr>
          <p:cNvCxnSpPr>
            <a:cxnSpLocks/>
          </p:cNvCxnSpPr>
          <p:nvPr/>
        </p:nvCxnSpPr>
        <p:spPr>
          <a:xfrm>
            <a:off x="2389323" y="4228265"/>
            <a:ext cx="816668" cy="453605"/>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7D01D943-BEB1-7B45-9DEB-8AC3CD52C20E}"/>
              </a:ext>
            </a:extLst>
          </p:cNvPr>
          <p:cNvCxnSpPr>
            <a:cxnSpLocks/>
          </p:cNvCxnSpPr>
          <p:nvPr/>
        </p:nvCxnSpPr>
        <p:spPr>
          <a:xfrm>
            <a:off x="3204453" y="4693967"/>
            <a:ext cx="1138248" cy="240061"/>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9F42C95D-4AAD-894F-BC4D-AE19483491D5}"/>
              </a:ext>
            </a:extLst>
          </p:cNvPr>
          <p:cNvCxnSpPr/>
          <p:nvPr/>
        </p:nvCxnSpPr>
        <p:spPr>
          <a:xfrm>
            <a:off x="1632030" y="3669049"/>
            <a:ext cx="757293" cy="10249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F203BAF6-6050-E04E-A4BA-15E77B1921D3}"/>
              </a:ext>
            </a:extLst>
          </p:cNvPr>
          <p:cNvCxnSpPr>
            <a:cxnSpLocks/>
          </p:cNvCxnSpPr>
          <p:nvPr/>
        </p:nvCxnSpPr>
        <p:spPr>
          <a:xfrm flipV="1">
            <a:off x="2389322" y="4589561"/>
            <a:ext cx="1953377" cy="923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A2D55A96-26C6-DF43-9F1D-53D81A33D713}"/>
              </a:ext>
            </a:extLst>
          </p:cNvPr>
          <p:cNvCxnSpPr>
            <a:cxnSpLocks/>
          </p:cNvCxnSpPr>
          <p:nvPr/>
        </p:nvCxnSpPr>
        <p:spPr>
          <a:xfrm>
            <a:off x="1643030" y="3881523"/>
            <a:ext cx="750487" cy="22479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7" name="直线连接符 36">
            <a:extLst>
              <a:ext uri="{FF2B5EF4-FFF2-40B4-BE49-F238E27FC236}">
                <a16:creationId xmlns:a16="http://schemas.microsoft.com/office/drawing/2014/main" id="{5BC2575F-AEA3-D446-A7CE-3D5CB331F5F0}"/>
              </a:ext>
            </a:extLst>
          </p:cNvPr>
          <p:cNvCxnSpPr>
            <a:cxnSpLocks/>
          </p:cNvCxnSpPr>
          <p:nvPr/>
        </p:nvCxnSpPr>
        <p:spPr>
          <a:xfrm>
            <a:off x="2390093" y="4110606"/>
            <a:ext cx="814358" cy="10342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41" name="直线连接符 40">
            <a:extLst>
              <a:ext uri="{FF2B5EF4-FFF2-40B4-BE49-F238E27FC236}">
                <a16:creationId xmlns:a16="http://schemas.microsoft.com/office/drawing/2014/main" id="{8CFE9257-7E85-8947-BA4D-AD48089364C7}"/>
              </a:ext>
            </a:extLst>
          </p:cNvPr>
          <p:cNvCxnSpPr/>
          <p:nvPr/>
        </p:nvCxnSpPr>
        <p:spPr>
          <a:xfrm>
            <a:off x="1643030" y="3669049"/>
            <a:ext cx="746292" cy="49327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27E9CFE4-9ADA-4645-9835-1609D4C91391}"/>
              </a:ext>
            </a:extLst>
          </p:cNvPr>
          <p:cNvCxnSpPr>
            <a:cxnSpLocks/>
          </p:cNvCxnSpPr>
          <p:nvPr/>
        </p:nvCxnSpPr>
        <p:spPr>
          <a:xfrm>
            <a:off x="2384357" y="4164676"/>
            <a:ext cx="823519" cy="4197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8B16ACC5-4647-0D4A-BA94-2485D26D74ED}"/>
              </a:ext>
            </a:extLst>
          </p:cNvPr>
          <p:cNvCxnSpPr/>
          <p:nvPr/>
        </p:nvCxnSpPr>
        <p:spPr>
          <a:xfrm>
            <a:off x="1643030" y="3020037"/>
            <a:ext cx="747832" cy="5872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6FE905AC-4B98-D043-9565-71D97E84454D}"/>
              </a:ext>
            </a:extLst>
          </p:cNvPr>
          <p:cNvCxnSpPr/>
          <p:nvPr/>
        </p:nvCxnSpPr>
        <p:spPr>
          <a:xfrm>
            <a:off x="1636760" y="3153181"/>
            <a:ext cx="754102" cy="3058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F147FF8-E66F-ED42-8884-BB98A5CCB207}"/>
              </a:ext>
            </a:extLst>
          </p:cNvPr>
          <p:cNvCxnSpPr/>
          <p:nvPr/>
        </p:nvCxnSpPr>
        <p:spPr>
          <a:xfrm>
            <a:off x="1643030" y="3092992"/>
            <a:ext cx="747063" cy="642615"/>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51" name="直线连接符 50">
            <a:extLst>
              <a:ext uri="{FF2B5EF4-FFF2-40B4-BE49-F238E27FC236}">
                <a16:creationId xmlns:a16="http://schemas.microsoft.com/office/drawing/2014/main" id="{5F9D97F0-62A2-2444-A4AE-BE422EFD901B}"/>
              </a:ext>
            </a:extLst>
          </p:cNvPr>
          <p:cNvCxnSpPr/>
          <p:nvPr/>
        </p:nvCxnSpPr>
        <p:spPr>
          <a:xfrm>
            <a:off x="1643030" y="3322040"/>
            <a:ext cx="747832" cy="27683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776EC8D-4192-D64B-A3CE-4DCEB1D4F1BD}"/>
              </a:ext>
            </a:extLst>
          </p:cNvPr>
          <p:cNvSpPr txBox="1"/>
          <p:nvPr/>
        </p:nvSpPr>
        <p:spPr>
          <a:xfrm>
            <a:off x="3366010" y="5911152"/>
            <a:ext cx="1101090"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Round</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2</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66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stopping</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methods</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for</a:t>
            </a:r>
            <a:r>
              <a:rPr kumimoji="1" lang="zh-CN" altLang="en-US"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HPO</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606883"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Successive</a:t>
            </a:r>
            <a:r>
              <a:rPr kumimoji="1" lang="zh-CN" altLang="en-US" b="1"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Halving</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Detect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early</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 on a</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configuration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that</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will</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be</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bad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and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discard</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it.</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6</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cxnSp>
        <p:nvCxnSpPr>
          <p:cNvPr id="6" name="直线箭头连接符 5">
            <a:extLst>
              <a:ext uri="{FF2B5EF4-FFF2-40B4-BE49-F238E27FC236}">
                <a16:creationId xmlns:a16="http://schemas.microsoft.com/office/drawing/2014/main" id="{9EC2F85F-8206-9540-983D-9F4FAAF4EDA8}"/>
              </a:ext>
            </a:extLst>
          </p:cNvPr>
          <p:cNvCxnSpPr/>
          <p:nvPr/>
        </p:nvCxnSpPr>
        <p:spPr>
          <a:xfrm flipV="1">
            <a:off x="1632030" y="2847372"/>
            <a:ext cx="0" cy="26506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0A6D56AB-7A1C-D14E-9163-A9A56AF4B8F9}"/>
              </a:ext>
            </a:extLst>
          </p:cNvPr>
          <p:cNvCxnSpPr>
            <a:cxnSpLocks/>
          </p:cNvCxnSpPr>
          <p:nvPr/>
        </p:nvCxnSpPr>
        <p:spPr>
          <a:xfrm flipV="1">
            <a:off x="1632030" y="5497975"/>
            <a:ext cx="643678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0BE2C877-56B8-C440-9425-F8B905913560}"/>
              </a:ext>
            </a:extLst>
          </p:cNvPr>
          <p:cNvSpPr txBox="1"/>
          <p:nvPr/>
        </p:nvSpPr>
        <p:spPr>
          <a:xfrm rot="16200000">
            <a:off x="1107347" y="3484383"/>
            <a:ext cx="558166"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loss</a:t>
            </a:r>
            <a:endParaRPr kumimoji="1"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48AEECB-D092-6E47-A952-463B243C0848}"/>
              </a:ext>
            </a:extLst>
          </p:cNvPr>
          <p:cNvSpPr txBox="1"/>
          <p:nvPr/>
        </p:nvSpPr>
        <p:spPr>
          <a:xfrm>
            <a:off x="4246228" y="5559384"/>
            <a:ext cx="81304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budget</a:t>
            </a:r>
            <a:endParaRPr kumimoji="1" lang="zh-CN" altLang="en-US" dirty="0">
              <a:latin typeface="Times New Roman" panose="02020603050405020304" pitchFamily="18" charset="0"/>
              <a:cs typeface="Times New Roman" panose="02020603050405020304" pitchFamily="18" charset="0"/>
            </a:endParaRPr>
          </a:p>
        </p:txBody>
      </p:sp>
      <p:cxnSp>
        <p:nvCxnSpPr>
          <p:cNvPr id="11" name="直线连接符 10">
            <a:extLst>
              <a:ext uri="{FF2B5EF4-FFF2-40B4-BE49-F238E27FC236}">
                <a16:creationId xmlns:a16="http://schemas.microsoft.com/office/drawing/2014/main" id="{D345147B-5B00-C246-B268-9228F1DD182B}"/>
              </a:ext>
            </a:extLst>
          </p:cNvPr>
          <p:cNvCxnSpPr/>
          <p:nvPr/>
        </p:nvCxnSpPr>
        <p:spPr>
          <a:xfrm flipV="1">
            <a:off x="239086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a:extLst>
              <a:ext uri="{FF2B5EF4-FFF2-40B4-BE49-F238E27FC236}">
                <a16:creationId xmlns:a16="http://schemas.microsoft.com/office/drawing/2014/main" id="{C2D0A9D6-DF3A-1343-96CC-E02FBC18EE39}"/>
              </a:ext>
            </a:extLst>
          </p:cNvPr>
          <p:cNvCxnSpPr/>
          <p:nvPr/>
        </p:nvCxnSpPr>
        <p:spPr>
          <a:xfrm flipV="1">
            <a:off x="3205992"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线连接符 18">
            <a:extLst>
              <a:ext uri="{FF2B5EF4-FFF2-40B4-BE49-F238E27FC236}">
                <a16:creationId xmlns:a16="http://schemas.microsoft.com/office/drawing/2014/main" id="{CB17A50F-5695-6849-9BB5-917883082A74}"/>
              </a:ext>
            </a:extLst>
          </p:cNvPr>
          <p:cNvCxnSpPr/>
          <p:nvPr/>
        </p:nvCxnSpPr>
        <p:spPr>
          <a:xfrm flipV="1">
            <a:off x="4346895"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线连接符 19">
            <a:extLst>
              <a:ext uri="{FF2B5EF4-FFF2-40B4-BE49-F238E27FC236}">
                <a16:creationId xmlns:a16="http://schemas.microsoft.com/office/drawing/2014/main" id="{31BB0869-6390-1248-8897-98E8734736A9}"/>
              </a:ext>
            </a:extLst>
          </p:cNvPr>
          <p:cNvCxnSpPr/>
          <p:nvPr/>
        </p:nvCxnSpPr>
        <p:spPr>
          <a:xfrm flipV="1">
            <a:off x="7232708" y="2944536"/>
            <a:ext cx="0" cy="2553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线连接符 16">
            <a:extLst>
              <a:ext uri="{FF2B5EF4-FFF2-40B4-BE49-F238E27FC236}">
                <a16:creationId xmlns:a16="http://schemas.microsoft.com/office/drawing/2014/main" id="{AD211FD1-96FA-8744-8353-2EB218FB193D}"/>
              </a:ext>
            </a:extLst>
          </p:cNvPr>
          <p:cNvCxnSpPr/>
          <p:nvPr/>
        </p:nvCxnSpPr>
        <p:spPr>
          <a:xfrm>
            <a:off x="1632030" y="3389966"/>
            <a:ext cx="758832" cy="846474"/>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15DC22ED-E13A-104E-BB6F-6A73193C7AC1}"/>
              </a:ext>
            </a:extLst>
          </p:cNvPr>
          <p:cNvCxnSpPr>
            <a:cxnSpLocks/>
          </p:cNvCxnSpPr>
          <p:nvPr/>
        </p:nvCxnSpPr>
        <p:spPr>
          <a:xfrm>
            <a:off x="2389323" y="4228265"/>
            <a:ext cx="816668" cy="453605"/>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7D01D943-BEB1-7B45-9DEB-8AC3CD52C20E}"/>
              </a:ext>
            </a:extLst>
          </p:cNvPr>
          <p:cNvCxnSpPr>
            <a:cxnSpLocks/>
          </p:cNvCxnSpPr>
          <p:nvPr/>
        </p:nvCxnSpPr>
        <p:spPr>
          <a:xfrm>
            <a:off x="3204453" y="4693967"/>
            <a:ext cx="1138248" cy="240061"/>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线连接符 28">
            <a:extLst>
              <a:ext uri="{FF2B5EF4-FFF2-40B4-BE49-F238E27FC236}">
                <a16:creationId xmlns:a16="http://schemas.microsoft.com/office/drawing/2014/main" id="{1901B818-05D8-5549-9C1E-5A818B76DBF8}"/>
              </a:ext>
            </a:extLst>
          </p:cNvPr>
          <p:cNvCxnSpPr>
            <a:cxnSpLocks/>
          </p:cNvCxnSpPr>
          <p:nvPr/>
        </p:nvCxnSpPr>
        <p:spPr>
          <a:xfrm>
            <a:off x="4342701" y="4950806"/>
            <a:ext cx="2890006" cy="132322"/>
          </a:xfrm>
          <a:prstGeom prst="line">
            <a:avLst/>
          </a:prstGeom>
          <a:ln w="28575">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9F42C95D-4AAD-894F-BC4D-AE19483491D5}"/>
              </a:ext>
            </a:extLst>
          </p:cNvPr>
          <p:cNvCxnSpPr/>
          <p:nvPr/>
        </p:nvCxnSpPr>
        <p:spPr>
          <a:xfrm>
            <a:off x="1632030" y="3669049"/>
            <a:ext cx="757293" cy="10249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F203BAF6-6050-E04E-A4BA-15E77B1921D3}"/>
              </a:ext>
            </a:extLst>
          </p:cNvPr>
          <p:cNvCxnSpPr>
            <a:cxnSpLocks/>
          </p:cNvCxnSpPr>
          <p:nvPr/>
        </p:nvCxnSpPr>
        <p:spPr>
          <a:xfrm flipV="1">
            <a:off x="2389322" y="4589561"/>
            <a:ext cx="1953377" cy="923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A2D55A96-26C6-DF43-9F1D-53D81A33D713}"/>
              </a:ext>
            </a:extLst>
          </p:cNvPr>
          <p:cNvCxnSpPr>
            <a:cxnSpLocks/>
          </p:cNvCxnSpPr>
          <p:nvPr/>
        </p:nvCxnSpPr>
        <p:spPr>
          <a:xfrm>
            <a:off x="1643030" y="3881523"/>
            <a:ext cx="750487" cy="22479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37" name="直线连接符 36">
            <a:extLst>
              <a:ext uri="{FF2B5EF4-FFF2-40B4-BE49-F238E27FC236}">
                <a16:creationId xmlns:a16="http://schemas.microsoft.com/office/drawing/2014/main" id="{5BC2575F-AEA3-D446-A7CE-3D5CB331F5F0}"/>
              </a:ext>
            </a:extLst>
          </p:cNvPr>
          <p:cNvCxnSpPr>
            <a:cxnSpLocks/>
          </p:cNvCxnSpPr>
          <p:nvPr/>
        </p:nvCxnSpPr>
        <p:spPr>
          <a:xfrm>
            <a:off x="2390093" y="4110606"/>
            <a:ext cx="814358" cy="103427"/>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41" name="直线连接符 40">
            <a:extLst>
              <a:ext uri="{FF2B5EF4-FFF2-40B4-BE49-F238E27FC236}">
                <a16:creationId xmlns:a16="http://schemas.microsoft.com/office/drawing/2014/main" id="{8CFE9257-7E85-8947-BA4D-AD48089364C7}"/>
              </a:ext>
            </a:extLst>
          </p:cNvPr>
          <p:cNvCxnSpPr/>
          <p:nvPr/>
        </p:nvCxnSpPr>
        <p:spPr>
          <a:xfrm>
            <a:off x="1643030" y="3669049"/>
            <a:ext cx="746292" cy="49327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2" name="直线连接符 41">
            <a:extLst>
              <a:ext uri="{FF2B5EF4-FFF2-40B4-BE49-F238E27FC236}">
                <a16:creationId xmlns:a16="http://schemas.microsoft.com/office/drawing/2014/main" id="{27E9CFE4-9ADA-4645-9835-1609D4C91391}"/>
              </a:ext>
            </a:extLst>
          </p:cNvPr>
          <p:cNvCxnSpPr>
            <a:cxnSpLocks/>
          </p:cNvCxnSpPr>
          <p:nvPr/>
        </p:nvCxnSpPr>
        <p:spPr>
          <a:xfrm>
            <a:off x="2384357" y="4164676"/>
            <a:ext cx="823519" cy="41970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8B16ACC5-4647-0D4A-BA94-2485D26D74ED}"/>
              </a:ext>
            </a:extLst>
          </p:cNvPr>
          <p:cNvCxnSpPr/>
          <p:nvPr/>
        </p:nvCxnSpPr>
        <p:spPr>
          <a:xfrm>
            <a:off x="1643030" y="3020037"/>
            <a:ext cx="747832" cy="58723"/>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直线连接符 46">
            <a:extLst>
              <a:ext uri="{FF2B5EF4-FFF2-40B4-BE49-F238E27FC236}">
                <a16:creationId xmlns:a16="http://schemas.microsoft.com/office/drawing/2014/main" id="{6FE905AC-4B98-D043-9565-71D97E84454D}"/>
              </a:ext>
            </a:extLst>
          </p:cNvPr>
          <p:cNvCxnSpPr/>
          <p:nvPr/>
        </p:nvCxnSpPr>
        <p:spPr>
          <a:xfrm>
            <a:off x="1636760" y="3153181"/>
            <a:ext cx="754102" cy="305859"/>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直线连接符 48">
            <a:extLst>
              <a:ext uri="{FF2B5EF4-FFF2-40B4-BE49-F238E27FC236}">
                <a16:creationId xmlns:a16="http://schemas.microsoft.com/office/drawing/2014/main" id="{AF147FF8-E66F-ED42-8884-BB98A5CCB207}"/>
              </a:ext>
            </a:extLst>
          </p:cNvPr>
          <p:cNvCxnSpPr/>
          <p:nvPr/>
        </p:nvCxnSpPr>
        <p:spPr>
          <a:xfrm>
            <a:off x="1643030" y="3092992"/>
            <a:ext cx="747063" cy="642615"/>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51" name="直线连接符 50">
            <a:extLst>
              <a:ext uri="{FF2B5EF4-FFF2-40B4-BE49-F238E27FC236}">
                <a16:creationId xmlns:a16="http://schemas.microsoft.com/office/drawing/2014/main" id="{5F9D97F0-62A2-2444-A4AE-BE422EFD901B}"/>
              </a:ext>
            </a:extLst>
          </p:cNvPr>
          <p:cNvCxnSpPr/>
          <p:nvPr/>
        </p:nvCxnSpPr>
        <p:spPr>
          <a:xfrm>
            <a:off x="1643030" y="3322040"/>
            <a:ext cx="747832" cy="276837"/>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6776EC8D-4192-D64B-A3CE-4DCEB1D4F1BD}"/>
              </a:ext>
            </a:extLst>
          </p:cNvPr>
          <p:cNvSpPr txBox="1"/>
          <p:nvPr/>
        </p:nvSpPr>
        <p:spPr>
          <a:xfrm>
            <a:off x="6131617" y="5912822"/>
            <a:ext cx="1101090" cy="369332"/>
          </a:xfrm>
          <a:prstGeom prst="rect">
            <a:avLst/>
          </a:prstGeom>
          <a:noFill/>
        </p:spPr>
        <p:txBody>
          <a:bodyPr wrap="square" rtlCol="0">
            <a:spAutoFit/>
          </a:bodyPr>
          <a:lstStyle/>
          <a:p>
            <a:r>
              <a:rPr kumimoji="1" lang="en-US" altLang="zh-CN" dirty="0">
                <a:solidFill>
                  <a:srgbClr val="FF0000"/>
                </a:solidFill>
                <a:latin typeface="Times New Roman" panose="02020603050405020304" pitchFamily="18" charset="0"/>
                <a:cs typeface="Times New Roman" panose="02020603050405020304" pitchFamily="18" charset="0"/>
              </a:rPr>
              <a:t>Round</a:t>
            </a:r>
            <a:r>
              <a:rPr kumimoji="1" lang="zh-CN" altLang="en-US"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3</a:t>
            </a:r>
            <a:endParaRPr kumimoji="1" lang="zh-CN"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2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Problem</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606883"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 in DNN models</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Data uncertainty</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Model uncertainty</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7</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31640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Problem</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606883"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Uncertainty in DNN models</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Lack</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of</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consideration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of</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8</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grpSp>
        <p:nvGrpSpPr>
          <p:cNvPr id="34" name="组合 33">
            <a:extLst>
              <a:ext uri="{FF2B5EF4-FFF2-40B4-BE49-F238E27FC236}">
                <a16:creationId xmlns:a16="http://schemas.microsoft.com/office/drawing/2014/main" id="{93CF557A-4C05-8A40-909B-C53A2FE36E9D}"/>
              </a:ext>
            </a:extLst>
          </p:cNvPr>
          <p:cNvGrpSpPr/>
          <p:nvPr/>
        </p:nvGrpSpPr>
        <p:grpSpPr>
          <a:xfrm>
            <a:off x="1359146" y="2983112"/>
            <a:ext cx="3206953" cy="2475263"/>
            <a:chOff x="1389635" y="1780874"/>
            <a:chExt cx="3206953" cy="2475263"/>
          </a:xfrm>
        </p:grpSpPr>
        <p:grpSp>
          <p:nvGrpSpPr>
            <p:cNvPr id="35" name="组合 34">
              <a:extLst>
                <a:ext uri="{FF2B5EF4-FFF2-40B4-BE49-F238E27FC236}">
                  <a16:creationId xmlns:a16="http://schemas.microsoft.com/office/drawing/2014/main" id="{003BD2A0-3649-0E4B-B31A-81F52F40974B}"/>
                </a:ext>
              </a:extLst>
            </p:cNvPr>
            <p:cNvGrpSpPr/>
            <p:nvPr/>
          </p:nvGrpSpPr>
          <p:grpSpPr>
            <a:xfrm>
              <a:off x="1389635" y="1780874"/>
              <a:ext cx="3206953" cy="2475263"/>
              <a:chOff x="3184527" y="1628683"/>
              <a:chExt cx="3206953" cy="2475263"/>
            </a:xfrm>
          </p:grpSpPr>
          <p:grpSp>
            <p:nvGrpSpPr>
              <p:cNvPr id="40" name="组合 39">
                <a:extLst>
                  <a:ext uri="{FF2B5EF4-FFF2-40B4-BE49-F238E27FC236}">
                    <a16:creationId xmlns:a16="http://schemas.microsoft.com/office/drawing/2014/main" id="{8938CC31-BDBE-DA4F-9B6F-AED4D05CD27D}"/>
                  </a:ext>
                </a:extLst>
              </p:cNvPr>
              <p:cNvGrpSpPr/>
              <p:nvPr/>
            </p:nvGrpSpPr>
            <p:grpSpPr>
              <a:xfrm>
                <a:off x="3184527" y="1628683"/>
                <a:ext cx="3206953" cy="2323055"/>
                <a:chOff x="1786428" y="1897064"/>
                <a:chExt cx="2672957" cy="1628746"/>
              </a:xfrm>
            </p:grpSpPr>
            <p:graphicFrame>
              <p:nvGraphicFramePr>
                <p:cNvPr id="58" name="图表 57">
                  <a:extLst>
                    <a:ext uri="{FF2B5EF4-FFF2-40B4-BE49-F238E27FC236}">
                      <a16:creationId xmlns:a16="http://schemas.microsoft.com/office/drawing/2014/main" id="{CD47A305-0259-F44F-9CFB-AE0B612C62A0}"/>
                    </a:ext>
                  </a:extLst>
                </p:cNvPr>
                <p:cNvGraphicFramePr/>
                <p:nvPr>
                  <p:extLst>
                    <p:ext uri="{D42A27DB-BD31-4B8C-83A1-F6EECF244321}">
                      <p14:modId xmlns:p14="http://schemas.microsoft.com/office/powerpoint/2010/main" val="1178237157"/>
                    </p:ext>
                  </p:extLst>
                </p:nvPr>
              </p:nvGraphicFramePr>
              <p:xfrm>
                <a:off x="2120903" y="2123502"/>
                <a:ext cx="1940967" cy="1402308"/>
              </p:xfrm>
              <a:graphic>
                <a:graphicData uri="http://schemas.openxmlformats.org/drawingml/2006/chart">
                  <c:chart xmlns:c="http://schemas.openxmlformats.org/drawingml/2006/chart" xmlns:r="http://schemas.openxmlformats.org/officeDocument/2006/relationships" r:id="rId3"/>
                </a:graphicData>
              </a:graphic>
            </p:graphicFrame>
            <p:sp>
              <p:nvSpPr>
                <p:cNvPr id="59" name="文本框 58">
                  <a:extLst>
                    <a:ext uri="{FF2B5EF4-FFF2-40B4-BE49-F238E27FC236}">
                      <a16:creationId xmlns:a16="http://schemas.microsoft.com/office/drawing/2014/main" id="{91DE2DE4-119F-6147-8440-01080EC019B1}"/>
                    </a:ext>
                  </a:extLst>
                </p:cNvPr>
                <p:cNvSpPr txBox="1"/>
                <p:nvPr/>
              </p:nvSpPr>
              <p:spPr>
                <a:xfrm>
                  <a:off x="1786428" y="1897064"/>
                  <a:ext cx="956903" cy="258947"/>
                </a:xfrm>
                <a:prstGeom prst="rect">
                  <a:avLst/>
                </a:prstGeom>
                <a:noFill/>
              </p:spPr>
              <p:txBody>
                <a:bodyPr wrap="none" rtlCol="0">
                  <a:spAutoFit/>
                </a:bodyPr>
                <a:lstStyle/>
                <a:p>
                  <a:r>
                    <a:rPr kumimoji="1" lang="en-US" altLang="zh-CN" dirty="0">
                      <a:latin typeface="Helvetica Neue" panose="02000503000000020004" pitchFamily="2" charset="0"/>
                      <a:ea typeface="Helvetica Neue" panose="02000503000000020004" pitchFamily="2" charset="0"/>
                      <a:cs typeface="Helvetica Neue" panose="02000503000000020004" pitchFamily="2" charset="0"/>
                    </a:rPr>
                    <a:t>Accuracy</a:t>
                  </a:r>
                  <a:endParaRPr kumimoji="1" lang="zh-CN" altLang="en-US" dirty="0">
                    <a:latin typeface="Helvetica Neue" panose="02000503000000020004" pitchFamily="2" charset="0"/>
                    <a:cs typeface="Helvetica Neue" panose="02000503000000020004" pitchFamily="2" charset="0"/>
                  </a:endParaRPr>
                </a:p>
              </p:txBody>
            </p:sp>
            <p:sp>
              <p:nvSpPr>
                <p:cNvPr id="60" name="文本框 59">
                  <a:extLst>
                    <a:ext uri="{FF2B5EF4-FFF2-40B4-BE49-F238E27FC236}">
                      <a16:creationId xmlns:a16="http://schemas.microsoft.com/office/drawing/2014/main" id="{3A27002D-2790-6946-8D51-9570C0ED25F7}"/>
                    </a:ext>
                  </a:extLst>
                </p:cNvPr>
                <p:cNvSpPr txBox="1"/>
                <p:nvPr/>
              </p:nvSpPr>
              <p:spPr>
                <a:xfrm>
                  <a:off x="4205261" y="3175368"/>
                  <a:ext cx="254124" cy="258947"/>
                </a:xfrm>
                <a:prstGeom prst="rect">
                  <a:avLst/>
                </a:prstGeom>
                <a:noFill/>
              </p:spPr>
              <p:txBody>
                <a:bodyPr wrap="none" rtlCol="0">
                  <a:spAutoFit/>
                </a:bodyPr>
                <a:lstStyle/>
                <a:p>
                  <a:r>
                    <a:rPr kumimoji="1" lang="en-US" altLang="zh-CN" dirty="0">
                      <a:latin typeface="Helvetica Neue" panose="02000503000000020004" pitchFamily="2" charset="0"/>
                      <a:ea typeface="Helvetica Neue" panose="02000503000000020004" pitchFamily="2" charset="0"/>
                      <a:cs typeface="Helvetica Neue" panose="02000503000000020004" pitchFamily="2" charset="0"/>
                    </a:rPr>
                    <a:t>x</a:t>
                  </a:r>
                  <a:endParaRPr kumimoji="1" lang="zh-CN" altLang="en-US" dirty="0">
                    <a:latin typeface="Helvetica Neue" panose="02000503000000020004" pitchFamily="2" charset="0"/>
                    <a:cs typeface="Helvetica Neue" panose="02000503000000020004" pitchFamily="2" charset="0"/>
                  </a:endParaRPr>
                </a:p>
              </p:txBody>
            </p:sp>
          </p:grpSp>
          <p:grpSp>
            <p:nvGrpSpPr>
              <p:cNvPr id="43" name="组合 42">
                <a:extLst>
                  <a:ext uri="{FF2B5EF4-FFF2-40B4-BE49-F238E27FC236}">
                    <a16:creationId xmlns:a16="http://schemas.microsoft.com/office/drawing/2014/main" id="{3A446B85-7D9E-4946-A92D-2A988789C7B7}"/>
                  </a:ext>
                </a:extLst>
              </p:cNvPr>
              <p:cNvGrpSpPr/>
              <p:nvPr/>
            </p:nvGrpSpPr>
            <p:grpSpPr>
              <a:xfrm>
                <a:off x="3775681" y="2002932"/>
                <a:ext cx="1764999" cy="1446419"/>
                <a:chOff x="4256154" y="3274647"/>
                <a:chExt cx="1764999" cy="1446419"/>
              </a:xfrm>
            </p:grpSpPr>
            <p:sp>
              <p:nvSpPr>
                <p:cNvPr id="55" name="任意形状 54">
                  <a:extLst>
                    <a:ext uri="{FF2B5EF4-FFF2-40B4-BE49-F238E27FC236}">
                      <a16:creationId xmlns:a16="http://schemas.microsoft.com/office/drawing/2014/main" id="{D70983EB-49A8-0948-B237-41BC1866AC6F}"/>
                    </a:ext>
                  </a:extLst>
                </p:cNvPr>
                <p:cNvSpPr/>
                <p:nvPr/>
              </p:nvSpPr>
              <p:spPr>
                <a:xfrm>
                  <a:off x="4368429" y="3274647"/>
                  <a:ext cx="1644987" cy="1446419"/>
                </a:xfrm>
                <a:custGeom>
                  <a:avLst/>
                  <a:gdLst>
                    <a:gd name="connsiteX0" fmla="*/ 0 w 1672683"/>
                    <a:gd name="connsiteY0" fmla="*/ 1308410 h 1308410"/>
                    <a:gd name="connsiteX1" fmla="*/ 602166 w 1672683"/>
                    <a:gd name="connsiteY1" fmla="*/ 230459 h 1308410"/>
                    <a:gd name="connsiteX2" fmla="*/ 1672683 w 1672683"/>
                    <a:gd name="connsiteY2" fmla="*/ 0 h 1308410"/>
                  </a:gdLst>
                  <a:ahLst/>
                  <a:cxnLst>
                    <a:cxn ang="0">
                      <a:pos x="connsiteX0" y="connsiteY0"/>
                    </a:cxn>
                    <a:cxn ang="0">
                      <a:pos x="connsiteX1" y="connsiteY1"/>
                    </a:cxn>
                    <a:cxn ang="0">
                      <a:pos x="connsiteX2" y="connsiteY2"/>
                    </a:cxn>
                  </a:cxnLst>
                  <a:rect l="l" t="t" r="r" b="b"/>
                  <a:pathLst>
                    <a:path w="1672683" h="1308410">
                      <a:moveTo>
                        <a:pt x="0" y="1308410"/>
                      </a:moveTo>
                      <a:cubicBezTo>
                        <a:pt x="161693" y="878468"/>
                        <a:pt x="323386" y="448527"/>
                        <a:pt x="602166" y="230459"/>
                      </a:cubicBezTo>
                      <a:cubicBezTo>
                        <a:pt x="880946" y="12391"/>
                        <a:pt x="1276814" y="6195"/>
                        <a:pt x="1672683" y="0"/>
                      </a:cubicBezTo>
                    </a:path>
                  </a:pathLst>
                </a:custGeom>
                <a:no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Helvetica Neue" panose="02000503000000020004" pitchFamily="2" charset="0"/>
                    <a:cs typeface="Helvetica Neue" panose="02000503000000020004" pitchFamily="2" charset="0"/>
                  </a:endParaRPr>
                </a:p>
              </p:txBody>
            </p:sp>
            <p:cxnSp>
              <p:nvCxnSpPr>
                <p:cNvPr id="56" name="直线连接符 55">
                  <a:extLst>
                    <a:ext uri="{FF2B5EF4-FFF2-40B4-BE49-F238E27FC236}">
                      <a16:creationId xmlns:a16="http://schemas.microsoft.com/office/drawing/2014/main" id="{5E585560-04AA-CB40-8D2D-949FE8301DE9}"/>
                    </a:ext>
                  </a:extLst>
                </p:cNvPr>
                <p:cNvCxnSpPr>
                  <a:cxnSpLocks/>
                </p:cNvCxnSpPr>
                <p:nvPr/>
              </p:nvCxnSpPr>
              <p:spPr>
                <a:xfrm flipV="1">
                  <a:off x="4256154" y="3488736"/>
                  <a:ext cx="1657489" cy="2067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7" name="任意形状 56">
                  <a:extLst>
                    <a:ext uri="{FF2B5EF4-FFF2-40B4-BE49-F238E27FC236}">
                      <a16:creationId xmlns:a16="http://schemas.microsoft.com/office/drawing/2014/main" id="{A37121B4-4DB2-384E-B22F-F5CC8C3AFD31}"/>
                    </a:ext>
                  </a:extLst>
                </p:cNvPr>
                <p:cNvSpPr/>
                <p:nvPr/>
              </p:nvSpPr>
              <p:spPr>
                <a:xfrm>
                  <a:off x="4347989" y="3586918"/>
                  <a:ext cx="1673164" cy="684360"/>
                </a:xfrm>
                <a:custGeom>
                  <a:avLst/>
                  <a:gdLst>
                    <a:gd name="connsiteX0" fmla="*/ 0 w 1308410"/>
                    <a:gd name="connsiteY0" fmla="*/ 1033346 h 1033346"/>
                    <a:gd name="connsiteX1" fmla="*/ 557561 w 1308410"/>
                    <a:gd name="connsiteY1" fmla="*/ 356839 h 1033346"/>
                    <a:gd name="connsiteX2" fmla="*/ 1308410 w 1308410"/>
                    <a:gd name="connsiteY2" fmla="*/ 0 h 1033346"/>
                  </a:gdLst>
                  <a:ahLst/>
                  <a:cxnLst>
                    <a:cxn ang="0">
                      <a:pos x="connsiteX0" y="connsiteY0"/>
                    </a:cxn>
                    <a:cxn ang="0">
                      <a:pos x="connsiteX1" y="connsiteY1"/>
                    </a:cxn>
                    <a:cxn ang="0">
                      <a:pos x="connsiteX2" y="connsiteY2"/>
                    </a:cxn>
                  </a:cxnLst>
                  <a:rect l="l" t="t" r="r" b="b"/>
                  <a:pathLst>
                    <a:path w="1308410" h="1033346">
                      <a:moveTo>
                        <a:pt x="0" y="1033346"/>
                      </a:moveTo>
                      <a:cubicBezTo>
                        <a:pt x="169746" y="781204"/>
                        <a:pt x="339493" y="529063"/>
                        <a:pt x="557561" y="356839"/>
                      </a:cubicBezTo>
                      <a:cubicBezTo>
                        <a:pt x="775629" y="184615"/>
                        <a:pt x="1152293" y="50800"/>
                        <a:pt x="1308410" y="0"/>
                      </a:cubicBezTo>
                    </a:path>
                  </a:pathLst>
                </a:custGeom>
                <a:ln w="28575">
                  <a:prstDash val="sysDot"/>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zh-CN" altLang="en-US">
                    <a:latin typeface="Helvetica Neue" panose="02000503000000020004" pitchFamily="2" charset="0"/>
                    <a:cs typeface="Helvetica Neue" panose="02000503000000020004" pitchFamily="2" charset="0"/>
                  </a:endParaRPr>
                </a:p>
              </p:txBody>
            </p:sp>
          </p:grpSp>
          <p:cxnSp>
            <p:nvCxnSpPr>
              <p:cNvPr id="44" name="直线连接符 43">
                <a:extLst>
                  <a:ext uri="{FF2B5EF4-FFF2-40B4-BE49-F238E27FC236}">
                    <a16:creationId xmlns:a16="http://schemas.microsoft.com/office/drawing/2014/main" id="{899A0370-49F5-9D4B-B6E0-4B3AA3E78911}"/>
                  </a:ext>
                </a:extLst>
              </p:cNvPr>
              <p:cNvCxnSpPr>
                <a:cxnSpLocks/>
              </p:cNvCxnSpPr>
              <p:nvPr/>
            </p:nvCxnSpPr>
            <p:spPr>
              <a:xfrm>
                <a:off x="4537718" y="1991720"/>
                <a:ext cx="21395" cy="173543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FCFB838A-4843-5240-AD83-5E420A342E60}"/>
                  </a:ext>
                </a:extLst>
              </p:cNvPr>
              <p:cNvCxnSpPr>
                <a:cxnSpLocks/>
                <a:endCxn id="38" idx="0"/>
              </p:cNvCxnSpPr>
              <p:nvPr/>
            </p:nvCxnSpPr>
            <p:spPr>
              <a:xfrm flipV="1">
                <a:off x="3758565" y="1969175"/>
                <a:ext cx="1895797" cy="175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直线连接符 47">
                <a:extLst>
                  <a:ext uri="{FF2B5EF4-FFF2-40B4-BE49-F238E27FC236}">
                    <a16:creationId xmlns:a16="http://schemas.microsoft.com/office/drawing/2014/main" id="{8E331A8B-D900-F74C-AF30-775C030EB5F0}"/>
                  </a:ext>
                </a:extLst>
              </p:cNvPr>
              <p:cNvCxnSpPr>
                <a:cxnSpLocks/>
              </p:cNvCxnSpPr>
              <p:nvPr/>
            </p:nvCxnSpPr>
            <p:spPr>
              <a:xfrm>
                <a:off x="4248984" y="1993909"/>
                <a:ext cx="0" cy="17269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01A2E558-0F3B-A444-8BE1-FB2764D66311}"/>
                  </a:ext>
                </a:extLst>
              </p:cNvPr>
              <p:cNvCxnSpPr>
                <a:cxnSpLocks/>
              </p:cNvCxnSpPr>
              <p:nvPr/>
            </p:nvCxnSpPr>
            <p:spPr>
              <a:xfrm>
                <a:off x="4006027" y="2004203"/>
                <a:ext cx="464" cy="169770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587495FC-2F10-9746-BBC2-DF6B36EE5D2A}"/>
                  </a:ext>
                </a:extLst>
              </p:cNvPr>
              <p:cNvSpPr txBox="1"/>
              <p:nvPr/>
            </p:nvSpPr>
            <p:spPr>
              <a:xfrm>
                <a:off x="4385090" y="3734614"/>
                <a:ext cx="389850" cy="369332"/>
              </a:xfrm>
              <a:prstGeom prst="rect">
                <a:avLst/>
              </a:prstGeom>
              <a:noFill/>
            </p:spPr>
            <p:txBody>
              <a:bodyPr wrap="none" rtlCol="0">
                <a:spAutoFit/>
              </a:bodyPr>
              <a:lstStyle/>
              <a:p>
                <a:r>
                  <a:rPr kumimoji="1" lang="en-US" altLang="zh-CN" dirty="0">
                    <a:latin typeface="Helvetica Neue" panose="02000503000000020004" pitchFamily="2" charset="0"/>
                    <a:ea typeface="Helvetica Neue" panose="02000503000000020004" pitchFamily="2" charset="0"/>
                    <a:cs typeface="Helvetica Neue" panose="02000503000000020004" pitchFamily="2" charset="0"/>
                  </a:rPr>
                  <a:t>k</a:t>
                </a:r>
                <a:r>
                  <a:rPr kumimoji="1" lang="en-US" altLang="zh-CN" baseline="-25000" dirty="0">
                    <a:latin typeface="Helvetica Neue" panose="02000503000000020004" pitchFamily="2" charset="0"/>
                    <a:ea typeface="Helvetica Neue" panose="02000503000000020004" pitchFamily="2" charset="0"/>
                    <a:cs typeface="Helvetica Neue" panose="02000503000000020004" pitchFamily="2" charset="0"/>
                  </a:rPr>
                  <a:t>1</a:t>
                </a:r>
                <a:endParaRPr lang="el-GR" altLang="zh-CN" baseline="-25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3" name="文本框 52">
                <a:extLst>
                  <a:ext uri="{FF2B5EF4-FFF2-40B4-BE49-F238E27FC236}">
                    <a16:creationId xmlns:a16="http://schemas.microsoft.com/office/drawing/2014/main" id="{68679562-1CD1-6641-BF67-B6FE9149A219}"/>
                  </a:ext>
                </a:extLst>
              </p:cNvPr>
              <p:cNvSpPr txBox="1"/>
              <p:nvPr/>
            </p:nvSpPr>
            <p:spPr>
              <a:xfrm>
                <a:off x="3837441" y="3731099"/>
                <a:ext cx="389850" cy="369332"/>
              </a:xfrm>
              <a:prstGeom prst="rect">
                <a:avLst/>
              </a:prstGeom>
              <a:noFill/>
            </p:spPr>
            <p:txBody>
              <a:bodyPr wrap="none" rtlCol="0">
                <a:spAutoFit/>
              </a:bodyPr>
              <a:lstStyle/>
              <a:p>
                <a:r>
                  <a:rPr kumimoji="1" lang="en-US" altLang="zh-CN" dirty="0">
                    <a:latin typeface="Helvetica Neue" panose="02000503000000020004" pitchFamily="2" charset="0"/>
                    <a:ea typeface="Helvetica Neue" panose="02000503000000020004" pitchFamily="2" charset="0"/>
                    <a:cs typeface="Helvetica Neue" panose="02000503000000020004" pitchFamily="2" charset="0"/>
                  </a:rPr>
                  <a:t>k</a:t>
                </a:r>
                <a:r>
                  <a:rPr kumimoji="1" lang="en-US" altLang="zh-CN" baseline="-25000" dirty="0">
                    <a:latin typeface="Helvetica Neue" panose="02000503000000020004" pitchFamily="2" charset="0"/>
                    <a:ea typeface="Helvetica Neue" panose="02000503000000020004" pitchFamily="2" charset="0"/>
                    <a:cs typeface="Helvetica Neue" panose="02000503000000020004" pitchFamily="2" charset="0"/>
                  </a:rPr>
                  <a:t>3</a:t>
                </a:r>
                <a:endParaRPr lang="el-GR" altLang="zh-CN" baseline="-25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4" name="文本框 53">
                <a:extLst>
                  <a:ext uri="{FF2B5EF4-FFF2-40B4-BE49-F238E27FC236}">
                    <a16:creationId xmlns:a16="http://schemas.microsoft.com/office/drawing/2014/main" id="{B4AD9728-90F9-0247-9B70-3B15E0BFC7AA}"/>
                  </a:ext>
                </a:extLst>
              </p:cNvPr>
              <p:cNvSpPr txBox="1"/>
              <p:nvPr/>
            </p:nvSpPr>
            <p:spPr>
              <a:xfrm>
                <a:off x="4126175" y="3734614"/>
                <a:ext cx="389850" cy="369332"/>
              </a:xfrm>
              <a:prstGeom prst="rect">
                <a:avLst/>
              </a:prstGeom>
              <a:noFill/>
            </p:spPr>
            <p:txBody>
              <a:bodyPr wrap="none" rtlCol="0">
                <a:spAutoFit/>
              </a:bodyPr>
              <a:lstStyle/>
              <a:p>
                <a:r>
                  <a:rPr kumimoji="1" lang="en-US" altLang="zh-CN" dirty="0">
                    <a:latin typeface="Helvetica Neue" panose="02000503000000020004" pitchFamily="2" charset="0"/>
                    <a:ea typeface="Helvetica Neue" panose="02000503000000020004" pitchFamily="2" charset="0"/>
                    <a:cs typeface="Helvetica Neue" panose="02000503000000020004" pitchFamily="2" charset="0"/>
                  </a:rPr>
                  <a:t>k</a:t>
                </a:r>
                <a:r>
                  <a:rPr kumimoji="1" lang="en-US" altLang="zh-CN" baseline="-25000" dirty="0">
                    <a:latin typeface="Helvetica Neue" panose="02000503000000020004" pitchFamily="2" charset="0"/>
                    <a:ea typeface="Helvetica Neue" panose="02000503000000020004" pitchFamily="2" charset="0"/>
                    <a:cs typeface="Helvetica Neue" panose="02000503000000020004" pitchFamily="2" charset="0"/>
                  </a:rPr>
                  <a:t>2</a:t>
                </a:r>
                <a:endParaRPr lang="el-GR" altLang="zh-CN" baseline="-25000" dirty="0">
                  <a:latin typeface="Helvetica Neue" panose="02000503000000020004" pitchFamily="2" charset="0"/>
                  <a:ea typeface="Helvetica Neue" panose="02000503000000020004" pitchFamily="2" charset="0"/>
                  <a:cs typeface="Helvetica Neue" panose="02000503000000020004" pitchFamily="2" charset="0"/>
                </a:endParaRPr>
              </a:p>
            </p:txBody>
          </p:sp>
        </p:grpSp>
        <p:sp>
          <p:nvSpPr>
            <p:cNvPr id="38" name="文本框 37">
              <a:extLst>
                <a:ext uri="{FF2B5EF4-FFF2-40B4-BE49-F238E27FC236}">
                  <a16:creationId xmlns:a16="http://schemas.microsoft.com/office/drawing/2014/main" id="{B6004942-74DF-AB4C-822A-3EC976D1FD61}"/>
                </a:ext>
              </a:extLst>
            </p:cNvPr>
            <p:cNvSpPr txBox="1"/>
            <p:nvPr/>
          </p:nvSpPr>
          <p:spPr>
            <a:xfrm>
              <a:off x="3477794" y="2121366"/>
              <a:ext cx="763351" cy="276999"/>
            </a:xfrm>
            <a:prstGeom prst="rect">
              <a:avLst/>
            </a:prstGeom>
            <a:noFill/>
          </p:spPr>
          <p:txBody>
            <a:bodyPr wrap="none" rtlCol="0">
              <a:spAutoFit/>
            </a:bodyPr>
            <a:lstStyle/>
            <a:p>
              <a:r>
                <a:rPr kumimoji="1" lang="en-US" altLang="zh-CN" sz="1200" dirty="0">
                  <a:latin typeface="Helvetica Neue" panose="02000503000000020004" pitchFamily="2" charset="0"/>
                  <a:ea typeface="Helvetica Neue" panose="02000503000000020004" pitchFamily="2" charset="0"/>
                  <a:cs typeface="Helvetica Neue" panose="02000503000000020004" pitchFamily="2" charset="0"/>
                </a:rPr>
                <a:t>Config</a:t>
              </a:r>
              <a:r>
                <a:rPr kumimoji="1" lang="zh-CN" altLang="en-US" sz="1200" dirty="0">
                  <a:latin typeface="Helvetica Neue" panose="02000503000000020004" pitchFamily="2" charset="0"/>
                  <a:cs typeface="Helvetica Neue" panose="02000503000000020004" pitchFamily="2" charset="0"/>
                </a:rPr>
                <a:t> </a:t>
              </a:r>
              <a:r>
                <a:rPr kumimoji="1" lang="en-US" altLang="zh-CN" sz="1200" dirty="0">
                  <a:latin typeface="Helvetica Neue" panose="02000503000000020004" pitchFamily="2" charset="0"/>
                  <a:ea typeface="Helvetica Neue" panose="02000503000000020004" pitchFamily="2" charset="0"/>
                  <a:cs typeface="Helvetica Neue" panose="02000503000000020004" pitchFamily="2" charset="0"/>
                </a:rPr>
                <a:t>1</a:t>
              </a:r>
              <a:endParaRPr kumimoji="1" lang="zh-CN" altLang="en-US" sz="1200" dirty="0">
                <a:latin typeface="Helvetica Neue" panose="02000503000000020004" pitchFamily="2" charset="0"/>
                <a:cs typeface="Helvetica Neue" panose="02000503000000020004" pitchFamily="2" charset="0"/>
              </a:endParaRPr>
            </a:p>
          </p:txBody>
        </p:sp>
        <p:sp>
          <p:nvSpPr>
            <p:cNvPr id="39" name="文本框 38">
              <a:extLst>
                <a:ext uri="{FF2B5EF4-FFF2-40B4-BE49-F238E27FC236}">
                  <a16:creationId xmlns:a16="http://schemas.microsoft.com/office/drawing/2014/main" id="{E18DBFC6-7BD0-C84E-94D7-8AEB33DDF5DA}"/>
                </a:ext>
              </a:extLst>
            </p:cNvPr>
            <p:cNvSpPr txBox="1"/>
            <p:nvPr/>
          </p:nvSpPr>
          <p:spPr>
            <a:xfrm>
              <a:off x="3723588" y="2379547"/>
              <a:ext cx="763351" cy="276999"/>
            </a:xfrm>
            <a:prstGeom prst="rect">
              <a:avLst/>
            </a:prstGeom>
            <a:noFill/>
          </p:spPr>
          <p:txBody>
            <a:bodyPr wrap="none" rtlCol="0">
              <a:spAutoFit/>
            </a:bodyPr>
            <a:lstStyle/>
            <a:p>
              <a:r>
                <a:rPr kumimoji="1" lang="en-US" altLang="zh-CN" sz="1200" dirty="0">
                  <a:latin typeface="Helvetica Neue" panose="02000503000000020004" pitchFamily="2" charset="0"/>
                  <a:ea typeface="Helvetica Neue" panose="02000503000000020004" pitchFamily="2" charset="0"/>
                  <a:cs typeface="Helvetica Neue" panose="02000503000000020004" pitchFamily="2" charset="0"/>
                </a:rPr>
                <a:t>Config</a:t>
              </a:r>
              <a:r>
                <a:rPr kumimoji="1" lang="zh-CN" altLang="en-US" sz="1200" dirty="0">
                  <a:latin typeface="Helvetica Neue" panose="02000503000000020004" pitchFamily="2" charset="0"/>
                  <a:cs typeface="Helvetica Neue" panose="02000503000000020004" pitchFamily="2" charset="0"/>
                </a:rPr>
                <a:t> </a:t>
              </a:r>
              <a:r>
                <a:rPr kumimoji="1" lang="en-US" altLang="zh-CN" sz="1200" dirty="0">
                  <a:latin typeface="Helvetica Neue" panose="02000503000000020004" pitchFamily="2" charset="0"/>
                  <a:ea typeface="Helvetica Neue" panose="02000503000000020004" pitchFamily="2" charset="0"/>
                  <a:cs typeface="Helvetica Neue" panose="02000503000000020004" pitchFamily="2" charset="0"/>
                </a:rPr>
                <a:t>2</a:t>
              </a:r>
              <a:endParaRPr kumimoji="1" lang="zh-CN" altLang="en-US" sz="1200" baseline="-25000" dirty="0">
                <a:latin typeface="Helvetica Neue" panose="02000503000000020004" pitchFamily="2" charset="0"/>
                <a:cs typeface="Helvetica Neue" panose="02000503000000020004" pitchFamily="2" charset="0"/>
              </a:endParaRPr>
            </a:p>
          </p:txBody>
        </p:sp>
      </p:grpSp>
      <p:sp>
        <p:nvSpPr>
          <p:cNvPr id="61" name="任意形状 60">
            <a:extLst>
              <a:ext uri="{FF2B5EF4-FFF2-40B4-BE49-F238E27FC236}">
                <a16:creationId xmlns:a16="http://schemas.microsoft.com/office/drawing/2014/main" id="{779B0A12-8607-524F-B426-8ADB9AAD354F}"/>
              </a:ext>
            </a:extLst>
          </p:cNvPr>
          <p:cNvSpPr/>
          <p:nvPr/>
        </p:nvSpPr>
        <p:spPr>
          <a:xfrm>
            <a:off x="2034519" y="3381637"/>
            <a:ext cx="1622835" cy="1479177"/>
          </a:xfrm>
          <a:custGeom>
            <a:avLst/>
            <a:gdLst>
              <a:gd name="connsiteX0" fmla="*/ 9188 w 1622835"/>
              <a:gd name="connsiteY0" fmla="*/ 1479177 h 1479177"/>
              <a:gd name="connsiteX1" fmla="*/ 224 w 1622835"/>
              <a:gd name="connsiteY1" fmla="*/ 1416424 h 1479177"/>
              <a:gd name="connsiteX2" fmla="*/ 18153 w 1622835"/>
              <a:gd name="connsiteY2" fmla="*/ 1362636 h 1479177"/>
              <a:gd name="connsiteX3" fmla="*/ 36082 w 1622835"/>
              <a:gd name="connsiteY3" fmla="*/ 1308847 h 1479177"/>
              <a:gd name="connsiteX4" fmla="*/ 45047 w 1622835"/>
              <a:gd name="connsiteY4" fmla="*/ 1281953 h 1479177"/>
              <a:gd name="connsiteX5" fmla="*/ 62976 w 1622835"/>
              <a:gd name="connsiteY5" fmla="*/ 1210236 h 1479177"/>
              <a:gd name="connsiteX6" fmla="*/ 71941 w 1622835"/>
              <a:gd name="connsiteY6" fmla="*/ 1183341 h 1479177"/>
              <a:gd name="connsiteX7" fmla="*/ 98835 w 1622835"/>
              <a:gd name="connsiteY7" fmla="*/ 1111624 h 1479177"/>
              <a:gd name="connsiteX8" fmla="*/ 125729 w 1622835"/>
              <a:gd name="connsiteY8" fmla="*/ 1013012 h 1479177"/>
              <a:gd name="connsiteX9" fmla="*/ 134694 w 1622835"/>
              <a:gd name="connsiteY9" fmla="*/ 986118 h 1479177"/>
              <a:gd name="connsiteX10" fmla="*/ 152624 w 1622835"/>
              <a:gd name="connsiteY10" fmla="*/ 959224 h 1479177"/>
              <a:gd name="connsiteX11" fmla="*/ 161588 w 1622835"/>
              <a:gd name="connsiteY11" fmla="*/ 932330 h 1479177"/>
              <a:gd name="connsiteX12" fmla="*/ 233306 w 1622835"/>
              <a:gd name="connsiteY12" fmla="*/ 905436 h 1479177"/>
              <a:gd name="connsiteX13" fmla="*/ 242271 w 1622835"/>
              <a:gd name="connsiteY13" fmla="*/ 878541 h 1479177"/>
              <a:gd name="connsiteX14" fmla="*/ 278129 w 1622835"/>
              <a:gd name="connsiteY14" fmla="*/ 824753 h 1479177"/>
              <a:gd name="connsiteX15" fmla="*/ 305024 w 1622835"/>
              <a:gd name="connsiteY15" fmla="*/ 770965 h 1479177"/>
              <a:gd name="connsiteX16" fmla="*/ 322953 w 1622835"/>
              <a:gd name="connsiteY16" fmla="*/ 708212 h 1479177"/>
              <a:gd name="connsiteX17" fmla="*/ 340882 w 1622835"/>
              <a:gd name="connsiteY17" fmla="*/ 681318 h 1479177"/>
              <a:gd name="connsiteX18" fmla="*/ 349847 w 1622835"/>
              <a:gd name="connsiteY18" fmla="*/ 654424 h 1479177"/>
              <a:gd name="connsiteX19" fmla="*/ 385706 w 1622835"/>
              <a:gd name="connsiteY19" fmla="*/ 618565 h 1479177"/>
              <a:gd name="connsiteX20" fmla="*/ 421565 w 1622835"/>
              <a:gd name="connsiteY20" fmla="*/ 564777 h 1479177"/>
              <a:gd name="connsiteX21" fmla="*/ 439494 w 1622835"/>
              <a:gd name="connsiteY21" fmla="*/ 502024 h 1479177"/>
              <a:gd name="connsiteX22" fmla="*/ 457424 w 1622835"/>
              <a:gd name="connsiteY22" fmla="*/ 448236 h 1479177"/>
              <a:gd name="connsiteX23" fmla="*/ 484318 w 1622835"/>
              <a:gd name="connsiteY23" fmla="*/ 331694 h 1479177"/>
              <a:gd name="connsiteX24" fmla="*/ 529141 w 1622835"/>
              <a:gd name="connsiteY24" fmla="*/ 242047 h 1479177"/>
              <a:gd name="connsiteX25" fmla="*/ 600859 w 1622835"/>
              <a:gd name="connsiteY25" fmla="*/ 233083 h 1479177"/>
              <a:gd name="connsiteX26" fmla="*/ 654647 w 1622835"/>
              <a:gd name="connsiteY26" fmla="*/ 215153 h 1479177"/>
              <a:gd name="connsiteX27" fmla="*/ 672576 w 1622835"/>
              <a:gd name="connsiteY27" fmla="*/ 188259 h 1479177"/>
              <a:gd name="connsiteX28" fmla="*/ 708435 w 1622835"/>
              <a:gd name="connsiteY28" fmla="*/ 152400 h 1479177"/>
              <a:gd name="connsiteX29" fmla="*/ 744294 w 1622835"/>
              <a:gd name="connsiteY29" fmla="*/ 80683 h 1479177"/>
              <a:gd name="connsiteX30" fmla="*/ 753259 w 1622835"/>
              <a:gd name="connsiteY30" fmla="*/ 53788 h 1479177"/>
              <a:gd name="connsiteX31" fmla="*/ 807047 w 1622835"/>
              <a:gd name="connsiteY31" fmla="*/ 8965 h 1479177"/>
              <a:gd name="connsiteX32" fmla="*/ 833941 w 1622835"/>
              <a:gd name="connsiteY32" fmla="*/ 0 h 1479177"/>
              <a:gd name="connsiteX33" fmla="*/ 1344929 w 1622835"/>
              <a:gd name="connsiteY33" fmla="*/ 8965 h 1479177"/>
              <a:gd name="connsiteX34" fmla="*/ 1353894 w 1622835"/>
              <a:gd name="connsiteY34" fmla="*/ 35859 h 1479177"/>
              <a:gd name="connsiteX35" fmla="*/ 1407682 w 1622835"/>
              <a:gd name="connsiteY35" fmla="*/ 53788 h 1479177"/>
              <a:gd name="connsiteX36" fmla="*/ 1586976 w 1622835"/>
              <a:gd name="connsiteY36" fmla="*/ 44824 h 1479177"/>
              <a:gd name="connsiteX37" fmla="*/ 1622835 w 1622835"/>
              <a:gd name="connsiteY37" fmla="*/ 44824 h 147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22835" h="1479177">
                <a:moveTo>
                  <a:pt x="9188" y="1479177"/>
                </a:moveTo>
                <a:cubicBezTo>
                  <a:pt x="6200" y="1458259"/>
                  <a:pt x="-1397" y="1437492"/>
                  <a:pt x="224" y="1416424"/>
                </a:cubicBezTo>
                <a:cubicBezTo>
                  <a:pt x="1674" y="1397581"/>
                  <a:pt x="12177" y="1380565"/>
                  <a:pt x="18153" y="1362636"/>
                </a:cubicBezTo>
                <a:lnTo>
                  <a:pt x="36082" y="1308847"/>
                </a:lnTo>
                <a:cubicBezTo>
                  <a:pt x="39070" y="1299882"/>
                  <a:pt x="42755" y="1291120"/>
                  <a:pt x="45047" y="1281953"/>
                </a:cubicBezTo>
                <a:cubicBezTo>
                  <a:pt x="51023" y="1258047"/>
                  <a:pt x="55184" y="1233613"/>
                  <a:pt x="62976" y="1210236"/>
                </a:cubicBezTo>
                <a:cubicBezTo>
                  <a:pt x="65964" y="1201271"/>
                  <a:pt x="69649" y="1192509"/>
                  <a:pt x="71941" y="1183341"/>
                </a:cubicBezTo>
                <a:cubicBezTo>
                  <a:pt x="87450" y="1121307"/>
                  <a:pt x="69321" y="1155896"/>
                  <a:pt x="98835" y="1111624"/>
                </a:cubicBezTo>
                <a:cubicBezTo>
                  <a:pt x="111506" y="1048270"/>
                  <a:pt x="102982" y="1081252"/>
                  <a:pt x="125729" y="1013012"/>
                </a:cubicBezTo>
                <a:cubicBezTo>
                  <a:pt x="128717" y="1004047"/>
                  <a:pt x="129452" y="993980"/>
                  <a:pt x="134694" y="986118"/>
                </a:cubicBezTo>
                <a:lnTo>
                  <a:pt x="152624" y="959224"/>
                </a:lnTo>
                <a:cubicBezTo>
                  <a:pt x="155612" y="950259"/>
                  <a:pt x="153384" y="937018"/>
                  <a:pt x="161588" y="932330"/>
                </a:cubicBezTo>
                <a:cubicBezTo>
                  <a:pt x="282397" y="863295"/>
                  <a:pt x="175235" y="963504"/>
                  <a:pt x="233306" y="905436"/>
                </a:cubicBezTo>
                <a:cubicBezTo>
                  <a:pt x="236294" y="896471"/>
                  <a:pt x="237682" y="886802"/>
                  <a:pt x="242271" y="878541"/>
                </a:cubicBezTo>
                <a:cubicBezTo>
                  <a:pt x="252736" y="859704"/>
                  <a:pt x="271315" y="845195"/>
                  <a:pt x="278129" y="824753"/>
                </a:cubicBezTo>
                <a:cubicBezTo>
                  <a:pt x="290501" y="787638"/>
                  <a:pt x="281852" y="805721"/>
                  <a:pt x="305024" y="770965"/>
                </a:cubicBezTo>
                <a:cubicBezTo>
                  <a:pt x="307897" y="759470"/>
                  <a:pt x="316521" y="721077"/>
                  <a:pt x="322953" y="708212"/>
                </a:cubicBezTo>
                <a:cubicBezTo>
                  <a:pt x="327771" y="698575"/>
                  <a:pt x="336064" y="690955"/>
                  <a:pt x="340882" y="681318"/>
                </a:cubicBezTo>
                <a:cubicBezTo>
                  <a:pt x="345108" y="672866"/>
                  <a:pt x="344354" y="662113"/>
                  <a:pt x="349847" y="654424"/>
                </a:cubicBezTo>
                <a:cubicBezTo>
                  <a:pt x="359672" y="640669"/>
                  <a:pt x="376329" y="632630"/>
                  <a:pt x="385706" y="618565"/>
                </a:cubicBezTo>
                <a:lnTo>
                  <a:pt x="421565" y="564777"/>
                </a:lnTo>
                <a:cubicBezTo>
                  <a:pt x="451709" y="474337"/>
                  <a:pt x="405701" y="614665"/>
                  <a:pt x="439494" y="502024"/>
                </a:cubicBezTo>
                <a:cubicBezTo>
                  <a:pt x="444925" y="483922"/>
                  <a:pt x="452840" y="466571"/>
                  <a:pt x="457424" y="448236"/>
                </a:cubicBezTo>
                <a:cubicBezTo>
                  <a:pt x="501355" y="272508"/>
                  <a:pt x="456727" y="455855"/>
                  <a:pt x="484318" y="331694"/>
                </a:cubicBezTo>
                <a:cubicBezTo>
                  <a:pt x="489215" y="309656"/>
                  <a:pt x="502701" y="245352"/>
                  <a:pt x="529141" y="242047"/>
                </a:cubicBezTo>
                <a:lnTo>
                  <a:pt x="600859" y="233083"/>
                </a:lnTo>
                <a:cubicBezTo>
                  <a:pt x="618788" y="227106"/>
                  <a:pt x="644164" y="230878"/>
                  <a:pt x="654647" y="215153"/>
                </a:cubicBezTo>
                <a:cubicBezTo>
                  <a:pt x="660623" y="206188"/>
                  <a:pt x="665564" y="196439"/>
                  <a:pt x="672576" y="188259"/>
                </a:cubicBezTo>
                <a:cubicBezTo>
                  <a:pt x="683577" y="175424"/>
                  <a:pt x="700875" y="167519"/>
                  <a:pt x="708435" y="152400"/>
                </a:cubicBezTo>
                <a:cubicBezTo>
                  <a:pt x="720388" y="128494"/>
                  <a:pt x="735842" y="106039"/>
                  <a:pt x="744294" y="80683"/>
                </a:cubicBezTo>
                <a:cubicBezTo>
                  <a:pt x="747282" y="71718"/>
                  <a:pt x="748017" y="61651"/>
                  <a:pt x="753259" y="53788"/>
                </a:cubicBezTo>
                <a:cubicBezTo>
                  <a:pt x="763172" y="38918"/>
                  <a:pt x="790509" y="17234"/>
                  <a:pt x="807047" y="8965"/>
                </a:cubicBezTo>
                <a:cubicBezTo>
                  <a:pt x="815499" y="4739"/>
                  <a:pt x="824976" y="2988"/>
                  <a:pt x="833941" y="0"/>
                </a:cubicBezTo>
                <a:lnTo>
                  <a:pt x="1344929" y="8965"/>
                </a:lnTo>
                <a:cubicBezTo>
                  <a:pt x="1354356" y="9615"/>
                  <a:pt x="1346204" y="30367"/>
                  <a:pt x="1353894" y="35859"/>
                </a:cubicBezTo>
                <a:cubicBezTo>
                  <a:pt x="1369273" y="46844"/>
                  <a:pt x="1407682" y="53788"/>
                  <a:pt x="1407682" y="53788"/>
                </a:cubicBezTo>
                <a:cubicBezTo>
                  <a:pt x="1467447" y="50800"/>
                  <a:pt x="1527362" y="50008"/>
                  <a:pt x="1586976" y="44824"/>
                </a:cubicBezTo>
                <a:cubicBezTo>
                  <a:pt x="1624884" y="41528"/>
                  <a:pt x="1604057" y="26044"/>
                  <a:pt x="1622835" y="44824"/>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任意形状 61">
            <a:extLst>
              <a:ext uri="{FF2B5EF4-FFF2-40B4-BE49-F238E27FC236}">
                <a16:creationId xmlns:a16="http://schemas.microsoft.com/office/drawing/2014/main" id="{91D6EA92-E688-D749-B858-3941992E7C5F}"/>
              </a:ext>
            </a:extLst>
          </p:cNvPr>
          <p:cNvSpPr/>
          <p:nvPr/>
        </p:nvSpPr>
        <p:spPr>
          <a:xfrm>
            <a:off x="2055182" y="3648483"/>
            <a:ext cx="1622612" cy="779929"/>
          </a:xfrm>
          <a:custGeom>
            <a:avLst/>
            <a:gdLst>
              <a:gd name="connsiteX0" fmla="*/ 0 w 1622612"/>
              <a:gd name="connsiteY0" fmla="*/ 779929 h 779929"/>
              <a:gd name="connsiteX1" fmla="*/ 44823 w 1622612"/>
              <a:gd name="connsiteY1" fmla="*/ 717176 h 779929"/>
              <a:gd name="connsiteX2" fmla="*/ 62753 w 1622612"/>
              <a:gd name="connsiteY2" fmla="*/ 699247 h 779929"/>
              <a:gd name="connsiteX3" fmla="*/ 98612 w 1622612"/>
              <a:gd name="connsiteY3" fmla="*/ 645459 h 779929"/>
              <a:gd name="connsiteX4" fmla="*/ 116541 w 1622612"/>
              <a:gd name="connsiteY4" fmla="*/ 618564 h 779929"/>
              <a:gd name="connsiteX5" fmla="*/ 161365 w 1622612"/>
              <a:gd name="connsiteY5" fmla="*/ 573741 h 779929"/>
              <a:gd name="connsiteX6" fmla="*/ 179294 w 1622612"/>
              <a:gd name="connsiteY6" fmla="*/ 555811 h 779929"/>
              <a:gd name="connsiteX7" fmla="*/ 206188 w 1622612"/>
              <a:gd name="connsiteY7" fmla="*/ 537882 h 779929"/>
              <a:gd name="connsiteX8" fmla="*/ 233082 w 1622612"/>
              <a:gd name="connsiteY8" fmla="*/ 510988 h 779929"/>
              <a:gd name="connsiteX9" fmla="*/ 259976 w 1622612"/>
              <a:gd name="connsiteY9" fmla="*/ 493059 h 779929"/>
              <a:gd name="connsiteX10" fmla="*/ 277906 w 1622612"/>
              <a:gd name="connsiteY10" fmla="*/ 475129 h 779929"/>
              <a:gd name="connsiteX11" fmla="*/ 331694 w 1622612"/>
              <a:gd name="connsiteY11" fmla="*/ 457200 h 779929"/>
              <a:gd name="connsiteX12" fmla="*/ 457200 w 1622612"/>
              <a:gd name="connsiteY12" fmla="*/ 439270 h 779929"/>
              <a:gd name="connsiteX13" fmla="*/ 510988 w 1622612"/>
              <a:gd name="connsiteY13" fmla="*/ 421341 h 779929"/>
              <a:gd name="connsiteX14" fmla="*/ 555812 w 1622612"/>
              <a:gd name="connsiteY14" fmla="*/ 376517 h 779929"/>
              <a:gd name="connsiteX15" fmla="*/ 609600 w 1622612"/>
              <a:gd name="connsiteY15" fmla="*/ 340659 h 779929"/>
              <a:gd name="connsiteX16" fmla="*/ 627529 w 1622612"/>
              <a:gd name="connsiteY16" fmla="*/ 322729 h 779929"/>
              <a:gd name="connsiteX17" fmla="*/ 654423 w 1622612"/>
              <a:gd name="connsiteY17" fmla="*/ 313764 h 779929"/>
              <a:gd name="connsiteX18" fmla="*/ 681317 w 1622612"/>
              <a:gd name="connsiteY18" fmla="*/ 295835 h 779929"/>
              <a:gd name="connsiteX19" fmla="*/ 744070 w 1622612"/>
              <a:gd name="connsiteY19" fmla="*/ 277906 h 779929"/>
              <a:gd name="connsiteX20" fmla="*/ 815788 w 1622612"/>
              <a:gd name="connsiteY20" fmla="*/ 242047 h 779929"/>
              <a:gd name="connsiteX21" fmla="*/ 842682 w 1622612"/>
              <a:gd name="connsiteY21" fmla="*/ 233082 h 779929"/>
              <a:gd name="connsiteX22" fmla="*/ 869576 w 1622612"/>
              <a:gd name="connsiteY22" fmla="*/ 224117 h 779929"/>
              <a:gd name="connsiteX23" fmla="*/ 887506 w 1622612"/>
              <a:gd name="connsiteY23" fmla="*/ 197223 h 779929"/>
              <a:gd name="connsiteX24" fmla="*/ 932329 w 1622612"/>
              <a:gd name="connsiteY24" fmla="*/ 134470 h 779929"/>
              <a:gd name="connsiteX25" fmla="*/ 1183341 w 1622612"/>
              <a:gd name="connsiteY25" fmla="*/ 125506 h 779929"/>
              <a:gd name="connsiteX26" fmla="*/ 1371600 w 1622612"/>
              <a:gd name="connsiteY26" fmla="*/ 98611 h 779929"/>
              <a:gd name="connsiteX27" fmla="*/ 1416423 w 1622612"/>
              <a:gd name="connsiteY27" fmla="*/ 89647 h 779929"/>
              <a:gd name="connsiteX28" fmla="*/ 1524000 w 1622612"/>
              <a:gd name="connsiteY28" fmla="*/ 35859 h 779929"/>
              <a:gd name="connsiteX29" fmla="*/ 1541929 w 1622612"/>
              <a:gd name="connsiteY29" fmla="*/ 17929 h 779929"/>
              <a:gd name="connsiteX30" fmla="*/ 1595717 w 1622612"/>
              <a:gd name="connsiteY30" fmla="*/ 0 h 779929"/>
              <a:gd name="connsiteX31" fmla="*/ 1622612 w 1622612"/>
              <a:gd name="connsiteY31" fmla="*/ 8964 h 77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622612" h="779929">
                <a:moveTo>
                  <a:pt x="0" y="779929"/>
                </a:moveTo>
                <a:cubicBezTo>
                  <a:pt x="14941" y="759011"/>
                  <a:pt x="29041" y="737467"/>
                  <a:pt x="44823" y="717176"/>
                </a:cubicBezTo>
                <a:cubicBezTo>
                  <a:pt x="50012" y="710504"/>
                  <a:pt x="57682" y="706009"/>
                  <a:pt x="62753" y="699247"/>
                </a:cubicBezTo>
                <a:cubicBezTo>
                  <a:pt x="75682" y="682008"/>
                  <a:pt x="86659" y="663388"/>
                  <a:pt x="98612" y="645459"/>
                </a:cubicBezTo>
                <a:cubicBezTo>
                  <a:pt x="104589" y="636494"/>
                  <a:pt x="108922" y="626183"/>
                  <a:pt x="116541" y="618564"/>
                </a:cubicBezTo>
                <a:lnTo>
                  <a:pt x="161365" y="573741"/>
                </a:lnTo>
                <a:cubicBezTo>
                  <a:pt x="167342" y="567764"/>
                  <a:pt x="172261" y="560499"/>
                  <a:pt x="179294" y="555811"/>
                </a:cubicBezTo>
                <a:cubicBezTo>
                  <a:pt x="188259" y="549835"/>
                  <a:pt x="197911" y="544779"/>
                  <a:pt x="206188" y="537882"/>
                </a:cubicBezTo>
                <a:cubicBezTo>
                  <a:pt x="215928" y="529766"/>
                  <a:pt x="223342" y="519104"/>
                  <a:pt x="233082" y="510988"/>
                </a:cubicBezTo>
                <a:cubicBezTo>
                  <a:pt x="241359" y="504091"/>
                  <a:pt x="251563" y="499790"/>
                  <a:pt x="259976" y="493059"/>
                </a:cubicBezTo>
                <a:cubicBezTo>
                  <a:pt x="266576" y="487779"/>
                  <a:pt x="270346" y="478909"/>
                  <a:pt x="277906" y="475129"/>
                </a:cubicBezTo>
                <a:cubicBezTo>
                  <a:pt x="294810" y="466677"/>
                  <a:pt x="312941" y="459544"/>
                  <a:pt x="331694" y="457200"/>
                </a:cubicBezTo>
                <a:cubicBezTo>
                  <a:pt x="352924" y="454546"/>
                  <a:pt x="431347" y="445733"/>
                  <a:pt x="457200" y="439270"/>
                </a:cubicBezTo>
                <a:cubicBezTo>
                  <a:pt x="475535" y="434686"/>
                  <a:pt x="510988" y="421341"/>
                  <a:pt x="510988" y="421341"/>
                </a:cubicBezTo>
                <a:cubicBezTo>
                  <a:pt x="525929" y="406400"/>
                  <a:pt x="538230" y="388238"/>
                  <a:pt x="555812" y="376517"/>
                </a:cubicBezTo>
                <a:cubicBezTo>
                  <a:pt x="573741" y="364564"/>
                  <a:pt x="594364" y="355896"/>
                  <a:pt x="609600" y="340659"/>
                </a:cubicBezTo>
                <a:cubicBezTo>
                  <a:pt x="615576" y="334682"/>
                  <a:pt x="620282" y="327078"/>
                  <a:pt x="627529" y="322729"/>
                </a:cubicBezTo>
                <a:cubicBezTo>
                  <a:pt x="635632" y="317867"/>
                  <a:pt x="645971" y="317990"/>
                  <a:pt x="654423" y="313764"/>
                </a:cubicBezTo>
                <a:cubicBezTo>
                  <a:pt x="664060" y="308946"/>
                  <a:pt x="671680" y="300653"/>
                  <a:pt x="681317" y="295835"/>
                </a:cubicBezTo>
                <a:cubicBezTo>
                  <a:pt x="694180" y="289404"/>
                  <a:pt x="732577" y="280779"/>
                  <a:pt x="744070" y="277906"/>
                </a:cubicBezTo>
                <a:cubicBezTo>
                  <a:pt x="775364" y="246612"/>
                  <a:pt x="753981" y="262649"/>
                  <a:pt x="815788" y="242047"/>
                </a:cubicBezTo>
                <a:lnTo>
                  <a:pt x="842682" y="233082"/>
                </a:lnTo>
                <a:lnTo>
                  <a:pt x="869576" y="224117"/>
                </a:lnTo>
                <a:cubicBezTo>
                  <a:pt x="875553" y="215152"/>
                  <a:pt x="883130" y="207069"/>
                  <a:pt x="887506" y="197223"/>
                </a:cubicBezTo>
                <a:cubicBezTo>
                  <a:pt x="904575" y="158818"/>
                  <a:pt x="889430" y="137238"/>
                  <a:pt x="932329" y="134470"/>
                </a:cubicBezTo>
                <a:cubicBezTo>
                  <a:pt x="1015879" y="129080"/>
                  <a:pt x="1099670" y="128494"/>
                  <a:pt x="1183341" y="125506"/>
                </a:cubicBezTo>
                <a:cubicBezTo>
                  <a:pt x="1279747" y="93370"/>
                  <a:pt x="1218272" y="108833"/>
                  <a:pt x="1371600" y="98611"/>
                </a:cubicBezTo>
                <a:cubicBezTo>
                  <a:pt x="1386541" y="95623"/>
                  <a:pt x="1401723" y="93656"/>
                  <a:pt x="1416423" y="89647"/>
                </a:cubicBezTo>
                <a:cubicBezTo>
                  <a:pt x="1456521" y="78711"/>
                  <a:pt x="1493404" y="66457"/>
                  <a:pt x="1524000" y="35859"/>
                </a:cubicBezTo>
                <a:cubicBezTo>
                  <a:pt x="1529976" y="29882"/>
                  <a:pt x="1534369" y="21709"/>
                  <a:pt x="1541929" y="17929"/>
                </a:cubicBezTo>
                <a:cubicBezTo>
                  <a:pt x="1558833" y="9477"/>
                  <a:pt x="1595717" y="0"/>
                  <a:pt x="1595717" y="0"/>
                </a:cubicBezTo>
                <a:lnTo>
                  <a:pt x="1622612" y="8964"/>
                </a:ln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096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9AD29-4F70-A3EB-01FE-7E7E0A48A42B}"/>
              </a:ext>
            </a:extLst>
          </p:cNvPr>
          <p:cNvSpPr>
            <a:spLocks noGrp="1"/>
          </p:cNvSpPr>
          <p:nvPr>
            <p:ph type="title"/>
          </p:nvPr>
        </p:nvSpPr>
        <p:spPr>
          <a:xfrm>
            <a:off x="838200" y="579078"/>
            <a:ext cx="10515600" cy="1325563"/>
          </a:xfrm>
        </p:spPr>
        <p:txBody>
          <a:bodyPr/>
          <a:lstStyle/>
          <a:p>
            <a:r>
              <a:rPr kumimoji="1" lang="en-US" altLang="zh-CN"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Problem</a:t>
            </a:r>
            <a:endParaRPr kumimoji="1" lang="zh-CN" altLang="en-US" dirty="0">
              <a:solidFill>
                <a:schemeClr val="accent1"/>
              </a:solidFill>
              <a:latin typeface="Helvetica Neue" panose="02000503000000020004" pitchFamily="2" charset="0"/>
              <a:cs typeface="Helvetica Neue" panose="02000503000000020004" pitchFamily="2" charset="0"/>
            </a:endParaRPr>
          </a:p>
        </p:txBody>
      </p:sp>
      <p:sp>
        <p:nvSpPr>
          <p:cNvPr id="3" name="内容占位符 2">
            <a:extLst>
              <a:ext uri="{FF2B5EF4-FFF2-40B4-BE49-F238E27FC236}">
                <a16:creationId xmlns:a16="http://schemas.microsoft.com/office/drawing/2014/main" id="{F911A338-6F27-5F73-EFD9-BC93FF75C33F}"/>
              </a:ext>
            </a:extLst>
          </p:cNvPr>
          <p:cNvSpPr>
            <a:spLocks noGrp="1"/>
          </p:cNvSpPr>
          <p:nvPr>
            <p:ph idx="1"/>
          </p:nvPr>
        </p:nvSpPr>
        <p:spPr>
          <a:xfrm>
            <a:off x="838199" y="1493380"/>
            <a:ext cx="8606883" cy="4351338"/>
          </a:xfrm>
        </p:spPr>
        <p:txBody>
          <a:bodyPr/>
          <a:lstStyle/>
          <a:p>
            <a:pPr marL="0" indent="0">
              <a:lnSpc>
                <a:spcPct val="150000"/>
              </a:lnSpc>
              <a:buNone/>
            </a:pPr>
            <a:r>
              <a:rPr kumimoji="1" lang="en-US" altLang="zh-CN" b="1" dirty="0">
                <a:latin typeface="Helvetica Neue" panose="02000503000000020004" pitchFamily="2" charset="0"/>
                <a:ea typeface="Helvetica Neue" panose="02000503000000020004" pitchFamily="2" charset="0"/>
                <a:cs typeface="Helvetica Neue" panose="02000503000000020004" pitchFamily="2" charset="0"/>
              </a:rPr>
              <a:t>Problem with Successive Halving (SH)</a:t>
            </a:r>
          </a:p>
          <a:p>
            <a:pPr lvl="1">
              <a:lnSpc>
                <a:spcPts val="3080"/>
              </a:lnSpc>
            </a:pP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Lack</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of</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consideration</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of</a:t>
            </a:r>
            <a:r>
              <a:rPr kumimoji="1" lang="zh-CN" altLang="en-US" sz="2000" dirty="0">
                <a:latin typeface="Helvetica Neue" panose="02000503000000020004" pitchFamily="2" charset="0"/>
                <a:ea typeface="Helvetica Neue" panose="02000503000000020004" pitchFamily="2" charset="0"/>
                <a:cs typeface="Helvetica Neue" panose="02000503000000020004" pitchFamily="2" charset="0"/>
              </a:rPr>
              <a:t> </a:t>
            </a:r>
            <a:r>
              <a:rPr kumimoji="1" lang="en-US" altLang="zh-CN" sz="2000" dirty="0">
                <a:latin typeface="Helvetica Neue" panose="02000503000000020004" pitchFamily="2" charset="0"/>
                <a:ea typeface="Helvetica Neue" panose="02000503000000020004" pitchFamily="2" charset="0"/>
                <a:cs typeface="Helvetica Neue" panose="02000503000000020004" pitchFamily="2" charset="0"/>
              </a:rPr>
              <a:t>uncertainty.</a:t>
            </a:r>
          </a:p>
          <a:p>
            <a:pPr>
              <a:lnSpc>
                <a:spcPct val="150000"/>
              </a:lnSpc>
            </a:pPr>
            <a:endParaRPr kumimoji="1" lang="zh-CN" altLang="en-US" dirty="0"/>
          </a:p>
        </p:txBody>
      </p:sp>
      <p:sp>
        <p:nvSpPr>
          <p:cNvPr id="4" name="灯片编号占位符 3">
            <a:extLst>
              <a:ext uri="{FF2B5EF4-FFF2-40B4-BE49-F238E27FC236}">
                <a16:creationId xmlns:a16="http://schemas.microsoft.com/office/drawing/2014/main" id="{8951F7C0-347B-A03D-2337-DB5246791AF4}"/>
              </a:ext>
            </a:extLst>
          </p:cNvPr>
          <p:cNvSpPr>
            <a:spLocks noGrp="1"/>
          </p:cNvSpPr>
          <p:nvPr>
            <p:ph type="sldNum" sz="quarter" idx="12"/>
          </p:nvPr>
        </p:nvSpPr>
        <p:spPr/>
        <p:txBody>
          <a:bodyPr/>
          <a:lstStyle/>
          <a:p>
            <a:fld id="{07736261-CF94-A944-9BD0-EF60A1026723}" type="slidenum">
              <a:rPr kumimoji="1" lang="zh-CN" altLang="en-US" smtClean="0"/>
              <a:t>9</a:t>
            </a:fld>
            <a:endParaRPr kumimoji="1" lang="zh-CN" altLang="en-US"/>
          </a:p>
        </p:txBody>
      </p:sp>
      <p:grpSp>
        <p:nvGrpSpPr>
          <p:cNvPr id="23" name="组合 22">
            <a:extLst>
              <a:ext uri="{FF2B5EF4-FFF2-40B4-BE49-F238E27FC236}">
                <a16:creationId xmlns:a16="http://schemas.microsoft.com/office/drawing/2014/main" id="{F5EE3E04-E217-6B04-AD92-1FFAD68F04B5}"/>
              </a:ext>
            </a:extLst>
          </p:cNvPr>
          <p:cNvGrpSpPr/>
          <p:nvPr/>
        </p:nvGrpSpPr>
        <p:grpSpPr>
          <a:xfrm>
            <a:off x="0" y="159333"/>
            <a:ext cx="298899" cy="652418"/>
            <a:chOff x="11571416" y="3201868"/>
            <a:chExt cx="620584" cy="1739368"/>
          </a:xfrm>
        </p:grpSpPr>
        <p:sp>
          <p:nvSpPr>
            <p:cNvPr id="24" name="矩形 23">
              <a:extLst>
                <a:ext uri="{FF2B5EF4-FFF2-40B4-BE49-F238E27FC236}">
                  <a16:creationId xmlns:a16="http://schemas.microsoft.com/office/drawing/2014/main" id="{CC6EE90F-D118-D235-6807-4CD6A7C71B3B}"/>
                </a:ext>
              </a:extLst>
            </p:cNvPr>
            <p:cNvSpPr/>
            <p:nvPr/>
          </p:nvSpPr>
          <p:spPr>
            <a:xfrm>
              <a:off x="11571416" y="3218099"/>
              <a:ext cx="620584" cy="1723137"/>
            </a:xfrm>
            <a:prstGeom prst="rect">
              <a:avLst/>
            </a:pr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FA54F73F-768A-4804-8641-F5B9C8EB31A3}"/>
                </a:ext>
              </a:extLst>
            </p:cNvPr>
            <p:cNvSpPr/>
            <p:nvPr/>
          </p:nvSpPr>
          <p:spPr>
            <a:xfrm>
              <a:off x="11571416" y="3201868"/>
              <a:ext cx="620584" cy="806296"/>
            </a:xfrm>
            <a:prstGeom prst="rect">
              <a:avLst/>
            </a:prstGeom>
            <a:solidFill>
              <a:srgbClr val="CF0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a:extLst>
              <a:ext uri="{FF2B5EF4-FFF2-40B4-BE49-F238E27FC236}">
                <a16:creationId xmlns:a16="http://schemas.microsoft.com/office/drawing/2014/main" id="{9BE9B95F-208E-DA4D-BF9E-5543055FA52D}"/>
              </a:ext>
            </a:extLst>
          </p:cNvPr>
          <p:cNvSpPr txBox="1"/>
          <p:nvPr/>
        </p:nvSpPr>
        <p:spPr>
          <a:xfrm>
            <a:off x="298899" y="167592"/>
            <a:ext cx="4267200" cy="369332"/>
          </a:xfrm>
          <a:prstGeom prst="rect">
            <a:avLst/>
          </a:prstGeom>
          <a:noFill/>
        </p:spPr>
        <p:txBody>
          <a:bodyPr wrap="square" rtlCol="0">
            <a:spAutoFit/>
          </a:bodyPr>
          <a:lstStyle/>
          <a:p>
            <a:r>
              <a:rPr lang="en" altLang="zh-CN" b="1" dirty="0">
                <a:solidFill>
                  <a:srgbClr val="C00000"/>
                </a:solidFill>
                <a:latin typeface="HELVETICA NEUE LIGHT" panose="02000403000000020004" pitchFamily="2" charset="0"/>
                <a:ea typeface="HELVETICA NEUE LIGHT" panose="02000403000000020004" pitchFamily="2" charset="0"/>
              </a:rPr>
              <a:t>North Carolina State University</a:t>
            </a:r>
            <a:endParaRPr kumimoji="1" lang="en-US" altLang="zh-CN" b="1" dirty="0">
              <a:solidFill>
                <a:srgbClr val="C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6" name="图片 5">
            <a:extLst>
              <a:ext uri="{FF2B5EF4-FFF2-40B4-BE49-F238E27FC236}">
                <a16:creationId xmlns:a16="http://schemas.microsoft.com/office/drawing/2014/main" id="{CB16CBCC-68A2-D94F-B736-CA13CBC43BF0}"/>
              </a:ext>
            </a:extLst>
          </p:cNvPr>
          <p:cNvPicPr>
            <a:picLocks noChangeAspect="1"/>
          </p:cNvPicPr>
          <p:nvPr/>
        </p:nvPicPr>
        <p:blipFill>
          <a:blip r:embed="rId3"/>
          <a:stretch>
            <a:fillRect/>
          </a:stretch>
        </p:blipFill>
        <p:spPr>
          <a:xfrm>
            <a:off x="1676400" y="2743528"/>
            <a:ext cx="7066564" cy="3977947"/>
          </a:xfrm>
          <a:prstGeom prst="rect">
            <a:avLst/>
          </a:prstGeom>
        </p:spPr>
      </p:pic>
    </p:spTree>
    <p:extLst>
      <p:ext uri="{BB962C8B-B14F-4D97-AF65-F5344CB8AC3E}">
        <p14:creationId xmlns:p14="http://schemas.microsoft.com/office/powerpoint/2010/main" val="265215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11536</TotalTime>
  <Words>3350</Words>
  <Application>Microsoft Macintosh PowerPoint</Application>
  <PresentationFormat>宽屏</PresentationFormat>
  <Paragraphs>333</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等线</vt:lpstr>
      <vt:lpstr>等线 Light</vt:lpstr>
      <vt:lpstr>NimbusRomNo9L</vt:lpstr>
      <vt:lpstr>Arial</vt:lpstr>
      <vt:lpstr>Cambria Math</vt:lpstr>
      <vt:lpstr>Helvetica Neue</vt:lpstr>
      <vt:lpstr>HELVETICA NEUE LIGHT</vt:lpstr>
      <vt:lpstr>Times</vt:lpstr>
      <vt:lpstr>Times New Roman</vt:lpstr>
      <vt:lpstr>Office 主题​​</vt:lpstr>
      <vt:lpstr>UQ-Guided Hyperparameter Optimization for Iterative Learners</vt:lpstr>
      <vt:lpstr>Hyperparameter Optimization</vt:lpstr>
      <vt:lpstr>Early stopping methods for HPO</vt:lpstr>
      <vt:lpstr>Early stopping methods for HPO</vt:lpstr>
      <vt:lpstr>Early stopping methods for HPO</vt:lpstr>
      <vt:lpstr>Early stopping methods for HPO</vt:lpstr>
      <vt:lpstr>Problem</vt:lpstr>
      <vt:lpstr>Problem</vt:lpstr>
      <vt:lpstr>Problem</vt:lpstr>
      <vt:lpstr>Methods</vt:lpstr>
      <vt:lpstr>Methods</vt:lpstr>
      <vt:lpstr>Methods</vt:lpstr>
      <vt:lpstr>Methods</vt:lpstr>
      <vt:lpstr>Methods</vt:lpstr>
      <vt:lpstr>Methods</vt:lpstr>
      <vt:lpstr>Methods</vt:lpstr>
      <vt:lpstr>Methods</vt:lpstr>
      <vt:lpstr>Methods</vt:lpstr>
      <vt:lpstr>Results</vt:lpstr>
      <vt:lpstr>Thanks for listening</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TREC: Transient Redundancy Elimination-based Convolution </dc:title>
  <dc:creator>官 佳薇</dc:creator>
  <cp:lastModifiedBy>Liu Frod</cp:lastModifiedBy>
  <cp:revision>161</cp:revision>
  <dcterms:created xsi:type="dcterms:W3CDTF">2022-10-21T01:17:29Z</dcterms:created>
  <dcterms:modified xsi:type="dcterms:W3CDTF">2025-01-25T00:15:05Z</dcterms:modified>
</cp:coreProperties>
</file>