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325" r:id="rId3"/>
    <p:sldId id="314" r:id="rId4"/>
    <p:sldId id="315" r:id="rId5"/>
    <p:sldId id="316" r:id="rId6"/>
    <p:sldId id="317" r:id="rId7"/>
    <p:sldId id="318" r:id="rId8"/>
    <p:sldId id="331" r:id="rId9"/>
    <p:sldId id="327" r:id="rId10"/>
    <p:sldId id="332" r:id="rId11"/>
    <p:sldId id="333" r:id="rId12"/>
    <p:sldId id="334" r:id="rId13"/>
    <p:sldId id="330" r:id="rId14"/>
    <p:sldId id="335" r:id="rId15"/>
    <p:sldId id="337" r:id="rId16"/>
    <p:sldId id="336" r:id="rId17"/>
    <p:sldId id="302" r:id="rId18"/>
    <p:sldId id="324" r:id="rId19"/>
    <p:sldId id="329" r:id="rId20"/>
    <p:sldId id="319" r:id="rId21"/>
    <p:sldId id="328" r:id="rId22"/>
  </p:sldIdLst>
  <p:sldSz cx="9144000" cy="6858000" type="screen4x3"/>
  <p:notesSz cx="6797675" cy="9926638"/>
  <p:custDataLst>
    <p:tags r:id="rId2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B226C0-B986-42EB-A7C8-F98F8C7D74C8}">
          <p14:sldIdLst>
            <p14:sldId id="260"/>
            <p14:sldId id="325"/>
            <p14:sldId id="314"/>
            <p14:sldId id="315"/>
            <p14:sldId id="316"/>
            <p14:sldId id="317"/>
            <p14:sldId id="318"/>
            <p14:sldId id="331"/>
            <p14:sldId id="327"/>
            <p14:sldId id="332"/>
            <p14:sldId id="333"/>
            <p14:sldId id="334"/>
            <p14:sldId id="330"/>
            <p14:sldId id="335"/>
            <p14:sldId id="337"/>
            <p14:sldId id="336"/>
            <p14:sldId id="302"/>
            <p14:sldId id="324"/>
            <p14:sldId id="329"/>
            <p14:sldId id="31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222"/>
    <a:srgbClr val="ACC1B7"/>
    <a:srgbClr val="7B8983"/>
    <a:srgbClr val="E5FEF2"/>
    <a:srgbClr val="505050"/>
    <a:srgbClr val="9B5353"/>
    <a:srgbClr val="158F1B"/>
    <a:srgbClr val="E6001A"/>
    <a:srgbClr val="11751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23" autoAdjust="0"/>
  </p:normalViewPr>
  <p:slideViewPr>
    <p:cSldViewPr snapToObjects="1" showGuides="1">
      <p:cViewPr varScale="1">
        <p:scale>
          <a:sx n="123" d="100"/>
          <a:sy n="123" d="100"/>
        </p:scale>
        <p:origin x="1116" y="108"/>
      </p:cViewPr>
      <p:guideLst>
        <p:guide pos="158"/>
        <p:guide pos="5602"/>
        <p:guide orient="horz" pos="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31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25" y="419999"/>
            <a:ext cx="5355890" cy="4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73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24" y="9300634"/>
            <a:ext cx="1318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AD3F0D3D-35E2-4A02-AEA5-1E37B718E2E6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394" y="9300634"/>
            <a:ext cx="4424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6366" y="9300634"/>
            <a:ext cx="664086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B2547E7-C457-4746-81FD-3FFE9F52A9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9398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334" y="391254"/>
            <a:ext cx="920119" cy="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25" y="9223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25" y="844787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5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333" y="391254"/>
            <a:ext cx="926519" cy="4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25" y="9428391"/>
            <a:ext cx="1605006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1003300"/>
            <a:ext cx="4448175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25" y="4651915"/>
            <a:ext cx="6420026" cy="464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231" y="9428391"/>
            <a:ext cx="4069324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1555" y="9428391"/>
            <a:ext cx="934520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25" y="419998"/>
            <a:ext cx="5355890" cy="4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34" tIns="0" rIns="0" bIns="0" anchor="ctr"/>
          <a:lstStyle/>
          <a:p>
            <a:pPr>
              <a:lnSpc>
                <a:spcPts val="1309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25" y="847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25" y="942839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25" y="4455489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947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RBM begriff recherchieren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</a:rPr>
                  <a:t>"Geben Sie hier eine Formel ein."</a:t>
                </a:r>
                <a:endParaRPr lang="de-DE" dirty="0"/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4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81s just </a:t>
            </a:r>
            <a:r>
              <a:rPr lang="de-DE" dirty="0" err="1"/>
              <a:t>felis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139 </a:t>
            </a:r>
            <a:r>
              <a:rPr lang="de-DE" dirty="0" err="1"/>
              <a:t>felis+matrix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1" name="Picture 21" descr="TEMF-Logo06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pic>
        <p:nvPicPr>
          <p:cNvPr id="13" name="Picture 22" descr="TEMF Gebäude Hintergrund"/>
          <p:cNvPicPr>
            <a:picLocks noChangeAspect="1" noChangeArrowheads="1"/>
          </p:cNvPicPr>
          <p:nvPr userDrawn="1"/>
        </p:nvPicPr>
        <p:blipFill>
          <a:blip r:embed="rId4" cstate="print"/>
          <a:srcRect l="12910" r="2411" b="745"/>
          <a:stretch>
            <a:fillRect/>
          </a:stretch>
        </p:blipFill>
        <p:spPr bwMode="auto">
          <a:xfrm>
            <a:off x="250825" y="2465388"/>
            <a:ext cx="864235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2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175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179" name="Picture 18" descr="TEMF-Logo06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93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1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3CD8-79B1-1DF0-BD6A-B983746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044662"/>
          </a:xfrm>
        </p:spPr>
        <p:txBody>
          <a:bodyPr/>
          <a:lstStyle/>
          <a:p>
            <a:r>
              <a:rPr lang="en-US" sz="3200" dirty="0"/>
              <a:t>MOR based Fast Frequency Sweep for FELIS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6B30A-2E08-B88F-527C-05AFD2B3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1736812"/>
            <a:ext cx="6734175" cy="365125"/>
          </a:xfrm>
        </p:spPr>
        <p:txBody>
          <a:bodyPr/>
          <a:lstStyle/>
          <a:p>
            <a:r>
              <a:rPr lang="de-DE" dirty="0"/>
              <a:t>Frederik Quetscher, </a:t>
            </a:r>
            <a:r>
              <a:rPr lang="de-DE" dirty="0" err="1"/>
              <a:t>Erion</a:t>
            </a:r>
            <a:r>
              <a:rPr lang="de-DE" dirty="0"/>
              <a:t> </a:t>
            </a:r>
            <a:r>
              <a:rPr lang="de-DE" dirty="0" err="1"/>
              <a:t>Gjonaj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0F52D-EFD5-E1A8-D324-D5FF3AB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733FA-EE54-0CCC-53D1-2FF9FFAD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68164C-AA42-1321-35C5-606EA38D74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</p:spTree>
    <p:extLst>
      <p:ext uri="{BB962C8B-B14F-4D97-AF65-F5344CB8AC3E}">
        <p14:creationId xmlns:p14="http://schemas.microsoft.com/office/powerpoint/2010/main" val="40134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Mesh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B694F5A-7FAA-5406-0885-D0D0C8A8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121" t="3335" r="4952" b="3536"/>
          <a:stretch/>
        </p:blipFill>
        <p:spPr>
          <a:xfrm>
            <a:off x="1670443" y="2680322"/>
            <a:ext cx="4887661" cy="3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90" y="3526174"/>
            <a:ext cx="7866366" cy="2949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3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522" y="1668384"/>
            <a:ext cx="4572968" cy="1714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3721554"/>
            <a:ext cx="4752528" cy="2376264"/>
          </a:xfrm>
          <a:prstGeom prst="rect">
            <a:avLst/>
          </a:prstGeom>
          <a:ln w="15875">
            <a:noFill/>
          </a:ln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</p:spPr>
            <p:txBody>
              <a:bodyPr/>
              <a:lstStyle/>
              <a:p>
                <a:r>
                  <a:rPr lang="de-DE" dirty="0"/>
                  <a:t>Computational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 lvl="1"/>
                <a:r>
                  <a:rPr lang="de-DE" dirty="0"/>
                  <a:t>16 </a:t>
                </a:r>
                <a:r>
                  <a:rPr lang="de-DE" dirty="0" err="1"/>
                  <a:t>evaluations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MOR</a:t>
                </a:r>
              </a:p>
              <a:p>
                <a:pPr lvl="2"/>
                <a:r>
                  <a:rPr lang="de-DE" dirty="0"/>
                  <a:t>33s</a:t>
                </a:r>
              </a:p>
              <a:p>
                <a:pPr lvl="1"/>
                <a:r>
                  <a:rPr lang="de-DE" b="0" dirty="0"/>
                  <a:t>1000 </a:t>
                </a:r>
                <a:r>
                  <a:rPr lang="de-DE" b="0" dirty="0" err="1"/>
                  <a:t>evaluations</a:t>
                </a:r>
                <a:r>
                  <a:rPr lang="de-DE" b="0" dirty="0"/>
                  <a:t> </a:t>
                </a:r>
                <a:r>
                  <a:rPr lang="de-DE" b="0" dirty="0" err="1"/>
                  <a:t>without</a:t>
                </a:r>
                <a:r>
                  <a:rPr lang="de-DE" b="0" dirty="0"/>
                  <a:t> MOR</a:t>
                </a:r>
              </a:p>
              <a:p>
                <a:pPr lvl="2"/>
                <a:r>
                  <a:rPr lang="de-DE" dirty="0"/>
                  <a:t>81s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0" dirty="0"/>
                  <a:t>32s residual </a:t>
                </a:r>
                <a:r>
                  <a:rPr lang="de-DE" b="0" dirty="0" err="1"/>
                  <a:t>computation</a:t>
                </a:r>
                <a:r>
                  <a:rPr lang="de-DE" b="0" dirty="0"/>
                  <a:t>, </a:t>
                </a:r>
                <a:r>
                  <a:rPr lang="de-DE" b="0" dirty="0" err="1"/>
                  <a:t>communication</a:t>
                </a:r>
                <a:r>
                  <a:rPr lang="de-DE" b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  <a:blipFill>
                <a:blip r:embed="rId5"/>
                <a:stretch>
                  <a:fillRect l="-2000" t="-1499" b="-3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252412" y="2991914"/>
            <a:ext cx="8639176" cy="3501604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8ED517-89CA-35E6-46DC-F0102E95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84080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3743908" y="1647009"/>
            <a:ext cx="5163566" cy="20928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8BB508-AE5E-AC9D-20E2-8ADDDA8B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842" y="4149080"/>
            <a:ext cx="4611630" cy="230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/>
                  <a:t>Computational </a:t>
                </a:r>
                <a:r>
                  <a:rPr lang="de-DE" kern="0" dirty="0" err="1"/>
                  <a:t>cost</a:t>
                </a:r>
                <a:endParaRPr lang="de-DE" kern="0" dirty="0"/>
              </a:p>
              <a:p>
                <a:pPr lvl="1"/>
                <a:r>
                  <a:rPr lang="de-DE" kern="0" dirty="0"/>
                  <a:t>32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222s</a:t>
                </a:r>
              </a:p>
              <a:p>
                <a:pPr lvl="1"/>
                <a:r>
                  <a:rPr lang="de-DE" kern="0" dirty="0"/>
                  <a:t>1000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without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137s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kern="0" dirty="0"/>
                  <a:t>218s residual </a:t>
                </a:r>
                <a:r>
                  <a:rPr lang="de-DE" kern="0" dirty="0" err="1"/>
                  <a:t>computation</a:t>
                </a:r>
                <a:r>
                  <a:rPr lang="de-DE" kern="0" dirty="0"/>
                  <a:t>, </a:t>
                </a:r>
                <a:r>
                  <a:rPr lang="de-DE" kern="0" dirty="0" err="1"/>
                  <a:t>communication</a:t>
                </a:r>
                <a:r>
                  <a:rPr lang="de-DE" kern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blipFill>
                <a:blip r:embed="rId4"/>
                <a:stretch>
                  <a:fillRect l="-2000" t="-1499" b="-3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4F7FAC9E-2638-3E5F-BCBF-F0062FF5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374218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21BC-20FB-6921-3511-1CEC7F2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Computational </a:t>
            </a:r>
            <a:r>
              <a:rPr lang="de-DE" dirty="0" err="1"/>
              <a:t>overhead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File </a:t>
                </a:r>
                <a:r>
                  <a:rPr lang="de-DE" dirty="0" err="1"/>
                  <a:t>import</a:t>
                </a:r>
                <a:r>
                  <a:rPr lang="de-DE" dirty="0"/>
                  <a:t> and </a:t>
                </a:r>
                <a:r>
                  <a:rPr lang="de-DE" dirty="0" err="1"/>
                  <a:t>exports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endParaRPr lang="de-DE" dirty="0"/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regarded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1000</a:t>
                </a:r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endParaRPr lang="de-DE" dirty="0"/>
              </a:p>
              <a:p>
                <a:pPr lvl="1"/>
                <a:r>
                  <a:rPr lang="de-DE" dirty="0" err="1"/>
                  <a:t>Requires</a:t>
                </a:r>
                <a:r>
                  <a:rPr lang="de-DE" dirty="0"/>
                  <a:t> residual </a:t>
                </a:r>
                <a:r>
                  <a:rPr lang="de-DE" dirty="0" err="1"/>
                  <a:t>computations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/>
                  <a:t>20…100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47343-679C-522A-6ACB-9E39571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9F550-64C6-20EA-B988-C6F9593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72C5D7-B179-B961-5755-0E26E50D7A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FF01E-AA5C-8939-A9FD-25C813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FBF9-B3F5-49EC-A045-BBEADDA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larger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resiual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always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Nested</a:t>
            </a:r>
            <a:r>
              <a:rPr lang="de-DE" dirty="0"/>
              <a:t> MOR  (QR </a:t>
            </a:r>
            <a:r>
              <a:rPr lang="de-DE" dirty="0" err="1"/>
              <a:t>decomposition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(SVD)</a:t>
            </a:r>
          </a:p>
          <a:p>
            <a:pPr lvl="1"/>
            <a:r>
              <a:rPr lang="de-DE" dirty="0" err="1"/>
              <a:t>Parallelization</a:t>
            </a:r>
            <a:endParaRPr lang="de-DE" dirty="0"/>
          </a:p>
          <a:p>
            <a:r>
              <a:rPr lang="de-DE" dirty="0"/>
              <a:t>Implementation in C++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slow </a:t>
            </a:r>
            <a:r>
              <a:rPr lang="de-DE"/>
              <a:t>inP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/</a:t>
            </a:r>
            <a:r>
              <a:rPr lang="de-DE" dirty="0" err="1"/>
              <a:t>exports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74EAC-8C5B-2EE3-8C7C-8BDDC1D2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FC668-9015-FE59-3D8B-69EF8279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E0BE1B-3801-736B-3C21-93E1AC78B9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938D-89CC-19B1-6554-88343BC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2FA0-90DC-E238-9D4C-B0665DD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85A95-EDF4-C9F5-37C7-0F975695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6520B-49B1-0630-04CF-6CE00726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DBDCDE-AAD1-5BC0-D1CD-2636932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10E6BE-E72F-E4C5-A5B2-0B1C9EDCE8B2}"/>
              </a:ext>
            </a:extLst>
          </p:cNvPr>
          <p:cNvSpPr/>
          <p:nvPr/>
        </p:nvSpPr>
        <p:spPr>
          <a:xfrm>
            <a:off x="-144908" y="-135396"/>
            <a:ext cx="9757468" cy="69933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0" y="3526174"/>
            <a:ext cx="7866366" cy="29498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Constriction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7920-C9D8-C6D3-EC73-B3AD0924B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4701" y="1258883"/>
            <a:ext cx="1965008" cy="25192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697" y="1520788"/>
            <a:ext cx="4752528" cy="2376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2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0AD2-7E60-EC81-8C07-C2BDB77B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Square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6C2BC-8913-98AD-90A5-5FEA8160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28734-CDA5-EB52-7889-5B4E385D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527EB3-7530-7E90-6C5E-4D490A4C8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20DCF-22DE-ACD8-65D6-6E36FBF1B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3320988"/>
            <a:ext cx="8605651" cy="3227119"/>
          </a:xfrm>
          <a:prstGeom prst="rect">
            <a:avLst/>
          </a:prstGeom>
        </p:spPr>
      </p:pic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787FB21B-60EB-9B15-AD92-D7EAA0D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463591"/>
            <a:ext cx="1584933" cy="139188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84EFEE-3699-9DE5-5936-FEE5E91F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5823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B0531-DCFF-A541-8704-BFF492EB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FELIS??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1E3BB-3958-D798-0891-021BCC15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7435A-4F7C-173E-EDC1-46E16660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C33FA-087A-9410-E522-9D80C7FA0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E2804C-E20D-482F-59A4-F655F93829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2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79011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42423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48" y="4004197"/>
            <a:ext cx="4722950" cy="236147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464C-887C-3429-5DD9-16D20E4A5DB5}"/>
              </a:ext>
            </a:extLst>
          </p:cNvPr>
          <p:cNvCxnSpPr/>
          <p:nvPr/>
        </p:nvCxnSpPr>
        <p:spPr>
          <a:xfrm>
            <a:off x="5976156" y="4176965"/>
            <a:ext cx="2304256" cy="145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5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50208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13620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2148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5229200"/>
            <a:ext cx="374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</p:spTree>
    <p:extLst>
      <p:ext uri="{BB962C8B-B14F-4D97-AF65-F5344CB8AC3E}">
        <p14:creationId xmlns:p14="http://schemas.microsoft.com/office/powerpoint/2010/main" val="390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26A4-FC4F-5170-9B91-6DEEAC3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C529-1A0C-8B7C-CF61-299D6DC3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6" y="1426073"/>
            <a:ext cx="8640763" cy="2310414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sweep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relevant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resonances</a:t>
            </a:r>
            <a:r>
              <a:rPr lang="de-DE" dirty="0"/>
              <a:t> in </a:t>
            </a:r>
            <a:r>
              <a:rPr lang="de-DE" dirty="0" err="1"/>
              <a:t>spectrum</a:t>
            </a:r>
            <a:endParaRPr lang="de-DE" dirty="0"/>
          </a:p>
          <a:p>
            <a:pPr lvl="1"/>
            <a:r>
              <a:rPr lang="de-DE" dirty="0"/>
              <a:t>Position and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priori </a:t>
            </a:r>
            <a:r>
              <a:rPr lang="de-DE" dirty="0" err="1"/>
              <a:t>unknown</a:t>
            </a:r>
            <a:endParaRPr lang="de-DE" dirty="0"/>
          </a:p>
          <a:p>
            <a:pPr lvl="1"/>
            <a:r>
              <a:rPr lang="de-DE" dirty="0"/>
              <a:t>&gt;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(expensive)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B458B-6CAF-38B4-910C-56268509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B130E-5A46-38F7-932C-0D5BE7F1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8412A1-19FC-B7B3-FF9F-E29D775BE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BF49EF-C1BC-94A5-07C7-39332E71463E}"/>
              </a:ext>
            </a:extLst>
          </p:cNvPr>
          <p:cNvGrpSpPr/>
          <p:nvPr/>
        </p:nvGrpSpPr>
        <p:grpSpPr>
          <a:xfrm>
            <a:off x="1586948" y="3389071"/>
            <a:ext cx="5970103" cy="2176789"/>
            <a:chOff x="258081" y="3736487"/>
            <a:chExt cx="5970103" cy="27117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FBA319-AEA3-9AFC-8D8E-BB0FB8AA6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" r="6295"/>
            <a:stretch/>
          </p:blipFill>
          <p:spPr>
            <a:xfrm>
              <a:off x="258081" y="3825695"/>
              <a:ext cx="5878694" cy="2622556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D99344D-6A47-7A58-C509-5DBD3E4BF830}"/>
                </a:ext>
              </a:extLst>
            </p:cNvPr>
            <p:cNvSpPr/>
            <p:nvPr/>
          </p:nvSpPr>
          <p:spPr>
            <a:xfrm>
              <a:off x="5904148" y="3736487"/>
              <a:ext cx="324036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7C81CFC-313B-067F-3C0C-433494066A0C}"/>
                </a:ext>
              </a:extLst>
            </p:cNvPr>
            <p:cNvSpPr/>
            <p:nvPr/>
          </p:nvSpPr>
          <p:spPr>
            <a:xfrm>
              <a:off x="6072177" y="4038914"/>
              <a:ext cx="156007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2782725-0AF8-CF5F-38C2-6470D3B01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32786" r="4720" b="31880"/>
          <a:stretch/>
        </p:blipFill>
        <p:spPr>
          <a:xfrm>
            <a:off x="2312181" y="5667925"/>
            <a:ext cx="4504140" cy="7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B4B-3A7F-B19E-3BCE-B12D2C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Frequency</a:t>
            </a:r>
            <a:r>
              <a:rPr lang="de-DE" dirty="0"/>
              <a:t> Sweep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5850-57D5-68E4-CD19-B5C2078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and </a:t>
            </a:r>
            <a:r>
              <a:rPr lang="de-DE" dirty="0" err="1"/>
              <a:t>cheaply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Aproaches</a:t>
            </a:r>
            <a:endParaRPr lang="de-DE" dirty="0"/>
          </a:p>
          <a:p>
            <a:pPr lvl="1"/>
            <a:r>
              <a:rPr lang="de-DE" dirty="0"/>
              <a:t>Rational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S-parameters (e.g. in CST) </a:t>
            </a:r>
          </a:p>
          <a:p>
            <a:pPr lvl="2"/>
            <a:r>
              <a:rPr lang="de-DE" dirty="0"/>
              <a:t>Vector </a:t>
            </a:r>
            <a:r>
              <a:rPr lang="de-DE" dirty="0" err="1"/>
              <a:t>fitting</a:t>
            </a:r>
            <a:endParaRPr lang="de-DE" dirty="0"/>
          </a:p>
          <a:p>
            <a:pPr lvl="2"/>
            <a:r>
              <a:rPr lang="de-DE" dirty="0"/>
              <a:t>AAA</a:t>
            </a:r>
          </a:p>
          <a:p>
            <a:pPr lvl="1"/>
            <a:r>
              <a:rPr lang="de-DE" dirty="0"/>
              <a:t>AWE, WCAWE</a:t>
            </a:r>
          </a:p>
          <a:p>
            <a:pPr lvl="2"/>
            <a:r>
              <a:rPr lang="de-DE" dirty="0"/>
              <a:t>Rational ‚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‘ </a:t>
            </a:r>
            <a:r>
              <a:rPr lang="de-DE" dirty="0" err="1"/>
              <a:t>expansions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</a:p>
          <a:p>
            <a:pPr lvl="1"/>
            <a:r>
              <a:rPr lang="de-DE" b="1" dirty="0"/>
              <a:t>MOR</a:t>
            </a:r>
          </a:p>
          <a:p>
            <a:pPr lvl="2"/>
            <a:r>
              <a:rPr lang="de-DE" dirty="0"/>
              <a:t>Low dimensional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(</a:t>
            </a:r>
            <a:r>
              <a:rPr lang="de-DE" dirty="0" err="1"/>
              <a:t>projection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D1A47-FC34-0040-2B81-B446650E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B1A5B-66C0-906B-52F4-4BDD1995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C650F1-AAAC-BDC1-84B2-479F8C2DC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6B73-4C2D-3039-78BB-AA4139D9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 </a:t>
            </a:r>
            <a:r>
              <a:rPr lang="de-DE" dirty="0" err="1"/>
              <a:t>overview</a:t>
            </a:r>
            <a:r>
              <a:rPr lang="de-DE" dirty="0"/>
              <a:t> (RBM)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/>
                  <a:t>Evaluate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in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5…100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collums</a:t>
                </a:r>
                <a:r>
                  <a:rPr lang="de-DE" dirty="0"/>
                  <a:t> in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Orthogonalize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QR </a:t>
                </a:r>
                <a:r>
                  <a:rPr lang="de-DE" dirty="0" err="1"/>
                  <a:t>decomposition</a:t>
                </a:r>
                <a:r>
                  <a:rPr lang="de-DE" dirty="0"/>
                  <a:t>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SVD (POD): 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Solve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EQS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m </a:t>
                </a:r>
                <a:r>
                  <a:rPr lang="de-DE" dirty="0" err="1"/>
                  <a:t>dimensions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evaluation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𝐴𝑈𝑥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(a priori)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CE2B-2A80-DFB3-4057-B6D2DB5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A3D6D-6CB5-08A7-4301-DB7A2FEA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682AE47-FFAC-559B-4844-26D00A0A3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74A52-87B8-88F2-2185-EF946F4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automation</a:t>
                </a:r>
                <a:r>
                  <a:rPr lang="de-DE" dirty="0"/>
                  <a:t>.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configuration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range</a:t>
                </a:r>
                <a:endParaRPr lang="de-DE" dirty="0"/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endParaRPr lang="de-DE" dirty="0"/>
              </a:p>
              <a:p>
                <a:pPr lvl="1"/>
                <a:r>
                  <a:rPr lang="de-DE" dirty="0" err="1"/>
                  <a:t>Stopping</a:t>
                </a:r>
                <a:r>
                  <a:rPr lang="de-DE" dirty="0"/>
                  <a:t> </a:t>
                </a:r>
                <a:r>
                  <a:rPr lang="de-DE" dirty="0" err="1"/>
                  <a:t>criterion</a:t>
                </a:r>
                <a:endParaRPr lang="de-DE" dirty="0"/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full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evaluations</a:t>
                </a:r>
                <a:endParaRPr lang="de-DE" dirty="0"/>
              </a:p>
              <a:p>
                <a:pPr lvl="1"/>
                <a:r>
                  <a:rPr lang="de-DE" dirty="0" err="1"/>
                  <a:t>Successive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residual</a:t>
                </a:r>
              </a:p>
              <a:p>
                <a:r>
                  <a:rPr lang="de-DE" dirty="0" err="1"/>
                  <a:t>Creating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(affine </a:t>
                </a:r>
                <a:r>
                  <a:rPr lang="de-DE" dirty="0" err="1"/>
                  <a:t>decomposition</a:t>
                </a:r>
                <a:r>
                  <a:rPr lang="de-DE" dirty="0"/>
                  <a:t>)</a:t>
                </a:r>
                <a:endParaRPr lang="de-DE" b="0" dirty="0"/>
              </a:p>
              <a:p>
                <a:r>
                  <a:rPr lang="de-DE" b="0" dirty="0"/>
                  <a:t>Error </a:t>
                </a:r>
                <a:r>
                  <a:rPr lang="de-DE" b="0" dirty="0" err="1"/>
                  <a:t>evaluation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a </a:t>
                </a:r>
                <a:r>
                  <a:rPr lang="de-DE" b="0" dirty="0" err="1"/>
                  <a:t>test</a:t>
                </a:r>
                <a:r>
                  <a:rPr lang="de-DE" b="0" dirty="0"/>
                  <a:t> </a:t>
                </a:r>
                <a:r>
                  <a:rPr lang="de-DE" b="0" dirty="0" err="1"/>
                  <a:t>set</a:t>
                </a:r>
                <a:r>
                  <a:rPr lang="de-DE" b="0" dirty="0"/>
                  <a:t> (a </a:t>
                </a:r>
                <a:r>
                  <a:rPr lang="de-DE" b="0" dirty="0" err="1"/>
                  <a:t>posterio</a:t>
                </a:r>
                <a:r>
                  <a:rPr lang="de-DE" b="0" dirty="0"/>
                  <a:t>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82CA3-A8B9-AFE3-9D35-239619B7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B032-74D3-38B3-D499-690EF8B9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CC2F67-CCE1-FC64-B59B-9AA408A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1CF5-BD18-8E79-3112-572DBF6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0C23C-A106-0562-7BCD-87D36C88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345C7-8AE2-4FAF-AB13-AB2A097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FDFA3A-53D2-0889-6D93-B948F8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45A05CF-D2B1-D73C-660D-58432B0B5AC4}"/>
              </a:ext>
            </a:extLst>
          </p:cNvPr>
          <p:cNvSpPr/>
          <p:nvPr/>
        </p:nvSpPr>
        <p:spPr>
          <a:xfrm>
            <a:off x="779449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Felis (C++)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188D65-86AD-27A6-F805-A318799ED228}"/>
              </a:ext>
            </a:extLst>
          </p:cNvPr>
          <p:cNvSpPr/>
          <p:nvPr/>
        </p:nvSpPr>
        <p:spPr>
          <a:xfrm>
            <a:off x="5904148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43DC8F-35F7-BC5B-F51F-868F09E0A4AE}"/>
              </a:ext>
            </a:extLst>
          </p:cNvPr>
          <p:cNvSpPr/>
          <p:nvPr/>
        </p:nvSpPr>
        <p:spPr>
          <a:xfrm>
            <a:off x="3818851" y="4401108"/>
            <a:ext cx="1386154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9B45A70-B3BC-DC61-8B2A-BE46ADE039DF}"/>
              </a:ext>
            </a:extLst>
          </p:cNvPr>
          <p:cNvSpPr/>
          <p:nvPr/>
        </p:nvSpPr>
        <p:spPr>
          <a:xfrm rot="1800000">
            <a:off x="2050382" y="3663492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Petsc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42584CA-A96A-8381-DC91-15A2CF49D621}"/>
              </a:ext>
            </a:extLst>
          </p:cNvPr>
          <p:cNvSpPr/>
          <p:nvPr/>
        </p:nvSpPr>
        <p:spPr>
          <a:xfrm rot="19804378">
            <a:off x="5242969" y="3592825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</a:t>
            </a:r>
            <a:r>
              <a:rPr lang="de-DE" dirty="0"/>
              <a:t>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B434BD9-2BBD-1658-228B-1009D056BC63}"/>
              </a:ext>
            </a:extLst>
          </p:cNvPr>
          <p:cNvSpPr/>
          <p:nvPr/>
        </p:nvSpPr>
        <p:spPr>
          <a:xfrm>
            <a:off x="3299729" y="2348880"/>
            <a:ext cx="2340260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ZeroMQ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Resistive </a:t>
            </a:r>
            <a:r>
              <a:rPr lang="de-DE" dirty="0" err="1"/>
              <a:t>Waveguide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für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Quetscher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530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4482737"/>
            <a:ext cx="374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10…100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D2718C7-4390-4048-64EE-30203EBCDDE1}"/>
              </a:ext>
            </a:extLst>
          </p:cNvPr>
          <p:cNvGrpSpPr/>
          <p:nvPr/>
        </p:nvGrpSpPr>
        <p:grpSpPr>
          <a:xfrm>
            <a:off x="430612" y="2168860"/>
            <a:ext cx="3528392" cy="1469830"/>
            <a:chOff x="431540" y="2247202"/>
            <a:chExt cx="2881078" cy="86221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F88AD6-C398-79B8-CC30-6D5F2BF3D65A}"/>
                </a:ext>
              </a:extLst>
            </p:cNvPr>
            <p:cNvSpPr/>
            <p:nvPr/>
          </p:nvSpPr>
          <p:spPr>
            <a:xfrm>
              <a:off x="1225306" y="2247845"/>
              <a:ext cx="1293544" cy="8577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D46C253-5C1B-9F28-F0D0-994C067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39" y="2247202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694D1CC-CB2C-D484-068B-58B5F034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518851" y="2252298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42ABF0D-F700-290E-CD3F-0E695BA6B7EC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1" y="2247202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4DC27DE-3C7F-020D-8229-0E70FA9F6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3104964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25197EB-4756-245B-9E32-82A1578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2676726"/>
              <a:ext cx="28803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E2E52DBA-BC35-4EDE-55EF-5F802584522B}"/>
              </a:ext>
            </a:extLst>
          </p:cNvPr>
          <p:cNvSpPr txBox="1"/>
          <p:nvPr/>
        </p:nvSpPr>
        <p:spPr>
          <a:xfrm>
            <a:off x="1402256" y="1549973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 Domain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000D31-D9CF-3F70-B6C3-4E9C15FEADF1}"/>
              </a:ext>
            </a:extLst>
          </p:cNvPr>
          <p:cNvSpPr txBox="1"/>
          <p:nvPr/>
        </p:nvSpPr>
        <p:spPr>
          <a:xfrm>
            <a:off x="430613" y="25626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Beam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9A112B-784A-EA2E-6B68-510A6DD0039B}"/>
              </a:ext>
            </a:extLst>
          </p:cNvPr>
          <p:cNvSpPr txBox="1"/>
          <p:nvPr/>
        </p:nvSpPr>
        <p:spPr>
          <a:xfrm>
            <a:off x="355792" y="154887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Resistive</a:t>
            </a:r>
          </a:p>
          <a:p>
            <a:pPr algn="ctr"/>
            <a:r>
              <a:rPr lang="de-DE" dirty="0"/>
              <a:t>wall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F93B064-5D9F-A71D-51EA-3BB08CCDE977}"/>
              </a:ext>
            </a:extLst>
          </p:cNvPr>
          <p:cNvSpPr txBox="1"/>
          <p:nvPr/>
        </p:nvSpPr>
        <p:spPr>
          <a:xfrm>
            <a:off x="1240684" y="3646765"/>
            <a:ext cx="1907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Waveguide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ports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(10 TM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modes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4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E2659806-2DB2-01DD-CB42-3730363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3" y="2680321"/>
            <a:ext cx="4894541" cy="3727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309F9C6-8360-07CA-11D4-C46F62D70B72}"/>
              </a:ext>
            </a:extLst>
          </p:cNvPr>
          <p:cNvGrpSpPr/>
          <p:nvPr/>
        </p:nvGrpSpPr>
        <p:grpSpPr>
          <a:xfrm>
            <a:off x="2470404" y="3531878"/>
            <a:ext cx="4087700" cy="2210670"/>
            <a:chOff x="2614375" y="2953461"/>
            <a:chExt cx="5053784" cy="267266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7B915B8-4199-98DF-94B9-BADE643D4467}"/>
                </a:ext>
              </a:extLst>
            </p:cNvPr>
            <p:cNvSpPr txBox="1"/>
            <p:nvPr/>
          </p:nvSpPr>
          <p:spPr>
            <a:xfrm>
              <a:off x="2699791" y="2953461"/>
              <a:ext cx="865881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0704DE3-584D-4CE7-9461-00786F7BAC3B}"/>
                </a:ext>
              </a:extLst>
            </p:cNvPr>
            <p:cNvSpPr txBox="1"/>
            <p:nvPr/>
          </p:nvSpPr>
          <p:spPr>
            <a:xfrm>
              <a:off x="6866922" y="5179608"/>
              <a:ext cx="801237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1FE499A-B139-F0A2-29F9-96F3A378E93C}"/>
                </a:ext>
              </a:extLst>
            </p:cNvPr>
            <p:cNvSpPr txBox="1"/>
            <p:nvPr/>
          </p:nvSpPr>
          <p:spPr>
            <a:xfrm>
              <a:off x="4752020" y="3739182"/>
              <a:ext cx="1484443" cy="78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Resistive Wall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6CAAF0A-5704-95BA-5EBF-F187B136E434}"/>
                </a:ext>
              </a:extLst>
            </p:cNvPr>
            <p:cNvSpPr txBox="1"/>
            <p:nvPr/>
          </p:nvSpPr>
          <p:spPr>
            <a:xfrm>
              <a:off x="2614375" y="3643217"/>
              <a:ext cx="1040325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0342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ch"/>
  <p:tag name="DEFAULTTRANSPARENT" val="Falsch"/>
  <p:tag name="DEFAULTWORKAROUNDTRANSPARENCYBUG" val="Falsch"/>
  <p:tag name="DEFAULTRESOLUTION" val="300"/>
  <p:tag name="DEFAULTMAGNIFICATION" val="1"/>
  <p:tag name="DEFAULTFONTSIZE" val="10"/>
  <p:tag name="DEFAULTWIDTH" val="438"/>
  <p:tag name="DEFAULTHEIGHT" val="414"/>
</p:tagLst>
</file>

<file path=ppt/theme/theme1.xml><?xml version="1.0" encoding="utf-8"?>
<a:theme xmlns:a="http://schemas.openxmlformats.org/drawingml/2006/main" name="powerpointvorl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243572"/>
      </a:accent2>
      <a:accent3>
        <a:srgbClr val="FFFFFF"/>
      </a:accent3>
      <a:accent4>
        <a:srgbClr val="000000"/>
      </a:accent4>
      <a:accent5>
        <a:srgbClr val="FEE1AA"/>
      </a:accent5>
      <a:accent6>
        <a:srgbClr val="202F67"/>
      </a:accent6>
      <a:hlink>
        <a:srgbClr val="00715E"/>
      </a:hlink>
      <a:folHlink>
        <a:srgbClr val="E6001A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Bildschirmpräsentation (4:3)</PresentationFormat>
  <Paragraphs>197</Paragraphs>
  <Slides>21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Bitstream Charter</vt:lpstr>
      <vt:lpstr>Cambria Math</vt:lpstr>
      <vt:lpstr>Stafford</vt:lpstr>
      <vt:lpstr>powerpointvorlage</vt:lpstr>
      <vt:lpstr>MOR based Fast Frequency Sweep for FELIS</vt:lpstr>
      <vt:lpstr>FELIS??</vt:lpstr>
      <vt:lpstr>Problem Description</vt:lpstr>
      <vt:lpstr>Fast Frequency Sweep</vt:lpstr>
      <vt:lpstr>MOR overview (RBM)</vt:lpstr>
      <vt:lpstr>Further Features</vt:lpstr>
      <vt:lpstr>Architecture</vt:lpstr>
      <vt:lpstr>Results – Resistive Waveguide</vt:lpstr>
      <vt:lpstr>Results – WG Transition</vt:lpstr>
      <vt:lpstr>Results – WG Transition Mesh</vt:lpstr>
      <vt:lpstr>Results – WG Transition </vt:lpstr>
      <vt:lpstr>Results – WG Transition </vt:lpstr>
      <vt:lpstr>Results – Cube Cavity</vt:lpstr>
      <vt:lpstr>Results – Cube Cavity</vt:lpstr>
      <vt:lpstr>Computational overhead</vt:lpstr>
      <vt:lpstr>Outlook</vt:lpstr>
      <vt:lpstr>PowerPoint-Präsentation</vt:lpstr>
      <vt:lpstr>Results - Constriction</vt:lpstr>
      <vt:lpstr>Results – Square Cavity</vt:lpstr>
      <vt:lpstr>Results - Cubewire</vt:lpstr>
      <vt:lpstr>Results - Cubewire</vt:lpstr>
    </vt:vector>
  </TitlesOfParts>
  <Company>TEMF, 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Präsentation</dc:title>
  <dc:subject>Mastervortrag</dc:subject>
  <dc:creator>Frederik Quetscher</dc:creator>
  <cp:lastModifiedBy>fq75wyge@tu-darmstadt.de</cp:lastModifiedBy>
  <cp:revision>2173</cp:revision>
  <cp:lastPrinted>2019-04-12T09:06:02Z</cp:lastPrinted>
  <dcterms:created xsi:type="dcterms:W3CDTF">2008-01-08T12:53:38Z</dcterms:created>
  <dcterms:modified xsi:type="dcterms:W3CDTF">2023-01-23T10:02:01Z</dcterms:modified>
</cp:coreProperties>
</file>