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697" r:id="rId3"/>
    <p:sldId id="696" r:id="rId4"/>
    <p:sldId id="314" r:id="rId5"/>
    <p:sldId id="315" r:id="rId6"/>
    <p:sldId id="316" r:id="rId7"/>
    <p:sldId id="317" r:id="rId8"/>
    <p:sldId id="318" r:id="rId9"/>
    <p:sldId id="331" r:id="rId10"/>
    <p:sldId id="327" r:id="rId11"/>
    <p:sldId id="332" r:id="rId12"/>
    <p:sldId id="333" r:id="rId13"/>
    <p:sldId id="334" r:id="rId14"/>
    <p:sldId id="330" r:id="rId15"/>
    <p:sldId id="335" r:id="rId16"/>
    <p:sldId id="337" r:id="rId17"/>
    <p:sldId id="336" r:id="rId18"/>
    <p:sldId id="302" r:id="rId19"/>
    <p:sldId id="324" r:id="rId20"/>
    <p:sldId id="329" r:id="rId21"/>
    <p:sldId id="319" r:id="rId22"/>
    <p:sldId id="328" r:id="rId23"/>
  </p:sldIdLst>
  <p:sldSz cx="9144000" cy="6858000" type="screen4x3"/>
  <p:notesSz cx="6797675" cy="9926638"/>
  <p:custDataLst>
    <p:tags r:id="rId2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DB226C0-B986-42EB-A7C8-F98F8C7D74C8}">
          <p14:sldIdLst>
            <p14:sldId id="260"/>
            <p14:sldId id="697"/>
            <p14:sldId id="696"/>
            <p14:sldId id="314"/>
            <p14:sldId id="315"/>
            <p14:sldId id="316"/>
            <p14:sldId id="317"/>
            <p14:sldId id="318"/>
            <p14:sldId id="331"/>
            <p14:sldId id="327"/>
            <p14:sldId id="332"/>
            <p14:sldId id="333"/>
            <p14:sldId id="334"/>
            <p14:sldId id="330"/>
            <p14:sldId id="335"/>
            <p14:sldId id="337"/>
            <p14:sldId id="336"/>
            <p14:sldId id="302"/>
            <p14:sldId id="324"/>
            <p14:sldId id="329"/>
            <p14:sldId id="319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2" pos="158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222"/>
    <a:srgbClr val="ACC1B7"/>
    <a:srgbClr val="7B8983"/>
    <a:srgbClr val="E5FEF2"/>
    <a:srgbClr val="505050"/>
    <a:srgbClr val="9B5353"/>
    <a:srgbClr val="158F1B"/>
    <a:srgbClr val="E6001A"/>
    <a:srgbClr val="11751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025" autoAdjust="0"/>
    <p:restoredTop sz="94723" autoAdjust="0"/>
  </p:normalViewPr>
  <p:slideViewPr>
    <p:cSldViewPr snapToObjects="1" showGuides="1">
      <p:cViewPr varScale="1">
        <p:scale>
          <a:sx n="86" d="100"/>
          <a:sy n="86" d="100"/>
        </p:scale>
        <p:origin x="1243" y="72"/>
      </p:cViewPr>
      <p:guideLst>
        <p:guide pos="158"/>
        <p:guide pos="5602"/>
        <p:guide orient="horz" pos="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3162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25" y="419999"/>
            <a:ext cx="5355890" cy="42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73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24" y="9300634"/>
            <a:ext cx="1318570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fld id="{AD3F0D3D-35E2-4A02-AEA5-1E37B718E2E6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394" y="9300634"/>
            <a:ext cx="4424570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6366" y="9300634"/>
            <a:ext cx="664086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CB2547E7-C457-4746-81FD-3FFE9F52A9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59398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334" y="391254"/>
            <a:ext cx="920119" cy="45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25" y="194829"/>
            <a:ext cx="6421627" cy="156501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62" tIns="46031" rIns="92062" bIns="46031" anchor="ctr"/>
          <a:lstStyle/>
          <a:p>
            <a:pPr>
              <a:defRPr/>
            </a:pPr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25" y="391253"/>
            <a:ext cx="6421627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25" y="922398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25" y="844787"/>
            <a:ext cx="6421626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4502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333" y="391254"/>
            <a:ext cx="926519" cy="45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25" y="9428391"/>
            <a:ext cx="1605006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1003300"/>
            <a:ext cx="4448175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25" y="4651915"/>
            <a:ext cx="6420026" cy="464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231" y="9428391"/>
            <a:ext cx="4069324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1555" y="9428391"/>
            <a:ext cx="934520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25" y="419998"/>
            <a:ext cx="5355890" cy="42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734" tIns="0" rIns="0" bIns="0" anchor="ctr"/>
          <a:lstStyle/>
          <a:p>
            <a:pPr>
              <a:lnSpc>
                <a:spcPts val="1309"/>
              </a:lnSpc>
              <a:defRPr/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25" y="194829"/>
            <a:ext cx="6421627" cy="156501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62" tIns="46031" rIns="92062" bIns="46031" anchor="ctr"/>
          <a:lstStyle/>
          <a:p>
            <a:pPr>
              <a:defRPr/>
            </a:pPr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25" y="391253"/>
            <a:ext cx="6421627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25" y="84798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25" y="942839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25" y="4455489"/>
            <a:ext cx="6421626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947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RBM begriff recherchieren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</a:rPr>
                  <a:t>"Geben Sie hier eine Formel ein."</a:t>
                </a:r>
                <a:endParaRPr lang="de-DE" dirty="0"/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0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34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87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81s just </a:t>
            </a:r>
            <a:r>
              <a:rPr lang="de-DE" dirty="0" err="1"/>
              <a:t>felis</a:t>
            </a:r>
            <a:endParaRPr lang="de-D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139 </a:t>
            </a:r>
            <a:r>
              <a:rPr lang="de-DE" dirty="0" err="1"/>
              <a:t>felis+matrix</a:t>
            </a:r>
            <a:r>
              <a:rPr lang="de-DE" dirty="0"/>
              <a:t> </a:t>
            </a:r>
            <a:r>
              <a:rPr lang="de-DE" dirty="0" err="1"/>
              <a:t>export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0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15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8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600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6001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11" name="Picture 21" descr="TEMF-Logo06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2025" y="6510338"/>
            <a:ext cx="30956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pic>
        <p:nvPicPr>
          <p:cNvPr id="13" name="Picture 22" descr="TEMF Gebäude Hintergrund"/>
          <p:cNvPicPr>
            <a:picLocks noChangeAspect="1" noChangeArrowheads="1"/>
          </p:cNvPicPr>
          <p:nvPr userDrawn="1"/>
        </p:nvPicPr>
        <p:blipFill>
          <a:blip r:embed="rId4" cstate="print"/>
          <a:srcRect l="12910" r="2411" b="745"/>
          <a:stretch>
            <a:fillRect/>
          </a:stretch>
        </p:blipFill>
        <p:spPr bwMode="auto">
          <a:xfrm>
            <a:off x="250825" y="2465388"/>
            <a:ext cx="8642350" cy="4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  <p:sp>
        <p:nvSpPr>
          <p:cNvPr id="2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899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25.01.2023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899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25.01.2023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6001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7175" name="Picture 9" descr="tud_logo"/>
          <p:cNvPicPr>
            <a:picLocks noChangeAspect="1" noChangeArrowheads="1"/>
          </p:cNvPicPr>
          <p:nvPr/>
        </p:nvPicPr>
        <p:blipFill>
          <a:blip r:embed="rId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179" name="Picture 18" descr="TEMF-Logo06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2025" y="6510338"/>
            <a:ext cx="30956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935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22.9.2022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9" r:id="rId1"/>
    <p:sldLayoutId id="2147484619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12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3CD8-79B1-1DF0-BD6A-B983746BA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775" y="692150"/>
            <a:ext cx="6734175" cy="1044662"/>
          </a:xfrm>
        </p:spPr>
        <p:txBody>
          <a:bodyPr/>
          <a:lstStyle/>
          <a:p>
            <a:r>
              <a:rPr lang="en-US" sz="3200" dirty="0"/>
              <a:t>MOR based Fast Frequency Sweep for FELIS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36B30A-2E08-B88F-527C-05AFD2B3F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1736812"/>
            <a:ext cx="6734175" cy="365125"/>
          </a:xfrm>
        </p:spPr>
        <p:txBody>
          <a:bodyPr/>
          <a:lstStyle/>
          <a:p>
            <a:r>
              <a:rPr lang="de-DE" dirty="0"/>
              <a:t>Frederik Quetscher, </a:t>
            </a:r>
            <a:r>
              <a:rPr lang="de-DE" dirty="0" err="1"/>
              <a:t>Erion</a:t>
            </a:r>
            <a:r>
              <a:rPr lang="de-DE" dirty="0"/>
              <a:t> </a:t>
            </a:r>
            <a:r>
              <a:rPr lang="de-DE" dirty="0" err="1"/>
              <a:t>Gjonaj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10F52D-EFD5-E1A8-D324-D5FF3AB12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733FA-EE54-0CCC-53D1-2FF9FFAD1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68164C-AA42-1321-35C5-606EA38D74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25.01.2023</a:t>
            </a:r>
          </a:p>
        </p:txBody>
      </p:sp>
    </p:spTree>
    <p:extLst>
      <p:ext uri="{BB962C8B-B14F-4D97-AF65-F5344CB8AC3E}">
        <p14:creationId xmlns:p14="http://schemas.microsoft.com/office/powerpoint/2010/main" val="401344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E2659806-2DB2-01DD-CB42-37303635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43" y="2680321"/>
            <a:ext cx="4894541" cy="37277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309F9C6-8360-07CA-11D4-C46F62D70B72}"/>
              </a:ext>
            </a:extLst>
          </p:cNvPr>
          <p:cNvGrpSpPr/>
          <p:nvPr/>
        </p:nvGrpSpPr>
        <p:grpSpPr>
          <a:xfrm>
            <a:off x="2470404" y="3531878"/>
            <a:ext cx="4087700" cy="2210670"/>
            <a:chOff x="2614375" y="2953461"/>
            <a:chExt cx="5053784" cy="2672663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7B915B8-4199-98DF-94B9-BADE643D4467}"/>
                </a:ext>
              </a:extLst>
            </p:cNvPr>
            <p:cNvSpPr txBox="1"/>
            <p:nvPr/>
          </p:nvSpPr>
          <p:spPr>
            <a:xfrm>
              <a:off x="2699791" y="2953461"/>
              <a:ext cx="865881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0704DE3-584D-4CE7-9461-00786F7BAC3B}"/>
                </a:ext>
              </a:extLst>
            </p:cNvPr>
            <p:cNvSpPr txBox="1"/>
            <p:nvPr/>
          </p:nvSpPr>
          <p:spPr>
            <a:xfrm>
              <a:off x="6866922" y="5179608"/>
              <a:ext cx="801237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1FE499A-B139-F0A2-29F9-96F3A378E93C}"/>
                </a:ext>
              </a:extLst>
            </p:cNvPr>
            <p:cNvSpPr txBox="1"/>
            <p:nvPr/>
          </p:nvSpPr>
          <p:spPr>
            <a:xfrm>
              <a:off x="4752020" y="3739182"/>
              <a:ext cx="1484443" cy="78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Resistive Wall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6CAAF0A-5704-95BA-5EBF-F187B136E434}"/>
                </a:ext>
              </a:extLst>
            </p:cNvPr>
            <p:cNvSpPr txBox="1"/>
            <p:nvPr/>
          </p:nvSpPr>
          <p:spPr>
            <a:xfrm>
              <a:off x="2614375" y="3643217"/>
              <a:ext cx="1040325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BB159C9-1660-2313-77A5-6523A0095088}"/>
              </a:ext>
            </a:extLst>
          </p:cNvPr>
          <p:cNvGrpSpPr/>
          <p:nvPr/>
        </p:nvGrpSpPr>
        <p:grpSpPr>
          <a:xfrm>
            <a:off x="2675150" y="1534440"/>
            <a:ext cx="2879562" cy="1113934"/>
            <a:chOff x="2591780" y="1528344"/>
            <a:chExt cx="2879562" cy="111393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9DDE4CA-41E4-9FE5-6750-FE7FD9C22031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2FB64B5-F5BF-C909-C1CC-51838E0CBC06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E69DB7CB-0F24-3B67-BFC2-20AA38AA5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4C9177-F930-CE30-23B6-DFD1FECB6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BED592-ECDD-0831-0257-4A8FC719B42D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FF8AF1B-6A1B-FF68-9A3C-EBBC8F7AE31D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0048044-1D23-D16F-3E02-5AF544D5721C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0CE5F3D-DBE6-CF15-F9F4-165E1F9CB642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95D073-784E-EA49-4DB0-471273B4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FA3B05C8-8866-030A-228F-883A31953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201DAB10-1DD7-7FCB-FB45-79FEEEF5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072DE827-4D92-9855-3231-356D0E3561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A3642BEF-1F78-F5E6-02E6-EF419879B2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40527A8D-87D2-49A4-7AC2-9532533C8669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BDD66C5F-52AE-53BC-0596-2BCC79B4F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B625CE2-92D3-F6A4-1B9B-04047212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85F10597-BEA4-7EE5-2366-5A5C4BAC1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87BCF431-621E-0932-B4F7-727E111EB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F0B57686-7DFC-9C85-3BDF-B51288DFD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034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 Mesh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BB159C9-1660-2313-77A5-6523A0095088}"/>
              </a:ext>
            </a:extLst>
          </p:cNvPr>
          <p:cNvGrpSpPr/>
          <p:nvPr/>
        </p:nvGrpSpPr>
        <p:grpSpPr>
          <a:xfrm>
            <a:off x="2675150" y="1534440"/>
            <a:ext cx="2879562" cy="1113934"/>
            <a:chOff x="2591780" y="1528344"/>
            <a:chExt cx="2879562" cy="111393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9DDE4CA-41E4-9FE5-6750-FE7FD9C22031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2FB64B5-F5BF-C909-C1CC-51838E0CBC06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E69DB7CB-0F24-3B67-BFC2-20AA38AA5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4C9177-F930-CE30-23B6-DFD1FECB6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BED592-ECDD-0831-0257-4A8FC719B42D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FF8AF1B-6A1B-FF68-9A3C-EBBC8F7AE31D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0048044-1D23-D16F-3E02-5AF544D5721C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0CE5F3D-DBE6-CF15-F9F4-165E1F9CB642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95D073-784E-EA49-4DB0-471273B4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FA3B05C8-8866-030A-228F-883A31953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201DAB10-1DD7-7FCB-FB45-79FEEEF5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072DE827-4D92-9855-3231-356D0E3561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A3642BEF-1F78-F5E6-02E6-EF419879B2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40527A8D-87D2-49A4-7AC2-9532533C8669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BDD66C5F-52AE-53BC-0596-2BCC79B4F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B625CE2-92D3-F6A4-1B9B-04047212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85F10597-BEA4-7EE5-2366-5A5C4BAC1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87BCF431-621E-0932-B4F7-727E111EB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F0B57686-7DFC-9C85-3BDF-B51288DFD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FB694F5A-7FAA-5406-0885-D0D0C8A8B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121" t="3335" r="4952" b="3536"/>
          <a:stretch/>
        </p:blipFill>
        <p:spPr>
          <a:xfrm>
            <a:off x="1670443" y="2680322"/>
            <a:ext cx="4887661" cy="37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2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090" y="3526174"/>
            <a:ext cx="7866366" cy="29498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5025345-A641-FC43-059A-37E1D30766A1}"/>
              </a:ext>
            </a:extLst>
          </p:cNvPr>
          <p:cNvGrpSpPr/>
          <p:nvPr/>
        </p:nvGrpSpPr>
        <p:grpSpPr>
          <a:xfrm>
            <a:off x="575556" y="1966514"/>
            <a:ext cx="2879562" cy="1113934"/>
            <a:chOff x="2591780" y="1528344"/>
            <a:chExt cx="2879562" cy="111393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02A9F5C-8498-B01E-30A8-48FFFAB35B6F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036374A5-D795-134A-3B5E-95A16C47668C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7CB15DE-7204-70C0-D16F-81A8C04B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8B44F7CE-69F0-002B-6234-E0917F1C3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6D37B0D-D0CA-FA9B-7FA7-ED752F524CD2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8028F56-2CAB-C46B-6295-C4FC8D02BC6E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E706678-4642-DA16-6051-2A98D02EAB4F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8CE413D-969D-4E72-B19F-5F2DCCA2FE6C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3744B65E-0C7E-4C9B-FD30-CB326FDD3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D3AFEE1C-38A9-E108-5F98-8F535B5A7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5182413C-2B6B-6B3F-45DC-D17F3AA7F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C319297-E2FE-BE02-8FDB-05FB0BC71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D17750-00F0-45CA-B91A-7BFE3E412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B9EBBAE-D812-D356-4764-CABD0583BE3E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19252A2-5011-F35A-417F-93CDCF98C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5F6657AE-9348-9BE6-08B9-B792BE352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70E7CCB-BB3D-0D5C-E311-EA02193AE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98D2A07-32A2-D1D6-F076-0279977E1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336740E-69B0-FC55-19C1-A39A6B1D0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334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1522" y="1668384"/>
            <a:ext cx="4572968" cy="17148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4105B4A-0DE2-038C-BE00-3DBB6AB07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5936" y="3721554"/>
            <a:ext cx="4752528" cy="2376264"/>
          </a:xfrm>
          <a:prstGeom prst="rect">
            <a:avLst/>
          </a:prstGeom>
          <a:ln w="15875">
            <a:noFill/>
          </a:ln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5025345-A641-FC43-059A-37E1D30766A1}"/>
              </a:ext>
            </a:extLst>
          </p:cNvPr>
          <p:cNvGrpSpPr/>
          <p:nvPr/>
        </p:nvGrpSpPr>
        <p:grpSpPr>
          <a:xfrm>
            <a:off x="575556" y="1966514"/>
            <a:ext cx="2879562" cy="1113934"/>
            <a:chOff x="2591780" y="1528344"/>
            <a:chExt cx="2879562" cy="111393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02A9F5C-8498-B01E-30A8-48FFFAB35B6F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036374A5-D795-134A-3B5E-95A16C47668C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7CB15DE-7204-70C0-D16F-81A8C04B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8B44F7CE-69F0-002B-6234-E0917F1C3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6D37B0D-D0CA-FA9B-7FA7-ED752F524CD2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8028F56-2CAB-C46B-6295-C4FC8D02BC6E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E706678-4642-DA16-6051-2A98D02EAB4F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8CE413D-969D-4E72-B19F-5F2DCCA2FE6C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3744B65E-0C7E-4C9B-FD30-CB326FDD3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D3AFEE1C-38A9-E108-5F98-8F535B5A7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5182413C-2B6B-6B3F-45DC-D17F3AA7F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C319297-E2FE-BE02-8FDB-05FB0BC71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D17750-00F0-45CA-B91A-7BFE3E412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B9EBBAE-D812-D356-4764-CABD0583BE3E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19252A2-5011-F35A-417F-93CDCF98C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5F6657AE-9348-9BE6-08B9-B792BE352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70E7CCB-BB3D-0D5C-E311-EA02193AE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98D2A07-32A2-D1D6-F076-0279977E1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336740E-69B0-FC55-19C1-A39A6B1D0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35BFBBC-88D4-6B84-6672-164FD3CB3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5" y="3537014"/>
                <a:ext cx="3961135" cy="2844736"/>
              </a:xfrm>
            </p:spPr>
            <p:txBody>
              <a:bodyPr/>
              <a:lstStyle/>
              <a:p>
                <a:r>
                  <a:rPr lang="de-DE" dirty="0"/>
                  <a:t>Computational </a:t>
                </a:r>
                <a:r>
                  <a:rPr lang="de-DE" dirty="0" err="1"/>
                  <a:t>cost</a:t>
                </a:r>
                <a:endParaRPr lang="de-DE" dirty="0"/>
              </a:p>
              <a:p>
                <a:pPr lvl="1"/>
                <a:r>
                  <a:rPr lang="de-DE" dirty="0"/>
                  <a:t>16 </a:t>
                </a:r>
                <a:r>
                  <a:rPr lang="de-DE" dirty="0" err="1"/>
                  <a:t>evaluations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MOR</a:t>
                </a:r>
              </a:p>
              <a:p>
                <a:pPr lvl="2"/>
                <a:r>
                  <a:rPr lang="de-DE" dirty="0"/>
                  <a:t>33s</a:t>
                </a:r>
              </a:p>
              <a:p>
                <a:pPr lvl="1"/>
                <a:r>
                  <a:rPr lang="de-DE" b="0" dirty="0"/>
                  <a:t>1000 </a:t>
                </a:r>
                <a:r>
                  <a:rPr lang="de-DE" b="0" dirty="0" err="1"/>
                  <a:t>evaluations</a:t>
                </a:r>
                <a:r>
                  <a:rPr lang="de-DE" b="0" dirty="0"/>
                  <a:t> </a:t>
                </a:r>
                <a:r>
                  <a:rPr lang="de-DE" b="0" dirty="0" err="1"/>
                  <a:t>without</a:t>
                </a:r>
                <a:r>
                  <a:rPr lang="de-DE" b="0" dirty="0"/>
                  <a:t> MOR</a:t>
                </a:r>
              </a:p>
              <a:p>
                <a:pPr lvl="2"/>
                <a:r>
                  <a:rPr lang="de-DE" dirty="0"/>
                  <a:t>81s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0" dirty="0"/>
                  <a:t>32s residual </a:t>
                </a:r>
                <a:r>
                  <a:rPr lang="de-DE" b="0" dirty="0" err="1"/>
                  <a:t>computation</a:t>
                </a:r>
                <a:r>
                  <a:rPr lang="de-DE" b="0" dirty="0"/>
                  <a:t>, </a:t>
                </a:r>
                <a:r>
                  <a:rPr lang="de-DE" b="0" dirty="0" err="1"/>
                  <a:t>communication</a:t>
                </a:r>
                <a:r>
                  <a:rPr lang="de-DE" b="0" dirty="0"/>
                  <a:t>, …</a:t>
                </a: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35BFBBC-88D4-6B84-6672-164FD3CB3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3537014"/>
                <a:ext cx="3961135" cy="2844736"/>
              </a:xfrm>
              <a:blipFill>
                <a:blip r:embed="rId5"/>
                <a:stretch>
                  <a:fillRect l="-2000" t="-1499" b="-3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91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FA839-D458-6F0A-B516-F9561C6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Cube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DD8129-4AE1-9293-346F-0B6F7D1F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04E42-94B0-67AD-600F-3F772A0A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A801D1-E7AE-1C41-C199-131A24DF22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C52A7F8-B645-ABCF-0510-7AB29FC3E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r="3740"/>
          <a:stretch/>
        </p:blipFill>
        <p:spPr>
          <a:xfrm>
            <a:off x="252412" y="2991914"/>
            <a:ext cx="8639176" cy="3501604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E8ED517-89CA-35E6-46DC-F0102E95F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5" y="1503042"/>
            <a:ext cx="1657661" cy="1455750"/>
          </a:xfrm>
        </p:spPr>
      </p:pic>
    </p:spTree>
    <p:extLst>
      <p:ext uri="{BB962C8B-B14F-4D97-AF65-F5344CB8AC3E}">
        <p14:creationId xmlns:p14="http://schemas.microsoft.com/office/powerpoint/2010/main" val="84080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FA839-D458-6F0A-B516-F9561C6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Cube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DD8129-4AE1-9293-346F-0B6F7D1F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04E42-94B0-67AD-600F-3F772A0A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A801D1-E7AE-1C41-C199-131A24DF22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C52A7F8-B645-ABCF-0510-7AB29FC3E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r="3740"/>
          <a:stretch/>
        </p:blipFill>
        <p:spPr>
          <a:xfrm>
            <a:off x="3743908" y="1647009"/>
            <a:ext cx="5163566" cy="209288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F8BB508-AE5E-AC9D-20E2-8ADDDA8BA4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8842" y="4149080"/>
            <a:ext cx="4611630" cy="2305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E908092D-2EB0-63E3-4A9C-3E5BF7FE4C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2412" y="3194324"/>
                <a:ext cx="3961135" cy="2844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9388" indent="-1793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▪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9250" indent="-1682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53816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717550" indent="-1730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908050" indent="-188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13652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18224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2796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27368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kern="0" dirty="0"/>
                  <a:t>Computational </a:t>
                </a:r>
                <a:r>
                  <a:rPr lang="de-DE" kern="0" dirty="0" err="1"/>
                  <a:t>cost</a:t>
                </a:r>
                <a:endParaRPr lang="de-DE" kern="0" dirty="0"/>
              </a:p>
              <a:p>
                <a:pPr lvl="1"/>
                <a:r>
                  <a:rPr lang="de-DE" kern="0" dirty="0"/>
                  <a:t>32 </a:t>
                </a:r>
                <a:r>
                  <a:rPr lang="de-DE" kern="0" dirty="0" err="1"/>
                  <a:t>evaluations</a:t>
                </a:r>
                <a:r>
                  <a:rPr lang="de-DE" kern="0" dirty="0"/>
                  <a:t> </a:t>
                </a:r>
                <a:r>
                  <a:rPr lang="de-DE" kern="0" dirty="0" err="1"/>
                  <a:t>with</a:t>
                </a:r>
                <a:r>
                  <a:rPr lang="de-DE" kern="0" dirty="0"/>
                  <a:t> MOR</a:t>
                </a:r>
              </a:p>
              <a:p>
                <a:pPr lvl="2"/>
                <a:r>
                  <a:rPr lang="de-DE" kern="0" dirty="0"/>
                  <a:t>222s</a:t>
                </a:r>
              </a:p>
              <a:p>
                <a:pPr lvl="1"/>
                <a:r>
                  <a:rPr lang="de-DE" kern="0" dirty="0"/>
                  <a:t>1000 </a:t>
                </a:r>
                <a:r>
                  <a:rPr lang="de-DE" kern="0" dirty="0" err="1"/>
                  <a:t>evaluations</a:t>
                </a:r>
                <a:r>
                  <a:rPr lang="de-DE" kern="0" dirty="0"/>
                  <a:t> </a:t>
                </a:r>
                <a:r>
                  <a:rPr lang="de-DE" kern="0" dirty="0" err="1"/>
                  <a:t>without</a:t>
                </a:r>
                <a:r>
                  <a:rPr lang="de-DE" kern="0" dirty="0"/>
                  <a:t> MOR</a:t>
                </a:r>
              </a:p>
              <a:p>
                <a:pPr lvl="2"/>
                <a:r>
                  <a:rPr lang="de-DE" kern="0" dirty="0"/>
                  <a:t>137s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kern="0" dirty="0"/>
                  <a:t>218s residual </a:t>
                </a:r>
                <a:r>
                  <a:rPr lang="de-DE" kern="0" dirty="0" err="1"/>
                  <a:t>computation</a:t>
                </a:r>
                <a:r>
                  <a:rPr lang="de-DE" kern="0" dirty="0"/>
                  <a:t>, </a:t>
                </a:r>
                <a:r>
                  <a:rPr lang="de-DE" kern="0" dirty="0" err="1"/>
                  <a:t>communication</a:t>
                </a:r>
                <a:r>
                  <a:rPr lang="de-DE" kern="0" dirty="0"/>
                  <a:t>, …</a:t>
                </a: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E908092D-2EB0-63E3-4A9C-3E5BF7FE4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412" y="3194324"/>
                <a:ext cx="3961135" cy="2844736"/>
              </a:xfrm>
              <a:prstGeom prst="rect">
                <a:avLst/>
              </a:prstGeom>
              <a:blipFill>
                <a:blip r:embed="rId4"/>
                <a:stretch>
                  <a:fillRect l="-2000" t="-1499" b="-32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nhaltsplatzhalter 7">
            <a:extLst>
              <a:ext uri="{FF2B5EF4-FFF2-40B4-BE49-F238E27FC236}">
                <a16:creationId xmlns:a16="http://schemas.microsoft.com/office/drawing/2014/main" id="{4F7FAC9E-2638-3E5F-BCBF-F0062FF54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5" y="1503042"/>
            <a:ext cx="1657661" cy="1455750"/>
          </a:xfrm>
        </p:spPr>
      </p:pic>
    </p:spTree>
    <p:extLst>
      <p:ext uri="{BB962C8B-B14F-4D97-AF65-F5344CB8AC3E}">
        <p14:creationId xmlns:p14="http://schemas.microsoft.com/office/powerpoint/2010/main" val="374218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921BC-20FB-6921-3511-1CEC7F24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Computational </a:t>
            </a:r>
            <a:r>
              <a:rPr lang="de-DE" dirty="0" err="1"/>
              <a:t>overhead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0D86AC3-8E9D-6212-AB9D-D818618BA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File </a:t>
                </a:r>
                <a:r>
                  <a:rPr lang="de-DE" dirty="0" err="1"/>
                  <a:t>import</a:t>
                </a:r>
                <a:r>
                  <a:rPr lang="de-DE" dirty="0"/>
                  <a:t> and </a:t>
                </a:r>
                <a:r>
                  <a:rPr lang="de-DE" dirty="0" err="1"/>
                  <a:t>exports</a:t>
                </a:r>
                <a:endParaRPr lang="de-DE" dirty="0"/>
              </a:p>
              <a:p>
                <a:r>
                  <a:rPr lang="de-DE" dirty="0"/>
                  <a:t>Residual </a:t>
                </a:r>
                <a:r>
                  <a:rPr lang="de-DE" dirty="0" err="1"/>
                  <a:t>computation</a:t>
                </a:r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Large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ports</a:t>
                </a:r>
                <a:r>
                  <a:rPr lang="de-DE" dirty="0"/>
                  <a:t> (</a:t>
                </a:r>
                <a:r>
                  <a:rPr lang="de-DE" dirty="0" err="1"/>
                  <a:t>patially</a:t>
                </a:r>
                <a:r>
                  <a:rPr lang="de-DE" dirty="0"/>
                  <a:t> </a:t>
                </a:r>
                <a:r>
                  <a:rPr lang="de-DE" dirty="0" err="1"/>
                  <a:t>solved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In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regarded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1000</a:t>
                </a:r>
              </a:p>
              <a:p>
                <a:r>
                  <a:rPr lang="de-DE" dirty="0"/>
                  <a:t>Adaptive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selection</a:t>
                </a:r>
                <a:endParaRPr lang="de-DE" dirty="0"/>
              </a:p>
              <a:p>
                <a:pPr lvl="1"/>
                <a:r>
                  <a:rPr lang="de-DE" dirty="0" err="1"/>
                  <a:t>Requires</a:t>
                </a:r>
                <a:r>
                  <a:rPr lang="de-DE" dirty="0"/>
                  <a:t> residual </a:t>
                </a:r>
                <a:r>
                  <a:rPr lang="de-DE" dirty="0" err="1"/>
                  <a:t>computations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added</a:t>
                </a:r>
                <a:r>
                  <a:rPr lang="de-DE" dirty="0"/>
                  <a:t>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</a:p>
              <a:p>
                <a:pPr lvl="2"/>
                <a:r>
                  <a:rPr lang="de-DE" dirty="0"/>
                  <a:t>20…100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functions</a:t>
                </a:r>
                <a:endParaRPr lang="de-DE" dirty="0"/>
              </a:p>
              <a:p>
                <a:r>
                  <a:rPr lang="de-DE" dirty="0"/>
                  <a:t>Fully </a:t>
                </a:r>
                <a:r>
                  <a:rPr lang="de-DE" dirty="0" err="1"/>
                  <a:t>exploit</a:t>
                </a:r>
                <a:r>
                  <a:rPr lang="de-DE" dirty="0"/>
                  <a:t> </a:t>
                </a:r>
                <a:r>
                  <a:rPr lang="de-DE" dirty="0" err="1"/>
                  <a:t>sparsity</a:t>
                </a:r>
                <a:r>
                  <a:rPr lang="de-DE" dirty="0"/>
                  <a:t> (</a:t>
                </a:r>
                <a:r>
                  <a:rPr lang="de-DE" dirty="0" err="1"/>
                  <a:t>partially</a:t>
                </a:r>
                <a:r>
                  <a:rPr lang="de-DE" dirty="0"/>
                  <a:t> </a:t>
                </a:r>
                <a:r>
                  <a:rPr lang="de-DE" dirty="0" err="1"/>
                  <a:t>done</a:t>
                </a:r>
                <a:r>
                  <a:rPr lang="de-DE" dirty="0"/>
                  <a:t>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0D86AC3-8E9D-6212-AB9D-D818618BA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B47343-679C-522A-6ACB-9E39571FF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9F550-64C6-20EA-B988-C6F95930B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972C5D7-B179-B961-5755-0E26E50D7A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2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FF01E-AA5C-8939-A9FD-25C81317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4FBF9-B3F5-49EC-A045-BBEADDA4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with</a:t>
            </a:r>
            <a:r>
              <a:rPr lang="de-DE" dirty="0"/>
              <a:t> larger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/>
              <a:t>Ratio </a:t>
            </a:r>
            <a:r>
              <a:rPr lang="de-DE" dirty="0" err="1"/>
              <a:t>of</a:t>
            </a:r>
            <a:r>
              <a:rPr lang="de-DE" dirty="0"/>
              <a:t>  </a:t>
            </a:r>
            <a:r>
              <a:rPr lang="de-DE" dirty="0" err="1"/>
              <a:t>overhead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?</a:t>
            </a:r>
          </a:p>
          <a:p>
            <a:r>
              <a:rPr lang="de-DE" dirty="0"/>
              <a:t>More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resiual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always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Nested</a:t>
            </a:r>
            <a:r>
              <a:rPr lang="de-DE" dirty="0"/>
              <a:t> MOR  (QR </a:t>
            </a:r>
            <a:r>
              <a:rPr lang="de-DE" dirty="0" err="1"/>
              <a:t>decomposition</a:t>
            </a:r>
            <a:r>
              <a:rPr lang="de-DE" dirty="0"/>
              <a:t>) (in </a:t>
            </a:r>
            <a:r>
              <a:rPr lang="de-DE" dirty="0" err="1"/>
              <a:t>progress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check </a:t>
            </a:r>
            <a:r>
              <a:rPr lang="de-DE" dirty="0" err="1"/>
              <a:t>some</a:t>
            </a:r>
            <a:r>
              <a:rPr lang="de-DE" dirty="0"/>
              <a:t> DOFs</a:t>
            </a:r>
          </a:p>
          <a:p>
            <a:pPr lvl="1"/>
            <a:r>
              <a:rPr lang="de-DE" dirty="0" err="1"/>
              <a:t>Truncation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(SVD)</a:t>
            </a:r>
          </a:p>
          <a:p>
            <a:pPr lvl="1"/>
            <a:r>
              <a:rPr lang="de-DE" dirty="0" err="1"/>
              <a:t>Parallelization</a:t>
            </a:r>
            <a:endParaRPr lang="de-DE" dirty="0"/>
          </a:p>
          <a:p>
            <a:r>
              <a:rPr lang="de-DE" dirty="0"/>
              <a:t>Memory </a:t>
            </a:r>
            <a:r>
              <a:rPr lang="de-DE" dirty="0" err="1"/>
              <a:t>cost</a:t>
            </a:r>
            <a:r>
              <a:rPr lang="de-DE" dirty="0"/>
              <a:t> /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tradeoff</a:t>
            </a:r>
            <a:endParaRPr lang="de-DE" dirty="0"/>
          </a:p>
          <a:p>
            <a:r>
              <a:rPr lang="de-DE" dirty="0"/>
              <a:t>Implementation in C++</a:t>
            </a:r>
          </a:p>
          <a:p>
            <a:pPr lvl="1"/>
            <a:r>
              <a:rPr lang="de-DE" dirty="0"/>
              <a:t>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slow in Python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imports</a:t>
            </a:r>
            <a:r>
              <a:rPr lang="de-DE" dirty="0"/>
              <a:t>/</a:t>
            </a:r>
            <a:r>
              <a:rPr lang="de-DE" dirty="0" err="1"/>
              <a:t>exports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B74EAC-8C5B-2EE3-8C7C-8BDDC1D24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FC668-9015-FE59-3D8B-69EF82796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6E0BE1B-3801-736B-3C21-93E1AC78B9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9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3938D-89CC-19B1-6554-88343BCB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42FA0-90DC-E238-9D4C-B0665DD4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785A95-EDF4-C9F5-37C7-0F9756959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6520B-49B1-0630-04CF-6CE00726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5DBDCDE-AAD1-5BC0-D1CD-2636932927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10E6BE-E72F-E4C5-A5B2-0B1C9EDCE8B2}"/>
              </a:ext>
            </a:extLst>
          </p:cNvPr>
          <p:cNvSpPr/>
          <p:nvPr/>
        </p:nvSpPr>
        <p:spPr>
          <a:xfrm>
            <a:off x="-144908" y="-135396"/>
            <a:ext cx="9757468" cy="69933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88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0" y="3526174"/>
            <a:ext cx="7866366" cy="29498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Constriction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7920-C9D8-C6D3-EC73-B3AD0924B8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4701" y="1258883"/>
            <a:ext cx="1965008" cy="25192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4105B4A-0DE2-038C-BE00-3DBB6AB073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2697" y="1520788"/>
            <a:ext cx="4752528" cy="23762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052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8FBE3-9981-9717-BF37-469DF7BB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FELIS Code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3FA76D-95CF-1823-A56D-1D0B76A8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AA9101-061E-F7D4-00C3-619F87419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DA65F56-8426-9360-C71D-EB233B18B2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A6CE6A4-5091-4463-0D76-A1CC55C44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25" y="1594753"/>
                <a:ext cx="8793529" cy="4789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9388" indent="-1793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▪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9250" indent="-1682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53816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717550" indent="-1730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908050" indent="-188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13652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18224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2796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27368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69875" indent="-269875" eaLnBrk="1" hangingPunct="1">
                  <a:spcBef>
                    <a:spcPts val="0"/>
                  </a:spcBef>
                </a:pPr>
                <a:r>
                  <a:rPr lang="en-US" kern="0" dirty="0">
                    <a:latin typeface="Arial (Textkörper)"/>
                  </a:rPr>
                  <a:t>The frequency domain problem</a:t>
                </a:r>
              </a:p>
              <a:p>
                <a:pPr marL="269875" indent="-269875" eaLnBrk="1" hangingPunct="1">
                  <a:spcBef>
                    <a:spcPts val="0"/>
                  </a:spcBef>
                </a:pPr>
                <a:endParaRPr lang="en-US" sz="2200" kern="0" dirty="0">
                  <a:latin typeface="Arial (Textkörper)"/>
                </a:endParaRPr>
              </a:p>
              <a:p>
                <a:pPr marL="269875" indent="-269875" eaLnBrk="1" hangingPunct="1">
                  <a:spcBef>
                    <a:spcPts val="0"/>
                  </a:spcBef>
                </a:pPr>
                <a:endParaRPr lang="en-US" sz="2200" kern="0" dirty="0">
                  <a:latin typeface="Arial (Textkörper)"/>
                </a:endParaRPr>
              </a:p>
              <a:p>
                <a:pPr marL="269875" indent="-269875" eaLnBrk="1" hangingPunct="1">
                  <a:spcBef>
                    <a:spcPts val="0"/>
                  </a:spcBef>
                </a:pPr>
                <a:endParaRPr lang="en-US" sz="2200" kern="0" dirty="0">
                  <a:latin typeface="Arial (Textkörper)"/>
                </a:endParaRPr>
              </a:p>
              <a:p>
                <a:pPr marL="269875" indent="-269875" eaLnBrk="1" hangingPunct="1">
                  <a:spcBef>
                    <a:spcPts val="600"/>
                  </a:spcBef>
                </a:pPr>
                <a:r>
                  <a:rPr lang="en-US" kern="0" dirty="0">
                    <a:latin typeface="+mj-lt"/>
                  </a:rPr>
                  <a:t>Discretization with high order FE: find</a:t>
                </a:r>
                <a14:m>
                  <m:oMath xmlns:m="http://schemas.openxmlformats.org/officeDocument/2006/math">
                    <m:r>
                      <a:rPr lang="de-DE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kern="0" dirty="0">
                    <a:latin typeface="+mj-lt"/>
                  </a:rPr>
                  <a:t> such that:</a:t>
                </a: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269875" indent="-269875" eaLnBrk="1" hangingPunct="1">
                  <a:spcBef>
                    <a:spcPts val="1000"/>
                  </a:spcBef>
                </a:pPr>
                <a:endParaRPr lang="en-US" sz="2200" kern="0" dirty="0">
                  <a:latin typeface="Arial (Textkörper)"/>
                </a:endParaRP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A6CE6A4-5091-4463-0D76-A1CC55C4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594753"/>
                <a:ext cx="8793529" cy="4789487"/>
              </a:xfrm>
              <a:prstGeom prst="rect">
                <a:avLst/>
              </a:prstGeom>
              <a:blipFill>
                <a:blip r:embed="rId2"/>
                <a:stretch>
                  <a:fillRect l="-901" t="-8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89CAFCE-1C40-2BFD-2A70-C3DF3B343339}"/>
                  </a:ext>
                </a:extLst>
              </p:cNvPr>
              <p:cNvSpPr/>
              <p:nvPr/>
            </p:nvSpPr>
            <p:spPr>
              <a:xfrm>
                <a:off x="601662" y="2251780"/>
                <a:ext cx="8289925" cy="54365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89CAFCE-1C40-2BFD-2A70-C3DF3B343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62" y="2251780"/>
                <a:ext cx="8289925" cy="543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A9C966C-14D1-391F-D5B9-6C8C221AF742}"/>
              </a:ext>
            </a:extLst>
          </p:cNvPr>
          <p:cNvGrpSpPr/>
          <p:nvPr/>
        </p:nvGrpSpPr>
        <p:grpSpPr>
          <a:xfrm>
            <a:off x="458524" y="3622970"/>
            <a:ext cx="8187691" cy="1397850"/>
            <a:chOff x="511281" y="4134992"/>
            <a:chExt cx="8187691" cy="1397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96CE1C20-0F31-19A3-3D7B-11DAA0426EED}"/>
                    </a:ext>
                  </a:extLst>
                </p:cNvPr>
                <p:cNvSpPr/>
                <p:nvPr/>
              </p:nvSpPr>
              <p:spPr>
                <a:xfrm>
                  <a:off x="511281" y="4134992"/>
                  <a:ext cx="8187691" cy="818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htec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81" y="4134992"/>
                  <a:ext cx="8187691" cy="81887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E83354E9-DBB9-AC5C-A9E9-1747BB867FF2}"/>
                    </a:ext>
                  </a:extLst>
                </p:cNvPr>
                <p:cNvSpPr/>
                <p:nvPr/>
              </p:nvSpPr>
              <p:spPr>
                <a:xfrm>
                  <a:off x="511281" y="4872340"/>
                  <a:ext cx="4755020" cy="6605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∮"/>
                            <m:ctrlPr>
                              <a:rPr lang="de-DE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  <m: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de-DE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E83354E9-DBB9-AC5C-A9E9-1747BB867F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81" y="4872340"/>
                  <a:ext cx="4755020" cy="66050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CFBA7188-7585-8529-F689-B8B225D81C79}"/>
              </a:ext>
            </a:extLst>
          </p:cNvPr>
          <p:cNvSpPr/>
          <p:nvPr/>
        </p:nvSpPr>
        <p:spPr>
          <a:xfrm rot="5400000">
            <a:off x="1921605" y="3904959"/>
            <a:ext cx="286050" cy="2723475"/>
          </a:xfrm>
          <a:prstGeom prst="rightBrace">
            <a:avLst>
              <a:gd name="adj1" fmla="val 28333"/>
              <a:gd name="adj2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AD22EFC-C57C-412A-BFBB-94E5A5BC0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448" y="5409633"/>
            <a:ext cx="2194363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sz="1600" b="1" dirty="0">
                <a:solidFill>
                  <a:srgbClr val="C00000"/>
                </a:solidFill>
              </a:rPr>
              <a:t>boundary term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3122C94-0C70-97AD-9927-261B4DB0BEB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43" y="4874535"/>
            <a:ext cx="5150501" cy="14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3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E0AD2-7E60-EC81-8C07-C2BDB77B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Square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6C2BC-8913-98AD-90A5-5FEA8160B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28734-CDA5-EB52-7889-5B4E385DF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B527EB3-7530-7E90-6C5E-4D490A4C85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9020DCF-22DE-ACD8-65D6-6E36FBF1B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3320988"/>
            <a:ext cx="8605651" cy="3227119"/>
          </a:xfrm>
          <a:prstGeom prst="rect">
            <a:avLst/>
          </a:prstGeom>
        </p:spPr>
      </p:pic>
      <p:pic>
        <p:nvPicPr>
          <p:cNvPr id="12" name="Inhaltsplatzhalter 7">
            <a:extLst>
              <a:ext uri="{FF2B5EF4-FFF2-40B4-BE49-F238E27FC236}">
                <a16:creationId xmlns:a16="http://schemas.microsoft.com/office/drawing/2014/main" id="{787FB21B-60EB-9B15-AD92-D7EAA0DEF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463591"/>
            <a:ext cx="1584933" cy="1391881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F84EFEE-3699-9DE5-5936-FEE5E91F71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85823"/>
            <a:ext cx="4139952" cy="20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0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Cubewire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4B9C946-92E7-5810-DA10-39E4898A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128" y="1790116"/>
            <a:ext cx="3492387" cy="37458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C9EDC0B-C92F-54F2-8E84-21CD6CDA1EF8}"/>
              </a:ext>
            </a:extLst>
          </p:cNvPr>
          <p:cNvGrpSpPr/>
          <p:nvPr/>
        </p:nvGrpSpPr>
        <p:grpSpPr>
          <a:xfrm>
            <a:off x="868074" y="2424235"/>
            <a:ext cx="3415280" cy="1849064"/>
            <a:chOff x="863588" y="2020589"/>
            <a:chExt cx="3415280" cy="1849064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F5BCAE8-1CD6-23A0-79DD-D7C7243454C4}"/>
                </a:ext>
              </a:extLst>
            </p:cNvPr>
            <p:cNvSpPr txBox="1"/>
            <p:nvPr/>
          </p:nvSpPr>
          <p:spPr>
            <a:xfrm>
              <a:off x="863588" y="2784644"/>
              <a:ext cx="813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8E7581-F32F-7EFC-F61F-C9DF9717647B}"/>
                </a:ext>
              </a:extLst>
            </p:cNvPr>
            <p:cNvSpPr txBox="1"/>
            <p:nvPr/>
          </p:nvSpPr>
          <p:spPr>
            <a:xfrm>
              <a:off x="1075126" y="3500321"/>
              <a:ext cx="73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27B175E-5D1B-86C3-34CE-B5F64DE4954D}"/>
                </a:ext>
              </a:extLst>
            </p:cNvPr>
            <p:cNvSpPr txBox="1"/>
            <p:nvPr/>
          </p:nvSpPr>
          <p:spPr>
            <a:xfrm>
              <a:off x="3306760" y="2020589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CD189BA-C31A-08BE-9E6B-21D8389DEE2D}"/>
                </a:ext>
              </a:extLst>
            </p:cNvPr>
            <p:cNvSpPr txBox="1"/>
            <p:nvPr/>
          </p:nvSpPr>
          <p:spPr>
            <a:xfrm>
              <a:off x="2182746" y="2803198"/>
              <a:ext cx="1191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Resistive Wall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48" y="4004197"/>
            <a:ext cx="4722950" cy="2361476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449464C-887C-3429-5DD9-16D20E4A5DB5}"/>
              </a:ext>
            </a:extLst>
          </p:cNvPr>
          <p:cNvCxnSpPr/>
          <p:nvPr/>
        </p:nvCxnSpPr>
        <p:spPr>
          <a:xfrm>
            <a:off x="5976156" y="4176965"/>
            <a:ext cx="2304256" cy="145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5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Cubewire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4B9C946-92E7-5810-DA10-39E4898A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128" y="1502086"/>
            <a:ext cx="3492387" cy="37458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C9EDC0B-C92F-54F2-8E84-21CD6CDA1EF8}"/>
              </a:ext>
            </a:extLst>
          </p:cNvPr>
          <p:cNvGrpSpPr/>
          <p:nvPr/>
        </p:nvGrpSpPr>
        <p:grpSpPr>
          <a:xfrm>
            <a:off x="868074" y="2136205"/>
            <a:ext cx="3415280" cy="1849064"/>
            <a:chOff x="863588" y="2020589"/>
            <a:chExt cx="3415280" cy="1849064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F5BCAE8-1CD6-23A0-79DD-D7C7243454C4}"/>
                </a:ext>
              </a:extLst>
            </p:cNvPr>
            <p:cNvSpPr txBox="1"/>
            <p:nvPr/>
          </p:nvSpPr>
          <p:spPr>
            <a:xfrm>
              <a:off x="863588" y="2784644"/>
              <a:ext cx="813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8E7581-F32F-7EFC-F61F-C9DF9717647B}"/>
                </a:ext>
              </a:extLst>
            </p:cNvPr>
            <p:cNvSpPr txBox="1"/>
            <p:nvPr/>
          </p:nvSpPr>
          <p:spPr>
            <a:xfrm>
              <a:off x="1075126" y="3500321"/>
              <a:ext cx="73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27B175E-5D1B-86C3-34CE-B5F64DE4954D}"/>
                </a:ext>
              </a:extLst>
            </p:cNvPr>
            <p:cNvSpPr txBox="1"/>
            <p:nvPr/>
          </p:nvSpPr>
          <p:spPr>
            <a:xfrm>
              <a:off x="3306760" y="2020589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CD189BA-C31A-08BE-9E6B-21D8389DEE2D}"/>
                </a:ext>
              </a:extLst>
            </p:cNvPr>
            <p:cNvSpPr txBox="1"/>
            <p:nvPr/>
          </p:nvSpPr>
          <p:spPr>
            <a:xfrm>
              <a:off x="2182746" y="2803198"/>
              <a:ext cx="1191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Resistive Wall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2148" y="4004197"/>
            <a:ext cx="4722950" cy="236147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08B933A-C84D-658A-0786-A55A339E03D2}"/>
              </a:ext>
            </a:extLst>
          </p:cNvPr>
          <p:cNvSpPr txBox="1"/>
          <p:nvPr/>
        </p:nvSpPr>
        <p:spPr>
          <a:xfrm>
            <a:off x="252412" y="5229200"/>
            <a:ext cx="374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Computational </a:t>
            </a:r>
            <a:r>
              <a:rPr lang="de-DE" dirty="0" err="1"/>
              <a:t>cost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10…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MOR</a:t>
            </a:r>
          </a:p>
        </p:txBody>
      </p:sp>
    </p:spTree>
    <p:extLst>
      <p:ext uri="{BB962C8B-B14F-4D97-AF65-F5344CB8AC3E}">
        <p14:creationId xmlns:p14="http://schemas.microsoft.com/office/powerpoint/2010/main" val="390871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D6240-4370-5F5D-D8FF-B4361B7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FELIS Code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F97243-4648-5822-EB1C-99632D0EE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D71D85-7BB4-EBA4-31AF-6E046F69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0BBC21-904B-4738-7F19-5B12A61BA1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03FB63-FF66-2051-CDDF-8BED23E26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9392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▪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9875" indent="-269875" eaLnBrk="1" hangingPunct="1">
              <a:spcBef>
                <a:spcPts val="0"/>
              </a:spcBef>
            </a:pPr>
            <a:r>
              <a:rPr lang="en-US" kern="0" dirty="0">
                <a:latin typeface="Arial (Textkörper)"/>
              </a:rPr>
              <a:t>Full weak formulation including boundary conditions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</a:pPr>
            <a:endParaRPr lang="en-US" sz="2200" kern="0" dirty="0">
              <a:latin typeface="Arial (Textkörper)"/>
            </a:endParaRPr>
          </a:p>
          <a:p>
            <a:pPr marL="269875" indent="-269875" eaLnBrk="1" hangingPunct="1">
              <a:spcBef>
                <a:spcPts val="1000"/>
              </a:spcBef>
            </a:pPr>
            <a:endParaRPr lang="en-US" sz="2200" kern="0" dirty="0">
              <a:latin typeface="Arial (Textkörper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3F6D017-D70C-6003-80DE-170382B36D97}"/>
                  </a:ext>
                </a:extLst>
              </p:cNvPr>
              <p:cNvSpPr/>
              <p:nvPr/>
            </p:nvSpPr>
            <p:spPr>
              <a:xfrm>
                <a:off x="483360" y="2176487"/>
                <a:ext cx="8744088" cy="3826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𝑇𝐸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𝑇𝑀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𝑆𝐼𝐵𝐶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nary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𝑊𝐺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𝑖𝑛𝑐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𝑇𝐸</m:t>
                              </m:r>
                            </m:sup>
                          </m:sSubSup>
                        </m:e>
                      </m:nary>
                      <m:r>
                        <a:rPr lang="de-DE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3F6D017-D70C-6003-80DE-170382B36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0" y="2176487"/>
                <a:ext cx="8744088" cy="3826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">
            <a:extLst>
              <a:ext uri="{FF2B5EF4-FFF2-40B4-BE49-F238E27FC236}">
                <a16:creationId xmlns:a16="http://schemas.microsoft.com/office/drawing/2014/main" id="{0021C948-B5EA-8E9C-E714-992C9B763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25" y="3186583"/>
            <a:ext cx="2194363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Beam current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0D15748-8685-FDE3-C1FF-73071BB1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68" y="3970208"/>
            <a:ext cx="2751490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Resistive walls (SIBC)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DBA5F5B0-1056-C085-8E1C-58E04FDE3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514" y="4653136"/>
            <a:ext cx="357424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Incoming beam field at the ports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CF49F9E-4374-725D-A3E5-C8978C3C6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514" y="5373660"/>
            <a:ext cx="357424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Reflected beam field at the ports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AFA405C-534F-72CB-8A57-A50D2AC21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514" y="3249138"/>
            <a:ext cx="2194363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Port operators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1F68916-8665-7BF1-B301-FC2CB2044D95}"/>
              </a:ext>
            </a:extLst>
          </p:cNvPr>
          <p:cNvCxnSpPr/>
          <p:nvPr/>
        </p:nvCxnSpPr>
        <p:spPr>
          <a:xfrm>
            <a:off x="6494585" y="2878570"/>
            <a:ext cx="533400" cy="424204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4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426A4-FC4F-5170-9B91-6DEEAC3B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Description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DB458B-6CAF-38B4-910C-56268509F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B130E-5A46-38F7-932C-0D5BE7F11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88412A1-19FC-B7B3-FF9F-E29D775BE3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20.10.2022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ABF49EF-C1BC-94A5-07C7-39332E71463E}"/>
              </a:ext>
            </a:extLst>
          </p:cNvPr>
          <p:cNvGrpSpPr/>
          <p:nvPr/>
        </p:nvGrpSpPr>
        <p:grpSpPr>
          <a:xfrm>
            <a:off x="1586948" y="3389071"/>
            <a:ext cx="5970103" cy="2176789"/>
            <a:chOff x="258081" y="3736487"/>
            <a:chExt cx="5970103" cy="271176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AFBA319-AEA3-9AFC-8D8E-BB0FB8AA6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43" r="6295"/>
            <a:stretch/>
          </p:blipFill>
          <p:spPr>
            <a:xfrm>
              <a:off x="258081" y="3825695"/>
              <a:ext cx="5878694" cy="2622556"/>
            </a:xfrm>
            <a:prstGeom prst="rect">
              <a:avLst/>
            </a:prstGeom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D99344D-6A47-7A58-C509-5DBD3E4BF830}"/>
                </a:ext>
              </a:extLst>
            </p:cNvPr>
            <p:cNvSpPr/>
            <p:nvPr/>
          </p:nvSpPr>
          <p:spPr>
            <a:xfrm>
              <a:off x="5904148" y="3736487"/>
              <a:ext cx="324036" cy="21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7C81CFC-313B-067F-3C0C-433494066A0C}"/>
                </a:ext>
              </a:extLst>
            </p:cNvPr>
            <p:cNvSpPr/>
            <p:nvPr/>
          </p:nvSpPr>
          <p:spPr>
            <a:xfrm>
              <a:off x="6072177" y="4038914"/>
              <a:ext cx="156007" cy="21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12782725-0AF8-CF5F-38C2-6470D3B01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0" t="32786" r="4720" b="31880"/>
          <a:stretch/>
        </p:blipFill>
        <p:spPr>
          <a:xfrm>
            <a:off x="2312181" y="5667925"/>
            <a:ext cx="4504140" cy="76323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7C529-1A0C-8B7C-CF61-299D6DC3B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1" y="1592796"/>
            <a:ext cx="8640763" cy="2310414"/>
          </a:xfrm>
        </p:spPr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sweep</a:t>
            </a:r>
            <a:r>
              <a:rPr lang="de-DE" dirty="0"/>
              <a:t>: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relevant </a:t>
            </a:r>
            <a:r>
              <a:rPr lang="de-DE" dirty="0" err="1"/>
              <a:t>frequency</a:t>
            </a:r>
            <a:endParaRPr lang="de-DE" dirty="0"/>
          </a:p>
          <a:p>
            <a:pPr lvl="1"/>
            <a:r>
              <a:rPr lang="de-DE" dirty="0"/>
              <a:t>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resonances</a:t>
            </a:r>
            <a:r>
              <a:rPr lang="de-DE" dirty="0"/>
              <a:t> in </a:t>
            </a:r>
            <a:r>
              <a:rPr lang="de-DE" dirty="0" err="1"/>
              <a:t>spectrum</a:t>
            </a:r>
            <a:endParaRPr lang="de-DE" dirty="0"/>
          </a:p>
          <a:p>
            <a:pPr lvl="1"/>
            <a:r>
              <a:rPr lang="de-DE" dirty="0"/>
              <a:t>Position and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priori </a:t>
            </a:r>
            <a:r>
              <a:rPr lang="de-DE" dirty="0" err="1"/>
              <a:t>unknown</a:t>
            </a:r>
            <a:endParaRPr lang="de-DE" dirty="0"/>
          </a:p>
          <a:p>
            <a:pPr lvl="1"/>
            <a:r>
              <a:rPr lang="de-DE" dirty="0"/>
              <a:t>&gt;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(expensive)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05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FFB4B-3A7F-B19E-3BCE-B12D2C8B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</a:t>
            </a:r>
            <a:r>
              <a:rPr lang="de-DE" dirty="0" err="1"/>
              <a:t>Frequency</a:t>
            </a:r>
            <a:r>
              <a:rPr lang="de-DE" dirty="0"/>
              <a:t> Sweep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75850-57D5-68E4-CD19-B5C2078F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frequencies</a:t>
            </a:r>
            <a:r>
              <a:rPr lang="de-DE" dirty="0"/>
              <a:t> and </a:t>
            </a:r>
            <a:r>
              <a:rPr lang="de-DE" dirty="0" err="1"/>
              <a:t>cheaply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ones</a:t>
            </a:r>
            <a:endParaRPr lang="de-DE" dirty="0"/>
          </a:p>
          <a:p>
            <a:r>
              <a:rPr lang="de-DE" dirty="0" err="1"/>
              <a:t>Aproaches</a:t>
            </a:r>
            <a:endParaRPr lang="de-DE" dirty="0"/>
          </a:p>
          <a:p>
            <a:pPr lvl="1"/>
            <a:r>
              <a:rPr lang="de-DE" dirty="0"/>
              <a:t>Rational </a:t>
            </a:r>
            <a:r>
              <a:rPr lang="de-DE" dirty="0" err="1"/>
              <a:t>interpolation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S-parameters (e.g. in CST) </a:t>
            </a:r>
          </a:p>
          <a:p>
            <a:pPr lvl="2"/>
            <a:r>
              <a:rPr lang="de-DE" dirty="0"/>
              <a:t>Vector </a:t>
            </a:r>
            <a:r>
              <a:rPr lang="de-DE" dirty="0" err="1"/>
              <a:t>fitting</a:t>
            </a:r>
            <a:endParaRPr lang="de-DE" dirty="0"/>
          </a:p>
          <a:p>
            <a:pPr lvl="2"/>
            <a:r>
              <a:rPr lang="de-DE" dirty="0"/>
              <a:t>AAA</a:t>
            </a:r>
          </a:p>
          <a:p>
            <a:pPr lvl="1"/>
            <a:r>
              <a:rPr lang="de-DE" dirty="0"/>
              <a:t>AWE, WCAWE</a:t>
            </a:r>
          </a:p>
          <a:p>
            <a:pPr lvl="2"/>
            <a:r>
              <a:rPr lang="de-DE" dirty="0"/>
              <a:t>Rational ‚</a:t>
            </a:r>
            <a:r>
              <a:rPr lang="de-DE" dirty="0" err="1"/>
              <a:t>tailor</a:t>
            </a:r>
            <a:r>
              <a:rPr lang="de-DE" dirty="0"/>
              <a:t> </a:t>
            </a:r>
            <a:r>
              <a:rPr lang="de-DE" dirty="0" err="1"/>
              <a:t>series</a:t>
            </a:r>
            <a:r>
              <a:rPr lang="de-DE" dirty="0"/>
              <a:t>‘ </a:t>
            </a:r>
            <a:r>
              <a:rPr lang="de-DE" dirty="0" err="1"/>
              <a:t>expansions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</a:p>
          <a:p>
            <a:pPr lvl="1"/>
            <a:r>
              <a:rPr lang="de-DE" b="1" dirty="0"/>
              <a:t>MOR</a:t>
            </a:r>
          </a:p>
          <a:p>
            <a:pPr lvl="2"/>
            <a:r>
              <a:rPr lang="de-DE" dirty="0"/>
              <a:t>Low dimensional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(</a:t>
            </a:r>
            <a:r>
              <a:rPr lang="de-DE" dirty="0" err="1"/>
              <a:t>projection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CD1A47-FC34-0040-2B81-B446650EA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B1A5B-66C0-906B-52F4-4BDD1995E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C650F1-AAAC-BDC1-84B2-479F8C2DCD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86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6B73-4C2D-3039-78BB-AA4139D9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 </a:t>
            </a:r>
            <a:r>
              <a:rPr lang="de-DE" dirty="0" err="1"/>
              <a:t>overview</a:t>
            </a:r>
            <a:r>
              <a:rPr lang="de-DE" dirty="0"/>
              <a:t> (RBM)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70E3A55-BFBD-D844-62B9-44D1D4352B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Evaluate </a:t>
                </a:r>
                <a:r>
                  <a:rPr lang="de-DE" dirty="0" err="1"/>
                  <a:t>model</a:t>
                </a:r>
                <a:r>
                  <a:rPr lang="de-DE" dirty="0"/>
                  <a:t> in </a:t>
                </a:r>
                <a:r>
                  <a:rPr lang="de-DE" dirty="0" err="1"/>
                  <a:t>frequencies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5…100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Use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field</a:t>
                </a:r>
                <a:r>
                  <a:rPr lang="de-DE" dirty="0"/>
                  <a:t> </a:t>
                </a:r>
                <a:r>
                  <a:rPr lang="de-DE" dirty="0" err="1"/>
                  <a:t>solutions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collums</a:t>
                </a:r>
                <a:r>
                  <a:rPr lang="de-DE" dirty="0"/>
                  <a:t> in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Orthogonalize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QR </a:t>
                </a:r>
                <a:r>
                  <a:rPr lang="de-DE" dirty="0" err="1"/>
                  <a:t>decomposition</a:t>
                </a:r>
                <a:r>
                  <a:rPr lang="de-DE" dirty="0"/>
                  <a:t>: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𝑈𝑅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SVD (POD): 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Assemble</a:t>
                </a:r>
                <a:r>
                  <a:rPr lang="de-DE" dirty="0"/>
                  <a:t> </a:t>
                </a:r>
                <a:r>
                  <a:rPr lang="de-DE" dirty="0" err="1"/>
                  <a:t>operator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Solve</a:t>
                </a:r>
                <a:r>
                  <a:rPr lang="de-DE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𝐴𝑈𝑥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EQS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m </a:t>
                </a:r>
                <a:r>
                  <a:rPr lang="de-DE" dirty="0" err="1"/>
                  <a:t>dimensions</a:t>
                </a:r>
                <a:endParaRPr lang="de-DE" dirty="0"/>
              </a:p>
              <a:p>
                <a:r>
                  <a:rPr lang="de-DE" dirty="0"/>
                  <a:t>Residual </a:t>
                </a:r>
                <a:r>
                  <a:rPr lang="de-DE" dirty="0" err="1"/>
                  <a:t>evaluation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𝐴𝑈𝑥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dirty="0"/>
                  <a:t> (a priori)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70E3A55-BFBD-D844-62B9-44D1D4352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E7CE2B-2A80-DFB3-4057-B6D2DB5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A3D6D-6CB5-08A7-4301-DB7A2FEAA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682AE47-FFAC-559B-4844-26D00A0A3B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63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74A52-87B8-88F2-2185-EF946F4D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459385-AE28-43E9-917B-311415DE5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High </a:t>
                </a:r>
                <a:r>
                  <a:rPr lang="de-DE" dirty="0" err="1"/>
                  <a:t>automation</a:t>
                </a:r>
                <a:r>
                  <a:rPr lang="de-DE" dirty="0"/>
                  <a:t>. </a:t>
                </a:r>
                <a:r>
                  <a:rPr lang="de-DE" dirty="0" err="1"/>
                  <a:t>Required</a:t>
                </a:r>
                <a:r>
                  <a:rPr lang="de-DE" dirty="0"/>
                  <a:t> </a:t>
                </a:r>
                <a:r>
                  <a:rPr lang="de-DE" dirty="0" err="1"/>
                  <a:t>configuration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range</a:t>
                </a:r>
                <a:endParaRPr lang="de-DE" dirty="0"/>
              </a:p>
              <a:p>
                <a:pPr lvl="1"/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resolution</a:t>
                </a:r>
                <a:endParaRPr lang="de-DE" dirty="0"/>
              </a:p>
              <a:p>
                <a:pPr lvl="1"/>
                <a:r>
                  <a:rPr lang="de-DE" dirty="0" err="1"/>
                  <a:t>Stopping</a:t>
                </a:r>
                <a:r>
                  <a:rPr lang="de-DE" dirty="0"/>
                  <a:t> </a:t>
                </a:r>
                <a:r>
                  <a:rPr lang="de-DE" dirty="0" err="1"/>
                  <a:t>criterion</a:t>
                </a:r>
                <a:endParaRPr lang="de-DE" dirty="0"/>
              </a:p>
              <a:p>
                <a:r>
                  <a:rPr lang="de-DE" dirty="0"/>
                  <a:t>Adaptive </a:t>
                </a:r>
                <a:r>
                  <a:rPr lang="de-DE" dirty="0" err="1"/>
                  <a:t>choice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frequencies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full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evaluations</a:t>
                </a:r>
                <a:endParaRPr lang="de-DE" dirty="0"/>
              </a:p>
              <a:p>
                <a:pPr lvl="1"/>
                <a:r>
                  <a:rPr lang="de-DE" dirty="0" err="1"/>
                  <a:t>Successive</a:t>
                </a:r>
                <a:r>
                  <a:rPr lang="de-DE" dirty="0"/>
                  <a:t> </a:t>
                </a:r>
                <a:r>
                  <a:rPr lang="de-DE" dirty="0" err="1"/>
                  <a:t>selection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residual</a:t>
                </a:r>
              </a:p>
              <a:p>
                <a:r>
                  <a:rPr lang="de-DE" dirty="0" err="1"/>
                  <a:t>Creating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𝐴𝑈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does</a:t>
                </a:r>
                <a:r>
                  <a:rPr lang="de-DE" dirty="0"/>
                  <a:t> not </a:t>
                </a:r>
                <a:r>
                  <a:rPr lang="de-DE" dirty="0" err="1"/>
                  <a:t>require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assemble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(affine </a:t>
                </a:r>
                <a:r>
                  <a:rPr lang="de-DE" dirty="0" err="1"/>
                  <a:t>decomposition</a:t>
                </a:r>
                <a:r>
                  <a:rPr lang="de-DE" dirty="0"/>
                  <a:t>)</a:t>
                </a:r>
                <a:endParaRPr lang="de-DE" b="0" dirty="0"/>
              </a:p>
              <a:p>
                <a:r>
                  <a:rPr lang="de-DE" b="0" dirty="0"/>
                  <a:t>Error </a:t>
                </a:r>
                <a:r>
                  <a:rPr lang="de-DE" b="0" dirty="0" err="1"/>
                  <a:t>evaluation</a:t>
                </a:r>
                <a:r>
                  <a:rPr lang="de-DE" b="0" dirty="0"/>
                  <a:t> </a:t>
                </a:r>
                <a:r>
                  <a:rPr lang="de-DE" b="0" dirty="0" err="1"/>
                  <a:t>with</a:t>
                </a:r>
                <a:r>
                  <a:rPr lang="de-DE" b="0" dirty="0"/>
                  <a:t> a </a:t>
                </a:r>
                <a:r>
                  <a:rPr lang="de-DE" b="0" dirty="0" err="1"/>
                  <a:t>test</a:t>
                </a:r>
                <a:r>
                  <a:rPr lang="de-DE" b="0" dirty="0"/>
                  <a:t> </a:t>
                </a:r>
                <a:r>
                  <a:rPr lang="de-DE" b="0" dirty="0" err="1"/>
                  <a:t>set</a:t>
                </a:r>
                <a:r>
                  <a:rPr lang="de-DE" b="0" dirty="0"/>
                  <a:t> (a </a:t>
                </a:r>
                <a:r>
                  <a:rPr lang="de-DE" b="0" dirty="0" err="1"/>
                  <a:t>posterio</a:t>
                </a:r>
                <a:r>
                  <a:rPr lang="de-DE" b="0" dirty="0"/>
                  <a:t>)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459385-AE28-43E9-917B-311415DE5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82CA3-A8B9-AFE3-9D35-239619B78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DB032-74D3-38B3-D499-690EF8B91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CC2F67-CCE1-FC64-B59B-9AA408AE36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87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D1CF5-BD18-8E79-3112-572DBF65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D0C23C-A106-0562-7BCD-87D36C883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345C7-8AE2-4FAF-AB13-AB2A0978D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FDFA3A-53D2-0889-6D93-B948F808A6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45A05CF-D2B1-D73C-660D-58432B0B5AC4}"/>
              </a:ext>
            </a:extLst>
          </p:cNvPr>
          <p:cNvSpPr/>
          <p:nvPr/>
        </p:nvSpPr>
        <p:spPr>
          <a:xfrm>
            <a:off x="779449" y="2348880"/>
            <a:ext cx="2340260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Felis (C++)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B188D65-86AD-27A6-F805-A318799ED228}"/>
              </a:ext>
            </a:extLst>
          </p:cNvPr>
          <p:cNvSpPr/>
          <p:nvPr/>
        </p:nvSpPr>
        <p:spPr>
          <a:xfrm>
            <a:off x="5904148" y="2348880"/>
            <a:ext cx="2340260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043DC8F-35F7-BC5B-F51F-868F09E0A4AE}"/>
              </a:ext>
            </a:extLst>
          </p:cNvPr>
          <p:cNvSpPr/>
          <p:nvPr/>
        </p:nvSpPr>
        <p:spPr>
          <a:xfrm>
            <a:off x="3818851" y="4401108"/>
            <a:ext cx="1386154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HDD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39B45A70-B3BC-DC61-8B2A-BE46ADE039DF}"/>
              </a:ext>
            </a:extLst>
          </p:cNvPr>
          <p:cNvSpPr/>
          <p:nvPr/>
        </p:nvSpPr>
        <p:spPr>
          <a:xfrm rot="1800000">
            <a:off x="2050382" y="3663492"/>
            <a:ext cx="1721555" cy="9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Petsc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write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42584CA-A96A-8381-DC91-15A2CF49D621}"/>
              </a:ext>
            </a:extLst>
          </p:cNvPr>
          <p:cNvSpPr/>
          <p:nvPr/>
        </p:nvSpPr>
        <p:spPr>
          <a:xfrm rot="19804378">
            <a:off x="5242969" y="3592825"/>
            <a:ext cx="1721555" cy="9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Custom</a:t>
            </a:r>
            <a:r>
              <a:rPr lang="de-DE" dirty="0"/>
              <a:t> </a:t>
            </a:r>
            <a:r>
              <a:rPr lang="de-DE" dirty="0" err="1">
                <a:solidFill>
                  <a:schemeClr val="tx1"/>
                </a:solidFill>
              </a:rPr>
              <a:t>read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2B434BD9-2BBD-1658-228B-1009D056BC63}"/>
              </a:ext>
            </a:extLst>
          </p:cNvPr>
          <p:cNvSpPr/>
          <p:nvPr/>
        </p:nvSpPr>
        <p:spPr>
          <a:xfrm>
            <a:off x="3299729" y="2348880"/>
            <a:ext cx="2340260" cy="1152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Commands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ZeroMQ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3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Resistive </a:t>
            </a:r>
            <a:r>
              <a:rPr lang="de-DE" dirty="0" err="1"/>
              <a:t>Waveguide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für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Quetscher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9530" y="4004197"/>
            <a:ext cx="4722950" cy="236147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08B933A-C84D-658A-0786-A55A339E03D2}"/>
              </a:ext>
            </a:extLst>
          </p:cNvPr>
          <p:cNvSpPr txBox="1"/>
          <p:nvPr/>
        </p:nvSpPr>
        <p:spPr>
          <a:xfrm>
            <a:off x="252412" y="4482737"/>
            <a:ext cx="3745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Computational </a:t>
            </a:r>
            <a:r>
              <a:rPr lang="de-DE" dirty="0" err="1"/>
              <a:t>cost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10…100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MOR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D2718C7-4390-4048-64EE-30203EBCDDE1}"/>
              </a:ext>
            </a:extLst>
          </p:cNvPr>
          <p:cNvGrpSpPr/>
          <p:nvPr/>
        </p:nvGrpSpPr>
        <p:grpSpPr>
          <a:xfrm>
            <a:off x="430612" y="2168860"/>
            <a:ext cx="3528392" cy="1469830"/>
            <a:chOff x="431540" y="2247202"/>
            <a:chExt cx="2881078" cy="862215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DF88AD6-C398-79B8-CC30-6D5F2BF3D65A}"/>
                </a:ext>
              </a:extLst>
            </p:cNvPr>
            <p:cNvSpPr/>
            <p:nvPr/>
          </p:nvSpPr>
          <p:spPr>
            <a:xfrm>
              <a:off x="1225306" y="2247845"/>
              <a:ext cx="1293544" cy="85776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1D46C253-5C1B-9F28-F0D0-994C0671155E}"/>
                </a:ext>
              </a:extLst>
            </p:cNvPr>
            <p:cNvCxnSpPr>
              <a:cxnSpLocks/>
            </p:cNvCxnSpPr>
            <p:nvPr/>
          </p:nvCxnSpPr>
          <p:spPr>
            <a:xfrm>
              <a:off x="1227439" y="2247202"/>
              <a:ext cx="0" cy="8571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694D1CC-CB2C-D484-068B-58B5F0344CD3}"/>
                </a:ext>
              </a:extLst>
            </p:cNvPr>
            <p:cNvCxnSpPr>
              <a:cxnSpLocks/>
            </p:cNvCxnSpPr>
            <p:nvPr/>
          </p:nvCxnSpPr>
          <p:spPr>
            <a:xfrm>
              <a:off x="2518851" y="2252298"/>
              <a:ext cx="0" cy="8571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542ABF0D-F700-290E-CD3F-0E695BA6B7EC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1" y="2247202"/>
              <a:ext cx="2881077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64DC27DE-3C7F-020D-8229-0E70FA9F6889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0" y="3104964"/>
              <a:ext cx="2881077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325197EB-4756-245B-9E32-82A1578A45E2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0" y="2676726"/>
              <a:ext cx="288032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E2E52DBA-BC35-4EDE-55EF-5F802584522B}"/>
              </a:ext>
            </a:extLst>
          </p:cNvPr>
          <p:cNvSpPr txBox="1"/>
          <p:nvPr/>
        </p:nvSpPr>
        <p:spPr>
          <a:xfrm>
            <a:off x="1402256" y="1549973"/>
            <a:ext cx="158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Simulation Domain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1000D31-D9CF-3F70-B6C3-4E9C15FEADF1}"/>
              </a:ext>
            </a:extLst>
          </p:cNvPr>
          <p:cNvSpPr txBox="1"/>
          <p:nvPr/>
        </p:nvSpPr>
        <p:spPr>
          <a:xfrm>
            <a:off x="430613" y="256263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Beam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99A112B-784A-EA2E-6B68-510A6DD0039B}"/>
              </a:ext>
            </a:extLst>
          </p:cNvPr>
          <p:cNvSpPr txBox="1"/>
          <p:nvPr/>
        </p:nvSpPr>
        <p:spPr>
          <a:xfrm>
            <a:off x="355792" y="154887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Resistive</a:t>
            </a:r>
          </a:p>
          <a:p>
            <a:pPr algn="ctr"/>
            <a:r>
              <a:rPr lang="de-DE" dirty="0"/>
              <a:t>wall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F93B064-5D9F-A71D-51EA-3BB08CCDE977}"/>
              </a:ext>
            </a:extLst>
          </p:cNvPr>
          <p:cNvSpPr txBox="1"/>
          <p:nvPr/>
        </p:nvSpPr>
        <p:spPr>
          <a:xfrm>
            <a:off x="1240684" y="3646765"/>
            <a:ext cx="1907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Waveguide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ports</a:t>
            </a:r>
            <a:br>
              <a:rPr lang="de-DE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(10 TM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modes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9442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ch"/>
  <p:tag name="DEFAULTTRANSPARENT" val="Falsch"/>
  <p:tag name="DEFAULTWORKAROUNDTRANSPARENCYBUG" val="Falsch"/>
  <p:tag name="DEFAULTRESOLUTION" val="300"/>
  <p:tag name="DEFAULTMAGNIFICATION" val="1"/>
  <p:tag name="DEFAULTFONTSIZE" val="10"/>
  <p:tag name="DEFAULTWIDTH" val="438"/>
  <p:tag name="DEFAULTHEIGHT" val="414"/>
</p:tagLst>
</file>

<file path=ppt/theme/theme1.xml><?xml version="1.0" encoding="utf-8"?>
<a:theme xmlns:a="http://schemas.openxmlformats.org/drawingml/2006/main" name="powerpointvorlag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243572"/>
      </a:accent2>
      <a:accent3>
        <a:srgbClr val="FFFFFF"/>
      </a:accent3>
      <a:accent4>
        <a:srgbClr val="000000"/>
      </a:accent4>
      <a:accent5>
        <a:srgbClr val="FEE1AA"/>
      </a:accent5>
      <a:accent6>
        <a:srgbClr val="202F67"/>
      </a:accent6>
      <a:hlink>
        <a:srgbClr val="00715E"/>
      </a:hlink>
      <a:folHlink>
        <a:srgbClr val="E6001A"/>
      </a:folHlink>
    </a:clrScheme>
    <a:fontScheme name="powerpoint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1036</Words>
  <Application>Microsoft Office PowerPoint</Application>
  <PresentationFormat>Bildschirmpräsentation (4:3)</PresentationFormat>
  <Paragraphs>228</Paragraphs>
  <Slides>22</Slides>
  <Notes>7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Arial (Textkörper)</vt:lpstr>
      <vt:lpstr>Bitstream Charter</vt:lpstr>
      <vt:lpstr>Cambria Math</vt:lpstr>
      <vt:lpstr>Stafford</vt:lpstr>
      <vt:lpstr>Symbol</vt:lpstr>
      <vt:lpstr>powerpointvorlage</vt:lpstr>
      <vt:lpstr>MOR based Fast Frequency Sweep for FELIS</vt:lpstr>
      <vt:lpstr>The FELIS Code</vt:lpstr>
      <vt:lpstr>The FELIS Code</vt:lpstr>
      <vt:lpstr>Problem Description</vt:lpstr>
      <vt:lpstr>Fast Frequency Sweep</vt:lpstr>
      <vt:lpstr>MOR overview (RBM)</vt:lpstr>
      <vt:lpstr>Further Features</vt:lpstr>
      <vt:lpstr>Architecture</vt:lpstr>
      <vt:lpstr>Results – Resistive Waveguide</vt:lpstr>
      <vt:lpstr>Results – WG Transition</vt:lpstr>
      <vt:lpstr>Results – WG Transition Mesh</vt:lpstr>
      <vt:lpstr>Results – WG Transition </vt:lpstr>
      <vt:lpstr>Results – WG Transition </vt:lpstr>
      <vt:lpstr>Results – Cube Cavity</vt:lpstr>
      <vt:lpstr>Results – Cube Cavity</vt:lpstr>
      <vt:lpstr>Computational overhead</vt:lpstr>
      <vt:lpstr>Outlook</vt:lpstr>
      <vt:lpstr>PowerPoint-Präsentation</vt:lpstr>
      <vt:lpstr>Results - Constriction</vt:lpstr>
      <vt:lpstr>Results – Square Cavity</vt:lpstr>
      <vt:lpstr>Results - Cubewire</vt:lpstr>
      <vt:lpstr>Results - Cubewire</vt:lpstr>
    </vt:vector>
  </TitlesOfParts>
  <Company>TEMF, TU Darmstadt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Präsentation</dc:title>
  <dc:subject>Mastervortrag</dc:subject>
  <dc:creator>Frederik Quetscher</dc:creator>
  <cp:lastModifiedBy>fq75wyge@tu-darmstadt.de</cp:lastModifiedBy>
  <cp:revision>2187</cp:revision>
  <cp:lastPrinted>2019-04-12T09:06:02Z</cp:lastPrinted>
  <dcterms:created xsi:type="dcterms:W3CDTF">2008-01-08T12:53:38Z</dcterms:created>
  <dcterms:modified xsi:type="dcterms:W3CDTF">2023-01-25T13:12:23Z</dcterms:modified>
</cp:coreProperties>
</file>