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0"/>
  </p:notesMasterIdLst>
  <p:handoutMasterIdLst>
    <p:handoutMasterId r:id="rId21"/>
  </p:handoutMasterIdLst>
  <p:sldIdLst>
    <p:sldId id="380" r:id="rId2"/>
    <p:sldId id="655" r:id="rId3"/>
    <p:sldId id="676" r:id="rId4"/>
    <p:sldId id="677" r:id="rId5"/>
    <p:sldId id="678" r:id="rId6"/>
    <p:sldId id="680" r:id="rId7"/>
    <p:sldId id="552" r:id="rId8"/>
    <p:sldId id="645" r:id="rId9"/>
    <p:sldId id="656" r:id="rId10"/>
    <p:sldId id="657" r:id="rId11"/>
    <p:sldId id="666" r:id="rId12"/>
    <p:sldId id="665" r:id="rId13"/>
    <p:sldId id="643" r:id="rId14"/>
    <p:sldId id="667" r:id="rId15"/>
    <p:sldId id="668" r:id="rId16"/>
    <p:sldId id="669" r:id="rId17"/>
    <p:sldId id="681" r:id="rId18"/>
    <p:sldId id="654" r:id="rId19"/>
  </p:sldIdLst>
  <p:sldSz cx="9144000" cy="6858000" type="screen4x3"/>
  <p:notesSz cx="9240838" cy="6954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62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224" y="-90"/>
      </p:cViewPr>
      <p:guideLst>
        <p:guide orient="horz" pos="2191"/>
        <p:guide pos="29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>
            <a:extLst>
              <a:ext uri="{FF2B5EF4-FFF2-40B4-BE49-F238E27FC236}">
                <a16:creationId xmlns:a16="http://schemas.microsoft.com/office/drawing/2014/main" id="{57C49C48-85DA-EC40-977D-FB7B19A5B0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1027">
            <a:extLst>
              <a:ext uri="{FF2B5EF4-FFF2-40B4-BE49-F238E27FC236}">
                <a16:creationId xmlns:a16="http://schemas.microsoft.com/office/drawing/2014/main" id="{AE461553-17F7-B543-A8BB-EA04EF3DAE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1028">
            <a:extLst>
              <a:ext uri="{FF2B5EF4-FFF2-40B4-BE49-F238E27FC236}">
                <a16:creationId xmlns:a16="http://schemas.microsoft.com/office/drawing/2014/main" id="{9EBFD582-F700-1D4A-8DEF-2FA082A20F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1029">
            <a:extLst>
              <a:ext uri="{FF2B5EF4-FFF2-40B4-BE49-F238E27FC236}">
                <a16:creationId xmlns:a16="http://schemas.microsoft.com/office/drawing/2014/main" id="{45081742-F052-0F4E-BBEB-579C0DA647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5182E-C327-4C45-A42A-7A1D49B92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CD4A82A-DDAD-9347-9BDF-5551ED7A85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9C72F0D-C9E0-9B44-B4C5-F7BC5DF9DE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D9DE354-2733-E045-B620-EA1354C589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2288"/>
            <a:ext cx="3475038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9C0C5CA6-3EB6-3C44-9A66-8669B2BED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03588"/>
            <a:ext cx="6777038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3857D9B4-82D4-D84B-8B14-3177850078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943C82AC-F0BA-6C46-8DAA-399E7DB23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580070-6692-DF42-9827-EAF67A307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6C16C3E-14DE-7A4B-A15E-B3499908B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603EF2-A088-A443-86DC-9E2F61F4E9B0}" type="slidenum">
              <a:rPr lang="en-US" altLang="en-US" smtClean="0">
                <a:latin typeface="Tahoma" panose="020B0604030504040204" pitchFamily="34" charset="0"/>
              </a:rPr>
              <a:pPr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6C2E69E-17F3-6C4C-A4BA-E2E8FFE48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FDEB427-B0F2-6E49-9AA6-8D972EC1F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E82E636-8A7E-4043-8ECD-B93A7871F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C31C7BA-771B-4B42-A0BA-5CA7E3284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7C5FC9-4122-2840-977B-1E06FB379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26CF1-E866-C745-8148-43C9F1E8EDDD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756695-BDE3-1B4B-ADA2-8B44669A0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80E15B-154D-594C-9E18-D0336F2B0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BCDD-97B2-504B-B387-B150F6723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3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1FD70E-3845-4147-A87C-0954E670E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04E2-5EBB-074A-997E-F8ADB74E61BB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7FE1E-65D9-1742-8DFE-5936F94C4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44A3C4-1230-1E46-9A32-AB8188EDD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9E61-F71A-9A43-B71D-6030FF347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7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5356A7-1686-774E-A958-2E8A4D4C0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9176-283E-F24B-BA8C-D947748788FE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09AC1D-BA04-A44A-973D-03F5E36A3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C301E-4451-A94B-A97A-0B882BA4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88E0-2BAB-774A-8E48-BBCBA5884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28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69F8AA-E17B-A442-89A6-808916011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7131-565C-3047-9DAC-B2CC7F3FD5C6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84AFF-599A-EF49-B1A9-F3599AFA6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DD8EE-0C02-B244-B108-C17894976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8504-A83E-B541-A129-DB0AA22DB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86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821BE9-D322-1349-B4A2-98BAE99B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76D7-2B36-9C42-9343-C82AD5E184E4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51B2F-CFF9-6249-A4F5-7D68E5E7C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A30A2A-928A-7D4D-BF2B-A4218CAEA4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18BEB-EDC1-AA42-9FC9-B2DA7AA87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5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17005-7BBF-2E48-8CB2-D8D63F180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63AE-67FB-8549-99A9-273825BDFA30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5CDF3-B489-AB4D-AB44-B4A97D424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790E2-E3D6-DA48-B24E-96A841E5D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4EAA4-89E5-2E45-8DF7-DFA6E03B8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0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080E15-D783-DA4D-8EEE-7F866106E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DA87-EE66-714A-AAC7-C7F2BD5AB863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1EF12A-EA37-684D-9F97-4309EB1E4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BE45BD-6957-6447-99AA-8F334092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A4A35-8A31-DF48-83F1-09D1FE221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FF852E-5696-AE49-B22E-7F9CD016E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12A7-6565-EA4E-B5FB-D39102693230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A1A467-B13F-A142-8022-E386C351A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C754-AC25-1143-99A6-79E99AEEF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258-C557-5E43-9496-16214AE46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0EF79E-9B5D-5C47-A2BA-12D4016BD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12237-504E-DB40-9BE0-57D080748131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D5A902-EB4E-8A4B-8B42-10BF3187E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08243C-52C5-274C-89AF-813782A37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A7C8-B56F-DB4E-AA7F-38D65258F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7FC70-DB2D-C547-9753-9BCDBD591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6FD4-D850-0A47-9EF7-DE371A760682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45F31-901C-E24D-9E94-3E87515B8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75AC9-DAED-154F-92BF-A20ECE6B6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E2612-6353-4044-A905-F5BA9A938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E294A-4F42-094D-A6A8-C54436141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DF922-0AE7-B845-8EC0-FAB31299E479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389A-CCA6-DF4A-9C03-BB3C68742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D26CF-7396-C544-BFE5-A487B48D5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EAE6D-6872-F740-9E0B-C60D6C19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1D2590-5359-F34B-9EB0-98E84A9D5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30AC37-9673-9C4B-8D4A-C6CFB39E0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764912E-419C-7A4F-9B36-BAE5D5FFB4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EC89779D-F813-1749-B64A-3BF762AE0ABD}" type="datetime1">
              <a:rPr lang="en-US" altLang="en-US"/>
              <a:pPr>
                <a:defRPr/>
              </a:pPr>
              <a:t>3/16/21</a:t>
            </a:fld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9FD6C920-402B-184B-9246-681D3836A7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5FAA1A7C-F3AA-314A-84D6-75E34A0167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5802A126-7D75-F546-A702-C6B22F0C6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BC95582-AF4D-4342-8DF5-8C107215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74429489-EE71-5F40-A0AC-1F6C5596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4B948FF-3777-C64F-8097-5C7F967FA8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6100" y="444500"/>
            <a:ext cx="8597900" cy="1473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CIS 470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</a:b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Mobile App Development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053F3EA-FDF9-B04E-995B-9F915D08F91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7400" y="2752725"/>
            <a:ext cx="7594600" cy="330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Lecture 15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Wenbing Zhao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Department of Electrical Engineering and Computer Science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Cleveland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State University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363" name="Date Placeholder 1">
            <a:extLst>
              <a:ext uri="{FF2B5EF4-FFF2-40B4-BE49-F238E27FC236}">
                <a16:creationId xmlns:a16="http://schemas.microsoft.com/office/drawing/2014/main" id="{9D0EBFF5-750B-FD43-AA54-394080CBD2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66BD6-AB38-D846-81AA-21D36E2F26A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5364" name="Footer Placeholder 2">
            <a:extLst>
              <a:ext uri="{FF2B5EF4-FFF2-40B4-BE49-F238E27FC236}">
                <a16:creationId xmlns:a16="http://schemas.microsoft.com/office/drawing/2014/main" id="{43F109B6-404A-E54F-8B6C-6C805BA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3581400D-3C68-5F4C-9F6A-9EC691FA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260F2B-34CF-064F-A761-42FDD5EEB13C}" type="slidenum">
              <a:rPr lang="en-US" altLang="en-US" smtClean="0">
                <a:latin typeface="Garamond" panose="02020404030301010803" pitchFamily="18" charset="0"/>
              </a:rPr>
              <a:pPr/>
              <a:t>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9F7D2-25C9-F94A-87A0-296A787AFB54}"/>
              </a:ext>
            </a:extLst>
          </p:cNvPr>
          <p:cNvSpPr/>
          <p:nvPr/>
        </p:nvSpPr>
        <p:spPr>
          <a:xfrm>
            <a:off x="457200" y="883198"/>
            <a:ext cx="8080625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onProgressUpdate</a:t>
            </a:r>
            <a:r>
              <a:rPr lang="en-US" sz="1200" dirty="0"/>
              <a:t>(Integer... progress)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"Downloading files"</a:t>
            </a:r>
            <a:r>
              <a:rPr lang="en-US" sz="1200" dirty="0"/>
              <a:t>, </a:t>
            </a:r>
            <a:r>
              <a:rPr lang="en-US" sz="1200" dirty="0" err="1"/>
              <a:t>String.</a:t>
            </a:r>
            <a:r>
              <a:rPr lang="en-US" sz="1200" i="1" dirty="0" err="1"/>
              <a:t>valueOf</a:t>
            </a:r>
            <a:r>
              <a:rPr lang="en-US" sz="1200" dirty="0"/>
              <a:t>(progress[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]) + </a:t>
            </a:r>
            <a:r>
              <a:rPr lang="en-US" sz="1200" b="1" dirty="0">
                <a:solidFill>
                  <a:srgbClr val="008000"/>
                </a:solidFill>
              </a:rPr>
              <a:t>"% downloaded"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getBaseContext</a:t>
            </a:r>
            <a:r>
              <a:rPr lang="en-US" sz="1200" dirty="0"/>
              <a:t>(),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String.</a:t>
            </a:r>
            <a:r>
              <a:rPr lang="en-US" sz="1200" i="1" dirty="0" err="1"/>
              <a:t>valueOf</a:t>
            </a:r>
            <a:r>
              <a:rPr lang="en-US" sz="1200" dirty="0"/>
              <a:t>(progress[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]) + </a:t>
            </a:r>
            <a:r>
              <a:rPr lang="en-US" sz="1200" b="1" dirty="0">
                <a:solidFill>
                  <a:srgbClr val="008000"/>
                </a:solidFill>
              </a:rPr>
              <a:t>"% downloaded-"</a:t>
            </a:r>
            <a:r>
              <a:rPr lang="en-US" sz="1200" dirty="0"/>
              <a:t>+</a:t>
            </a:r>
            <a:r>
              <a:rPr lang="en-US" sz="1200" b="1" dirty="0">
                <a:solidFill>
                  <a:srgbClr val="660E7A"/>
                </a:solidFill>
              </a:rPr>
              <a:t>counter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onPostExecute</a:t>
            </a:r>
            <a:r>
              <a:rPr lang="en-US" sz="1200" dirty="0"/>
              <a:t>(Long result)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getBaseContext</a:t>
            </a:r>
            <a:r>
              <a:rPr lang="en-US" sz="1200" dirty="0"/>
              <a:t>(), </a:t>
            </a:r>
            <a:r>
              <a:rPr lang="en-US" sz="1200" b="1" dirty="0">
                <a:solidFill>
                  <a:srgbClr val="008000"/>
                </a:solidFill>
              </a:rPr>
              <a:t>"Downloaded " </a:t>
            </a:r>
            <a:r>
              <a:rPr lang="en-US" sz="1200" dirty="0"/>
              <a:t>+ result + </a:t>
            </a:r>
            <a:r>
              <a:rPr lang="en-US" sz="1200" b="1" dirty="0">
                <a:solidFill>
                  <a:srgbClr val="008000"/>
                </a:solidFill>
              </a:rPr>
              <a:t>" bytes"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i="1" dirty="0">
                <a:solidFill>
                  <a:srgbClr val="808080"/>
                </a:solidFill>
              </a:rPr>
              <a:t>//</a:t>
            </a:r>
            <a:r>
              <a:rPr lang="en-US" sz="1200" i="1" dirty="0" err="1">
                <a:solidFill>
                  <a:srgbClr val="808080"/>
                </a:solidFill>
              </a:rPr>
              <a:t>stopSelf</a:t>
            </a:r>
            <a:r>
              <a:rPr lang="en-US" sz="1200" i="1" dirty="0">
                <a:solidFill>
                  <a:srgbClr val="808080"/>
                </a:solidFill>
              </a:rPr>
              <a:t>();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DownloadFile</a:t>
            </a:r>
            <a:r>
              <a:rPr lang="en-US" sz="1200" dirty="0"/>
              <a:t>(URL </a:t>
            </a:r>
            <a:r>
              <a:rPr lang="en-US" sz="1200" dirty="0" err="1"/>
              <a:t>url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i="1" dirty="0">
                <a:solidFill>
                  <a:srgbClr val="808080"/>
                </a:solidFill>
              </a:rPr>
              <a:t>//---simulate taking some time to download a file---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    </a:t>
            </a:r>
            <a:r>
              <a:rPr lang="en-US" sz="1200" dirty="0" err="1"/>
              <a:t>Thread.</a:t>
            </a:r>
            <a:r>
              <a:rPr lang="en-US" sz="1200" i="1" dirty="0" err="1"/>
              <a:t>sleep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5000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InterruptedException</a:t>
            </a:r>
            <a:r>
              <a:rPr lang="en-US" sz="1200" dirty="0"/>
              <a:t> e)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i="1" dirty="0">
                <a:solidFill>
                  <a:srgbClr val="808080"/>
                </a:solidFill>
              </a:rPr>
              <a:t>//---return an arbitrary number representing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// the size of the file downloaded---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>
                <a:solidFill>
                  <a:srgbClr val="0000FF"/>
                </a:solidFill>
              </a:rPr>
              <a:t>100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8322-35A6-3544-B5A0-ED8B266A3010}"/>
              </a:ext>
            </a:extLst>
          </p:cNvPr>
          <p:cNvSpPr/>
          <p:nvPr/>
        </p:nvSpPr>
        <p:spPr>
          <a:xfrm>
            <a:off x="506002" y="457809"/>
            <a:ext cx="6316038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/>
              <a:t>onProgressUpdate</a:t>
            </a:r>
            <a:r>
              <a:rPr lang="en-US" sz="1200" i="1" dirty="0"/>
              <a:t> is invoked when you call </a:t>
            </a:r>
            <a:r>
              <a:rPr lang="en-US" sz="1200" i="1" dirty="0" err="1"/>
              <a:t>publishProgress</a:t>
            </a:r>
            <a:r>
              <a:rPr lang="en-US" sz="1200" i="1" dirty="0"/>
              <a:t>()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52A5C-5F21-0645-A792-3F2AEE89E769}"/>
              </a:ext>
            </a:extLst>
          </p:cNvPr>
          <p:cNvSpPr/>
          <p:nvPr/>
        </p:nvSpPr>
        <p:spPr>
          <a:xfrm>
            <a:off x="1973494" y="2778056"/>
            <a:ext cx="6316038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Call </a:t>
            </a:r>
            <a:r>
              <a:rPr lang="en-US" sz="1200" i="1" dirty="0" err="1"/>
              <a:t>stopSelf</a:t>
            </a:r>
            <a:r>
              <a:rPr lang="en-US" sz="1200" i="1" dirty="0"/>
              <a:t>() if you want to destroy the service as soon as the long-running task is done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5D898-BCB9-E64A-A425-CDF8DEE8E3BE}"/>
              </a:ext>
            </a:extLst>
          </p:cNvPr>
          <p:cNvSpPr/>
          <p:nvPr/>
        </p:nvSpPr>
        <p:spPr>
          <a:xfrm>
            <a:off x="4083977" y="1911292"/>
            <a:ext cx="409425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</a:rPr>
              <a:t>The </a:t>
            </a:r>
            <a:r>
              <a:rPr lang="en-US" sz="1200" dirty="0" err="1">
                <a:latin typeface="Times" pitchFamily="2" charset="0"/>
              </a:rPr>
              <a:t>onPostExecute</a:t>
            </a:r>
            <a:r>
              <a:rPr lang="en-US" sz="1200" dirty="0">
                <a:latin typeface="Times" pitchFamily="2" charset="0"/>
              </a:rPr>
              <a:t>() is invoked in the UI thread and is called when the </a:t>
            </a:r>
            <a:r>
              <a:rPr lang="en-US" sz="1200" dirty="0" err="1">
                <a:latin typeface="Times" pitchFamily="2" charset="0"/>
              </a:rPr>
              <a:t>doInBackground</a:t>
            </a:r>
            <a:r>
              <a:rPr lang="en-US" sz="1200" dirty="0">
                <a:latin typeface="Times" pitchFamily="2" charset="0"/>
              </a:rPr>
              <a:t>() method has finished execution</a:t>
            </a:r>
            <a:endParaRPr lang="en-US" sz="120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7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3/17/21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Basic Service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1" y="1250950"/>
            <a:ext cx="2820256" cy="1132654"/>
          </a:xfrm>
        </p:spPr>
        <p:txBody>
          <a:bodyPr/>
          <a:lstStyle/>
          <a:p>
            <a:r>
              <a:rPr lang="en-US" sz="2000" dirty="0"/>
              <a:t>Modify layout: add two buttons to start/stop service</a:t>
            </a:r>
            <a:endParaRPr lang="en-US" sz="1800" dirty="0"/>
          </a:p>
          <a:p>
            <a:endParaRPr lang="en-US" altLang="en-US" sz="105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5B593-A5E0-144F-8CBE-CFC63B4569B6}"/>
              </a:ext>
            </a:extLst>
          </p:cNvPr>
          <p:cNvSpPr/>
          <p:nvPr/>
        </p:nvSpPr>
        <p:spPr>
          <a:xfrm>
            <a:off x="3628063" y="103153"/>
            <a:ext cx="5275779" cy="67403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&lt;?xml version="1.0" encoding="utf-8"?&gt;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 err="1"/>
              <a:t>androidx.constraintlayout.widget.ConstraintLayout</a:t>
            </a:r>
            <a:r>
              <a:rPr lang="en-US" sz="1200" dirty="0"/>
              <a:t> </a:t>
            </a:r>
            <a:r>
              <a:rPr lang="en-US" sz="1200" dirty="0" err="1"/>
              <a:t>xmlns:android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</a:t>
            </a:r>
            <a:r>
              <a:rPr lang="en-US" sz="1200" dirty="0" err="1"/>
              <a:t>apk</a:t>
            </a:r>
            <a:r>
              <a:rPr lang="en-US" sz="1200" dirty="0"/>
              <a:t>/res/android"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xmlns:app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</a:t>
            </a:r>
            <a:r>
              <a:rPr lang="en-US" sz="1200" dirty="0" err="1"/>
              <a:t>apk</a:t>
            </a:r>
            <a:r>
              <a:rPr lang="en-US" sz="1200" dirty="0"/>
              <a:t>/res-auto"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xmlns:tools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/tools"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tools:context</a:t>
            </a:r>
            <a:r>
              <a:rPr lang="en-US" sz="1200" dirty="0"/>
              <a:t>=".</a:t>
            </a:r>
            <a:r>
              <a:rPr lang="en-US" sz="1200" dirty="0" err="1"/>
              <a:t>MainActivity</a:t>
            </a:r>
            <a:r>
              <a:rPr lang="en-US" sz="1200" dirty="0"/>
              <a:t>"&gt;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&lt;Button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</a:t>
            </a:r>
            <a:r>
              <a:rPr lang="en-US" sz="1200" dirty="0"/>
              <a:t>="Start Service"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="90dp"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="50dp"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btnStartService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app:layout_constraintLeft_toLeftOf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app:layout_constraintTop_toTopOf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android:layout_marginTop</a:t>
            </a:r>
            <a:r>
              <a:rPr lang="en-US" sz="1200" dirty="0"/>
              <a:t>="16dp"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app:layout_constraintRight_toRightOf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app:layout_constraintBottom_toTopOf</a:t>
            </a:r>
            <a:r>
              <a:rPr lang="en-US" sz="1200" dirty="0"/>
              <a:t>="@+id/</a:t>
            </a:r>
            <a:r>
              <a:rPr lang="en-US" sz="1200" dirty="0" err="1"/>
              <a:t>btnStopService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android:layout_marginBottom</a:t>
            </a:r>
            <a:r>
              <a:rPr lang="en-US" sz="1200" dirty="0"/>
              <a:t>="8dp"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android:onClick</a:t>
            </a:r>
            <a:r>
              <a:rPr lang="en-US" sz="1200" dirty="0"/>
              <a:t>="</a:t>
            </a:r>
            <a:r>
              <a:rPr lang="en-US" sz="1200" dirty="0" err="1"/>
              <a:t>startService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    &lt;Button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</a:t>
            </a:r>
            <a:r>
              <a:rPr lang="en-US" sz="1200" dirty="0"/>
              <a:t>="Stop Service"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="88dp"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="48dp"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btnStopService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app:layout_constraintLeft_toLeftOf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android:layout_marginStart</a:t>
            </a:r>
            <a:r>
              <a:rPr lang="en-US" sz="1200" dirty="0"/>
              <a:t>="16dp"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app:layout_constraintTop_toTopOf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app:layout_constraintRight_toRightOf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android:layout_marginEnd</a:t>
            </a:r>
            <a:r>
              <a:rPr lang="en-US" sz="1200" dirty="0"/>
              <a:t>="16dp"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app:layout_constraintBottom_toBottomOf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android:onClick</a:t>
            </a:r>
            <a:r>
              <a:rPr lang="en-US" sz="1200" dirty="0"/>
              <a:t>="</a:t>
            </a:r>
            <a:r>
              <a:rPr lang="en-US" sz="1200" dirty="0" err="1"/>
              <a:t>stopService</a:t>
            </a:r>
            <a:r>
              <a:rPr lang="en-US" sz="1200" dirty="0"/>
              <a:t>" /&gt;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androidx.constraintlayout.widget.ConstraintLayout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917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3/17/21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Basic Service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7042935" cy="1132654"/>
          </a:xfrm>
        </p:spPr>
        <p:txBody>
          <a:bodyPr/>
          <a:lstStyle/>
          <a:p>
            <a:r>
              <a:rPr lang="en-US" sz="2000" dirty="0"/>
              <a:t>Modify </a:t>
            </a:r>
            <a:r>
              <a:rPr lang="en-US" sz="2000" dirty="0" err="1"/>
              <a:t>MainActivity.java</a:t>
            </a:r>
            <a:r>
              <a:rPr lang="en-US" sz="2000" dirty="0"/>
              <a:t>: start/stop service</a:t>
            </a:r>
            <a:endParaRPr lang="en-US" sz="1800" dirty="0"/>
          </a:p>
          <a:p>
            <a:endParaRPr lang="en-US" altLang="en-US" sz="105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F19F7-7522-0E40-A199-1EF7E254D14F}"/>
              </a:ext>
            </a:extLst>
          </p:cNvPr>
          <p:cNvSpPr/>
          <p:nvPr/>
        </p:nvSpPr>
        <p:spPr>
          <a:xfrm>
            <a:off x="500865" y="1747312"/>
            <a:ext cx="814227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androidx.appcompat.app.AppCompatActivity</a:t>
            </a:r>
            <a:r>
              <a:rPr lang="en-US" sz="1200" dirty="0"/>
              <a:t>;</a:t>
            </a:r>
          </a:p>
          <a:p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android.content.Intent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android.view.View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MainActivity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AppCompatActivity</a:t>
            </a:r>
            <a:r>
              <a:rPr lang="en-US" sz="1200" dirty="0"/>
              <a:t> {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</a:t>
            </a:r>
            <a:r>
              <a:rPr 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startService</a:t>
            </a:r>
            <a:r>
              <a:rPr lang="en-US" sz="1200" dirty="0"/>
              <a:t>(View view)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startService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Intent(</a:t>
            </a:r>
            <a:r>
              <a:rPr lang="en-US" sz="1200" dirty="0" err="1"/>
              <a:t>getBaseContext</a:t>
            </a:r>
            <a:r>
              <a:rPr lang="en-US" sz="1200" dirty="0"/>
              <a:t>(), </a:t>
            </a:r>
            <a:r>
              <a:rPr lang="en-US" sz="1200" dirty="0" err="1"/>
              <a:t>MyService.</a:t>
            </a:r>
            <a:r>
              <a:rPr lang="en-US" sz="1200" b="1" dirty="0" err="1">
                <a:solidFill>
                  <a:srgbClr val="000080"/>
                </a:solidFill>
              </a:rPr>
              <a:t>class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stopService</a:t>
            </a:r>
            <a:r>
              <a:rPr lang="en-US" sz="1200" dirty="0"/>
              <a:t>(View view)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stopService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Intent(</a:t>
            </a:r>
            <a:r>
              <a:rPr lang="en-US" sz="1200" dirty="0" err="1"/>
              <a:t>getBaseContext</a:t>
            </a:r>
            <a:r>
              <a:rPr lang="en-US" sz="1200" dirty="0"/>
              <a:t>(), </a:t>
            </a:r>
            <a:r>
              <a:rPr lang="en-US" sz="1200" dirty="0" err="1"/>
              <a:t>MyService.</a:t>
            </a:r>
            <a:r>
              <a:rPr lang="en-US" sz="1200" b="1" dirty="0" err="1">
                <a:solidFill>
                  <a:srgbClr val="000080"/>
                </a:solidFill>
              </a:rPr>
              <a:t>class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08BF6-0733-0646-897D-35BC9333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77813"/>
            <a:ext cx="2971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857250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Communication between Service and Activity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757" y="1281255"/>
            <a:ext cx="3174716" cy="4441450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Create another app and name it MyService2</a:t>
            </a: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Add a Java class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MyIntentService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Add the service in manifest</a:t>
            </a:r>
          </a:p>
          <a:p>
            <a:endParaRPr lang="en-US" altLang="en-US" sz="16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F1399-9DDC-6547-BE9B-7D9B5E383F6D}"/>
              </a:ext>
            </a:extLst>
          </p:cNvPr>
          <p:cNvSpPr/>
          <p:nvPr/>
        </p:nvSpPr>
        <p:spPr>
          <a:xfrm>
            <a:off x="3277458" y="1281255"/>
            <a:ext cx="5661059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&lt;?</a:t>
            </a:r>
            <a:r>
              <a:rPr lang="en-US" sz="1200" dirty="0">
                <a:solidFill>
                  <a:srgbClr val="0000FF"/>
                </a:solidFill>
              </a:rPr>
              <a:t>xml version=</a:t>
            </a:r>
            <a:r>
              <a:rPr lang="en-US" sz="1200" dirty="0">
                <a:solidFill>
                  <a:srgbClr val="008000"/>
                </a:solidFill>
              </a:rPr>
              <a:t>"1.0" </a:t>
            </a:r>
            <a:r>
              <a:rPr lang="en-US" sz="1200" dirty="0">
                <a:solidFill>
                  <a:srgbClr val="0000FF"/>
                </a:solidFill>
              </a:rPr>
              <a:t>encoding=</a:t>
            </a:r>
            <a:r>
              <a:rPr lang="en-US" sz="1200" dirty="0">
                <a:solidFill>
                  <a:srgbClr val="008000"/>
                </a:solidFill>
              </a:rPr>
              <a:t>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</a:t>
            </a:r>
            <a:r>
              <a:rPr lang="en-US" sz="1200" dirty="0">
                <a:solidFill>
                  <a:srgbClr val="000080"/>
                </a:solidFill>
              </a:rPr>
              <a:t>manifest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apk</a:t>
            </a:r>
            <a:r>
              <a:rPr lang="en-US" sz="1200" dirty="0">
                <a:solidFill>
                  <a:srgbClr val="008000"/>
                </a:solidFill>
              </a:rPr>
              <a:t>/res/android"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>
                <a:solidFill>
                  <a:srgbClr val="0000FF"/>
                </a:solidFill>
              </a:rPr>
              <a:t>package=</a:t>
            </a:r>
            <a:r>
              <a:rPr lang="en-US" sz="1200" dirty="0">
                <a:solidFill>
                  <a:srgbClr val="008000"/>
                </a:solidFill>
              </a:rPr>
              <a:t>"com.....myservices2"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:allowBackup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</a:t>
            </a:r>
            <a:r>
              <a:rPr lang="en-US" sz="1200" dirty="0" err="1">
                <a:solidFill>
                  <a:srgbClr val="008000"/>
                </a:solidFill>
              </a:rPr>
              <a:t>mipmap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ic_launcher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:label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"@string/</a:t>
            </a:r>
            <a:r>
              <a:rPr lang="en-US" sz="1200" dirty="0" err="1">
                <a:solidFill>
                  <a:srgbClr val="008000"/>
                </a:solidFill>
              </a:rPr>
              <a:t>app_name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:roundIcon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</a:t>
            </a:r>
            <a:r>
              <a:rPr lang="en-US" sz="1200" dirty="0" err="1">
                <a:solidFill>
                  <a:srgbClr val="008000"/>
                </a:solidFill>
              </a:rPr>
              <a:t>mipmap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ic_launcher_round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:supportsRtl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:theme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"@style/</a:t>
            </a:r>
            <a:r>
              <a:rPr lang="en-US" sz="1200" dirty="0" err="1">
                <a:solidFill>
                  <a:srgbClr val="008000"/>
                </a:solidFill>
              </a:rPr>
              <a:t>AppTheme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0080"/>
                </a:solidFill>
              </a:rPr>
              <a:t>activity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".</a:t>
            </a:r>
            <a:r>
              <a:rPr lang="en-US" sz="1200" dirty="0" err="1">
                <a:solidFill>
                  <a:srgbClr val="008000"/>
                </a:solidFill>
              </a:rPr>
              <a:t>MainActivity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action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android.intent.action.MAIN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category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android.intent.category.LAUNCHER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>
                <a:solidFill>
                  <a:srgbClr val="000080"/>
                </a:solidFill>
              </a:rPr>
              <a:t>activity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>
                <a:solidFill>
                  <a:srgbClr val="000080"/>
                </a:solidFill>
              </a:rPr>
              <a:t>service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:name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".</a:t>
            </a:r>
            <a:r>
              <a:rPr lang="en-US" sz="1200" b="1" dirty="0" err="1">
                <a:solidFill>
                  <a:srgbClr val="008000"/>
                </a:solidFill>
              </a:rPr>
              <a:t>MyIntentService</a:t>
            </a:r>
            <a:r>
              <a:rPr lang="en-US" sz="1200" b="1" dirty="0">
                <a:solidFill>
                  <a:srgbClr val="008000"/>
                </a:solidFill>
              </a:rPr>
              <a:t>" </a:t>
            </a:r>
            <a:r>
              <a:rPr lang="en-US" sz="1200" b="1" dirty="0"/>
              <a:t>/&gt;</a:t>
            </a:r>
            <a:br>
              <a:rPr lang="en-US" sz="1200" b="1" dirty="0"/>
            </a:br>
            <a:r>
              <a:rPr lang="en-US" sz="1200" dirty="0"/>
              <a:t>    &lt;/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solidFill>
                  <a:srgbClr val="000080"/>
                </a:solidFill>
              </a:rPr>
              <a:t>manifest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740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534231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Communication between Service and Activity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757" y="1281255"/>
            <a:ext cx="3174716" cy="958511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Populate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MyIntentService.java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1600" dirty="0">
              <a:cs typeface="ＭＳ Ｐゴシック" panose="020B060007020508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C8107-F803-844F-B507-FD456A749C49}"/>
              </a:ext>
            </a:extLst>
          </p:cNvPr>
          <p:cNvSpPr/>
          <p:nvPr/>
        </p:nvSpPr>
        <p:spPr>
          <a:xfrm>
            <a:off x="626723" y="3656746"/>
            <a:ext cx="3036014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//---send a broadcast to inform the activity</a:t>
            </a:r>
            <a:br>
              <a:rPr lang="en-US" sz="1200" i="1" dirty="0"/>
            </a:br>
            <a:r>
              <a:rPr lang="en-US" sz="1200" i="1" dirty="0"/>
              <a:t>// that the file has been downloaded---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53A16-1F33-6849-8907-C7E2C6EE5558}"/>
              </a:ext>
            </a:extLst>
          </p:cNvPr>
          <p:cNvSpPr/>
          <p:nvPr/>
        </p:nvSpPr>
        <p:spPr>
          <a:xfrm>
            <a:off x="3124200" y="795993"/>
            <a:ext cx="5721849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android.app.IntentService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android.content.Intent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android.util.Log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java.net.MalformedURLException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java.net.URL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MyIntentService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IntentService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dirty="0" err="1"/>
              <a:t>MyIntentService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super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MyIntentServiceName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onHandleIntent</a:t>
            </a:r>
            <a:r>
              <a:rPr lang="en-US" sz="1200" dirty="0"/>
              <a:t>(Intent intent)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result =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DownloadFile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URL(</a:t>
            </a:r>
            <a:r>
              <a:rPr lang="en-US" sz="1200" b="1" dirty="0">
                <a:solidFill>
                  <a:srgbClr val="008000"/>
                </a:solidFill>
              </a:rPr>
              <a:t>"http://</a:t>
            </a:r>
            <a:r>
              <a:rPr lang="en-US" sz="1200" b="1" dirty="0" err="1">
                <a:solidFill>
                  <a:srgbClr val="008000"/>
                </a:solidFill>
              </a:rPr>
              <a:t>www.amazon.com</a:t>
            </a:r>
            <a:r>
              <a:rPr lang="en-US" sz="1200" b="1" dirty="0">
                <a:solidFill>
                  <a:srgbClr val="008000"/>
                </a:solidFill>
              </a:rPr>
              <a:t>/</a:t>
            </a:r>
            <a:r>
              <a:rPr lang="en-US" sz="1200" b="1" dirty="0" err="1">
                <a:solidFill>
                  <a:srgbClr val="008000"/>
                </a:solidFill>
              </a:rPr>
              <a:t>somefile.pdf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IntentService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"Downloaded " </a:t>
            </a:r>
            <a:r>
              <a:rPr lang="en-US" sz="1200" dirty="0"/>
              <a:t>+ result + </a:t>
            </a:r>
            <a:r>
              <a:rPr lang="en-US" sz="1200" b="1" dirty="0">
                <a:solidFill>
                  <a:srgbClr val="008000"/>
                </a:solidFill>
              </a:rPr>
              <a:t>" bytes"</a:t>
            </a:r>
            <a:r>
              <a:rPr lang="en-US" sz="1200" dirty="0"/>
              <a:t>);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    </a:t>
            </a:r>
            <a:r>
              <a:rPr lang="en-US" sz="1200" dirty="0"/>
              <a:t>Intent </a:t>
            </a:r>
            <a:r>
              <a:rPr lang="en-US" sz="1200" dirty="0" err="1"/>
              <a:t>broadcastIntent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Intent();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 err="1"/>
              <a:t>broadcastIntent.setAction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"FILE_DOWNLOADED_ACTION"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getBaseContext</a:t>
            </a:r>
            <a:r>
              <a:rPr lang="en-US" sz="1200" dirty="0"/>
              <a:t>().</a:t>
            </a:r>
            <a:r>
              <a:rPr lang="en-US" sz="1200" b="1" dirty="0" err="1"/>
              <a:t>sendBroadcast</a:t>
            </a:r>
            <a:r>
              <a:rPr lang="en-US" sz="1200" dirty="0"/>
              <a:t>(</a:t>
            </a:r>
            <a:r>
              <a:rPr lang="en-US" sz="1200" dirty="0" err="1"/>
              <a:t>broadcastIntent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MalformedURLException</a:t>
            </a:r>
            <a:r>
              <a:rPr lang="en-US" sz="1200" dirty="0"/>
              <a:t> e)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DownloadFile</a:t>
            </a:r>
            <a:r>
              <a:rPr lang="en-US" sz="1200" dirty="0"/>
              <a:t>(URL </a:t>
            </a:r>
            <a:r>
              <a:rPr lang="en-US" sz="1200" dirty="0" err="1"/>
              <a:t>url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Thread.</a:t>
            </a:r>
            <a:r>
              <a:rPr lang="en-US" sz="1200" i="1" dirty="0" err="1"/>
              <a:t>sleep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5000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InterruptedException</a:t>
            </a:r>
            <a:r>
              <a:rPr lang="en-US" sz="1200" dirty="0"/>
              <a:t> e) {</a:t>
            </a:r>
            <a:r>
              <a:rPr lang="en-US" sz="1200" b="1" i="1" dirty="0">
                <a:solidFill>
                  <a:srgbClr val="0073BF"/>
                </a:solidFill>
              </a:rPr>
              <a:t> </a:t>
            </a:r>
            <a:r>
              <a:rPr lang="en-US" sz="1200" dirty="0" err="1"/>
              <a:t>e.printStackTrace</a:t>
            </a:r>
            <a:r>
              <a:rPr lang="en-US" sz="1200" dirty="0"/>
              <a:t>();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>
                <a:solidFill>
                  <a:srgbClr val="0000FF"/>
                </a:solidFill>
              </a:rPr>
              <a:t>100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04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3/17/21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534231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Communication between Service and Activity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757" y="1281255"/>
            <a:ext cx="3174716" cy="4441450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MainActivity.java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1600" dirty="0">
              <a:cs typeface="ＭＳ Ｐゴシック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B212C-8605-0541-9EC3-7916A76F4C3D}"/>
              </a:ext>
            </a:extLst>
          </p:cNvPr>
          <p:cNvSpPr/>
          <p:nvPr/>
        </p:nvSpPr>
        <p:spPr>
          <a:xfrm>
            <a:off x="1238035" y="4402918"/>
            <a:ext cx="293327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intent to filter for file downloaded intent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59C4C-B566-3242-BC81-D6C66EECB69B}"/>
              </a:ext>
            </a:extLst>
          </p:cNvPr>
          <p:cNvSpPr/>
          <p:nvPr/>
        </p:nvSpPr>
        <p:spPr>
          <a:xfrm>
            <a:off x="3832263" y="856357"/>
            <a:ext cx="4654192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androidx.appcompat.app.AppCompatActivity</a:t>
            </a:r>
            <a:r>
              <a:rPr lang="en-US" sz="1200" dirty="0"/>
              <a:t>;</a:t>
            </a:r>
          </a:p>
          <a:p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android.content.BroadcastReceiver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android.content.Context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android.content.Intent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android.content.IntentFilter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android.view.View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MainActivity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AppCompatActivity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IntentFilter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660E7A"/>
                </a:solidFill>
              </a:rPr>
              <a:t>intentFilter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</a:t>
            </a:r>
            <a:r>
              <a:rPr 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onResume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.onResume</a:t>
            </a:r>
            <a:r>
              <a:rPr lang="en-US" sz="1200" dirty="0"/>
              <a:t>();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intentFilter</a:t>
            </a:r>
            <a:r>
              <a:rPr lang="en-US" sz="1200" b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IntentFilter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intentFilter</a:t>
            </a:r>
            <a:r>
              <a:rPr lang="en-US" sz="1200" dirty="0" err="1"/>
              <a:t>.addAction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"FILE_DOWNLOADED_ACTION"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i="1" dirty="0">
                <a:solidFill>
                  <a:srgbClr val="808080"/>
                </a:solidFill>
              </a:rPr>
              <a:t>//---register the receiver---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 err="1"/>
              <a:t>registerReceiver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660E7A"/>
                </a:solidFill>
              </a:rPr>
              <a:t>intentReceiver</a:t>
            </a:r>
            <a:r>
              <a:rPr lang="en-US" sz="1200" dirty="0"/>
              <a:t>, </a:t>
            </a:r>
            <a:r>
              <a:rPr lang="en-US" sz="1200" b="1" dirty="0" err="1">
                <a:solidFill>
                  <a:srgbClr val="660E7A"/>
                </a:solidFill>
              </a:rPr>
              <a:t>intentFilter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onPause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.onPause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i="1" dirty="0">
                <a:solidFill>
                  <a:srgbClr val="808080"/>
                </a:solidFill>
              </a:rPr>
              <a:t>//---unregister the receiver---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 err="1"/>
              <a:t>unregisterReceiver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660E7A"/>
                </a:solidFill>
              </a:rPr>
              <a:t>intentReceiver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8210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534231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Communication between Service and Activity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757" y="1281255"/>
            <a:ext cx="7705618" cy="4441450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MainActivity.java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Modify the layout to add two buttons as before</a:t>
            </a:r>
          </a:p>
          <a:p>
            <a:endParaRPr lang="en-US" altLang="en-US" sz="16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FCAD7-72E5-874C-B89C-05532250F03F}"/>
              </a:ext>
            </a:extLst>
          </p:cNvPr>
          <p:cNvSpPr/>
          <p:nvPr/>
        </p:nvSpPr>
        <p:spPr>
          <a:xfrm>
            <a:off x="457199" y="1832148"/>
            <a:ext cx="5702157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startService</a:t>
            </a:r>
            <a:r>
              <a:rPr lang="en-US" sz="1200" dirty="0"/>
              <a:t>(View view) {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 err="1"/>
              <a:t>startService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Intent(</a:t>
            </a:r>
            <a:r>
              <a:rPr lang="en-US" sz="1200" dirty="0" err="1"/>
              <a:t>getBaseContext</a:t>
            </a:r>
            <a:r>
              <a:rPr lang="en-US" sz="1200" dirty="0"/>
              <a:t>(), </a:t>
            </a:r>
            <a:r>
              <a:rPr lang="en-US" sz="1200" dirty="0" err="1"/>
              <a:t>MyIntentService.</a:t>
            </a:r>
            <a:r>
              <a:rPr lang="en-US" sz="1200" b="1" dirty="0" err="1">
                <a:solidFill>
                  <a:srgbClr val="000080"/>
                </a:solidFill>
              </a:rPr>
              <a:t>class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stopService</a:t>
            </a:r>
            <a:r>
              <a:rPr lang="en-US" sz="1200" dirty="0"/>
              <a:t>(View view)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stopService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Intent(</a:t>
            </a:r>
            <a:r>
              <a:rPr lang="en-US" sz="1200" dirty="0" err="1"/>
              <a:t>getBaseContext</a:t>
            </a:r>
            <a:r>
              <a:rPr lang="en-US" sz="1200" dirty="0"/>
              <a:t>(), </a:t>
            </a:r>
            <a:r>
              <a:rPr lang="en-US" sz="1200" dirty="0" err="1"/>
              <a:t>MyIntentService.</a:t>
            </a:r>
            <a:r>
              <a:rPr lang="en-US" sz="1200" b="1" dirty="0" err="1">
                <a:solidFill>
                  <a:srgbClr val="000080"/>
                </a:solidFill>
              </a:rPr>
              <a:t>class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dirty="0" err="1"/>
              <a:t>BroadcastReceiver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660E7A"/>
                </a:solidFill>
              </a:rPr>
              <a:t>intentReceiver</a:t>
            </a:r>
            <a:r>
              <a:rPr lang="en-US" sz="1200" b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BroadcastReceiver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onReceive</a:t>
            </a:r>
            <a:r>
              <a:rPr lang="en-US" sz="1200" dirty="0"/>
              <a:t>(Context context, Intent intent)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getBaseContext</a:t>
            </a:r>
            <a:r>
              <a:rPr lang="en-US" sz="1200" dirty="0"/>
              <a:t>(), </a:t>
            </a:r>
            <a:r>
              <a:rPr lang="en-US" sz="1200" b="1" dirty="0">
                <a:solidFill>
                  <a:srgbClr val="008000"/>
                </a:solidFill>
              </a:rPr>
              <a:t>"File downloaded!"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AEC43-0665-4E49-9177-14143757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18" y="957320"/>
            <a:ext cx="2636424" cy="50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0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534231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Communication between Service and Activity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757" y="1281255"/>
            <a:ext cx="7705618" cy="848334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You can put data into the intent as a way to communicate specific data between the main activity and the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2F547-8F76-7D49-B57E-17C66AF13001}"/>
              </a:ext>
            </a:extLst>
          </p:cNvPr>
          <p:cNvSpPr/>
          <p:nvPr/>
        </p:nvSpPr>
        <p:spPr>
          <a:xfrm>
            <a:off x="360946" y="3171944"/>
            <a:ext cx="8145379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81B60"/>
                </a:solidFill>
              </a:rPr>
              <a:t>    // Creates a new Intent containing a Uri object BROADCAST_ACTION is a custom Intent action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>
                <a:solidFill>
                  <a:srgbClr val="9C27B0"/>
                </a:solidFill>
              </a:rPr>
              <a:t>Intent</a:t>
            </a:r>
            <a:r>
              <a:rPr lang="en-US" sz="1400" dirty="0"/>
              <a:t> </a:t>
            </a:r>
            <a:r>
              <a:rPr lang="en-US" sz="1400" dirty="0" err="1"/>
              <a:t>localIntent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3B78E7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C27B0"/>
                </a:solidFill>
              </a:rPr>
              <a:t>Intent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9C27B0"/>
                </a:solidFill>
              </a:rPr>
              <a:t>Constants</a:t>
            </a:r>
            <a:r>
              <a:rPr lang="en-US" sz="1400" dirty="0" err="1"/>
              <a:t>.BROADCAST_ACTION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            </a:t>
            </a:r>
            <a:r>
              <a:rPr lang="en-US" sz="1400" dirty="0">
                <a:solidFill>
                  <a:srgbClr val="D81B60"/>
                </a:solidFill>
              </a:rPr>
              <a:t>// Puts the status into the Intent</a:t>
            </a:r>
            <a:br>
              <a:rPr lang="en-US" sz="1400" dirty="0"/>
            </a:br>
            <a:r>
              <a:rPr lang="en-US" sz="1400" dirty="0"/>
              <a:t>            .</a:t>
            </a:r>
            <a:r>
              <a:rPr lang="en-US" sz="1400" dirty="0" err="1"/>
              <a:t>putExtra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9C27B0"/>
                </a:solidFill>
              </a:rPr>
              <a:t>Constants</a:t>
            </a:r>
            <a:r>
              <a:rPr lang="en-US" sz="1400" dirty="0" err="1"/>
              <a:t>.EXTENDED_DATA_STATUS</a:t>
            </a:r>
            <a:r>
              <a:rPr lang="en-US" sz="1400" dirty="0"/>
              <a:t>, status);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>
                <a:solidFill>
                  <a:srgbClr val="D81B60"/>
                </a:solidFill>
              </a:rPr>
              <a:t>// Broadcasts the Intent to receivers in this app.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 err="1">
                <a:solidFill>
                  <a:srgbClr val="9C27B0"/>
                </a:solidFill>
              </a:rPr>
              <a:t>LocalBroadcastManager</a:t>
            </a:r>
            <a:r>
              <a:rPr lang="en-US" sz="1400" dirty="0" err="1"/>
              <a:t>.getInstance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B78E7"/>
                </a:solidFill>
              </a:rPr>
              <a:t>this</a:t>
            </a:r>
            <a:r>
              <a:rPr lang="en-US" sz="1400" dirty="0"/>
              <a:t>).</a:t>
            </a:r>
            <a:r>
              <a:rPr lang="en-US" sz="1400" dirty="0" err="1"/>
              <a:t>sendBroadcast</a:t>
            </a:r>
            <a:r>
              <a:rPr lang="en-US" sz="1400" dirty="0"/>
              <a:t>(</a:t>
            </a:r>
            <a:r>
              <a:rPr lang="en-US" sz="1400" dirty="0" err="1"/>
              <a:t>localIntent</a:t>
            </a:r>
            <a:r>
              <a:rPr lang="en-US" sz="1400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DFFCA-16DA-E84A-962B-FA85E764D271}"/>
              </a:ext>
            </a:extLst>
          </p:cNvPr>
          <p:cNvSpPr/>
          <p:nvPr/>
        </p:nvSpPr>
        <p:spPr>
          <a:xfrm>
            <a:off x="360947" y="2136339"/>
            <a:ext cx="814537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81B60"/>
                </a:solidFill>
              </a:rPr>
              <a:t>// Creates a new Intent to start a service. Passes a URI in the Intent's "data" field.</a:t>
            </a:r>
            <a:br>
              <a:rPr lang="en-US" sz="1400" dirty="0">
                <a:solidFill>
                  <a:srgbClr val="D81B60"/>
                </a:solidFill>
              </a:rPr>
            </a:br>
            <a:r>
              <a:rPr lang="en-US" sz="1400" dirty="0" err="1"/>
              <a:t>mServiceIntent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3B78E7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C27B0"/>
                </a:solidFill>
              </a:rPr>
              <a:t>Intent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 err="1"/>
              <a:t>mServiceIntent.putExtra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D904F"/>
                </a:solidFill>
              </a:rPr>
              <a:t>"</a:t>
            </a:r>
            <a:r>
              <a:rPr lang="en-US" sz="1400" dirty="0" err="1">
                <a:solidFill>
                  <a:srgbClr val="0D904F"/>
                </a:solidFill>
              </a:rPr>
              <a:t>download_url</a:t>
            </a:r>
            <a:r>
              <a:rPr lang="en-US" sz="1400" dirty="0">
                <a:solidFill>
                  <a:srgbClr val="0D904F"/>
                </a:solidFill>
              </a:rPr>
              <a:t>"</a:t>
            </a:r>
            <a:r>
              <a:rPr lang="en-US" sz="1400" dirty="0"/>
              <a:t>, </a:t>
            </a:r>
            <a:r>
              <a:rPr lang="en-US" sz="1400" dirty="0" err="1"/>
              <a:t>dataUrl</a:t>
            </a:r>
            <a:r>
              <a:rPr lang="en-US" sz="1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3311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18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Homework#</a:t>
            </a:r>
            <a:r>
              <a:rPr lang="en-US" altLang="zh-CN" sz="3600" dirty="0"/>
              <a:t>18</a:t>
            </a:r>
            <a:endParaRPr lang="en-US" altLang="en-US" sz="3600" dirty="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108869"/>
            <a:ext cx="8296275" cy="5062538"/>
          </a:xfrm>
        </p:spPr>
        <p:txBody>
          <a:bodyPr/>
          <a:lstStyle/>
          <a:p>
            <a:r>
              <a:rPr lang="en-US" altLang="en-US" sz="2400" dirty="0">
                <a:cs typeface="ＭＳ Ｐゴシック" panose="020B0600070205080204" pitchFamily="34" charset="-128"/>
              </a:rPr>
              <a:t>Modify the </a:t>
            </a:r>
            <a:r>
              <a:rPr lang="en-US" sz="2400" dirty="0"/>
              <a:t>Services</a:t>
            </a:r>
            <a:r>
              <a:rPr lang="en-US" altLang="en-US" sz="2400" dirty="0">
                <a:cs typeface="ＭＳ Ｐゴシック" panose="020B0600070205080204" pitchFamily="34" charset="-128"/>
              </a:rPr>
              <a:t> app:</a:t>
            </a:r>
          </a:p>
          <a:p>
            <a:pPr lvl="1"/>
            <a:r>
              <a:rPr lang="en-US" altLang="en-US" sz="2000" dirty="0">
                <a:cs typeface="ＭＳ Ｐゴシック" panose="020B0600070205080204" pitchFamily="34" charset="-128"/>
              </a:rPr>
              <a:t>Use a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ProgressBar</a:t>
            </a:r>
            <a:r>
              <a:rPr lang="en-US" altLang="en-US" sz="2000" dirty="0">
                <a:cs typeface="ＭＳ Ｐゴシック" panose="020B0600070205080204" pitchFamily="34" charset="-128"/>
              </a:rPr>
              <a:t> view instead/in addition to the Toast to display the progress made by the service </a:t>
            </a:r>
          </a:p>
          <a:p>
            <a:pPr lvl="1"/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400" dirty="0">
              <a:cs typeface="ＭＳ Ｐゴシック" panose="020B0600070205080204" pitchFamily="34" charset="-128"/>
            </a:endParaRPr>
          </a:p>
          <a:p>
            <a:endParaRPr lang="en-US" altLang="en-US" sz="1800" dirty="0">
              <a:cs typeface="ＭＳ Ｐゴシック" panose="020B0600070205080204" pitchFamily="34" charset="-128"/>
            </a:endParaRPr>
          </a:p>
          <a:p>
            <a:endParaRPr lang="en-US" altLang="en-US" sz="1400" dirty="0"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6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Services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sz="2800" dirty="0"/>
              <a:t>How to create a service that runs in the background</a:t>
            </a:r>
          </a:p>
          <a:p>
            <a:r>
              <a:rPr lang="en-US" sz="2800" dirty="0"/>
              <a:t>How to perform long-running tasks in a separate thread</a:t>
            </a:r>
          </a:p>
          <a:p>
            <a:r>
              <a:rPr lang="en-US" sz="2800" dirty="0"/>
              <a:t>How to perform repeated tasks in a service</a:t>
            </a:r>
          </a:p>
          <a:p>
            <a:r>
              <a:rPr lang="en-US" sz="2800" dirty="0"/>
              <a:t>How an activity and a service communicate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232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What is a Service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sz="2400" dirty="0"/>
              <a:t>A facility for the application to tell the system about something it wants to be doing in the background</a:t>
            </a:r>
          </a:p>
          <a:p>
            <a:pPr lvl="1"/>
            <a:r>
              <a:rPr lang="en-US" sz="2000" dirty="0"/>
              <a:t>Even when the user is not directly interacting with the application </a:t>
            </a:r>
          </a:p>
          <a:p>
            <a:pPr lvl="1"/>
            <a:r>
              <a:rPr lang="en-US" sz="2000" dirty="0"/>
              <a:t>This corresponds to calls to </a:t>
            </a:r>
            <a:r>
              <a:rPr lang="en-US" sz="2000" dirty="0" err="1"/>
              <a:t>Context.startService</a:t>
            </a:r>
            <a:r>
              <a:rPr lang="en-US" sz="2000" dirty="0"/>
              <a:t>(), which ask the system to schedule work for the service, to be run until the service or someone else explicitly stop it</a:t>
            </a:r>
          </a:p>
          <a:p>
            <a:r>
              <a:rPr lang="en-US" sz="2400" dirty="0"/>
              <a:t>A facility for an application to expose some of its functionality to other applications</a:t>
            </a:r>
          </a:p>
          <a:p>
            <a:pPr lvl="1"/>
            <a:r>
              <a:rPr lang="en-US" sz="2000" dirty="0"/>
              <a:t>This corresponds to calls to </a:t>
            </a:r>
            <a:r>
              <a:rPr lang="en-US" sz="2000" dirty="0" err="1"/>
              <a:t>Context.bindService</a:t>
            </a:r>
            <a:r>
              <a:rPr lang="en-US" sz="2000" dirty="0"/>
              <a:t>(), which allows a long-standing connection to be made to the service in order to interact with 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102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What is a Service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sz="2400" dirty="0"/>
              <a:t>A Service is not a separate process. The Service object itself does not imply it is running in its own process; unless otherwise specified, it runs in the same process as the application it is part of</a:t>
            </a:r>
          </a:p>
          <a:p>
            <a:r>
              <a:rPr lang="en-US" sz="2400" dirty="0"/>
              <a:t>A Service is not a thread. It is not a means itself to do work off of the main thread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9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Service Lifecycle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sz="2000" dirty="0"/>
              <a:t>If someone calls </a:t>
            </a:r>
            <a:r>
              <a:rPr lang="en-US" sz="2000" dirty="0" err="1"/>
              <a:t>Context.startService</a:t>
            </a:r>
            <a:r>
              <a:rPr lang="en-US" sz="2000" dirty="0"/>
              <a:t>() then the system will retrieve the service and then call its </a:t>
            </a:r>
            <a:r>
              <a:rPr lang="en-US" sz="2000" dirty="0" err="1"/>
              <a:t>onStartCommand</a:t>
            </a:r>
            <a:r>
              <a:rPr lang="en-US" sz="2000" dirty="0"/>
              <a:t>(Intent, 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) method with the arguments supplied by the client</a:t>
            </a:r>
          </a:p>
          <a:p>
            <a:r>
              <a:rPr lang="en-US" sz="2000" dirty="0"/>
              <a:t>The service will at this point continue running until </a:t>
            </a:r>
            <a:r>
              <a:rPr lang="en-US" sz="2000" dirty="0" err="1"/>
              <a:t>Context.stopService</a:t>
            </a:r>
            <a:r>
              <a:rPr lang="en-US" sz="2000" dirty="0"/>
              <a:t>() or </a:t>
            </a:r>
            <a:r>
              <a:rPr lang="en-US" sz="2000" dirty="0" err="1"/>
              <a:t>stopSelf</a:t>
            </a:r>
            <a:r>
              <a:rPr lang="en-US" sz="2000" dirty="0"/>
              <a:t>() is called</a:t>
            </a:r>
          </a:p>
          <a:p>
            <a:r>
              <a:rPr lang="en-US" sz="2000" dirty="0"/>
              <a:t>There are two major modes of operation depending on the value they return from </a:t>
            </a:r>
            <a:r>
              <a:rPr lang="en-US" sz="2000" dirty="0" err="1"/>
              <a:t>onStartCommand</a:t>
            </a:r>
            <a:r>
              <a:rPr lang="en-US" sz="2000" dirty="0"/>
              <a:t>(): </a:t>
            </a:r>
          </a:p>
          <a:p>
            <a:pPr lvl="1"/>
            <a:r>
              <a:rPr lang="en-US" sz="1600" dirty="0"/>
              <a:t>START_STICKY is used for services that are explicitly started and stopped as needed </a:t>
            </a:r>
          </a:p>
          <a:p>
            <a:pPr lvl="1"/>
            <a:r>
              <a:rPr lang="en-US" sz="1600" dirty="0"/>
              <a:t>START_NOT_STICKY or START_REDELIVER_INTENT are used for services that should only remain running while processing any commands sent to them</a:t>
            </a:r>
          </a:p>
        </p:txBody>
      </p:sp>
    </p:spTree>
    <p:extLst>
      <p:ext uri="{BB962C8B-B14F-4D97-AF65-F5344CB8AC3E}">
        <p14:creationId xmlns:p14="http://schemas.microsoft.com/office/powerpoint/2010/main" val="79738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Service Permission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sz="2000" dirty="0"/>
              <a:t>Global access to a service can be enforced when it is declared in its manifest's &lt;service&gt; tag</a:t>
            </a:r>
          </a:p>
          <a:p>
            <a:r>
              <a:rPr lang="en-US" sz="2000" dirty="0"/>
              <a:t>By doing so, other applications will need to declare a corresponding &lt;uses-permission&gt; element in their own manifest to be able to start, stop, or bind to the 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8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573784" cy="636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Basic Service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3862" y="854240"/>
            <a:ext cx="8296275" cy="2613864"/>
          </a:xfrm>
        </p:spPr>
        <p:txBody>
          <a:bodyPr/>
          <a:lstStyle/>
          <a:p>
            <a:r>
              <a:rPr lang="en-US" sz="2000" dirty="0"/>
              <a:t>Basic steps of creating/using a service:</a:t>
            </a:r>
          </a:p>
          <a:p>
            <a:pPr lvl="1"/>
            <a:r>
              <a:rPr lang="en-US" sz="1800" dirty="0"/>
              <a:t>Create a separate service java class</a:t>
            </a:r>
          </a:p>
          <a:p>
            <a:pPr lvl="1"/>
            <a:r>
              <a:rPr lang="en-US" sz="1800" dirty="0"/>
              <a:t>Add service in the manifest</a:t>
            </a:r>
          </a:p>
          <a:p>
            <a:pPr lvl="1"/>
            <a:r>
              <a:rPr lang="en-US" sz="1800" dirty="0"/>
              <a:t>Start/stop the service from the main activity</a:t>
            </a:r>
          </a:p>
          <a:p>
            <a:r>
              <a:rPr lang="en-US" sz="2000" dirty="0"/>
              <a:t>Create a new project and name it Services</a:t>
            </a:r>
          </a:p>
          <a:p>
            <a:pPr lvl="1"/>
            <a:r>
              <a:rPr lang="en-US" sz="1800" dirty="0"/>
              <a:t>Modify manifest: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A1E3C-DE26-4941-9AB3-FA35DAA3937D}"/>
              </a:ext>
            </a:extLst>
          </p:cNvPr>
          <p:cNvSpPr/>
          <p:nvPr/>
        </p:nvSpPr>
        <p:spPr>
          <a:xfrm>
            <a:off x="425574" y="2911535"/>
            <a:ext cx="812675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&lt;?</a:t>
            </a:r>
            <a:r>
              <a:rPr lang="en-US" sz="1200" dirty="0">
                <a:solidFill>
                  <a:srgbClr val="0000FF"/>
                </a:solidFill>
              </a:rPr>
              <a:t>xml version=</a:t>
            </a:r>
            <a:r>
              <a:rPr lang="en-US" sz="1200" dirty="0">
                <a:solidFill>
                  <a:srgbClr val="008000"/>
                </a:solidFill>
              </a:rPr>
              <a:t>"1.0" </a:t>
            </a:r>
            <a:r>
              <a:rPr lang="en-US" sz="1200" dirty="0">
                <a:solidFill>
                  <a:srgbClr val="0000FF"/>
                </a:solidFill>
              </a:rPr>
              <a:t>encoding=</a:t>
            </a:r>
            <a:r>
              <a:rPr lang="en-US" sz="1200" dirty="0">
                <a:solidFill>
                  <a:srgbClr val="008000"/>
                </a:solidFill>
              </a:rPr>
              <a:t>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</a:t>
            </a:r>
            <a:r>
              <a:rPr lang="en-US" sz="1200" dirty="0">
                <a:solidFill>
                  <a:srgbClr val="000080"/>
                </a:solidFill>
              </a:rPr>
              <a:t>manifest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  <a:hlinkClick r:id="rId2"/>
              </a:rPr>
              <a:t>http://schemas.android.com/apk/res/android</a:t>
            </a:r>
            <a:r>
              <a:rPr lang="en-US" sz="1200" dirty="0">
                <a:solidFill>
                  <a:srgbClr val="008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package=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com.wenbing.services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:allowBackup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</a:t>
            </a:r>
            <a:r>
              <a:rPr lang="en-US" sz="1200" dirty="0" err="1">
                <a:solidFill>
                  <a:srgbClr val="008000"/>
                </a:solidFill>
              </a:rPr>
              <a:t>mipmap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ic_launcher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:label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"@string/</a:t>
            </a:r>
            <a:r>
              <a:rPr lang="en-US" sz="1200" dirty="0" err="1">
                <a:solidFill>
                  <a:srgbClr val="008000"/>
                </a:solidFill>
              </a:rPr>
              <a:t>app_name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:roundIcon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</a:t>
            </a:r>
            <a:r>
              <a:rPr lang="en-US" sz="1200" dirty="0" err="1">
                <a:solidFill>
                  <a:srgbClr val="008000"/>
                </a:solidFill>
              </a:rPr>
              <a:t>mipmap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ic_launcher_round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:supportsRtl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:theme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"@style/</a:t>
            </a:r>
            <a:r>
              <a:rPr lang="en-US" sz="1200" dirty="0" err="1">
                <a:solidFill>
                  <a:srgbClr val="008000"/>
                </a:solidFill>
              </a:rPr>
              <a:t>AppTheme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0080"/>
                </a:solidFill>
              </a:rPr>
              <a:t>activity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".</a:t>
            </a:r>
            <a:r>
              <a:rPr lang="en-US" sz="1200" dirty="0" err="1">
                <a:solidFill>
                  <a:srgbClr val="008000"/>
                </a:solidFill>
              </a:rPr>
              <a:t>MainActivity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action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android.intent.action.MAIN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category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android.intent.category.LAUNCHER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>
                <a:solidFill>
                  <a:srgbClr val="000080"/>
                </a:solidFill>
              </a:rPr>
              <a:t>activity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>
                <a:solidFill>
                  <a:srgbClr val="000080"/>
                </a:solidFill>
              </a:rPr>
              <a:t>service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:name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".</a:t>
            </a:r>
            <a:r>
              <a:rPr lang="en-US" sz="1200" b="1" dirty="0" err="1">
                <a:solidFill>
                  <a:srgbClr val="008000"/>
                </a:solidFill>
              </a:rPr>
              <a:t>MyService</a:t>
            </a:r>
            <a:r>
              <a:rPr lang="en-US" sz="1200" b="1" dirty="0">
                <a:solidFill>
                  <a:srgbClr val="008000"/>
                </a:solidFill>
              </a:rPr>
              <a:t>" </a:t>
            </a:r>
            <a:r>
              <a:rPr lang="en-US" sz="1200" b="1" dirty="0"/>
              <a:t>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solidFill>
                  <a:srgbClr val="000080"/>
                </a:solidFill>
              </a:rPr>
              <a:t>manifest</a:t>
            </a:r>
            <a:r>
              <a:rPr lang="en-US" sz="1200" dirty="0"/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Basic Service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4310009" cy="1132654"/>
          </a:xfrm>
        </p:spPr>
        <p:txBody>
          <a:bodyPr/>
          <a:lstStyle/>
          <a:p>
            <a:r>
              <a:rPr lang="en-US" sz="2000" dirty="0"/>
              <a:t>Add a new Java class: </a:t>
            </a:r>
            <a:r>
              <a:rPr lang="en-US" sz="2000" dirty="0" err="1"/>
              <a:t>MyService</a:t>
            </a:r>
            <a:endParaRPr lang="en-US" sz="1800" dirty="0"/>
          </a:p>
          <a:p>
            <a:endParaRPr lang="en-US" altLang="en-US" sz="1050" dirty="0">
              <a:cs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C4080-C759-0440-9C8A-2F8B9D15A555}"/>
              </a:ext>
            </a:extLst>
          </p:cNvPr>
          <p:cNvSpPr/>
          <p:nvPr/>
        </p:nvSpPr>
        <p:spPr>
          <a:xfrm>
            <a:off x="4926458" y="192761"/>
            <a:ext cx="378174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import </a:t>
            </a:r>
            <a:r>
              <a:rPr lang="en-US" sz="1200" dirty="0" err="1"/>
              <a:t>android.app.Service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android.content.Intent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android.os.IBinder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java.net.MalformedURLException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java.net.URL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android.os.AsyncTask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android.util.Log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java.util.Timer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java.util.TimerTask</a:t>
            </a:r>
            <a:r>
              <a:rPr lang="en-US" sz="1200" dirty="0"/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624EC7-8AE6-A44E-AB9D-B3F73E1B9B0E}"/>
              </a:ext>
            </a:extLst>
          </p:cNvPr>
          <p:cNvSpPr/>
          <p:nvPr/>
        </p:nvSpPr>
        <p:spPr>
          <a:xfrm>
            <a:off x="283396" y="2131753"/>
            <a:ext cx="8070351" cy="4339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MyService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/>
              <a:t>Service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b="1" dirty="0">
                <a:solidFill>
                  <a:srgbClr val="660E7A"/>
                </a:solidFill>
              </a:rPr>
              <a:t>counter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b="1" i="1" dirty="0">
                <a:solidFill>
                  <a:srgbClr val="660E7A"/>
                </a:solidFill>
              </a:rPr>
              <a:t>UPDATE_INTERVAL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00FF"/>
                </a:solidFill>
              </a:rPr>
              <a:t>1000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dirty="0"/>
              <a:t>Timer </a:t>
            </a:r>
            <a:r>
              <a:rPr lang="en-US" sz="1200" b="1" dirty="0">
                <a:solidFill>
                  <a:srgbClr val="660E7A"/>
                </a:solidFill>
              </a:rPr>
              <a:t>timer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Timer();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dirty="0" err="1"/>
              <a:t>IBinder</a:t>
            </a:r>
            <a:r>
              <a:rPr lang="en-US" sz="1200" dirty="0"/>
              <a:t> </a:t>
            </a:r>
            <a:r>
              <a:rPr lang="en-US" sz="1200" dirty="0" err="1"/>
              <a:t>onBind</a:t>
            </a:r>
            <a:r>
              <a:rPr lang="en-US" sz="1200" dirty="0"/>
              <a:t>(Intent arg0)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null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onStartCommand</a:t>
            </a:r>
            <a:r>
              <a:rPr lang="en-US" sz="1200" dirty="0"/>
              <a:t>(Intent intent,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flags,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startId</a:t>
            </a:r>
            <a:r>
              <a:rPr lang="en-US" sz="1200" dirty="0"/>
              <a:t>) {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"Service Started"</a:t>
            </a:r>
            <a:r>
              <a:rPr lang="en-US" sz="1200" dirty="0"/>
              <a:t>,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doSomethingRepeatedly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i="1" dirty="0">
                <a:solidFill>
                  <a:srgbClr val="808080"/>
                </a:solidFill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DoBackgroundTask</a:t>
            </a:r>
            <a:r>
              <a:rPr lang="en-US" sz="1200" dirty="0"/>
              <a:t>().execute(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URL(</a:t>
            </a:r>
            <a:r>
              <a:rPr lang="en-US" sz="1200" b="1" dirty="0">
                <a:solidFill>
                  <a:srgbClr val="008000"/>
                </a:solidFill>
              </a:rPr>
              <a:t>"http://</a:t>
            </a:r>
            <a:r>
              <a:rPr lang="en-US" sz="1200" b="1" dirty="0" err="1">
                <a:solidFill>
                  <a:srgbClr val="008000"/>
                </a:solidFill>
              </a:rPr>
              <a:t>www.amazon.com</a:t>
            </a:r>
            <a:r>
              <a:rPr lang="en-US" sz="1200" b="1" dirty="0">
                <a:solidFill>
                  <a:srgbClr val="008000"/>
                </a:solidFill>
              </a:rPr>
              <a:t>/</a:t>
            </a:r>
            <a:r>
              <a:rPr lang="en-US" sz="1200" b="1" dirty="0" err="1">
                <a:solidFill>
                  <a:srgbClr val="008000"/>
                </a:solidFill>
              </a:rPr>
              <a:t>somefiles.pdf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URL(</a:t>
            </a:r>
            <a:r>
              <a:rPr lang="en-US" sz="1200" b="1" dirty="0">
                <a:solidFill>
                  <a:srgbClr val="008000"/>
                </a:solidFill>
              </a:rPr>
              <a:t>"http://</a:t>
            </a:r>
            <a:r>
              <a:rPr lang="en-US" sz="1200" b="1" dirty="0" err="1">
                <a:solidFill>
                  <a:srgbClr val="008000"/>
                </a:solidFill>
              </a:rPr>
              <a:t>www.wrox.com</a:t>
            </a:r>
            <a:r>
              <a:rPr lang="en-US" sz="1200" b="1" dirty="0">
                <a:solidFill>
                  <a:srgbClr val="008000"/>
                </a:solidFill>
              </a:rPr>
              <a:t>/</a:t>
            </a:r>
            <a:r>
              <a:rPr lang="en-US" sz="1200" b="1" dirty="0" err="1">
                <a:solidFill>
                  <a:srgbClr val="008000"/>
                </a:solidFill>
              </a:rPr>
              <a:t>somefiles.pdf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URL(</a:t>
            </a:r>
            <a:r>
              <a:rPr lang="en-US" sz="1200" b="1" dirty="0">
                <a:solidFill>
                  <a:srgbClr val="008000"/>
                </a:solidFill>
              </a:rPr>
              <a:t>"http://</a:t>
            </a:r>
            <a:r>
              <a:rPr lang="en-US" sz="1200" b="1" dirty="0" err="1">
                <a:solidFill>
                  <a:srgbClr val="008000"/>
                </a:solidFill>
              </a:rPr>
              <a:t>www.google.com</a:t>
            </a:r>
            <a:r>
              <a:rPr lang="en-US" sz="1200" b="1" dirty="0">
                <a:solidFill>
                  <a:srgbClr val="008000"/>
                </a:solidFill>
              </a:rPr>
              <a:t>/</a:t>
            </a:r>
            <a:r>
              <a:rPr lang="en-US" sz="1200" b="1" dirty="0" err="1">
                <a:solidFill>
                  <a:srgbClr val="008000"/>
                </a:solidFill>
              </a:rPr>
              <a:t>somefiles.pdf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URL(</a:t>
            </a:r>
            <a:r>
              <a:rPr lang="en-US" sz="1200" b="1" dirty="0">
                <a:solidFill>
                  <a:srgbClr val="008000"/>
                </a:solidFill>
              </a:rPr>
              <a:t>"http://www.learn2develop.net/</a:t>
            </a:r>
            <a:r>
              <a:rPr lang="en-US" sz="1200" b="1" dirty="0" err="1">
                <a:solidFill>
                  <a:srgbClr val="008000"/>
                </a:solidFill>
              </a:rPr>
              <a:t>somefiles.pdf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MalformedURLException</a:t>
            </a:r>
            <a:r>
              <a:rPr lang="en-US" sz="1200" dirty="0"/>
              <a:t> e) {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b="1" i="1" dirty="0">
                <a:solidFill>
                  <a:srgbClr val="660E7A"/>
                </a:solidFill>
              </a:rPr>
              <a:t>START_STICKY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E52E8-CE36-9749-BBB0-4CB6F5AB2464}"/>
              </a:ext>
            </a:extLst>
          </p:cNvPr>
          <p:cNvSpPr/>
          <p:nvPr/>
        </p:nvSpPr>
        <p:spPr>
          <a:xfrm>
            <a:off x="3470952" y="4394046"/>
            <a:ext cx="416959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Perform task asynchronously: don’t wait for completion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298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3/16/21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7B3FE7-5E36-F446-A15A-E84F24651620}"/>
              </a:ext>
            </a:extLst>
          </p:cNvPr>
          <p:cNvSpPr/>
          <p:nvPr/>
        </p:nvSpPr>
        <p:spPr>
          <a:xfrm>
            <a:off x="403260" y="329863"/>
            <a:ext cx="833747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onDestroy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.onDestroy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660E7A"/>
                </a:solidFill>
              </a:rPr>
              <a:t>timer </a:t>
            </a:r>
            <a:r>
              <a:rPr lang="en-US" sz="1200" dirty="0"/>
              <a:t>!=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 err="1">
                <a:solidFill>
                  <a:srgbClr val="660E7A"/>
                </a:solidFill>
              </a:rPr>
              <a:t>timer</a:t>
            </a:r>
            <a:r>
              <a:rPr lang="en-US" sz="1200" dirty="0" err="1"/>
              <a:t>.cancel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"Service Destroyed"</a:t>
            </a:r>
            <a:r>
              <a:rPr lang="en-US" sz="1200" dirty="0"/>
              <a:t>,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void </a:t>
            </a:r>
            <a:r>
              <a:rPr lang="en-US" sz="1200" dirty="0" err="1"/>
              <a:t>doSomethingRepeatedly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timer</a:t>
            </a:r>
            <a:r>
              <a:rPr lang="en-US" sz="1200" dirty="0" err="1"/>
              <a:t>.scheduleAtFixedRate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TimerTask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/>
              <a:t>run()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Log.</a:t>
            </a:r>
            <a:r>
              <a:rPr lang="en-US" sz="1200" i="1" dirty="0" err="1"/>
              <a:t>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MyService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 </a:t>
            </a:r>
            <a:r>
              <a:rPr lang="en-US" sz="1200" dirty="0" err="1"/>
              <a:t>String.</a:t>
            </a:r>
            <a:r>
              <a:rPr lang="en-US" sz="1200" i="1" dirty="0" err="1"/>
              <a:t>valueOf</a:t>
            </a:r>
            <a:r>
              <a:rPr lang="en-US" sz="1200" dirty="0"/>
              <a:t>(++</a:t>
            </a:r>
            <a:r>
              <a:rPr lang="en-US" sz="1200" b="1" dirty="0">
                <a:solidFill>
                  <a:srgbClr val="660E7A"/>
                </a:solidFill>
              </a:rPr>
              <a:t>counter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},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, </a:t>
            </a:r>
            <a:r>
              <a:rPr lang="en-US" sz="1200" b="1" i="1" dirty="0">
                <a:solidFill>
                  <a:srgbClr val="660E7A"/>
                </a:solidFill>
              </a:rPr>
              <a:t>UPDATE_INTERVAL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class </a:t>
            </a:r>
            <a:r>
              <a:rPr lang="en-US" sz="1200" dirty="0" err="1"/>
              <a:t>DoBackgroundTask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AsyncTask</a:t>
            </a:r>
            <a:r>
              <a:rPr lang="en-US" sz="1200" dirty="0"/>
              <a:t>&lt;URL, Integer, Long&gt;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protected </a:t>
            </a:r>
            <a:r>
              <a:rPr lang="en-US" sz="1200" dirty="0"/>
              <a:t>Long </a:t>
            </a:r>
            <a:r>
              <a:rPr lang="en-US" sz="1200" dirty="0" err="1"/>
              <a:t>doInBackground</a:t>
            </a:r>
            <a:r>
              <a:rPr lang="en-US" sz="1200" dirty="0"/>
              <a:t>(URL... </a:t>
            </a:r>
            <a:r>
              <a:rPr lang="en-US" sz="1200" dirty="0" err="1"/>
              <a:t>urls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count = </a:t>
            </a:r>
            <a:r>
              <a:rPr lang="en-US" sz="1200" dirty="0" err="1"/>
              <a:t>urls.</a:t>
            </a:r>
            <a:r>
              <a:rPr lang="en-US" sz="1200" b="1" dirty="0" err="1">
                <a:solidFill>
                  <a:srgbClr val="660E7A"/>
                </a:solidFill>
              </a:rPr>
              <a:t>length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long </a:t>
            </a:r>
            <a:r>
              <a:rPr lang="en-US" sz="1200" dirty="0" err="1"/>
              <a:t>totalBytesDownloaded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for 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 &lt; count;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totalBytesDownloaded</a:t>
            </a:r>
            <a:r>
              <a:rPr lang="en-US" sz="1200" dirty="0"/>
              <a:t> += </a:t>
            </a:r>
            <a:r>
              <a:rPr lang="en-US" sz="1200" dirty="0" err="1"/>
              <a:t>DownloadFile</a:t>
            </a:r>
            <a:r>
              <a:rPr lang="en-US" sz="1200" dirty="0"/>
              <a:t>(</a:t>
            </a:r>
            <a:r>
              <a:rPr lang="en-US" sz="1200" dirty="0" err="1"/>
              <a:t>urls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        </a:t>
            </a:r>
            <a:r>
              <a:rPr lang="en-US" sz="1200" dirty="0" err="1"/>
              <a:t>publishProgress</a:t>
            </a:r>
            <a:r>
              <a:rPr lang="en-US" sz="1200" dirty="0"/>
              <a:t>((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dirty="0"/>
              <a:t>) (((</a:t>
            </a:r>
            <a:r>
              <a:rPr lang="en-US" sz="1200" dirty="0" err="1"/>
              <a:t>i</a:t>
            </a:r>
            <a:r>
              <a:rPr lang="en-US" sz="1200" dirty="0"/>
              <a:t> +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) / (</a:t>
            </a:r>
            <a:r>
              <a:rPr lang="en-US" sz="1200" b="1" dirty="0">
                <a:solidFill>
                  <a:srgbClr val="000080"/>
                </a:solidFill>
              </a:rPr>
              <a:t>float</a:t>
            </a:r>
            <a:r>
              <a:rPr lang="en-US" sz="1200" dirty="0"/>
              <a:t>) count) * </a:t>
            </a:r>
            <a:r>
              <a:rPr lang="en-US" sz="1200" dirty="0">
                <a:solidFill>
                  <a:srgbClr val="0000FF"/>
                </a:solidFill>
              </a:rPr>
              <a:t>100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/>
              <a:t>totalBytesDownloaded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7727A-C106-2845-A88F-491F0B4003B1}"/>
              </a:ext>
            </a:extLst>
          </p:cNvPr>
          <p:cNvSpPr/>
          <p:nvPr/>
        </p:nvSpPr>
        <p:spPr>
          <a:xfrm>
            <a:off x="4799743" y="4524316"/>
            <a:ext cx="416959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Calculate percentage downloaded and report its progress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954159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52693027</TotalTime>
  <Words>3081</Words>
  <Application>Microsoft Macintosh PowerPoint</Application>
  <PresentationFormat>On-screen Show (4:3)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Garamond</vt:lpstr>
      <vt:lpstr>Tahoma</vt:lpstr>
      <vt:lpstr>Times</vt:lpstr>
      <vt:lpstr>Times New Roman</vt:lpstr>
      <vt:lpstr>Wingdings</vt:lpstr>
      <vt:lpstr>Edge</vt:lpstr>
      <vt:lpstr>CIS 470 Mobile App Development</vt:lpstr>
      <vt:lpstr>Services</vt:lpstr>
      <vt:lpstr>What is a Service</vt:lpstr>
      <vt:lpstr>What is a Service</vt:lpstr>
      <vt:lpstr>Service Lifecycle</vt:lpstr>
      <vt:lpstr>Service Permission</vt:lpstr>
      <vt:lpstr>Basic Service</vt:lpstr>
      <vt:lpstr>Basic Service</vt:lpstr>
      <vt:lpstr>PowerPoint Presentation</vt:lpstr>
      <vt:lpstr>PowerPoint Presentation</vt:lpstr>
      <vt:lpstr>Basic Service</vt:lpstr>
      <vt:lpstr>Basic Service</vt:lpstr>
      <vt:lpstr>Communication between Service and Activity</vt:lpstr>
      <vt:lpstr>Communication between Service and Activity</vt:lpstr>
      <vt:lpstr>Communication between Service and Activity</vt:lpstr>
      <vt:lpstr>Communication between Service and Activity</vt:lpstr>
      <vt:lpstr>Communication between Service and Activity</vt:lpstr>
      <vt:lpstr>Homework#18</vt:lpstr>
    </vt:vector>
  </TitlesOfParts>
  <Company>Cleveland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EEC685/785</dc:title>
  <dc:creator>Wenbing Zhao</dc:creator>
  <cp:lastModifiedBy>Wenbing Zhao</cp:lastModifiedBy>
  <cp:revision>2666</cp:revision>
  <dcterms:created xsi:type="dcterms:W3CDTF">2001-11-05T19:15:31Z</dcterms:created>
  <dcterms:modified xsi:type="dcterms:W3CDTF">2021-03-17T20:48:28Z</dcterms:modified>
</cp:coreProperties>
</file>