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2" r:id="rId1"/>
  </p:sldMasterIdLst>
  <p:notesMasterIdLst>
    <p:notesMasterId r:id="rId21"/>
  </p:notesMasterIdLst>
  <p:handoutMasterIdLst>
    <p:handoutMasterId r:id="rId22"/>
  </p:handoutMasterIdLst>
  <p:sldIdLst>
    <p:sldId id="380" r:id="rId2"/>
    <p:sldId id="552" r:id="rId3"/>
    <p:sldId id="637" r:id="rId4"/>
    <p:sldId id="662" r:id="rId5"/>
    <p:sldId id="663" r:id="rId6"/>
    <p:sldId id="664" r:id="rId7"/>
    <p:sldId id="665" r:id="rId8"/>
    <p:sldId id="666" r:id="rId9"/>
    <p:sldId id="667" r:id="rId10"/>
    <p:sldId id="668" r:id="rId11"/>
    <p:sldId id="669" r:id="rId12"/>
    <p:sldId id="670" r:id="rId13"/>
    <p:sldId id="671" r:id="rId14"/>
    <p:sldId id="672" r:id="rId15"/>
    <p:sldId id="673" r:id="rId16"/>
    <p:sldId id="674" r:id="rId17"/>
    <p:sldId id="675" r:id="rId18"/>
    <p:sldId id="676" r:id="rId19"/>
    <p:sldId id="541" r:id="rId20"/>
  </p:sldIdLst>
  <p:sldSz cx="9144000" cy="6858000" type="screen4x3"/>
  <p:notesSz cx="9240838" cy="6954838"/>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91">
          <p15:clr>
            <a:srgbClr val="A4A3A4"/>
          </p15:clr>
        </p15:guide>
        <p15:guide id="2" pos="291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frameSlides="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561"/>
    <p:restoredTop sz="94762"/>
  </p:normalViewPr>
  <p:slideViewPr>
    <p:cSldViewPr snapToGrid="0">
      <p:cViewPr varScale="1">
        <p:scale>
          <a:sx n="121" d="100"/>
          <a:sy n="121" d="100"/>
        </p:scale>
        <p:origin x="100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notesViewPr>
    <p:cSldViewPr snapToGrid="0">
      <p:cViewPr varScale="1">
        <p:scale>
          <a:sx n="44" d="100"/>
          <a:sy n="44" d="100"/>
        </p:scale>
        <p:origin x="-1224" y="-90"/>
      </p:cViewPr>
      <p:guideLst>
        <p:guide orient="horz" pos="2191"/>
        <p:guide pos="291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898" name="Rectangle 1026">
            <a:extLst>
              <a:ext uri="{FF2B5EF4-FFF2-40B4-BE49-F238E27FC236}">
                <a16:creationId xmlns:a16="http://schemas.microsoft.com/office/drawing/2014/main" id="{57C49C48-85DA-EC40-977D-FB7B19A5B053}"/>
              </a:ext>
            </a:extLst>
          </p:cNvPr>
          <p:cNvSpPr>
            <a:spLocks noGrp="1" noChangeArrowheads="1"/>
          </p:cNvSpPr>
          <p:nvPr>
            <p:ph type="hdr" sz="quarter"/>
          </p:nvPr>
        </p:nvSpPr>
        <p:spPr bwMode="auto">
          <a:xfrm>
            <a:off x="0" y="0"/>
            <a:ext cx="4005263" cy="3476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eaLnBrk="1" hangingPunct="1">
              <a:defRPr sz="1200" b="1">
                <a:latin typeface="Tahoma" charset="0"/>
                <a:ea typeface="ＭＳ Ｐゴシック" charset="0"/>
                <a:cs typeface="ＭＳ Ｐゴシック" charset="0"/>
              </a:defRPr>
            </a:lvl1pPr>
          </a:lstStyle>
          <a:p>
            <a:pPr>
              <a:defRPr/>
            </a:pPr>
            <a:endParaRPr lang="en-US"/>
          </a:p>
        </p:txBody>
      </p:sp>
      <p:sp>
        <p:nvSpPr>
          <p:cNvPr id="208899" name="Rectangle 1027">
            <a:extLst>
              <a:ext uri="{FF2B5EF4-FFF2-40B4-BE49-F238E27FC236}">
                <a16:creationId xmlns:a16="http://schemas.microsoft.com/office/drawing/2014/main" id="{AE461553-17F7-B543-A8BB-EA04EF3DAEB7}"/>
              </a:ext>
            </a:extLst>
          </p:cNvPr>
          <p:cNvSpPr>
            <a:spLocks noGrp="1" noChangeArrowheads="1"/>
          </p:cNvSpPr>
          <p:nvPr>
            <p:ph type="dt" sz="quarter" idx="1"/>
          </p:nvPr>
        </p:nvSpPr>
        <p:spPr bwMode="auto">
          <a:xfrm>
            <a:off x="5235575" y="0"/>
            <a:ext cx="4005263" cy="3476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b="1">
                <a:latin typeface="Tahoma" charset="0"/>
                <a:ea typeface="ＭＳ Ｐゴシック" charset="0"/>
                <a:cs typeface="ＭＳ Ｐゴシック" charset="0"/>
              </a:defRPr>
            </a:lvl1pPr>
          </a:lstStyle>
          <a:p>
            <a:pPr>
              <a:defRPr/>
            </a:pPr>
            <a:endParaRPr lang="en-US"/>
          </a:p>
        </p:txBody>
      </p:sp>
      <p:sp>
        <p:nvSpPr>
          <p:cNvPr id="208900" name="Rectangle 1028">
            <a:extLst>
              <a:ext uri="{FF2B5EF4-FFF2-40B4-BE49-F238E27FC236}">
                <a16:creationId xmlns:a16="http://schemas.microsoft.com/office/drawing/2014/main" id="{9EBFD582-F700-1D4A-8DEF-2FA082A20F0A}"/>
              </a:ext>
            </a:extLst>
          </p:cNvPr>
          <p:cNvSpPr>
            <a:spLocks noGrp="1" noChangeArrowheads="1"/>
          </p:cNvSpPr>
          <p:nvPr>
            <p:ph type="ftr" sz="quarter" idx="2"/>
          </p:nvPr>
        </p:nvSpPr>
        <p:spPr bwMode="auto">
          <a:xfrm>
            <a:off x="0" y="6607175"/>
            <a:ext cx="4005263" cy="347663"/>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1" hangingPunct="1">
              <a:defRPr sz="1200" b="1">
                <a:latin typeface="Tahoma" charset="0"/>
                <a:ea typeface="ＭＳ Ｐゴシック" charset="0"/>
                <a:cs typeface="ＭＳ Ｐゴシック" charset="0"/>
              </a:defRPr>
            </a:lvl1pPr>
          </a:lstStyle>
          <a:p>
            <a:pPr>
              <a:defRPr/>
            </a:pPr>
            <a:endParaRPr lang="en-US"/>
          </a:p>
        </p:txBody>
      </p:sp>
      <p:sp>
        <p:nvSpPr>
          <p:cNvPr id="208901" name="Rectangle 1029">
            <a:extLst>
              <a:ext uri="{FF2B5EF4-FFF2-40B4-BE49-F238E27FC236}">
                <a16:creationId xmlns:a16="http://schemas.microsoft.com/office/drawing/2014/main" id="{45081742-F052-0F4E-BBEB-579C0DA64718}"/>
              </a:ext>
            </a:extLst>
          </p:cNvPr>
          <p:cNvSpPr>
            <a:spLocks noGrp="1" noChangeArrowheads="1"/>
          </p:cNvSpPr>
          <p:nvPr>
            <p:ph type="sldNum" sz="quarter" idx="3"/>
          </p:nvPr>
        </p:nvSpPr>
        <p:spPr bwMode="auto">
          <a:xfrm>
            <a:off x="5235575" y="6607175"/>
            <a:ext cx="4005263" cy="347663"/>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b="1">
                <a:latin typeface="Tahoma" panose="020B0604030504040204" pitchFamily="34" charset="0"/>
                <a:ea typeface="+mn-ea"/>
                <a:cs typeface="Arial" panose="020B0604020202020204" pitchFamily="34" charset="0"/>
              </a:defRPr>
            </a:lvl1pPr>
          </a:lstStyle>
          <a:p>
            <a:pPr>
              <a:defRPr/>
            </a:pPr>
            <a:fld id="{28049AE8-96DD-5C4F-9659-9C35F3AC959E}"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14T23:57:16.601"/>
    </inkml:context>
    <inkml:brush xml:id="br0">
      <inkml:brushProperty name="width" value="0.1" units="cm"/>
      <inkml:brushProperty name="height" value="0.1" units="cm"/>
      <inkml:brushProperty name="color" value="#AE198D"/>
      <inkml:brushProperty name="inkEffects" value="galaxy"/>
      <inkml:brushProperty name="anchorX" value="-43628.07813"/>
      <inkml:brushProperty name="anchorY" value="-21963.03906"/>
      <inkml:brushProperty name="scaleFactor" value="0.5"/>
    </inkml:brush>
    <inkml:brush xml:id="br1">
      <inkml:brushProperty name="width" value="0.1" units="cm"/>
      <inkml:brushProperty name="height" value="0.1" units="cm"/>
      <inkml:brushProperty name="color" value="#AE198D"/>
      <inkml:brushProperty name="inkEffects" value="galaxy"/>
      <inkml:brushProperty name="anchorX" value="-65609.9375"/>
      <inkml:brushProperty name="anchorY" value="-32551.96094"/>
      <inkml:brushProperty name="scaleFactor" value="0.5"/>
    </inkml:brush>
    <inkml:brush xml:id="br2">
      <inkml:brushProperty name="width" value="0.1" units="cm"/>
      <inkml:brushProperty name="height" value="0.1" units="cm"/>
      <inkml:brushProperty name="color" value="#AE198D"/>
      <inkml:brushProperty name="inkEffects" value="galaxy"/>
      <inkml:brushProperty name="anchorX" value="-85499.875"/>
      <inkml:brushProperty name="anchorY" value="-41546.42578"/>
      <inkml:brushProperty name="scaleFactor" value="0.5"/>
    </inkml:brush>
  </inkml:definitions>
  <inkml:trace contextRef="#ctx0" brushRef="#br0">23 0 24575,'79'31'0,"0"0"0,0 0 0,0 0 0,0 0 0,5 15 0,2 5 0,-13-13 0,15 7 0,9 4 0,-1 0 0,-10 0 0,-18-5-1776,7 24 0,-12 2 1776,0-4 0,3 6 0,-6-3 0,-15-14 0,-4-2 0,-1-2 0,12 17 0,-2-2 412,6 8 1,-7-5-413,-9-1 322,-10-21 1,-2-2-323,0 5 0,-7-8 0,-8-21 1839,-5-8-1839,0-2 243,-4-3-243,-1-1 0,0 1 0,-2-1 0,6 1 0,-6 0 0,6 8 0,-1 8 0,13 16 0,3 8 0,5 0 0,-1-2 0,-7-7 0,7 3 0,-10-12 0,7-2 0,-14-11 0,2-5 0,-3 0 0,-3-5 0,-2-2 0,-3-2 0</inkml:trace>
  <inkml:trace contextRef="#ctx0" brushRef="#br1" timeOffset="1910">6 65 24575,'-5'27'0,"4"6"0,1-4 0,5 4 0,5-6 0,-1 6 0,5 1 0,-7 6 0,5-11 0,-7-2 0,3-10 0,-3 0 0,2-5 0,-6 0 0,2-5 0,-3 1 0,0-1 0,0 1 0,0-4 0,0-1 0</inkml:trace>
  <inkml:trace contextRef="#ctx0" brushRef="#br2" timeOffset="3429">136 28 24575,'33'0'0,"1"0"0,12 0 0,2 0 0,6 0 0,-1 0 0,-5 0 0,27 0 0,-14 0 0,24 0 0,-15 0 0,-8 0 0,-18 0 0,6 0 0,-29 0 0,8 0 0,-13-7 0,-8 5 0,4-5 0,-5 7 0,1 0 0,-1 0 0,1 0 0,-1 0 0,1 0 0,-1 0 0,1 0 0,-1 0 0,1 0 0,0 0 0,-4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8CD4A82A-DDAD-9347-9BDF-5551ED7A853F}"/>
              </a:ext>
            </a:extLst>
          </p:cNvPr>
          <p:cNvSpPr>
            <a:spLocks noGrp="1" noChangeArrowheads="1"/>
          </p:cNvSpPr>
          <p:nvPr>
            <p:ph type="hdr" sz="quarter"/>
          </p:nvPr>
        </p:nvSpPr>
        <p:spPr bwMode="auto">
          <a:xfrm>
            <a:off x="0" y="0"/>
            <a:ext cx="4005263" cy="3476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eaLnBrk="1" hangingPunct="1">
              <a:defRPr sz="1200">
                <a:latin typeface="Tahoma" charset="0"/>
                <a:ea typeface="ＭＳ Ｐゴシック" charset="0"/>
                <a:cs typeface="ＭＳ Ｐゴシック" charset="0"/>
              </a:defRPr>
            </a:lvl1pPr>
          </a:lstStyle>
          <a:p>
            <a:pPr>
              <a:defRPr/>
            </a:pPr>
            <a:endParaRPr lang="en-US"/>
          </a:p>
        </p:txBody>
      </p:sp>
      <p:sp>
        <p:nvSpPr>
          <p:cNvPr id="124931" name="Rectangle 3">
            <a:extLst>
              <a:ext uri="{FF2B5EF4-FFF2-40B4-BE49-F238E27FC236}">
                <a16:creationId xmlns:a16="http://schemas.microsoft.com/office/drawing/2014/main" id="{99C72F0D-C9E0-9B44-B4C5-F7BC5DF9DE8B}"/>
              </a:ext>
            </a:extLst>
          </p:cNvPr>
          <p:cNvSpPr>
            <a:spLocks noGrp="1" noChangeArrowheads="1"/>
          </p:cNvSpPr>
          <p:nvPr>
            <p:ph type="dt" idx="1"/>
          </p:nvPr>
        </p:nvSpPr>
        <p:spPr bwMode="auto">
          <a:xfrm>
            <a:off x="5235575" y="0"/>
            <a:ext cx="4005263" cy="3476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a:latin typeface="Tahoma" charset="0"/>
                <a:ea typeface="ＭＳ Ｐゴシック" charset="0"/>
                <a:cs typeface="ＭＳ Ｐゴシック" charset="0"/>
              </a:defRPr>
            </a:lvl1pPr>
          </a:lstStyle>
          <a:p>
            <a:pPr>
              <a:defRPr/>
            </a:pPr>
            <a:endParaRPr lang="en-US"/>
          </a:p>
        </p:txBody>
      </p:sp>
      <p:sp>
        <p:nvSpPr>
          <p:cNvPr id="13316" name="Rectangle 4">
            <a:extLst>
              <a:ext uri="{FF2B5EF4-FFF2-40B4-BE49-F238E27FC236}">
                <a16:creationId xmlns:a16="http://schemas.microsoft.com/office/drawing/2014/main" id="{BE93BF66-9CEC-B44D-BEA8-432B6BD6CFC7}"/>
              </a:ext>
            </a:extLst>
          </p:cNvPr>
          <p:cNvSpPr>
            <a:spLocks noGrp="1" noRot="1" noChangeAspect="1" noChangeArrowheads="1" noTextEdit="1"/>
          </p:cNvSpPr>
          <p:nvPr>
            <p:ph type="sldImg" idx="2"/>
          </p:nvPr>
        </p:nvSpPr>
        <p:spPr bwMode="auto">
          <a:xfrm>
            <a:off x="2882900" y="522288"/>
            <a:ext cx="3475038" cy="2606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3" name="Rectangle 5">
            <a:extLst>
              <a:ext uri="{FF2B5EF4-FFF2-40B4-BE49-F238E27FC236}">
                <a16:creationId xmlns:a16="http://schemas.microsoft.com/office/drawing/2014/main" id="{9C0C5CA6-3EB6-3C44-9A66-8669B2BED2C9}"/>
              </a:ext>
            </a:extLst>
          </p:cNvPr>
          <p:cNvSpPr>
            <a:spLocks noGrp="1" noChangeArrowheads="1"/>
          </p:cNvSpPr>
          <p:nvPr>
            <p:ph type="body" sz="quarter" idx="3"/>
          </p:nvPr>
        </p:nvSpPr>
        <p:spPr bwMode="auto">
          <a:xfrm>
            <a:off x="1231900" y="3303588"/>
            <a:ext cx="6777038" cy="3128962"/>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4934" name="Rectangle 6">
            <a:extLst>
              <a:ext uri="{FF2B5EF4-FFF2-40B4-BE49-F238E27FC236}">
                <a16:creationId xmlns:a16="http://schemas.microsoft.com/office/drawing/2014/main" id="{3857D9B4-82D4-D84B-8B14-317785007828}"/>
              </a:ext>
            </a:extLst>
          </p:cNvPr>
          <p:cNvSpPr>
            <a:spLocks noGrp="1" noChangeArrowheads="1"/>
          </p:cNvSpPr>
          <p:nvPr>
            <p:ph type="ftr" sz="quarter" idx="4"/>
          </p:nvPr>
        </p:nvSpPr>
        <p:spPr bwMode="auto">
          <a:xfrm>
            <a:off x="0" y="6607175"/>
            <a:ext cx="4005263" cy="347663"/>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1" hangingPunct="1">
              <a:defRPr sz="1200">
                <a:latin typeface="Tahoma" charset="0"/>
                <a:ea typeface="ＭＳ Ｐゴシック" charset="0"/>
                <a:cs typeface="ＭＳ Ｐゴシック" charset="0"/>
              </a:defRPr>
            </a:lvl1pPr>
          </a:lstStyle>
          <a:p>
            <a:pPr>
              <a:defRPr/>
            </a:pPr>
            <a:endParaRPr lang="en-US"/>
          </a:p>
        </p:txBody>
      </p:sp>
      <p:sp>
        <p:nvSpPr>
          <p:cNvPr id="124935" name="Rectangle 7">
            <a:extLst>
              <a:ext uri="{FF2B5EF4-FFF2-40B4-BE49-F238E27FC236}">
                <a16:creationId xmlns:a16="http://schemas.microsoft.com/office/drawing/2014/main" id="{943C82AC-F0BA-6C46-8DAA-399E7DB23959}"/>
              </a:ext>
            </a:extLst>
          </p:cNvPr>
          <p:cNvSpPr>
            <a:spLocks noGrp="1" noChangeArrowheads="1"/>
          </p:cNvSpPr>
          <p:nvPr>
            <p:ph type="sldNum" sz="quarter" idx="5"/>
          </p:nvPr>
        </p:nvSpPr>
        <p:spPr bwMode="auto">
          <a:xfrm>
            <a:off x="5235575" y="6607175"/>
            <a:ext cx="4005263" cy="347663"/>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a:latin typeface="Tahoma" panose="020B0604030504040204" pitchFamily="34" charset="0"/>
                <a:ea typeface="+mn-ea"/>
                <a:cs typeface="Arial" panose="020B0604020202020204" pitchFamily="34" charset="0"/>
              </a:defRPr>
            </a:lvl1pPr>
          </a:lstStyle>
          <a:p>
            <a:pPr>
              <a:defRPr/>
            </a:pPr>
            <a:fld id="{603484AE-3C30-7047-A58A-14FB2C9F32C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ED0D44EA-817E-DF4B-A3C2-C0331E79E8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ea typeface="ＭＳ Ｐゴシック" panose="020B0600070205080204" pitchFamily="34" charset="-128"/>
              </a:defRPr>
            </a:lvl1pPr>
            <a:lvl2pPr marL="742950" indent="-285750" defTabSz="931863">
              <a:defRPr>
                <a:solidFill>
                  <a:schemeClr val="tx1"/>
                </a:solidFill>
                <a:latin typeface="Arial" panose="020B0604020202020204" pitchFamily="34" charset="0"/>
                <a:ea typeface="ＭＳ Ｐゴシック" panose="020B0600070205080204" pitchFamily="34" charset="-128"/>
              </a:defRPr>
            </a:lvl2pPr>
            <a:lvl3pPr marL="1143000" indent="-228600" defTabSz="931863">
              <a:defRPr>
                <a:solidFill>
                  <a:schemeClr val="tx1"/>
                </a:solidFill>
                <a:latin typeface="Arial" panose="020B0604020202020204" pitchFamily="34" charset="0"/>
                <a:ea typeface="ＭＳ Ｐゴシック" panose="020B0600070205080204" pitchFamily="34" charset="-128"/>
              </a:defRPr>
            </a:lvl3pPr>
            <a:lvl4pPr marL="1600200" indent="-228600" defTabSz="931863">
              <a:defRPr>
                <a:solidFill>
                  <a:schemeClr val="tx1"/>
                </a:solidFill>
                <a:latin typeface="Arial" panose="020B0604020202020204" pitchFamily="34" charset="0"/>
                <a:ea typeface="ＭＳ Ｐゴシック" panose="020B0600070205080204" pitchFamily="34" charset="-128"/>
              </a:defRPr>
            </a:lvl4pPr>
            <a:lvl5pPr marL="2057400" indent="-228600" defTabSz="931863">
              <a:defRPr>
                <a:solidFill>
                  <a:schemeClr val="tx1"/>
                </a:solidFill>
                <a:latin typeface="Arial" panose="020B060402020202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18B1139-564A-5642-BEDB-9D9E2745A9FC}" type="slidenum">
              <a:rPr lang="en-US" altLang="en-US" smtClean="0">
                <a:latin typeface="Tahoma" panose="020B0604030504040204" pitchFamily="34" charset="0"/>
              </a:rPr>
              <a:pPr/>
              <a:t>1</a:t>
            </a:fld>
            <a:endParaRPr lang="en-US" altLang="en-US">
              <a:latin typeface="Tahoma" panose="020B0604030504040204" pitchFamily="34" charset="0"/>
            </a:endParaRPr>
          </a:p>
        </p:txBody>
      </p:sp>
      <p:sp>
        <p:nvSpPr>
          <p:cNvPr id="16386" name="Rectangle 2">
            <a:extLst>
              <a:ext uri="{FF2B5EF4-FFF2-40B4-BE49-F238E27FC236}">
                <a16:creationId xmlns:a16="http://schemas.microsoft.com/office/drawing/2014/main" id="{CFA5D585-8834-B947-AE06-738D2039017E}"/>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53EE24F7-5050-4C4E-BC54-0E707D1EA8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cs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03484AE-3C30-7047-A58A-14FB2C9F32C4}" type="slidenum">
              <a:rPr lang="en-US" altLang="en-US" smtClean="0"/>
              <a:pPr>
                <a:defRPr/>
              </a:pPr>
              <a:t>2</a:t>
            </a:fld>
            <a:endParaRPr lang="en-US" altLang="en-US"/>
          </a:p>
        </p:txBody>
      </p:sp>
    </p:spTree>
    <p:extLst>
      <p:ext uri="{BB962C8B-B14F-4D97-AF65-F5344CB8AC3E}">
        <p14:creationId xmlns:p14="http://schemas.microsoft.com/office/powerpoint/2010/main" val="718004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DC85A71E-B890-1C49-BE5D-DA2D1A46C718}"/>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a:extLst>
              <a:ext uri="{FF2B5EF4-FFF2-40B4-BE49-F238E27FC236}">
                <a16:creationId xmlns:a16="http://schemas.microsoft.com/office/drawing/2014/main" id="{6B437E6E-DDE7-3545-BB74-2F3B50D366F0}"/>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46" name="Rectangle 2"/>
          <p:cNvSpPr>
            <a:spLocks noGrp="1" noChangeArrowheads="1"/>
          </p:cNvSpPr>
          <p:nvPr>
            <p:ph type="ctrTitle"/>
          </p:nvPr>
        </p:nvSpPr>
        <p:spPr>
          <a:xfrm>
            <a:off x="914400" y="1524000"/>
            <a:ext cx="7623175" cy="1752600"/>
          </a:xfrm>
        </p:spPr>
        <p:txBody>
          <a:bodyPr/>
          <a:lstStyle>
            <a:lvl1pPr>
              <a:defRPr sz="5000"/>
            </a:lvl1pPr>
          </a:lstStyle>
          <a:p>
            <a:pPr lvl="0"/>
            <a:r>
              <a:rPr lang="en-US" noProof="0"/>
              <a:t>Click to edit Master title style</a:t>
            </a:r>
          </a:p>
        </p:txBody>
      </p:sp>
      <p:sp>
        <p:nvSpPr>
          <p:cNvPr id="57347" name="Rectangle 3"/>
          <p:cNvSpPr>
            <a:spLocks noGrp="1" noChangeArrowheads="1"/>
          </p:cNvSpPr>
          <p:nvPr>
            <p:ph type="subTitle" idx="1"/>
          </p:nvPr>
        </p:nvSpPr>
        <p:spPr>
          <a:xfrm>
            <a:off x="1981200" y="3962400"/>
            <a:ext cx="6553200" cy="1752600"/>
          </a:xfrm>
        </p:spPr>
        <p:txBody>
          <a:bodyPr/>
          <a:lstStyle>
            <a:lvl1pPr marL="0" indent="0">
              <a:buFont typeface="Wingdings" charset="0"/>
              <a:buNone/>
              <a:defRPr sz="2800"/>
            </a:lvl1pPr>
          </a:lstStyle>
          <a:p>
            <a:pPr lvl="0"/>
            <a:r>
              <a:rPr lang="en-US" noProof="0"/>
              <a:t>Click to edit Master subtitle style</a:t>
            </a:r>
          </a:p>
        </p:txBody>
      </p:sp>
      <p:sp>
        <p:nvSpPr>
          <p:cNvPr id="6" name="Rectangle 4">
            <a:extLst>
              <a:ext uri="{FF2B5EF4-FFF2-40B4-BE49-F238E27FC236}">
                <a16:creationId xmlns:a16="http://schemas.microsoft.com/office/drawing/2014/main" id="{F7C7DF6B-C516-E54A-8257-AC0FF546941B}"/>
              </a:ext>
            </a:extLst>
          </p:cNvPr>
          <p:cNvSpPr>
            <a:spLocks noGrp="1" noChangeArrowheads="1"/>
          </p:cNvSpPr>
          <p:nvPr>
            <p:ph type="dt" sz="half" idx="10"/>
          </p:nvPr>
        </p:nvSpPr>
        <p:spPr/>
        <p:txBody>
          <a:bodyPr/>
          <a:lstStyle>
            <a:lvl1pPr>
              <a:defRPr/>
            </a:lvl1pPr>
          </a:lstStyle>
          <a:p>
            <a:pPr>
              <a:defRPr/>
            </a:pPr>
            <a:fld id="{8C7165F6-F9C9-244D-9EB2-5D0E691B6718}" type="datetime1">
              <a:rPr lang="en-US" altLang="en-US"/>
              <a:pPr>
                <a:defRPr/>
              </a:pPr>
              <a:t>4/5/21</a:t>
            </a:fld>
            <a:endParaRPr lang="en-US" altLang="en-US"/>
          </a:p>
        </p:txBody>
      </p:sp>
      <p:sp>
        <p:nvSpPr>
          <p:cNvPr id="7" name="Rectangle 5">
            <a:extLst>
              <a:ext uri="{FF2B5EF4-FFF2-40B4-BE49-F238E27FC236}">
                <a16:creationId xmlns:a16="http://schemas.microsoft.com/office/drawing/2014/main" id="{BD27CA7B-E7FC-214F-BE9A-015407D8B673}"/>
              </a:ext>
            </a:extLst>
          </p:cNvPr>
          <p:cNvSpPr>
            <a:spLocks noGrp="1" noChangeArrowheads="1"/>
          </p:cNvSpPr>
          <p:nvPr>
            <p:ph type="ftr" sz="quarter" idx="11"/>
          </p:nvPr>
        </p:nvSpPr>
        <p:spPr>
          <a:xfrm>
            <a:off x="3124200" y="6243638"/>
            <a:ext cx="2895600" cy="457200"/>
          </a:xfrm>
        </p:spPr>
        <p:txBody>
          <a:bodyPr/>
          <a:lstStyle>
            <a:lvl1pPr>
              <a:defRPr/>
            </a:lvl1pPr>
          </a:lstStyle>
          <a:p>
            <a:pPr>
              <a:defRPr/>
            </a:pPr>
            <a:r>
              <a:rPr lang="en-US"/>
              <a:t>CIS 470: Mobile App Development</a:t>
            </a:r>
          </a:p>
        </p:txBody>
      </p:sp>
      <p:sp>
        <p:nvSpPr>
          <p:cNvPr id="8" name="Rectangle 6">
            <a:extLst>
              <a:ext uri="{FF2B5EF4-FFF2-40B4-BE49-F238E27FC236}">
                <a16:creationId xmlns:a16="http://schemas.microsoft.com/office/drawing/2014/main" id="{1FC61EA8-08C7-434E-9535-EAF3D4F66AC9}"/>
              </a:ext>
            </a:extLst>
          </p:cNvPr>
          <p:cNvSpPr>
            <a:spLocks noGrp="1" noChangeArrowheads="1"/>
          </p:cNvSpPr>
          <p:nvPr>
            <p:ph type="sldNum" sz="quarter" idx="12"/>
          </p:nvPr>
        </p:nvSpPr>
        <p:spPr/>
        <p:txBody>
          <a:bodyPr/>
          <a:lstStyle>
            <a:lvl1pPr>
              <a:defRPr/>
            </a:lvl1pPr>
          </a:lstStyle>
          <a:p>
            <a:pPr>
              <a:defRPr/>
            </a:pPr>
            <a:fld id="{C788143F-B3DF-2F43-B640-60FCEB0733D5}" type="slidenum">
              <a:rPr lang="en-US" altLang="en-US"/>
              <a:pPr>
                <a:defRPr/>
              </a:pPr>
              <a:t>‹#›</a:t>
            </a:fld>
            <a:endParaRPr lang="en-US" altLang="en-US"/>
          </a:p>
        </p:txBody>
      </p:sp>
    </p:spTree>
    <p:extLst>
      <p:ext uri="{BB962C8B-B14F-4D97-AF65-F5344CB8AC3E}">
        <p14:creationId xmlns:p14="http://schemas.microsoft.com/office/powerpoint/2010/main" val="365847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0E7CAD9-7F36-8C44-B59E-5302BD159FFD}"/>
              </a:ext>
            </a:extLst>
          </p:cNvPr>
          <p:cNvSpPr>
            <a:spLocks noGrp="1" noChangeArrowheads="1"/>
          </p:cNvSpPr>
          <p:nvPr>
            <p:ph type="dt" sz="half" idx="10"/>
          </p:nvPr>
        </p:nvSpPr>
        <p:spPr>
          <a:ln/>
        </p:spPr>
        <p:txBody>
          <a:bodyPr/>
          <a:lstStyle>
            <a:lvl1pPr>
              <a:defRPr/>
            </a:lvl1pPr>
          </a:lstStyle>
          <a:p>
            <a:pPr>
              <a:defRPr/>
            </a:pPr>
            <a:fld id="{FD883B9B-65C0-CE49-A203-BB3A77415998}" type="datetime1">
              <a:rPr lang="en-US" altLang="en-US"/>
              <a:pPr>
                <a:defRPr/>
              </a:pPr>
              <a:t>4/5/21</a:t>
            </a:fld>
            <a:endParaRPr lang="en-US" altLang="en-US"/>
          </a:p>
        </p:txBody>
      </p:sp>
      <p:sp>
        <p:nvSpPr>
          <p:cNvPr id="5" name="Rectangle 5">
            <a:extLst>
              <a:ext uri="{FF2B5EF4-FFF2-40B4-BE49-F238E27FC236}">
                <a16:creationId xmlns:a16="http://schemas.microsoft.com/office/drawing/2014/main" id="{9711DF24-2601-B34B-947B-CD1F2F343457}"/>
              </a:ext>
            </a:extLst>
          </p:cNvPr>
          <p:cNvSpPr>
            <a:spLocks noGrp="1" noChangeArrowheads="1"/>
          </p:cNvSpPr>
          <p:nvPr>
            <p:ph type="ftr" sz="quarter" idx="11"/>
          </p:nvPr>
        </p:nvSpPr>
        <p:spPr>
          <a:ln/>
        </p:spPr>
        <p:txBody>
          <a:bodyPr/>
          <a:lstStyle>
            <a:lvl1pPr>
              <a:defRPr/>
            </a:lvl1pPr>
          </a:lstStyle>
          <a:p>
            <a:pPr>
              <a:defRPr/>
            </a:pPr>
            <a:r>
              <a:rPr lang="en-US"/>
              <a:t>CIS 470: Mobile App Development</a:t>
            </a:r>
          </a:p>
        </p:txBody>
      </p:sp>
      <p:sp>
        <p:nvSpPr>
          <p:cNvPr id="6" name="Rectangle 6">
            <a:extLst>
              <a:ext uri="{FF2B5EF4-FFF2-40B4-BE49-F238E27FC236}">
                <a16:creationId xmlns:a16="http://schemas.microsoft.com/office/drawing/2014/main" id="{BECC1042-B6AC-4B48-B207-8C44AE10A9D2}"/>
              </a:ext>
            </a:extLst>
          </p:cNvPr>
          <p:cNvSpPr>
            <a:spLocks noGrp="1" noChangeArrowheads="1"/>
          </p:cNvSpPr>
          <p:nvPr>
            <p:ph type="sldNum" sz="quarter" idx="12"/>
          </p:nvPr>
        </p:nvSpPr>
        <p:spPr>
          <a:ln/>
        </p:spPr>
        <p:txBody>
          <a:bodyPr/>
          <a:lstStyle>
            <a:lvl1pPr>
              <a:defRPr/>
            </a:lvl1pPr>
          </a:lstStyle>
          <a:p>
            <a:pPr>
              <a:defRPr/>
            </a:pPr>
            <a:fld id="{609AE3FC-19C5-5445-9273-39D253A98E49}" type="slidenum">
              <a:rPr lang="en-US" altLang="en-US"/>
              <a:pPr>
                <a:defRPr/>
              </a:pPr>
              <a:t>‹#›</a:t>
            </a:fld>
            <a:endParaRPr lang="en-US" altLang="en-US"/>
          </a:p>
        </p:txBody>
      </p:sp>
    </p:spTree>
    <p:extLst>
      <p:ext uri="{BB962C8B-B14F-4D97-AF65-F5344CB8AC3E}">
        <p14:creationId xmlns:p14="http://schemas.microsoft.com/office/powerpoint/2010/main" val="3643850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0F16C67-3712-C44F-B442-85882E1EE9D8}"/>
              </a:ext>
            </a:extLst>
          </p:cNvPr>
          <p:cNvSpPr>
            <a:spLocks noGrp="1" noChangeArrowheads="1"/>
          </p:cNvSpPr>
          <p:nvPr>
            <p:ph type="dt" sz="half" idx="10"/>
          </p:nvPr>
        </p:nvSpPr>
        <p:spPr>
          <a:ln/>
        </p:spPr>
        <p:txBody>
          <a:bodyPr/>
          <a:lstStyle>
            <a:lvl1pPr>
              <a:defRPr/>
            </a:lvl1pPr>
          </a:lstStyle>
          <a:p>
            <a:pPr>
              <a:defRPr/>
            </a:pPr>
            <a:fld id="{0A720B7B-9675-1C44-B3DC-CA27141BBFB0}" type="datetime1">
              <a:rPr lang="en-US" altLang="en-US"/>
              <a:pPr>
                <a:defRPr/>
              </a:pPr>
              <a:t>4/5/21</a:t>
            </a:fld>
            <a:endParaRPr lang="en-US" altLang="en-US"/>
          </a:p>
        </p:txBody>
      </p:sp>
      <p:sp>
        <p:nvSpPr>
          <p:cNvPr id="5" name="Rectangle 5">
            <a:extLst>
              <a:ext uri="{FF2B5EF4-FFF2-40B4-BE49-F238E27FC236}">
                <a16:creationId xmlns:a16="http://schemas.microsoft.com/office/drawing/2014/main" id="{62D2F800-269B-CD4A-8A9E-1052A7B1EFF9}"/>
              </a:ext>
            </a:extLst>
          </p:cNvPr>
          <p:cNvSpPr>
            <a:spLocks noGrp="1" noChangeArrowheads="1"/>
          </p:cNvSpPr>
          <p:nvPr>
            <p:ph type="ftr" sz="quarter" idx="11"/>
          </p:nvPr>
        </p:nvSpPr>
        <p:spPr>
          <a:ln/>
        </p:spPr>
        <p:txBody>
          <a:bodyPr/>
          <a:lstStyle>
            <a:lvl1pPr>
              <a:defRPr/>
            </a:lvl1pPr>
          </a:lstStyle>
          <a:p>
            <a:pPr>
              <a:defRPr/>
            </a:pPr>
            <a:r>
              <a:rPr lang="en-US"/>
              <a:t>CIS 470: Mobile App Development</a:t>
            </a:r>
          </a:p>
        </p:txBody>
      </p:sp>
      <p:sp>
        <p:nvSpPr>
          <p:cNvPr id="6" name="Rectangle 6">
            <a:extLst>
              <a:ext uri="{FF2B5EF4-FFF2-40B4-BE49-F238E27FC236}">
                <a16:creationId xmlns:a16="http://schemas.microsoft.com/office/drawing/2014/main" id="{0C734F49-48F5-D74D-8DEF-C013A2E4F9CC}"/>
              </a:ext>
            </a:extLst>
          </p:cNvPr>
          <p:cNvSpPr>
            <a:spLocks noGrp="1" noChangeArrowheads="1"/>
          </p:cNvSpPr>
          <p:nvPr>
            <p:ph type="sldNum" sz="quarter" idx="12"/>
          </p:nvPr>
        </p:nvSpPr>
        <p:spPr>
          <a:ln/>
        </p:spPr>
        <p:txBody>
          <a:bodyPr/>
          <a:lstStyle>
            <a:lvl1pPr>
              <a:defRPr/>
            </a:lvl1pPr>
          </a:lstStyle>
          <a:p>
            <a:pPr>
              <a:defRPr/>
            </a:pPr>
            <a:fld id="{3FF5D128-1058-AE40-8534-631F2A043B55}" type="slidenum">
              <a:rPr lang="en-US" altLang="en-US"/>
              <a:pPr>
                <a:defRPr/>
              </a:pPr>
              <a:t>‹#›</a:t>
            </a:fld>
            <a:endParaRPr lang="en-US" altLang="en-US"/>
          </a:p>
        </p:txBody>
      </p:sp>
    </p:spTree>
    <p:extLst>
      <p:ext uri="{BB962C8B-B14F-4D97-AF65-F5344CB8AC3E}">
        <p14:creationId xmlns:p14="http://schemas.microsoft.com/office/powerpoint/2010/main" val="31516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DD59D3D-CD02-9A42-96FC-7E538BB3E505}"/>
              </a:ext>
            </a:extLst>
          </p:cNvPr>
          <p:cNvSpPr>
            <a:spLocks noGrp="1" noChangeArrowheads="1"/>
          </p:cNvSpPr>
          <p:nvPr>
            <p:ph type="dt" sz="half" idx="10"/>
          </p:nvPr>
        </p:nvSpPr>
        <p:spPr>
          <a:ln/>
        </p:spPr>
        <p:txBody>
          <a:bodyPr/>
          <a:lstStyle>
            <a:lvl1pPr>
              <a:defRPr/>
            </a:lvl1pPr>
          </a:lstStyle>
          <a:p>
            <a:pPr>
              <a:defRPr/>
            </a:pPr>
            <a:fld id="{2801CECD-2624-2442-BC73-C059F6BCD08B}" type="datetime1">
              <a:rPr lang="en-US" altLang="en-US"/>
              <a:pPr>
                <a:defRPr/>
              </a:pPr>
              <a:t>4/5/21</a:t>
            </a:fld>
            <a:endParaRPr lang="en-US" altLang="en-US"/>
          </a:p>
        </p:txBody>
      </p:sp>
      <p:sp>
        <p:nvSpPr>
          <p:cNvPr id="5" name="Rectangle 5">
            <a:extLst>
              <a:ext uri="{FF2B5EF4-FFF2-40B4-BE49-F238E27FC236}">
                <a16:creationId xmlns:a16="http://schemas.microsoft.com/office/drawing/2014/main" id="{775F4984-109C-564B-95B3-CE0C021B6295}"/>
              </a:ext>
            </a:extLst>
          </p:cNvPr>
          <p:cNvSpPr>
            <a:spLocks noGrp="1" noChangeArrowheads="1"/>
          </p:cNvSpPr>
          <p:nvPr>
            <p:ph type="ftr" sz="quarter" idx="11"/>
          </p:nvPr>
        </p:nvSpPr>
        <p:spPr>
          <a:ln/>
        </p:spPr>
        <p:txBody>
          <a:bodyPr/>
          <a:lstStyle>
            <a:lvl1pPr>
              <a:defRPr/>
            </a:lvl1pPr>
          </a:lstStyle>
          <a:p>
            <a:pPr>
              <a:defRPr/>
            </a:pPr>
            <a:r>
              <a:rPr lang="en-US"/>
              <a:t>CIS 470: Mobile App Development</a:t>
            </a:r>
          </a:p>
        </p:txBody>
      </p:sp>
      <p:sp>
        <p:nvSpPr>
          <p:cNvPr id="6" name="Rectangle 6">
            <a:extLst>
              <a:ext uri="{FF2B5EF4-FFF2-40B4-BE49-F238E27FC236}">
                <a16:creationId xmlns:a16="http://schemas.microsoft.com/office/drawing/2014/main" id="{E6754412-B587-1145-9D14-6990924C36E6}"/>
              </a:ext>
            </a:extLst>
          </p:cNvPr>
          <p:cNvSpPr>
            <a:spLocks noGrp="1" noChangeArrowheads="1"/>
          </p:cNvSpPr>
          <p:nvPr>
            <p:ph type="sldNum" sz="quarter" idx="12"/>
          </p:nvPr>
        </p:nvSpPr>
        <p:spPr>
          <a:ln/>
        </p:spPr>
        <p:txBody>
          <a:bodyPr/>
          <a:lstStyle>
            <a:lvl1pPr>
              <a:defRPr/>
            </a:lvl1pPr>
          </a:lstStyle>
          <a:p>
            <a:pPr>
              <a:defRPr/>
            </a:pPr>
            <a:fld id="{12F39AD4-D13C-8D4B-96F7-72199872DE92}" type="slidenum">
              <a:rPr lang="en-US" altLang="en-US"/>
              <a:pPr>
                <a:defRPr/>
              </a:pPr>
              <a:t>‹#›</a:t>
            </a:fld>
            <a:endParaRPr lang="en-US" altLang="en-US"/>
          </a:p>
        </p:txBody>
      </p:sp>
    </p:spTree>
    <p:extLst>
      <p:ext uri="{BB962C8B-B14F-4D97-AF65-F5344CB8AC3E}">
        <p14:creationId xmlns:p14="http://schemas.microsoft.com/office/powerpoint/2010/main" val="2594689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8BCF370-5099-1C48-B506-26E028356313}"/>
              </a:ext>
            </a:extLst>
          </p:cNvPr>
          <p:cNvSpPr>
            <a:spLocks noGrp="1" noChangeArrowheads="1"/>
          </p:cNvSpPr>
          <p:nvPr>
            <p:ph type="dt" sz="half" idx="10"/>
          </p:nvPr>
        </p:nvSpPr>
        <p:spPr>
          <a:ln/>
        </p:spPr>
        <p:txBody>
          <a:bodyPr/>
          <a:lstStyle>
            <a:lvl1pPr>
              <a:defRPr/>
            </a:lvl1pPr>
          </a:lstStyle>
          <a:p>
            <a:pPr>
              <a:defRPr/>
            </a:pPr>
            <a:fld id="{627DA9A8-FCA5-C446-B4DB-5B9D62264C96}" type="datetime1">
              <a:rPr lang="en-US" altLang="en-US"/>
              <a:pPr>
                <a:defRPr/>
              </a:pPr>
              <a:t>4/5/21</a:t>
            </a:fld>
            <a:endParaRPr lang="en-US" altLang="en-US"/>
          </a:p>
        </p:txBody>
      </p:sp>
      <p:sp>
        <p:nvSpPr>
          <p:cNvPr id="5" name="Rectangle 5">
            <a:extLst>
              <a:ext uri="{FF2B5EF4-FFF2-40B4-BE49-F238E27FC236}">
                <a16:creationId xmlns:a16="http://schemas.microsoft.com/office/drawing/2014/main" id="{DDAF8F34-51E7-A146-BAA3-E60E407C96EE}"/>
              </a:ext>
            </a:extLst>
          </p:cNvPr>
          <p:cNvSpPr>
            <a:spLocks noGrp="1" noChangeArrowheads="1"/>
          </p:cNvSpPr>
          <p:nvPr>
            <p:ph type="ftr" sz="quarter" idx="11"/>
          </p:nvPr>
        </p:nvSpPr>
        <p:spPr>
          <a:ln/>
        </p:spPr>
        <p:txBody>
          <a:bodyPr/>
          <a:lstStyle>
            <a:lvl1pPr>
              <a:defRPr/>
            </a:lvl1pPr>
          </a:lstStyle>
          <a:p>
            <a:pPr>
              <a:defRPr/>
            </a:pPr>
            <a:r>
              <a:rPr lang="en-US"/>
              <a:t>CIS 470: Mobile App Development</a:t>
            </a:r>
          </a:p>
        </p:txBody>
      </p:sp>
      <p:sp>
        <p:nvSpPr>
          <p:cNvPr id="6" name="Rectangle 6">
            <a:extLst>
              <a:ext uri="{FF2B5EF4-FFF2-40B4-BE49-F238E27FC236}">
                <a16:creationId xmlns:a16="http://schemas.microsoft.com/office/drawing/2014/main" id="{F116DAB8-85E3-4D43-8A63-23892437CAE7}"/>
              </a:ext>
            </a:extLst>
          </p:cNvPr>
          <p:cNvSpPr>
            <a:spLocks noGrp="1" noChangeArrowheads="1"/>
          </p:cNvSpPr>
          <p:nvPr>
            <p:ph type="sldNum" sz="quarter" idx="12"/>
          </p:nvPr>
        </p:nvSpPr>
        <p:spPr>
          <a:ln/>
        </p:spPr>
        <p:txBody>
          <a:bodyPr/>
          <a:lstStyle>
            <a:lvl1pPr>
              <a:defRPr/>
            </a:lvl1pPr>
          </a:lstStyle>
          <a:p>
            <a:pPr>
              <a:defRPr/>
            </a:pPr>
            <a:fld id="{0E32EBD3-5AFD-8542-81D3-9916AE7F4A2F}" type="slidenum">
              <a:rPr lang="en-US" altLang="en-US"/>
              <a:pPr>
                <a:defRPr/>
              </a:pPr>
              <a:t>‹#›</a:t>
            </a:fld>
            <a:endParaRPr lang="en-US" altLang="en-US"/>
          </a:p>
        </p:txBody>
      </p:sp>
    </p:spTree>
    <p:extLst>
      <p:ext uri="{BB962C8B-B14F-4D97-AF65-F5344CB8AC3E}">
        <p14:creationId xmlns:p14="http://schemas.microsoft.com/office/powerpoint/2010/main" val="17280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1D6D054-6E7A-4445-B131-1785B73585B8}"/>
              </a:ext>
            </a:extLst>
          </p:cNvPr>
          <p:cNvSpPr>
            <a:spLocks noGrp="1" noChangeArrowheads="1"/>
          </p:cNvSpPr>
          <p:nvPr>
            <p:ph type="dt" sz="half" idx="10"/>
          </p:nvPr>
        </p:nvSpPr>
        <p:spPr>
          <a:ln/>
        </p:spPr>
        <p:txBody>
          <a:bodyPr/>
          <a:lstStyle>
            <a:lvl1pPr>
              <a:defRPr/>
            </a:lvl1pPr>
          </a:lstStyle>
          <a:p>
            <a:pPr>
              <a:defRPr/>
            </a:pPr>
            <a:fld id="{56787F39-2D57-0C43-861B-EC503001CE24}" type="datetime1">
              <a:rPr lang="en-US" altLang="en-US"/>
              <a:pPr>
                <a:defRPr/>
              </a:pPr>
              <a:t>4/5/21</a:t>
            </a:fld>
            <a:endParaRPr lang="en-US" altLang="en-US"/>
          </a:p>
        </p:txBody>
      </p:sp>
      <p:sp>
        <p:nvSpPr>
          <p:cNvPr id="6" name="Rectangle 5">
            <a:extLst>
              <a:ext uri="{FF2B5EF4-FFF2-40B4-BE49-F238E27FC236}">
                <a16:creationId xmlns:a16="http://schemas.microsoft.com/office/drawing/2014/main" id="{8BE6A86F-DFB9-9D4A-B1F6-FFBEF534F7AF}"/>
              </a:ext>
            </a:extLst>
          </p:cNvPr>
          <p:cNvSpPr>
            <a:spLocks noGrp="1" noChangeArrowheads="1"/>
          </p:cNvSpPr>
          <p:nvPr>
            <p:ph type="ftr" sz="quarter" idx="11"/>
          </p:nvPr>
        </p:nvSpPr>
        <p:spPr>
          <a:ln/>
        </p:spPr>
        <p:txBody>
          <a:bodyPr/>
          <a:lstStyle>
            <a:lvl1pPr>
              <a:defRPr/>
            </a:lvl1pPr>
          </a:lstStyle>
          <a:p>
            <a:pPr>
              <a:defRPr/>
            </a:pPr>
            <a:r>
              <a:rPr lang="en-US"/>
              <a:t>CIS 470: Mobile App Development</a:t>
            </a:r>
          </a:p>
        </p:txBody>
      </p:sp>
      <p:sp>
        <p:nvSpPr>
          <p:cNvPr id="7" name="Rectangle 6">
            <a:extLst>
              <a:ext uri="{FF2B5EF4-FFF2-40B4-BE49-F238E27FC236}">
                <a16:creationId xmlns:a16="http://schemas.microsoft.com/office/drawing/2014/main" id="{04321AA5-F42A-4640-9D2E-8D4CC11FB866}"/>
              </a:ext>
            </a:extLst>
          </p:cNvPr>
          <p:cNvSpPr>
            <a:spLocks noGrp="1" noChangeArrowheads="1"/>
          </p:cNvSpPr>
          <p:nvPr>
            <p:ph type="sldNum" sz="quarter" idx="12"/>
          </p:nvPr>
        </p:nvSpPr>
        <p:spPr>
          <a:ln/>
        </p:spPr>
        <p:txBody>
          <a:bodyPr/>
          <a:lstStyle>
            <a:lvl1pPr>
              <a:defRPr/>
            </a:lvl1pPr>
          </a:lstStyle>
          <a:p>
            <a:pPr>
              <a:defRPr/>
            </a:pPr>
            <a:fld id="{043879D9-A3C5-7F42-AD60-BFE5BD68DEE8}" type="slidenum">
              <a:rPr lang="en-US" altLang="en-US"/>
              <a:pPr>
                <a:defRPr/>
              </a:pPr>
              <a:t>‹#›</a:t>
            </a:fld>
            <a:endParaRPr lang="en-US" altLang="en-US"/>
          </a:p>
        </p:txBody>
      </p:sp>
    </p:spTree>
    <p:extLst>
      <p:ext uri="{BB962C8B-B14F-4D97-AF65-F5344CB8AC3E}">
        <p14:creationId xmlns:p14="http://schemas.microsoft.com/office/powerpoint/2010/main" val="2095777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B83457C-6E12-2B46-8967-6D7347D82189}"/>
              </a:ext>
            </a:extLst>
          </p:cNvPr>
          <p:cNvSpPr>
            <a:spLocks noGrp="1" noChangeArrowheads="1"/>
          </p:cNvSpPr>
          <p:nvPr>
            <p:ph type="dt" sz="half" idx="10"/>
          </p:nvPr>
        </p:nvSpPr>
        <p:spPr>
          <a:ln/>
        </p:spPr>
        <p:txBody>
          <a:bodyPr/>
          <a:lstStyle>
            <a:lvl1pPr>
              <a:defRPr/>
            </a:lvl1pPr>
          </a:lstStyle>
          <a:p>
            <a:pPr>
              <a:defRPr/>
            </a:pPr>
            <a:fld id="{52177020-9A31-194F-ACB7-3F9E27FE0400}" type="datetime1">
              <a:rPr lang="en-US" altLang="en-US"/>
              <a:pPr>
                <a:defRPr/>
              </a:pPr>
              <a:t>4/5/21</a:t>
            </a:fld>
            <a:endParaRPr lang="en-US" altLang="en-US"/>
          </a:p>
        </p:txBody>
      </p:sp>
      <p:sp>
        <p:nvSpPr>
          <p:cNvPr id="8" name="Rectangle 5">
            <a:extLst>
              <a:ext uri="{FF2B5EF4-FFF2-40B4-BE49-F238E27FC236}">
                <a16:creationId xmlns:a16="http://schemas.microsoft.com/office/drawing/2014/main" id="{FCE7FDDA-0BE4-154D-937F-8646A9FB89AA}"/>
              </a:ext>
            </a:extLst>
          </p:cNvPr>
          <p:cNvSpPr>
            <a:spLocks noGrp="1" noChangeArrowheads="1"/>
          </p:cNvSpPr>
          <p:nvPr>
            <p:ph type="ftr" sz="quarter" idx="11"/>
          </p:nvPr>
        </p:nvSpPr>
        <p:spPr>
          <a:ln/>
        </p:spPr>
        <p:txBody>
          <a:bodyPr/>
          <a:lstStyle>
            <a:lvl1pPr>
              <a:defRPr/>
            </a:lvl1pPr>
          </a:lstStyle>
          <a:p>
            <a:pPr>
              <a:defRPr/>
            </a:pPr>
            <a:r>
              <a:rPr lang="en-US"/>
              <a:t>CIS 470: Mobile App Development</a:t>
            </a:r>
          </a:p>
        </p:txBody>
      </p:sp>
      <p:sp>
        <p:nvSpPr>
          <p:cNvPr id="9" name="Rectangle 6">
            <a:extLst>
              <a:ext uri="{FF2B5EF4-FFF2-40B4-BE49-F238E27FC236}">
                <a16:creationId xmlns:a16="http://schemas.microsoft.com/office/drawing/2014/main" id="{751B9881-0240-FC47-A041-04BE1A887B0E}"/>
              </a:ext>
            </a:extLst>
          </p:cNvPr>
          <p:cNvSpPr>
            <a:spLocks noGrp="1" noChangeArrowheads="1"/>
          </p:cNvSpPr>
          <p:nvPr>
            <p:ph type="sldNum" sz="quarter" idx="12"/>
          </p:nvPr>
        </p:nvSpPr>
        <p:spPr>
          <a:ln/>
        </p:spPr>
        <p:txBody>
          <a:bodyPr/>
          <a:lstStyle>
            <a:lvl1pPr>
              <a:defRPr/>
            </a:lvl1pPr>
          </a:lstStyle>
          <a:p>
            <a:pPr>
              <a:defRPr/>
            </a:pPr>
            <a:fld id="{B585708F-30AE-2746-B3E2-442221BA8D30}" type="slidenum">
              <a:rPr lang="en-US" altLang="en-US"/>
              <a:pPr>
                <a:defRPr/>
              </a:pPr>
              <a:t>‹#›</a:t>
            </a:fld>
            <a:endParaRPr lang="en-US" altLang="en-US"/>
          </a:p>
        </p:txBody>
      </p:sp>
    </p:spTree>
    <p:extLst>
      <p:ext uri="{BB962C8B-B14F-4D97-AF65-F5344CB8AC3E}">
        <p14:creationId xmlns:p14="http://schemas.microsoft.com/office/powerpoint/2010/main" val="855618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B5248AE-80D9-7840-971E-FA7E6CDFD8AB}"/>
              </a:ext>
            </a:extLst>
          </p:cNvPr>
          <p:cNvSpPr>
            <a:spLocks noGrp="1" noChangeArrowheads="1"/>
          </p:cNvSpPr>
          <p:nvPr>
            <p:ph type="dt" sz="half" idx="10"/>
          </p:nvPr>
        </p:nvSpPr>
        <p:spPr>
          <a:ln/>
        </p:spPr>
        <p:txBody>
          <a:bodyPr/>
          <a:lstStyle>
            <a:lvl1pPr>
              <a:defRPr/>
            </a:lvl1pPr>
          </a:lstStyle>
          <a:p>
            <a:pPr>
              <a:defRPr/>
            </a:pPr>
            <a:fld id="{9B86D81B-6953-324B-8498-9E024113D32C}" type="datetime1">
              <a:rPr lang="en-US" altLang="en-US"/>
              <a:pPr>
                <a:defRPr/>
              </a:pPr>
              <a:t>4/5/21</a:t>
            </a:fld>
            <a:endParaRPr lang="en-US" altLang="en-US"/>
          </a:p>
        </p:txBody>
      </p:sp>
      <p:sp>
        <p:nvSpPr>
          <p:cNvPr id="4" name="Rectangle 5">
            <a:extLst>
              <a:ext uri="{FF2B5EF4-FFF2-40B4-BE49-F238E27FC236}">
                <a16:creationId xmlns:a16="http://schemas.microsoft.com/office/drawing/2014/main" id="{F52CA496-9A24-C148-AFCA-09541CB883D1}"/>
              </a:ext>
            </a:extLst>
          </p:cNvPr>
          <p:cNvSpPr>
            <a:spLocks noGrp="1" noChangeArrowheads="1"/>
          </p:cNvSpPr>
          <p:nvPr>
            <p:ph type="ftr" sz="quarter" idx="11"/>
          </p:nvPr>
        </p:nvSpPr>
        <p:spPr>
          <a:ln/>
        </p:spPr>
        <p:txBody>
          <a:bodyPr/>
          <a:lstStyle>
            <a:lvl1pPr>
              <a:defRPr/>
            </a:lvl1pPr>
          </a:lstStyle>
          <a:p>
            <a:pPr>
              <a:defRPr/>
            </a:pPr>
            <a:r>
              <a:rPr lang="en-US"/>
              <a:t>CIS 470: Mobile App Development</a:t>
            </a:r>
          </a:p>
        </p:txBody>
      </p:sp>
      <p:sp>
        <p:nvSpPr>
          <p:cNvPr id="5" name="Rectangle 6">
            <a:extLst>
              <a:ext uri="{FF2B5EF4-FFF2-40B4-BE49-F238E27FC236}">
                <a16:creationId xmlns:a16="http://schemas.microsoft.com/office/drawing/2014/main" id="{BE001FB0-F48E-D34C-8D6E-3983560D5342}"/>
              </a:ext>
            </a:extLst>
          </p:cNvPr>
          <p:cNvSpPr>
            <a:spLocks noGrp="1" noChangeArrowheads="1"/>
          </p:cNvSpPr>
          <p:nvPr>
            <p:ph type="sldNum" sz="quarter" idx="12"/>
          </p:nvPr>
        </p:nvSpPr>
        <p:spPr>
          <a:ln/>
        </p:spPr>
        <p:txBody>
          <a:bodyPr/>
          <a:lstStyle>
            <a:lvl1pPr>
              <a:defRPr/>
            </a:lvl1pPr>
          </a:lstStyle>
          <a:p>
            <a:pPr>
              <a:defRPr/>
            </a:pPr>
            <a:fld id="{052B85E6-4731-5146-9E5D-11BC26A84B6F}" type="slidenum">
              <a:rPr lang="en-US" altLang="en-US"/>
              <a:pPr>
                <a:defRPr/>
              </a:pPr>
              <a:t>‹#›</a:t>
            </a:fld>
            <a:endParaRPr lang="en-US" altLang="en-US"/>
          </a:p>
        </p:txBody>
      </p:sp>
    </p:spTree>
    <p:extLst>
      <p:ext uri="{BB962C8B-B14F-4D97-AF65-F5344CB8AC3E}">
        <p14:creationId xmlns:p14="http://schemas.microsoft.com/office/powerpoint/2010/main" val="3106085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7E8C03F-BADB-5C4B-812B-BF8EDA4F620B}"/>
              </a:ext>
            </a:extLst>
          </p:cNvPr>
          <p:cNvSpPr>
            <a:spLocks noGrp="1" noChangeArrowheads="1"/>
          </p:cNvSpPr>
          <p:nvPr>
            <p:ph type="dt" sz="half" idx="10"/>
          </p:nvPr>
        </p:nvSpPr>
        <p:spPr>
          <a:ln/>
        </p:spPr>
        <p:txBody>
          <a:bodyPr/>
          <a:lstStyle>
            <a:lvl1pPr>
              <a:defRPr/>
            </a:lvl1pPr>
          </a:lstStyle>
          <a:p>
            <a:pPr>
              <a:defRPr/>
            </a:pPr>
            <a:fld id="{13CCFE67-483C-4041-808B-E7F6370386DE}" type="datetime1">
              <a:rPr lang="en-US" altLang="en-US"/>
              <a:pPr>
                <a:defRPr/>
              </a:pPr>
              <a:t>4/5/21</a:t>
            </a:fld>
            <a:endParaRPr lang="en-US" altLang="en-US"/>
          </a:p>
        </p:txBody>
      </p:sp>
      <p:sp>
        <p:nvSpPr>
          <p:cNvPr id="3" name="Rectangle 5">
            <a:extLst>
              <a:ext uri="{FF2B5EF4-FFF2-40B4-BE49-F238E27FC236}">
                <a16:creationId xmlns:a16="http://schemas.microsoft.com/office/drawing/2014/main" id="{410EA2BA-36DF-EC4C-BAEE-0E95B8645808}"/>
              </a:ext>
            </a:extLst>
          </p:cNvPr>
          <p:cNvSpPr>
            <a:spLocks noGrp="1" noChangeArrowheads="1"/>
          </p:cNvSpPr>
          <p:nvPr>
            <p:ph type="ftr" sz="quarter" idx="11"/>
          </p:nvPr>
        </p:nvSpPr>
        <p:spPr>
          <a:ln/>
        </p:spPr>
        <p:txBody>
          <a:bodyPr/>
          <a:lstStyle>
            <a:lvl1pPr>
              <a:defRPr/>
            </a:lvl1pPr>
          </a:lstStyle>
          <a:p>
            <a:pPr>
              <a:defRPr/>
            </a:pPr>
            <a:r>
              <a:rPr lang="en-US"/>
              <a:t>CIS 470: Mobile App Development</a:t>
            </a:r>
          </a:p>
        </p:txBody>
      </p:sp>
      <p:sp>
        <p:nvSpPr>
          <p:cNvPr id="4" name="Rectangle 6">
            <a:extLst>
              <a:ext uri="{FF2B5EF4-FFF2-40B4-BE49-F238E27FC236}">
                <a16:creationId xmlns:a16="http://schemas.microsoft.com/office/drawing/2014/main" id="{DD878D0A-0638-7C43-B0A8-91CD70AB4104}"/>
              </a:ext>
            </a:extLst>
          </p:cNvPr>
          <p:cNvSpPr>
            <a:spLocks noGrp="1" noChangeArrowheads="1"/>
          </p:cNvSpPr>
          <p:nvPr>
            <p:ph type="sldNum" sz="quarter" idx="12"/>
          </p:nvPr>
        </p:nvSpPr>
        <p:spPr>
          <a:ln/>
        </p:spPr>
        <p:txBody>
          <a:bodyPr/>
          <a:lstStyle>
            <a:lvl1pPr>
              <a:defRPr/>
            </a:lvl1pPr>
          </a:lstStyle>
          <a:p>
            <a:pPr>
              <a:defRPr/>
            </a:pPr>
            <a:fld id="{D774FB8A-DFBD-4448-A592-890CC5931726}" type="slidenum">
              <a:rPr lang="en-US" altLang="en-US"/>
              <a:pPr>
                <a:defRPr/>
              </a:pPr>
              <a:t>‹#›</a:t>
            </a:fld>
            <a:endParaRPr lang="en-US" altLang="en-US"/>
          </a:p>
        </p:txBody>
      </p:sp>
    </p:spTree>
    <p:extLst>
      <p:ext uri="{BB962C8B-B14F-4D97-AF65-F5344CB8AC3E}">
        <p14:creationId xmlns:p14="http://schemas.microsoft.com/office/powerpoint/2010/main" val="2268807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E1BBC78-7E86-064A-9C9A-C9049E8F97C5}"/>
              </a:ext>
            </a:extLst>
          </p:cNvPr>
          <p:cNvSpPr>
            <a:spLocks noGrp="1" noChangeArrowheads="1"/>
          </p:cNvSpPr>
          <p:nvPr>
            <p:ph type="dt" sz="half" idx="10"/>
          </p:nvPr>
        </p:nvSpPr>
        <p:spPr>
          <a:ln/>
        </p:spPr>
        <p:txBody>
          <a:bodyPr/>
          <a:lstStyle>
            <a:lvl1pPr>
              <a:defRPr/>
            </a:lvl1pPr>
          </a:lstStyle>
          <a:p>
            <a:pPr>
              <a:defRPr/>
            </a:pPr>
            <a:fld id="{2CA9110B-1E9C-2C45-9551-D78D98A7967D}" type="datetime1">
              <a:rPr lang="en-US" altLang="en-US"/>
              <a:pPr>
                <a:defRPr/>
              </a:pPr>
              <a:t>4/5/21</a:t>
            </a:fld>
            <a:endParaRPr lang="en-US" altLang="en-US"/>
          </a:p>
        </p:txBody>
      </p:sp>
      <p:sp>
        <p:nvSpPr>
          <p:cNvPr id="6" name="Rectangle 5">
            <a:extLst>
              <a:ext uri="{FF2B5EF4-FFF2-40B4-BE49-F238E27FC236}">
                <a16:creationId xmlns:a16="http://schemas.microsoft.com/office/drawing/2014/main" id="{0E89C78F-34CA-AF44-8308-4632ACD14B88}"/>
              </a:ext>
            </a:extLst>
          </p:cNvPr>
          <p:cNvSpPr>
            <a:spLocks noGrp="1" noChangeArrowheads="1"/>
          </p:cNvSpPr>
          <p:nvPr>
            <p:ph type="ftr" sz="quarter" idx="11"/>
          </p:nvPr>
        </p:nvSpPr>
        <p:spPr>
          <a:ln/>
        </p:spPr>
        <p:txBody>
          <a:bodyPr/>
          <a:lstStyle>
            <a:lvl1pPr>
              <a:defRPr/>
            </a:lvl1pPr>
          </a:lstStyle>
          <a:p>
            <a:pPr>
              <a:defRPr/>
            </a:pPr>
            <a:r>
              <a:rPr lang="en-US"/>
              <a:t>CIS 470: Mobile App Development</a:t>
            </a:r>
          </a:p>
        </p:txBody>
      </p:sp>
      <p:sp>
        <p:nvSpPr>
          <p:cNvPr id="7" name="Rectangle 6">
            <a:extLst>
              <a:ext uri="{FF2B5EF4-FFF2-40B4-BE49-F238E27FC236}">
                <a16:creationId xmlns:a16="http://schemas.microsoft.com/office/drawing/2014/main" id="{A29DD2EA-5FEE-7E4A-A8F0-0DD57D32FF6C}"/>
              </a:ext>
            </a:extLst>
          </p:cNvPr>
          <p:cNvSpPr>
            <a:spLocks noGrp="1" noChangeArrowheads="1"/>
          </p:cNvSpPr>
          <p:nvPr>
            <p:ph type="sldNum" sz="quarter" idx="12"/>
          </p:nvPr>
        </p:nvSpPr>
        <p:spPr>
          <a:ln/>
        </p:spPr>
        <p:txBody>
          <a:bodyPr/>
          <a:lstStyle>
            <a:lvl1pPr>
              <a:defRPr/>
            </a:lvl1pPr>
          </a:lstStyle>
          <a:p>
            <a:pPr>
              <a:defRPr/>
            </a:pPr>
            <a:fld id="{0B40C987-91EF-BD43-8DF0-C0F9228623CC}" type="slidenum">
              <a:rPr lang="en-US" altLang="en-US"/>
              <a:pPr>
                <a:defRPr/>
              </a:pPr>
              <a:t>‹#›</a:t>
            </a:fld>
            <a:endParaRPr lang="en-US" altLang="en-US"/>
          </a:p>
        </p:txBody>
      </p:sp>
    </p:spTree>
    <p:extLst>
      <p:ext uri="{BB962C8B-B14F-4D97-AF65-F5344CB8AC3E}">
        <p14:creationId xmlns:p14="http://schemas.microsoft.com/office/powerpoint/2010/main" val="4138533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DCB88AD-44E8-414A-AA1E-A0E4595E0B87}"/>
              </a:ext>
            </a:extLst>
          </p:cNvPr>
          <p:cNvSpPr>
            <a:spLocks noGrp="1" noChangeArrowheads="1"/>
          </p:cNvSpPr>
          <p:nvPr>
            <p:ph type="dt" sz="half" idx="10"/>
          </p:nvPr>
        </p:nvSpPr>
        <p:spPr>
          <a:ln/>
        </p:spPr>
        <p:txBody>
          <a:bodyPr/>
          <a:lstStyle>
            <a:lvl1pPr>
              <a:defRPr/>
            </a:lvl1pPr>
          </a:lstStyle>
          <a:p>
            <a:pPr>
              <a:defRPr/>
            </a:pPr>
            <a:fld id="{A7D8F263-0CF2-2749-A6F0-14D117935B38}" type="datetime1">
              <a:rPr lang="en-US" altLang="en-US"/>
              <a:pPr>
                <a:defRPr/>
              </a:pPr>
              <a:t>4/5/21</a:t>
            </a:fld>
            <a:endParaRPr lang="en-US" altLang="en-US"/>
          </a:p>
        </p:txBody>
      </p:sp>
      <p:sp>
        <p:nvSpPr>
          <p:cNvPr id="6" name="Rectangle 5">
            <a:extLst>
              <a:ext uri="{FF2B5EF4-FFF2-40B4-BE49-F238E27FC236}">
                <a16:creationId xmlns:a16="http://schemas.microsoft.com/office/drawing/2014/main" id="{0B9065A4-A8C4-8C44-AACC-1E74EF5A51B7}"/>
              </a:ext>
            </a:extLst>
          </p:cNvPr>
          <p:cNvSpPr>
            <a:spLocks noGrp="1" noChangeArrowheads="1"/>
          </p:cNvSpPr>
          <p:nvPr>
            <p:ph type="ftr" sz="quarter" idx="11"/>
          </p:nvPr>
        </p:nvSpPr>
        <p:spPr>
          <a:ln/>
        </p:spPr>
        <p:txBody>
          <a:bodyPr/>
          <a:lstStyle>
            <a:lvl1pPr>
              <a:defRPr/>
            </a:lvl1pPr>
          </a:lstStyle>
          <a:p>
            <a:pPr>
              <a:defRPr/>
            </a:pPr>
            <a:r>
              <a:rPr lang="en-US"/>
              <a:t>CIS 470: Mobile App Development</a:t>
            </a:r>
          </a:p>
        </p:txBody>
      </p:sp>
      <p:sp>
        <p:nvSpPr>
          <p:cNvPr id="7" name="Rectangle 6">
            <a:extLst>
              <a:ext uri="{FF2B5EF4-FFF2-40B4-BE49-F238E27FC236}">
                <a16:creationId xmlns:a16="http://schemas.microsoft.com/office/drawing/2014/main" id="{23A7D9DC-07E2-8E42-83F5-1A09309FAE35}"/>
              </a:ext>
            </a:extLst>
          </p:cNvPr>
          <p:cNvSpPr>
            <a:spLocks noGrp="1" noChangeArrowheads="1"/>
          </p:cNvSpPr>
          <p:nvPr>
            <p:ph type="sldNum" sz="quarter" idx="12"/>
          </p:nvPr>
        </p:nvSpPr>
        <p:spPr>
          <a:ln/>
        </p:spPr>
        <p:txBody>
          <a:bodyPr/>
          <a:lstStyle>
            <a:lvl1pPr>
              <a:defRPr/>
            </a:lvl1pPr>
          </a:lstStyle>
          <a:p>
            <a:pPr>
              <a:defRPr/>
            </a:pPr>
            <a:fld id="{CE4A640D-87E1-4E40-BFA6-DCAB4E1D8281}" type="slidenum">
              <a:rPr lang="en-US" altLang="en-US"/>
              <a:pPr>
                <a:defRPr/>
              </a:pPr>
              <a:t>‹#›</a:t>
            </a:fld>
            <a:endParaRPr lang="en-US" altLang="en-US"/>
          </a:p>
        </p:txBody>
      </p:sp>
    </p:spTree>
    <p:extLst>
      <p:ext uri="{BB962C8B-B14F-4D97-AF65-F5344CB8AC3E}">
        <p14:creationId xmlns:p14="http://schemas.microsoft.com/office/powerpoint/2010/main" val="209844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9566986-5672-4A46-A9AB-63D2A4723E12}"/>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CC056D0-466E-E24B-8968-8EE61F53271F}"/>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6324" name="Rectangle 4">
            <a:extLst>
              <a:ext uri="{FF2B5EF4-FFF2-40B4-BE49-F238E27FC236}">
                <a16:creationId xmlns:a16="http://schemas.microsoft.com/office/drawing/2014/main" id="{3764912E-419C-7A4F-9B36-BAE5D5FFB404}"/>
              </a:ext>
            </a:extLst>
          </p:cNvPr>
          <p:cNvSpPr>
            <a:spLocks noGrp="1" noChangeArrowheads="1"/>
          </p:cNvSpPr>
          <p:nvPr>
            <p:ph type="dt" sz="half" idx="2"/>
          </p:nvPr>
        </p:nvSpPr>
        <p:spPr bwMode="auto">
          <a:xfrm>
            <a:off x="457200" y="6243638"/>
            <a:ext cx="2133600" cy="457200"/>
          </a:xfrm>
          <a:prstGeom prst="rect">
            <a:avLst/>
          </a:prstGeom>
          <a:noFill/>
          <a:ln>
            <a:noFill/>
          </a:ln>
          <a:effectLst/>
          <a:extLst>
            <a:ext uri="{FAA26D3D-D897-4be2-8F04-BA451C77F1D7}"/>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defRPr sz="1200">
                <a:latin typeface="Garamond" panose="02020404030301010803" pitchFamily="18" charset="0"/>
                <a:ea typeface="+mn-ea"/>
              </a:defRPr>
            </a:lvl1pPr>
          </a:lstStyle>
          <a:p>
            <a:pPr>
              <a:defRPr/>
            </a:pPr>
            <a:fld id="{46DCBAC6-0A04-AE48-B9B6-037479D03185}" type="datetime1">
              <a:rPr lang="en-US" altLang="en-US"/>
              <a:pPr>
                <a:defRPr/>
              </a:pPr>
              <a:t>4/5/21</a:t>
            </a:fld>
            <a:endParaRPr lang="en-US" altLang="en-US"/>
          </a:p>
        </p:txBody>
      </p:sp>
      <p:sp>
        <p:nvSpPr>
          <p:cNvPr id="56325" name="Rectangle 5">
            <a:extLst>
              <a:ext uri="{FF2B5EF4-FFF2-40B4-BE49-F238E27FC236}">
                <a16:creationId xmlns:a16="http://schemas.microsoft.com/office/drawing/2014/main" id="{9FD6C920-402B-184B-9246-681D3836A7BA}"/>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ctr" eaLnBrk="1" hangingPunct="1">
              <a:defRPr sz="1200">
                <a:latin typeface="Garamond" charset="0"/>
                <a:ea typeface="ＭＳ Ｐゴシック" charset="0"/>
                <a:cs typeface="ＭＳ Ｐゴシック" charset="0"/>
              </a:defRPr>
            </a:lvl1pPr>
          </a:lstStyle>
          <a:p>
            <a:pPr>
              <a:defRPr/>
            </a:pPr>
            <a:r>
              <a:rPr lang="en-US"/>
              <a:t>CIS 470: Mobile App Development</a:t>
            </a:r>
          </a:p>
        </p:txBody>
      </p:sp>
      <p:sp>
        <p:nvSpPr>
          <p:cNvPr id="56326" name="Rectangle 6">
            <a:extLst>
              <a:ext uri="{FF2B5EF4-FFF2-40B4-BE49-F238E27FC236}">
                <a16:creationId xmlns:a16="http://schemas.microsoft.com/office/drawing/2014/main" id="{5FAA1A7C-F3AA-314A-84D6-75E34A0167A5}"/>
              </a:ext>
            </a:extLst>
          </p:cNvPr>
          <p:cNvSpPr>
            <a:spLocks noGrp="1" noChangeArrowheads="1"/>
          </p:cNvSpPr>
          <p:nvPr>
            <p:ph type="sldNum" sz="quarter" idx="4"/>
          </p:nvPr>
        </p:nvSpPr>
        <p:spPr bwMode="auto">
          <a:xfrm>
            <a:off x="6553200" y="6243638"/>
            <a:ext cx="2133600" cy="457200"/>
          </a:xfrm>
          <a:prstGeom prst="rect">
            <a:avLst/>
          </a:prstGeom>
          <a:noFill/>
          <a:ln>
            <a:noFill/>
          </a:ln>
          <a:effectLst/>
          <a:extLst>
            <a:ext uri="{FAA26D3D-D897-4be2-8F04-BA451C77F1D7}"/>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ea typeface="+mn-ea"/>
              </a:defRPr>
            </a:lvl1pPr>
          </a:lstStyle>
          <a:p>
            <a:pPr>
              <a:defRPr/>
            </a:pPr>
            <a:fld id="{F375BBFA-DCE2-444E-A741-4FC38B07BB51}" type="slidenum">
              <a:rPr lang="en-US" altLang="en-US"/>
              <a:pPr>
                <a:defRPr/>
              </a:pPr>
              <a:t>‹#›</a:t>
            </a:fld>
            <a:endParaRPr lang="en-US" altLang="en-US"/>
          </a:p>
        </p:txBody>
      </p:sp>
      <p:sp>
        <p:nvSpPr>
          <p:cNvPr id="1031" name="Freeform 7">
            <a:extLst>
              <a:ext uri="{FF2B5EF4-FFF2-40B4-BE49-F238E27FC236}">
                <a16:creationId xmlns:a16="http://schemas.microsoft.com/office/drawing/2014/main" id="{C542F567-5095-8C4D-AC55-605591D8C43C}"/>
              </a:ext>
            </a:extLst>
          </p:cNvPr>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a:extLst>
              <a:ext uri="{FF2B5EF4-FFF2-40B4-BE49-F238E27FC236}">
                <a16:creationId xmlns:a16="http://schemas.microsoft.com/office/drawing/2014/main" id="{02361FBE-1D91-E446-91F0-03EF4B5DF73A}"/>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029"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Lst>
  <p:hf hdr="0"/>
  <p:txStyles>
    <p:titleStyle>
      <a:lvl1pPr algn="l" rtl="0" eaLnBrk="0" fontAlgn="base" hangingPunct="0">
        <a:spcBef>
          <a:spcPct val="0"/>
        </a:spcBef>
        <a:spcAft>
          <a:spcPct val="0"/>
        </a:spcAft>
        <a:defRPr sz="4200">
          <a:solidFill>
            <a:schemeClr val="tx2"/>
          </a:solidFill>
          <a:latin typeface="+mj-lt"/>
          <a:ea typeface="+mj-ea"/>
          <a:cs typeface="ＭＳ Ｐゴシック" charset="0"/>
        </a:defRPr>
      </a:lvl1pPr>
      <a:lvl2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2pPr>
      <a:lvl3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3pPr>
      <a:lvl4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4pPr>
      <a:lvl5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5pPr>
      <a:lvl6pPr marL="457200" algn="l" rtl="0" fontAlgn="base">
        <a:spcBef>
          <a:spcPct val="0"/>
        </a:spcBef>
        <a:spcAft>
          <a:spcPct val="0"/>
        </a:spcAft>
        <a:defRPr sz="4200">
          <a:solidFill>
            <a:schemeClr val="tx2"/>
          </a:solidFill>
          <a:latin typeface="Garamond" charset="0"/>
          <a:ea typeface="ＭＳ Ｐゴシック" charset="0"/>
          <a:cs typeface="Arial" charset="0"/>
        </a:defRPr>
      </a:lvl6pPr>
      <a:lvl7pPr marL="914400" algn="l" rtl="0" fontAlgn="base">
        <a:spcBef>
          <a:spcPct val="0"/>
        </a:spcBef>
        <a:spcAft>
          <a:spcPct val="0"/>
        </a:spcAft>
        <a:defRPr sz="4200">
          <a:solidFill>
            <a:schemeClr val="tx2"/>
          </a:solidFill>
          <a:latin typeface="Garamond" charset="0"/>
          <a:ea typeface="ＭＳ Ｐゴシック" charset="0"/>
          <a:cs typeface="Arial" charset="0"/>
        </a:defRPr>
      </a:lvl7pPr>
      <a:lvl8pPr marL="1371600" algn="l" rtl="0" fontAlgn="base">
        <a:spcBef>
          <a:spcPct val="0"/>
        </a:spcBef>
        <a:spcAft>
          <a:spcPct val="0"/>
        </a:spcAft>
        <a:defRPr sz="4200">
          <a:solidFill>
            <a:schemeClr val="tx2"/>
          </a:solidFill>
          <a:latin typeface="Garamond" charset="0"/>
          <a:ea typeface="ＭＳ Ｐゴシック" charset="0"/>
          <a:cs typeface="Arial" charset="0"/>
        </a:defRPr>
      </a:lvl8pPr>
      <a:lvl9pPr marL="1828800" algn="l" rtl="0" fontAlgn="base">
        <a:spcBef>
          <a:spcPct val="0"/>
        </a:spcBef>
        <a:spcAft>
          <a:spcPct val="0"/>
        </a:spcAft>
        <a:defRPr sz="4200">
          <a:solidFill>
            <a:schemeClr val="tx2"/>
          </a:solidFill>
          <a:latin typeface="Garamond" charset="0"/>
          <a:ea typeface="ＭＳ Ｐゴシック" charset="0"/>
          <a:cs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ＭＳ Ｐゴシック" charset="0"/>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Arial" charset="0"/>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Arial" charset="0"/>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Arial" charset="0"/>
          <a:cs typeface="+mn-cs"/>
        </a:defRPr>
      </a:lvl5pPr>
      <a:lvl6pPr marL="21383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6pPr>
      <a:lvl7pPr marL="25955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7pPr>
      <a:lvl8pPr marL="30527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8pPr>
      <a:lvl9pPr marL="35099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developer.android.com/guide/topics/resources/animation-resource.html"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codepath/android_guides/wiki/Animations"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gif"/><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hyperlink" Target="http://developer.android.com/reference/android/view/View.html#setAlpha(float)" TargetMode="External"/><Relationship Id="rId5" Type="http://schemas.openxmlformats.org/officeDocument/2006/relationships/hyperlink" Target="http://developer.android.com/reference/android/view/View.html#getAlpha()" TargetMode="External"/><Relationship Id="rId4" Type="http://schemas.openxmlformats.org/officeDocument/2006/relationships/hyperlink" Target="https://github.com/android/platform_frameworks_base/blob/master/core/java/android/animation/PropertyValuesHolder.java#L658-71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F4B948FF-3777-C64F-8097-5C7F967FA86D}"/>
              </a:ext>
            </a:extLst>
          </p:cNvPr>
          <p:cNvSpPr>
            <a:spLocks noGrp="1" noChangeArrowheads="1"/>
          </p:cNvSpPr>
          <p:nvPr>
            <p:ph type="ctrTitle" idx="4294967295"/>
          </p:nvPr>
        </p:nvSpPr>
        <p:spPr>
          <a:xfrm>
            <a:off x="546100" y="444500"/>
            <a:ext cx="8597900" cy="1473200"/>
          </a:xfrm>
        </p:spPr>
        <p:txBody>
          <a:bodyPr anchor="ctr"/>
          <a:lstStyle/>
          <a:p>
            <a:pPr eaLnBrk="1" hangingPunct="1">
              <a:defRPr/>
            </a:pPr>
            <a:r>
              <a:rPr lang="en-US" dirty="0">
                <a:effectLst>
                  <a:outerShdw blurRad="38100" dist="38100" dir="2700000" algn="tl">
                    <a:srgbClr val="DDDDDD"/>
                  </a:outerShdw>
                </a:effectLst>
                <a:cs typeface="Arial" charset="0"/>
              </a:rPr>
              <a:t>CIS 470</a:t>
            </a:r>
            <a:br>
              <a:rPr lang="en-US" dirty="0">
                <a:effectLst>
                  <a:outerShdw blurRad="38100" dist="38100" dir="2700000" algn="tl">
                    <a:srgbClr val="DDDDDD"/>
                  </a:outerShdw>
                </a:effectLst>
                <a:cs typeface="Arial" charset="0"/>
              </a:rPr>
            </a:br>
            <a:r>
              <a:rPr lang="en-US" b="1" dirty="0">
                <a:effectLst>
                  <a:outerShdw blurRad="38100" dist="38100" dir="2700000" algn="tl">
                    <a:srgbClr val="DDDDDD"/>
                  </a:outerShdw>
                </a:effectLst>
                <a:cs typeface="Arial" charset="0"/>
              </a:rPr>
              <a:t>Mobile App Development</a:t>
            </a:r>
            <a:endParaRPr lang="en-US" dirty="0">
              <a:effectLst>
                <a:outerShdw blurRad="38100" dist="38100" dir="2700000" algn="tl">
                  <a:srgbClr val="DDDDDD"/>
                </a:outerShdw>
              </a:effectLst>
              <a:cs typeface="Arial" charset="0"/>
            </a:endParaRPr>
          </a:p>
        </p:txBody>
      </p:sp>
      <p:sp>
        <p:nvSpPr>
          <p:cNvPr id="199683" name="Rectangle 3">
            <a:extLst>
              <a:ext uri="{FF2B5EF4-FFF2-40B4-BE49-F238E27FC236}">
                <a16:creationId xmlns:a16="http://schemas.microsoft.com/office/drawing/2014/main" id="{4053F3EA-FDF9-B04E-995B-9F915D08F914}"/>
              </a:ext>
            </a:extLst>
          </p:cNvPr>
          <p:cNvSpPr>
            <a:spLocks noGrp="1" noChangeArrowheads="1"/>
          </p:cNvSpPr>
          <p:nvPr>
            <p:ph type="subTitle" idx="4294967295"/>
          </p:nvPr>
        </p:nvSpPr>
        <p:spPr>
          <a:xfrm>
            <a:off x="787400" y="2752725"/>
            <a:ext cx="7594600" cy="3302000"/>
          </a:xfrm>
        </p:spPr>
        <p:txBody>
          <a:bodyPr/>
          <a:lstStyle/>
          <a:p>
            <a:pPr marL="0" indent="0" eaLnBrk="1" hangingPunct="1">
              <a:lnSpc>
                <a:spcPct val="80000"/>
              </a:lnSpc>
              <a:buFont typeface="Wingdings" charset="0"/>
              <a:buNone/>
              <a:defRPr/>
            </a:pPr>
            <a:r>
              <a:rPr lang="en-US" sz="3600" dirty="0">
                <a:effectLst>
                  <a:outerShdw blurRad="38100" dist="38100" dir="2700000" algn="tl">
                    <a:srgbClr val="DDDDDD"/>
                  </a:outerShdw>
                </a:effectLst>
                <a:cs typeface="Arial" charset="0"/>
              </a:rPr>
              <a:t>Lecture 23</a:t>
            </a:r>
          </a:p>
          <a:p>
            <a:pPr marL="0" indent="0" eaLnBrk="1" hangingPunct="1">
              <a:lnSpc>
                <a:spcPct val="80000"/>
              </a:lnSpc>
              <a:buFont typeface="Wingdings" charset="0"/>
              <a:buNone/>
              <a:defRPr/>
            </a:pPr>
            <a:endParaRPr lang="en-US" sz="3600" dirty="0">
              <a:effectLst>
                <a:outerShdw blurRad="38100" dist="38100" dir="2700000" algn="tl">
                  <a:srgbClr val="DDDDDD"/>
                </a:outerShdw>
              </a:effectLst>
              <a:cs typeface="Arial" charset="0"/>
            </a:endParaRPr>
          </a:p>
          <a:p>
            <a:pPr marL="0" indent="0" eaLnBrk="1" hangingPunct="1">
              <a:lnSpc>
                <a:spcPct val="80000"/>
              </a:lnSpc>
              <a:buFont typeface="Wingdings" charset="0"/>
              <a:buNone/>
              <a:defRPr/>
            </a:pPr>
            <a:r>
              <a:rPr lang="en-US" sz="3200" dirty="0">
                <a:effectLst>
                  <a:outerShdw blurRad="38100" dist="38100" dir="2700000" algn="tl">
                    <a:srgbClr val="DDDDDD"/>
                  </a:outerShdw>
                </a:effectLst>
                <a:cs typeface="Arial" charset="0"/>
              </a:rPr>
              <a:t>Wenbing Zhao</a:t>
            </a:r>
          </a:p>
          <a:p>
            <a:pPr marL="0" indent="0" eaLnBrk="1" hangingPunct="1">
              <a:lnSpc>
                <a:spcPct val="80000"/>
              </a:lnSpc>
              <a:buFont typeface="Wingdings" charset="0"/>
              <a:buNone/>
              <a:defRPr/>
            </a:pPr>
            <a:r>
              <a:rPr lang="en-US" sz="2000" dirty="0">
                <a:effectLst>
                  <a:outerShdw blurRad="38100" dist="38100" dir="2700000" algn="tl">
                    <a:srgbClr val="DDDDDD"/>
                  </a:outerShdw>
                </a:effectLst>
                <a:cs typeface="Arial" charset="0"/>
              </a:rPr>
              <a:t>Department of Electrical Engineering and Computer Science</a:t>
            </a:r>
          </a:p>
          <a:p>
            <a:pPr marL="0" indent="0" eaLnBrk="1" hangingPunct="1">
              <a:lnSpc>
                <a:spcPct val="80000"/>
              </a:lnSpc>
              <a:buFont typeface="Wingdings" charset="0"/>
              <a:buNone/>
              <a:defRPr/>
            </a:pPr>
            <a:r>
              <a:rPr lang="en-US" sz="2400" dirty="0">
                <a:effectLst>
                  <a:outerShdw blurRad="38100" dist="38100" dir="2700000" algn="tl">
                    <a:srgbClr val="DDDDDD"/>
                  </a:outerShdw>
                </a:effectLst>
                <a:cs typeface="Arial" charset="0"/>
              </a:rPr>
              <a:t>Cleveland </a:t>
            </a:r>
            <a:r>
              <a:rPr lang="en-US" sz="2400">
                <a:effectLst>
                  <a:outerShdw blurRad="38100" dist="38100" dir="2700000" algn="tl">
                    <a:srgbClr val="DDDDDD"/>
                  </a:outerShdw>
                </a:effectLst>
                <a:cs typeface="Arial" charset="0"/>
              </a:rPr>
              <a:t>State University</a:t>
            </a:r>
            <a:endParaRPr lang="en-US" sz="3200" dirty="0">
              <a:effectLst>
                <a:outerShdw blurRad="38100" dist="38100" dir="2700000" algn="tl">
                  <a:srgbClr val="DDDDDD"/>
                </a:outerShdw>
              </a:effectLst>
              <a:cs typeface="Arial" charset="0"/>
            </a:endParaRPr>
          </a:p>
        </p:txBody>
      </p:sp>
      <p:sp>
        <p:nvSpPr>
          <p:cNvPr id="15363" name="Date Placeholder 1">
            <a:extLst>
              <a:ext uri="{FF2B5EF4-FFF2-40B4-BE49-F238E27FC236}">
                <a16:creationId xmlns:a16="http://schemas.microsoft.com/office/drawing/2014/main" id="{DE61F557-D572-A243-A886-A4A3801E554C}"/>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0D49C32-019B-2E49-B3C3-9BE8F4D5C2BE}" type="datetime1">
              <a:rPr lang="en-US" altLang="en-US" smtClean="0">
                <a:latin typeface="Garamond" panose="02020404030301010803" pitchFamily="18" charset="0"/>
              </a:rPr>
              <a:pPr/>
              <a:t>4/5/21</a:t>
            </a:fld>
            <a:endParaRPr lang="en-US" altLang="en-US">
              <a:latin typeface="Garamond" panose="02020404030301010803" pitchFamily="18" charset="0"/>
            </a:endParaRPr>
          </a:p>
        </p:txBody>
      </p:sp>
      <p:sp>
        <p:nvSpPr>
          <p:cNvPr id="15364" name="Footer Placeholder 2">
            <a:extLst>
              <a:ext uri="{FF2B5EF4-FFF2-40B4-BE49-F238E27FC236}">
                <a16:creationId xmlns:a16="http://schemas.microsoft.com/office/drawing/2014/main" id="{B4139164-76B7-A947-963D-256522566722}"/>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15365" name="Slide Number Placeholder 3">
            <a:extLst>
              <a:ext uri="{FF2B5EF4-FFF2-40B4-BE49-F238E27FC236}">
                <a16:creationId xmlns:a16="http://schemas.microsoft.com/office/drawing/2014/main" id="{7A4C58F8-B48F-4441-840E-98A132F124D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9037992-1AD4-D848-8539-CBD1E914ACCD}" type="slidenum">
              <a:rPr lang="en-US" altLang="en-US" smtClean="0">
                <a:latin typeface="Garamond" panose="02020404030301010803" pitchFamily="18" charset="0"/>
              </a:rPr>
              <a:pPr/>
              <a:t>1</a:t>
            </a:fld>
            <a:endParaRPr lang="en-US" altLang="en-US">
              <a:latin typeface="Garamond" panose="020204040303010108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1">
            <a:extLst>
              <a:ext uri="{FF2B5EF4-FFF2-40B4-BE49-F238E27FC236}">
                <a16:creationId xmlns:a16="http://schemas.microsoft.com/office/drawing/2014/main" id="{F4523473-C30F-124D-902B-19038184C50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CCDE6D-CB64-2943-9246-D4A7C1C67985}" type="datetime1">
              <a:rPr lang="en-US" altLang="en-US" smtClean="0">
                <a:latin typeface="Garamond" panose="02020404030301010803" pitchFamily="18" charset="0"/>
              </a:rPr>
              <a:pPr/>
              <a:t>4/5/21</a:t>
            </a:fld>
            <a:endParaRPr lang="en-US" altLang="en-US">
              <a:latin typeface="Garamond" panose="02020404030301010803" pitchFamily="18" charset="0"/>
            </a:endParaRPr>
          </a:p>
        </p:txBody>
      </p:sp>
      <p:sp>
        <p:nvSpPr>
          <p:cNvPr id="29698" name="Footer Placeholder 2">
            <a:extLst>
              <a:ext uri="{FF2B5EF4-FFF2-40B4-BE49-F238E27FC236}">
                <a16:creationId xmlns:a16="http://schemas.microsoft.com/office/drawing/2014/main" id="{72B08EB9-BD1A-E044-81F2-4B984EB3E88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29699" name="Slide Number Placeholder 3">
            <a:extLst>
              <a:ext uri="{FF2B5EF4-FFF2-40B4-BE49-F238E27FC236}">
                <a16:creationId xmlns:a16="http://schemas.microsoft.com/office/drawing/2014/main" id="{52206D89-51CF-7C4C-B8D2-88627906DE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7FCC0A-1AB5-094B-8E0F-A091B1F89F58}" type="slidenum">
              <a:rPr lang="en-US" altLang="en-US" smtClean="0">
                <a:latin typeface="Garamond" panose="02020404030301010803" pitchFamily="18" charset="0"/>
              </a:rPr>
              <a:pPr/>
              <a:t>10</a:t>
            </a:fld>
            <a:endParaRPr lang="en-US" altLang="en-US">
              <a:latin typeface="Garamond" panose="02020404030301010803" pitchFamily="18" charset="0"/>
            </a:endParaRPr>
          </a:p>
        </p:txBody>
      </p:sp>
      <p:sp>
        <p:nvSpPr>
          <p:cNvPr id="10" name="Rectangle 2">
            <a:extLst>
              <a:ext uri="{FF2B5EF4-FFF2-40B4-BE49-F238E27FC236}">
                <a16:creationId xmlns:a16="http://schemas.microsoft.com/office/drawing/2014/main" id="{3AAA5424-835B-254D-8E7D-8FF2946718D7}"/>
              </a:ext>
            </a:extLst>
          </p:cNvPr>
          <p:cNvSpPr txBox="1">
            <a:spLocks noChangeArrowheads="1"/>
          </p:cNvSpPr>
          <p:nvPr/>
        </p:nvSpPr>
        <p:spPr bwMode="auto">
          <a:xfrm>
            <a:off x="385763" y="326119"/>
            <a:ext cx="82296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200">
                <a:solidFill>
                  <a:schemeClr val="tx2"/>
                </a:solidFill>
                <a:latin typeface="+mj-lt"/>
                <a:ea typeface="+mj-ea"/>
                <a:cs typeface="ＭＳ Ｐゴシック" charset="0"/>
              </a:defRPr>
            </a:lvl1pPr>
            <a:lvl2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2pPr>
            <a:lvl3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3pPr>
            <a:lvl4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4pPr>
            <a:lvl5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5pPr>
            <a:lvl6pPr marL="457200" algn="l" rtl="0" fontAlgn="base">
              <a:spcBef>
                <a:spcPct val="0"/>
              </a:spcBef>
              <a:spcAft>
                <a:spcPct val="0"/>
              </a:spcAft>
              <a:defRPr sz="4200">
                <a:solidFill>
                  <a:schemeClr val="tx2"/>
                </a:solidFill>
                <a:latin typeface="Garamond" charset="0"/>
                <a:ea typeface="ＭＳ Ｐゴシック" charset="0"/>
                <a:cs typeface="Arial" charset="0"/>
              </a:defRPr>
            </a:lvl6pPr>
            <a:lvl7pPr marL="914400" algn="l" rtl="0" fontAlgn="base">
              <a:spcBef>
                <a:spcPct val="0"/>
              </a:spcBef>
              <a:spcAft>
                <a:spcPct val="0"/>
              </a:spcAft>
              <a:defRPr sz="4200">
                <a:solidFill>
                  <a:schemeClr val="tx2"/>
                </a:solidFill>
                <a:latin typeface="Garamond" charset="0"/>
                <a:ea typeface="ＭＳ Ｐゴシック" charset="0"/>
                <a:cs typeface="Arial" charset="0"/>
              </a:defRPr>
            </a:lvl7pPr>
            <a:lvl8pPr marL="1371600" algn="l" rtl="0" fontAlgn="base">
              <a:spcBef>
                <a:spcPct val="0"/>
              </a:spcBef>
              <a:spcAft>
                <a:spcPct val="0"/>
              </a:spcAft>
              <a:defRPr sz="4200">
                <a:solidFill>
                  <a:schemeClr val="tx2"/>
                </a:solidFill>
                <a:latin typeface="Garamond" charset="0"/>
                <a:ea typeface="ＭＳ Ｐゴシック" charset="0"/>
                <a:cs typeface="Arial" charset="0"/>
              </a:defRPr>
            </a:lvl8pPr>
            <a:lvl9pPr marL="1828800" algn="l" rtl="0" fontAlgn="base">
              <a:spcBef>
                <a:spcPct val="0"/>
              </a:spcBef>
              <a:spcAft>
                <a:spcPct val="0"/>
              </a:spcAft>
              <a:defRPr sz="4200">
                <a:solidFill>
                  <a:schemeClr val="tx2"/>
                </a:solidFill>
                <a:latin typeface="Garamond" charset="0"/>
                <a:ea typeface="ＭＳ Ｐゴシック" charset="0"/>
                <a:cs typeface="Arial" charset="0"/>
              </a:defRPr>
            </a:lvl9pPr>
          </a:lstStyle>
          <a:p>
            <a:pPr eaLnBrk="1" hangingPunct="1">
              <a:defRPr/>
            </a:pPr>
            <a:r>
              <a:rPr lang="en-US" altLang="en-US" sz="3600" kern="0" dirty="0">
                <a:cs typeface="ＭＳ Ｐゴシック" panose="020B0600070205080204" pitchFamily="34" charset="-128"/>
              </a:rPr>
              <a:t>Property Animations: </a:t>
            </a:r>
          </a:p>
          <a:p>
            <a:pPr eaLnBrk="1" hangingPunct="1">
              <a:defRPr/>
            </a:pPr>
            <a:r>
              <a:rPr lang="en-US" altLang="en-US" sz="3200" kern="0" dirty="0">
                <a:cs typeface="ＭＳ Ｐゴシック" panose="020B0600070205080204" pitchFamily="34" charset="-128"/>
              </a:rPr>
              <a:t>Setting Interpolation</a:t>
            </a:r>
            <a:endParaRPr lang="en-US" altLang="en-US" sz="3600" kern="0" dirty="0">
              <a:cs typeface="ＭＳ Ｐゴシック" panose="020B0600070205080204" pitchFamily="34" charset="-128"/>
            </a:endParaRPr>
          </a:p>
        </p:txBody>
      </p:sp>
      <p:sp>
        <p:nvSpPr>
          <p:cNvPr id="8" name="Rectangle 3">
            <a:extLst>
              <a:ext uri="{FF2B5EF4-FFF2-40B4-BE49-F238E27FC236}">
                <a16:creationId xmlns:a16="http://schemas.microsoft.com/office/drawing/2014/main" id="{D8184884-7549-7A4E-9B16-35AD128A92C0}"/>
              </a:ext>
            </a:extLst>
          </p:cNvPr>
          <p:cNvSpPr txBox="1">
            <a:spLocks noChangeArrowheads="1"/>
          </p:cNvSpPr>
          <p:nvPr/>
        </p:nvSpPr>
        <p:spPr bwMode="auto">
          <a:xfrm>
            <a:off x="457200" y="1292771"/>
            <a:ext cx="8006080" cy="110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ＭＳ Ｐゴシック" charset="0"/>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Arial" charset="0"/>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Arial" charset="0"/>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Arial" charset="0"/>
                <a:cs typeface="+mn-cs"/>
              </a:defRPr>
            </a:lvl5pPr>
            <a:lvl6pPr marL="21383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6pPr>
            <a:lvl7pPr marL="25955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7pPr>
            <a:lvl8pPr marL="30527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8pPr>
            <a:lvl9pPr marL="35099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9pPr>
          </a:lstStyle>
          <a:p>
            <a:pPr>
              <a:defRPr/>
            </a:pPr>
            <a:r>
              <a:rPr lang="en-US" altLang="en-US" sz="2000" kern="0" dirty="0">
                <a:cs typeface="ＭＳ Ｐゴシック" panose="020B0600070205080204" pitchFamily="34" charset="-128"/>
              </a:rPr>
              <a:t>Whenever we define a property animation, we should also consider the rate of change of that animation. In other words, we don't just want to consider the value to change a property to but also the trajectory of the movement. This is done by specifying a </a:t>
            </a:r>
            <a:r>
              <a:rPr lang="en-US" altLang="en-US" sz="2000" kern="0" dirty="0" err="1">
                <a:cs typeface="ＭＳ Ｐゴシック" panose="020B0600070205080204" pitchFamily="34" charset="-128"/>
              </a:rPr>
              <a:t>TimeInterpolator</a:t>
            </a:r>
            <a:r>
              <a:rPr lang="en-US" altLang="en-US" sz="2000" kern="0" dirty="0">
                <a:cs typeface="ＭＳ Ｐゴシック" panose="020B0600070205080204" pitchFamily="34" charset="-128"/>
              </a:rPr>
              <a:t> on your </a:t>
            </a:r>
            <a:r>
              <a:rPr lang="en-US" altLang="en-US" sz="2000" kern="0" dirty="0" err="1">
                <a:cs typeface="ＭＳ Ｐゴシック" panose="020B0600070205080204" pitchFamily="34" charset="-128"/>
              </a:rPr>
              <a:t>ObjectAnimator</a:t>
            </a:r>
            <a:r>
              <a:rPr lang="en-US" altLang="en-US" sz="2000" kern="0" dirty="0">
                <a:cs typeface="ＭＳ Ｐゴシック" panose="020B0600070205080204" pitchFamily="34" charset="-128"/>
              </a:rPr>
              <a:t>:</a:t>
            </a:r>
          </a:p>
        </p:txBody>
      </p:sp>
      <p:sp>
        <p:nvSpPr>
          <p:cNvPr id="2" name="Rectangle 1">
            <a:extLst>
              <a:ext uri="{FF2B5EF4-FFF2-40B4-BE49-F238E27FC236}">
                <a16:creationId xmlns:a16="http://schemas.microsoft.com/office/drawing/2014/main" id="{E9B28115-ACBA-DB42-971A-FB86309DAC64}"/>
              </a:ext>
            </a:extLst>
          </p:cNvPr>
          <p:cNvSpPr/>
          <p:nvPr/>
        </p:nvSpPr>
        <p:spPr>
          <a:xfrm>
            <a:off x="688023" y="2996317"/>
            <a:ext cx="7625080" cy="1200329"/>
          </a:xfrm>
          <a:prstGeom prst="rect">
            <a:avLst/>
          </a:prstGeom>
          <a:solidFill>
            <a:schemeClr val="tx2">
              <a:lumMod val="20000"/>
              <a:lumOff val="80000"/>
            </a:schemeClr>
          </a:solidFill>
          <a:ln>
            <a:solidFill>
              <a:schemeClr val="accent1"/>
            </a:solidFill>
          </a:ln>
        </p:spPr>
        <p:txBody>
          <a:bodyPr wrap="square">
            <a:spAutoFit/>
          </a:bodyPr>
          <a:lstStyle/>
          <a:p>
            <a:r>
              <a:rPr lang="en-US" dirty="0" err="1">
                <a:solidFill>
                  <a:srgbClr val="24292E"/>
                </a:solidFill>
              </a:rPr>
              <a:t>ObjectAnimator</a:t>
            </a:r>
            <a:r>
              <a:rPr lang="en-US" dirty="0"/>
              <a:t> </a:t>
            </a:r>
            <a:r>
              <a:rPr lang="en-US" dirty="0" err="1"/>
              <a:t>moveAnim</a:t>
            </a:r>
            <a:r>
              <a:rPr lang="en-US" dirty="0"/>
              <a:t> </a:t>
            </a:r>
            <a:r>
              <a:rPr lang="en-US" dirty="0">
                <a:solidFill>
                  <a:srgbClr val="D73A49"/>
                </a:solidFill>
              </a:rPr>
              <a:t>=</a:t>
            </a:r>
            <a:r>
              <a:rPr lang="en-US" dirty="0"/>
              <a:t> </a:t>
            </a:r>
            <a:r>
              <a:rPr lang="en-US" dirty="0" err="1">
                <a:solidFill>
                  <a:srgbClr val="24292E"/>
                </a:solidFill>
              </a:rPr>
              <a:t>ObjectAnimator</a:t>
            </a:r>
            <a:r>
              <a:rPr lang="en-US" dirty="0" err="1">
                <a:solidFill>
                  <a:srgbClr val="D73A49"/>
                </a:solidFill>
              </a:rPr>
              <a:t>.</a:t>
            </a:r>
            <a:r>
              <a:rPr lang="en-US" dirty="0" err="1"/>
              <a:t>ofFloat</a:t>
            </a:r>
            <a:r>
              <a:rPr lang="en-US" dirty="0"/>
              <a:t>(v, </a:t>
            </a:r>
            <a:r>
              <a:rPr lang="en-US" dirty="0">
                <a:solidFill>
                  <a:srgbClr val="032F62"/>
                </a:solidFill>
              </a:rPr>
              <a:t>"Y"</a:t>
            </a:r>
            <a:r>
              <a:rPr lang="en-US" dirty="0"/>
              <a:t>, </a:t>
            </a:r>
            <a:r>
              <a:rPr lang="en-US" dirty="0">
                <a:solidFill>
                  <a:srgbClr val="005CC5"/>
                </a:solidFill>
              </a:rPr>
              <a:t>1000</a:t>
            </a:r>
            <a:r>
              <a:rPr lang="en-US" dirty="0"/>
              <a:t>); </a:t>
            </a:r>
            <a:r>
              <a:rPr lang="en-US" dirty="0" err="1"/>
              <a:t>moveAnim</a:t>
            </a:r>
            <a:r>
              <a:rPr lang="en-US" dirty="0" err="1">
                <a:solidFill>
                  <a:srgbClr val="D73A49"/>
                </a:solidFill>
              </a:rPr>
              <a:t>.</a:t>
            </a:r>
            <a:r>
              <a:rPr lang="en-US" dirty="0" err="1"/>
              <a:t>setDuration</a:t>
            </a:r>
            <a:r>
              <a:rPr lang="en-US" dirty="0"/>
              <a:t>(</a:t>
            </a:r>
            <a:r>
              <a:rPr lang="en-US" dirty="0">
                <a:solidFill>
                  <a:srgbClr val="005CC5"/>
                </a:solidFill>
              </a:rPr>
              <a:t>2000</a:t>
            </a:r>
            <a:r>
              <a:rPr lang="en-US" dirty="0"/>
              <a:t>); </a:t>
            </a:r>
          </a:p>
          <a:p>
            <a:r>
              <a:rPr lang="en-US" dirty="0" err="1"/>
              <a:t>moveAnim</a:t>
            </a:r>
            <a:r>
              <a:rPr lang="en-US" dirty="0" err="1">
                <a:solidFill>
                  <a:srgbClr val="D73A49"/>
                </a:solidFill>
              </a:rPr>
              <a:t>.</a:t>
            </a:r>
            <a:r>
              <a:rPr lang="en-US" dirty="0" err="1"/>
              <a:t>setInterpolator</a:t>
            </a:r>
            <a:r>
              <a:rPr lang="en-US" dirty="0"/>
              <a:t>(</a:t>
            </a:r>
            <a:r>
              <a:rPr lang="en-US" dirty="0">
                <a:solidFill>
                  <a:srgbClr val="D73A49"/>
                </a:solidFill>
              </a:rPr>
              <a:t>new</a:t>
            </a:r>
            <a:r>
              <a:rPr lang="en-US" dirty="0"/>
              <a:t> </a:t>
            </a:r>
            <a:r>
              <a:rPr lang="en-US" dirty="0" err="1">
                <a:solidFill>
                  <a:srgbClr val="24292E"/>
                </a:solidFill>
              </a:rPr>
              <a:t>BounceInterpolator</a:t>
            </a:r>
            <a:r>
              <a:rPr lang="en-US" dirty="0"/>
              <a:t>()); </a:t>
            </a:r>
          </a:p>
          <a:p>
            <a:r>
              <a:rPr lang="en-US" dirty="0" err="1"/>
              <a:t>moveAnim</a:t>
            </a:r>
            <a:r>
              <a:rPr lang="en-US" dirty="0" err="1">
                <a:solidFill>
                  <a:srgbClr val="D73A49"/>
                </a:solidFill>
              </a:rPr>
              <a:t>.</a:t>
            </a:r>
            <a:r>
              <a:rPr lang="en-US" dirty="0" err="1"/>
              <a:t>start</a:t>
            </a:r>
            <a:r>
              <a:rPr lang="en-US" dirty="0"/>
              <a:t>();</a:t>
            </a:r>
          </a:p>
        </p:txBody>
      </p:sp>
      <p:pic>
        <p:nvPicPr>
          <p:cNvPr id="5" name="Picture 4" descr="A close up of a logo&#10;&#10;Description automatically generated">
            <a:extLst>
              <a:ext uri="{FF2B5EF4-FFF2-40B4-BE49-F238E27FC236}">
                <a16:creationId xmlns:a16="http://schemas.microsoft.com/office/drawing/2014/main" id="{92B89D19-B526-D74B-BA29-9381A069B5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50" y="4337492"/>
            <a:ext cx="3314700" cy="1765300"/>
          </a:xfrm>
          <a:prstGeom prst="rect">
            <a:avLst/>
          </a:prstGeom>
        </p:spPr>
      </p:pic>
    </p:spTree>
    <p:extLst>
      <p:ext uri="{BB962C8B-B14F-4D97-AF65-F5344CB8AC3E}">
        <p14:creationId xmlns:p14="http://schemas.microsoft.com/office/powerpoint/2010/main" val="70829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1">
            <a:extLst>
              <a:ext uri="{FF2B5EF4-FFF2-40B4-BE49-F238E27FC236}">
                <a16:creationId xmlns:a16="http://schemas.microsoft.com/office/drawing/2014/main" id="{F4523473-C30F-124D-902B-19038184C50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CCDE6D-CB64-2943-9246-D4A7C1C67985}" type="datetime1">
              <a:rPr lang="en-US" altLang="en-US" smtClean="0">
                <a:latin typeface="Garamond" panose="02020404030301010803" pitchFamily="18" charset="0"/>
              </a:rPr>
              <a:pPr/>
              <a:t>4/5/21</a:t>
            </a:fld>
            <a:endParaRPr lang="en-US" altLang="en-US">
              <a:latin typeface="Garamond" panose="02020404030301010803" pitchFamily="18" charset="0"/>
            </a:endParaRPr>
          </a:p>
        </p:txBody>
      </p:sp>
      <p:sp>
        <p:nvSpPr>
          <p:cNvPr id="29698" name="Footer Placeholder 2">
            <a:extLst>
              <a:ext uri="{FF2B5EF4-FFF2-40B4-BE49-F238E27FC236}">
                <a16:creationId xmlns:a16="http://schemas.microsoft.com/office/drawing/2014/main" id="{72B08EB9-BD1A-E044-81F2-4B984EB3E88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29699" name="Slide Number Placeholder 3">
            <a:extLst>
              <a:ext uri="{FF2B5EF4-FFF2-40B4-BE49-F238E27FC236}">
                <a16:creationId xmlns:a16="http://schemas.microsoft.com/office/drawing/2014/main" id="{52206D89-51CF-7C4C-B8D2-88627906DE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7FCC0A-1AB5-094B-8E0F-A091B1F89F58}" type="slidenum">
              <a:rPr lang="en-US" altLang="en-US" smtClean="0">
                <a:latin typeface="Garamond" panose="02020404030301010803" pitchFamily="18" charset="0"/>
              </a:rPr>
              <a:pPr/>
              <a:t>11</a:t>
            </a:fld>
            <a:endParaRPr lang="en-US" altLang="en-US">
              <a:latin typeface="Garamond" panose="02020404030301010803" pitchFamily="18" charset="0"/>
            </a:endParaRPr>
          </a:p>
        </p:txBody>
      </p:sp>
      <p:sp>
        <p:nvSpPr>
          <p:cNvPr id="10" name="Rectangle 2">
            <a:extLst>
              <a:ext uri="{FF2B5EF4-FFF2-40B4-BE49-F238E27FC236}">
                <a16:creationId xmlns:a16="http://schemas.microsoft.com/office/drawing/2014/main" id="{3AAA5424-835B-254D-8E7D-8FF2946718D7}"/>
              </a:ext>
            </a:extLst>
          </p:cNvPr>
          <p:cNvSpPr txBox="1">
            <a:spLocks noChangeArrowheads="1"/>
          </p:cNvSpPr>
          <p:nvPr/>
        </p:nvSpPr>
        <p:spPr bwMode="auto">
          <a:xfrm>
            <a:off x="385763" y="326119"/>
            <a:ext cx="82296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200">
                <a:solidFill>
                  <a:schemeClr val="tx2"/>
                </a:solidFill>
                <a:latin typeface="+mj-lt"/>
                <a:ea typeface="+mj-ea"/>
                <a:cs typeface="ＭＳ Ｐゴシック" charset="0"/>
              </a:defRPr>
            </a:lvl1pPr>
            <a:lvl2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2pPr>
            <a:lvl3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3pPr>
            <a:lvl4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4pPr>
            <a:lvl5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5pPr>
            <a:lvl6pPr marL="457200" algn="l" rtl="0" fontAlgn="base">
              <a:spcBef>
                <a:spcPct val="0"/>
              </a:spcBef>
              <a:spcAft>
                <a:spcPct val="0"/>
              </a:spcAft>
              <a:defRPr sz="4200">
                <a:solidFill>
                  <a:schemeClr val="tx2"/>
                </a:solidFill>
                <a:latin typeface="Garamond" charset="0"/>
                <a:ea typeface="ＭＳ Ｐゴシック" charset="0"/>
                <a:cs typeface="Arial" charset="0"/>
              </a:defRPr>
            </a:lvl6pPr>
            <a:lvl7pPr marL="914400" algn="l" rtl="0" fontAlgn="base">
              <a:spcBef>
                <a:spcPct val="0"/>
              </a:spcBef>
              <a:spcAft>
                <a:spcPct val="0"/>
              </a:spcAft>
              <a:defRPr sz="4200">
                <a:solidFill>
                  <a:schemeClr val="tx2"/>
                </a:solidFill>
                <a:latin typeface="Garamond" charset="0"/>
                <a:ea typeface="ＭＳ Ｐゴシック" charset="0"/>
                <a:cs typeface="Arial" charset="0"/>
              </a:defRPr>
            </a:lvl7pPr>
            <a:lvl8pPr marL="1371600" algn="l" rtl="0" fontAlgn="base">
              <a:spcBef>
                <a:spcPct val="0"/>
              </a:spcBef>
              <a:spcAft>
                <a:spcPct val="0"/>
              </a:spcAft>
              <a:defRPr sz="4200">
                <a:solidFill>
                  <a:schemeClr val="tx2"/>
                </a:solidFill>
                <a:latin typeface="Garamond" charset="0"/>
                <a:ea typeface="ＭＳ Ｐゴシック" charset="0"/>
                <a:cs typeface="Arial" charset="0"/>
              </a:defRPr>
            </a:lvl8pPr>
            <a:lvl9pPr marL="1828800" algn="l" rtl="0" fontAlgn="base">
              <a:spcBef>
                <a:spcPct val="0"/>
              </a:spcBef>
              <a:spcAft>
                <a:spcPct val="0"/>
              </a:spcAft>
              <a:defRPr sz="4200">
                <a:solidFill>
                  <a:schemeClr val="tx2"/>
                </a:solidFill>
                <a:latin typeface="Garamond" charset="0"/>
                <a:ea typeface="ＭＳ Ｐゴシック" charset="0"/>
                <a:cs typeface="Arial" charset="0"/>
              </a:defRPr>
            </a:lvl9pPr>
          </a:lstStyle>
          <a:p>
            <a:pPr eaLnBrk="1" hangingPunct="1">
              <a:defRPr/>
            </a:pPr>
            <a:r>
              <a:rPr lang="en-US" altLang="en-US" sz="3600" kern="0" dirty="0">
                <a:cs typeface="ＭＳ Ｐゴシック" panose="020B0600070205080204" pitchFamily="34" charset="-128"/>
              </a:rPr>
              <a:t>Property Animations: </a:t>
            </a:r>
          </a:p>
          <a:p>
            <a:pPr eaLnBrk="1" hangingPunct="1">
              <a:defRPr/>
            </a:pPr>
            <a:r>
              <a:rPr lang="en-US" altLang="en-US" sz="3200" kern="0" dirty="0">
                <a:cs typeface="ＭＳ Ｐゴシック" panose="020B0600070205080204" pitchFamily="34" charset="-128"/>
              </a:rPr>
              <a:t>Setting Interpolation</a:t>
            </a:r>
            <a:endParaRPr lang="en-US" altLang="en-US" sz="3600" kern="0" dirty="0">
              <a:cs typeface="ＭＳ Ｐゴシック" panose="020B0600070205080204" pitchFamily="34" charset="-128"/>
            </a:endParaRPr>
          </a:p>
        </p:txBody>
      </p:sp>
      <p:sp>
        <p:nvSpPr>
          <p:cNvPr id="8" name="Rectangle 3">
            <a:extLst>
              <a:ext uri="{FF2B5EF4-FFF2-40B4-BE49-F238E27FC236}">
                <a16:creationId xmlns:a16="http://schemas.microsoft.com/office/drawing/2014/main" id="{D8184884-7549-7A4E-9B16-35AD128A92C0}"/>
              </a:ext>
            </a:extLst>
          </p:cNvPr>
          <p:cNvSpPr txBox="1">
            <a:spLocks noChangeArrowheads="1"/>
          </p:cNvSpPr>
          <p:nvPr/>
        </p:nvSpPr>
        <p:spPr bwMode="auto">
          <a:xfrm>
            <a:off x="457200" y="1292771"/>
            <a:ext cx="8006080" cy="110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ＭＳ Ｐゴシック" charset="0"/>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Arial" charset="0"/>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Arial" charset="0"/>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Arial" charset="0"/>
                <a:cs typeface="+mn-cs"/>
              </a:defRPr>
            </a:lvl5pPr>
            <a:lvl6pPr marL="21383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6pPr>
            <a:lvl7pPr marL="25955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7pPr>
            <a:lvl8pPr marL="30527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8pPr>
            <a:lvl9pPr marL="35099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9pPr>
          </a:lstStyle>
          <a:p>
            <a:pPr>
              <a:defRPr/>
            </a:pPr>
            <a:r>
              <a:rPr lang="en-US" altLang="en-US" sz="2000" kern="0" dirty="0">
                <a:cs typeface="ＭＳ Ｐゴシック" panose="020B0600070205080204" pitchFamily="34" charset="-128"/>
              </a:rPr>
              <a:t>Common pre-defined interpolators are listed below:</a:t>
            </a:r>
          </a:p>
        </p:txBody>
      </p:sp>
      <p:graphicFrame>
        <p:nvGraphicFramePr>
          <p:cNvPr id="3" name="Table 2">
            <a:extLst>
              <a:ext uri="{FF2B5EF4-FFF2-40B4-BE49-F238E27FC236}">
                <a16:creationId xmlns:a16="http://schemas.microsoft.com/office/drawing/2014/main" id="{DA3EDC85-0864-D743-B42A-FF23C3D04657}"/>
              </a:ext>
            </a:extLst>
          </p:cNvPr>
          <p:cNvGraphicFramePr>
            <a:graphicFrameLocks noGrp="1"/>
          </p:cNvGraphicFramePr>
          <p:nvPr/>
        </p:nvGraphicFramePr>
        <p:xfrm>
          <a:off x="1190625" y="2071052"/>
          <a:ext cx="6762750" cy="3589020"/>
        </p:xfrm>
        <a:graphic>
          <a:graphicData uri="http://schemas.openxmlformats.org/drawingml/2006/table">
            <a:tbl>
              <a:tblPr/>
              <a:tblGrid>
                <a:gridCol w="3381375">
                  <a:extLst>
                    <a:ext uri="{9D8B030D-6E8A-4147-A177-3AD203B41FA5}">
                      <a16:colId xmlns:a16="http://schemas.microsoft.com/office/drawing/2014/main" val="1232643705"/>
                    </a:ext>
                  </a:extLst>
                </a:gridCol>
                <a:gridCol w="3381375">
                  <a:extLst>
                    <a:ext uri="{9D8B030D-6E8A-4147-A177-3AD203B41FA5}">
                      <a16:colId xmlns:a16="http://schemas.microsoft.com/office/drawing/2014/main" val="1287020856"/>
                    </a:ext>
                  </a:extLst>
                </a:gridCol>
              </a:tblGrid>
              <a:tr h="0">
                <a:tc>
                  <a:txBody>
                    <a:bodyPr/>
                    <a:lstStyle/>
                    <a:p>
                      <a:r>
                        <a:rPr lang="en-US" b="1">
                          <a:effectLst/>
                        </a:rPr>
                        <a:t>Name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b="1">
                          <a:effectLst/>
                        </a:rPr>
                        <a:t>Description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610428715"/>
                  </a:ext>
                </a:extLst>
              </a:tr>
              <a:tr h="0">
                <a:tc>
                  <a:txBody>
                    <a:bodyPr/>
                    <a:lstStyle/>
                    <a:p>
                      <a:r>
                        <a:rPr lang="en-US">
                          <a:effectLst/>
                        </a:rPr>
                        <a:t>AccelerateInterpolator</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Rate of change starts out slowly and and then accelerates</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4140207"/>
                  </a:ext>
                </a:extLst>
              </a:tr>
              <a:tr h="0">
                <a:tc>
                  <a:txBody>
                    <a:bodyPr/>
                    <a:lstStyle/>
                    <a:p>
                      <a:r>
                        <a:rPr lang="en-US">
                          <a:effectLst/>
                        </a:rPr>
                        <a:t>BounceInterpolator</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Change bounces right at the end</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005140182"/>
                  </a:ext>
                </a:extLst>
              </a:tr>
              <a:tr h="0">
                <a:tc>
                  <a:txBody>
                    <a:bodyPr/>
                    <a:lstStyle/>
                    <a:p>
                      <a:r>
                        <a:rPr lang="en-US">
                          <a:effectLst/>
                        </a:rPr>
                        <a:t>DecelerateInterpolator</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Rate of change starts out quickly and and then decelerates</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583286558"/>
                  </a:ext>
                </a:extLst>
              </a:tr>
              <a:tr h="0">
                <a:tc>
                  <a:txBody>
                    <a:bodyPr/>
                    <a:lstStyle/>
                    <a:p>
                      <a:r>
                        <a:rPr lang="en-US">
                          <a:effectLst/>
                        </a:rPr>
                        <a:t>LinearInterpolator</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dirty="0">
                          <a:effectLst/>
                        </a:rPr>
                        <a:t>Rate of change is constant throughout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966963672"/>
                  </a:ext>
                </a:extLst>
              </a:tr>
            </a:tbl>
          </a:graphicData>
        </a:graphic>
      </p:graphicFrame>
    </p:spTree>
    <p:extLst>
      <p:ext uri="{BB962C8B-B14F-4D97-AF65-F5344CB8AC3E}">
        <p14:creationId xmlns:p14="http://schemas.microsoft.com/office/powerpoint/2010/main" val="460414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1">
            <a:extLst>
              <a:ext uri="{FF2B5EF4-FFF2-40B4-BE49-F238E27FC236}">
                <a16:creationId xmlns:a16="http://schemas.microsoft.com/office/drawing/2014/main" id="{F4523473-C30F-124D-902B-19038184C50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CCDE6D-CB64-2943-9246-D4A7C1C67985}" type="datetime1">
              <a:rPr lang="en-US" altLang="en-US" smtClean="0">
                <a:latin typeface="Garamond" panose="02020404030301010803" pitchFamily="18" charset="0"/>
              </a:rPr>
              <a:pPr/>
              <a:t>4/5/21</a:t>
            </a:fld>
            <a:endParaRPr lang="en-US" altLang="en-US">
              <a:latin typeface="Garamond" panose="02020404030301010803" pitchFamily="18" charset="0"/>
            </a:endParaRPr>
          </a:p>
        </p:txBody>
      </p:sp>
      <p:sp>
        <p:nvSpPr>
          <p:cNvPr id="29698" name="Footer Placeholder 2">
            <a:extLst>
              <a:ext uri="{FF2B5EF4-FFF2-40B4-BE49-F238E27FC236}">
                <a16:creationId xmlns:a16="http://schemas.microsoft.com/office/drawing/2014/main" id="{72B08EB9-BD1A-E044-81F2-4B984EB3E88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29699" name="Slide Number Placeholder 3">
            <a:extLst>
              <a:ext uri="{FF2B5EF4-FFF2-40B4-BE49-F238E27FC236}">
                <a16:creationId xmlns:a16="http://schemas.microsoft.com/office/drawing/2014/main" id="{52206D89-51CF-7C4C-B8D2-88627906DE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7FCC0A-1AB5-094B-8E0F-A091B1F89F58}" type="slidenum">
              <a:rPr lang="en-US" altLang="en-US" smtClean="0">
                <a:latin typeface="Garamond" panose="02020404030301010803" pitchFamily="18" charset="0"/>
              </a:rPr>
              <a:pPr/>
              <a:t>12</a:t>
            </a:fld>
            <a:endParaRPr lang="en-US" altLang="en-US">
              <a:latin typeface="Garamond" panose="02020404030301010803" pitchFamily="18" charset="0"/>
            </a:endParaRPr>
          </a:p>
        </p:txBody>
      </p:sp>
      <p:sp>
        <p:nvSpPr>
          <p:cNvPr id="10" name="Rectangle 2">
            <a:extLst>
              <a:ext uri="{FF2B5EF4-FFF2-40B4-BE49-F238E27FC236}">
                <a16:creationId xmlns:a16="http://schemas.microsoft.com/office/drawing/2014/main" id="{3AAA5424-835B-254D-8E7D-8FF2946718D7}"/>
              </a:ext>
            </a:extLst>
          </p:cNvPr>
          <p:cNvSpPr txBox="1">
            <a:spLocks noChangeArrowheads="1"/>
          </p:cNvSpPr>
          <p:nvPr/>
        </p:nvSpPr>
        <p:spPr bwMode="auto">
          <a:xfrm>
            <a:off x="385763" y="282575"/>
            <a:ext cx="8229600" cy="1010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200">
                <a:solidFill>
                  <a:schemeClr val="tx2"/>
                </a:solidFill>
                <a:latin typeface="+mj-lt"/>
                <a:ea typeface="+mj-ea"/>
                <a:cs typeface="ＭＳ Ｐゴシック" charset="0"/>
              </a:defRPr>
            </a:lvl1pPr>
            <a:lvl2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2pPr>
            <a:lvl3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3pPr>
            <a:lvl4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4pPr>
            <a:lvl5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5pPr>
            <a:lvl6pPr marL="457200" algn="l" rtl="0" fontAlgn="base">
              <a:spcBef>
                <a:spcPct val="0"/>
              </a:spcBef>
              <a:spcAft>
                <a:spcPct val="0"/>
              </a:spcAft>
              <a:defRPr sz="4200">
                <a:solidFill>
                  <a:schemeClr val="tx2"/>
                </a:solidFill>
                <a:latin typeface="Garamond" charset="0"/>
                <a:ea typeface="ＭＳ Ｐゴシック" charset="0"/>
                <a:cs typeface="Arial" charset="0"/>
              </a:defRPr>
            </a:lvl6pPr>
            <a:lvl7pPr marL="914400" algn="l" rtl="0" fontAlgn="base">
              <a:spcBef>
                <a:spcPct val="0"/>
              </a:spcBef>
              <a:spcAft>
                <a:spcPct val="0"/>
              </a:spcAft>
              <a:defRPr sz="4200">
                <a:solidFill>
                  <a:schemeClr val="tx2"/>
                </a:solidFill>
                <a:latin typeface="Garamond" charset="0"/>
                <a:ea typeface="ＭＳ Ｐゴシック" charset="0"/>
                <a:cs typeface="Arial" charset="0"/>
              </a:defRPr>
            </a:lvl7pPr>
            <a:lvl8pPr marL="1371600" algn="l" rtl="0" fontAlgn="base">
              <a:spcBef>
                <a:spcPct val="0"/>
              </a:spcBef>
              <a:spcAft>
                <a:spcPct val="0"/>
              </a:spcAft>
              <a:defRPr sz="4200">
                <a:solidFill>
                  <a:schemeClr val="tx2"/>
                </a:solidFill>
                <a:latin typeface="Garamond" charset="0"/>
                <a:ea typeface="ＭＳ Ｐゴシック" charset="0"/>
                <a:cs typeface="Arial" charset="0"/>
              </a:defRPr>
            </a:lvl8pPr>
            <a:lvl9pPr marL="1828800" algn="l" rtl="0" fontAlgn="base">
              <a:spcBef>
                <a:spcPct val="0"/>
              </a:spcBef>
              <a:spcAft>
                <a:spcPct val="0"/>
              </a:spcAft>
              <a:defRPr sz="4200">
                <a:solidFill>
                  <a:schemeClr val="tx2"/>
                </a:solidFill>
                <a:latin typeface="Garamond" charset="0"/>
                <a:ea typeface="ＭＳ Ｐゴシック" charset="0"/>
                <a:cs typeface="Arial" charset="0"/>
              </a:defRPr>
            </a:lvl9pPr>
          </a:lstStyle>
          <a:p>
            <a:pPr eaLnBrk="1" hangingPunct="1">
              <a:defRPr/>
            </a:pPr>
            <a:r>
              <a:rPr lang="en-US" altLang="en-US" sz="3600" kern="0" dirty="0">
                <a:cs typeface="ＭＳ Ｐゴシック" panose="020B0600070205080204" pitchFamily="34" charset="-128"/>
              </a:rPr>
              <a:t>Property Animations: </a:t>
            </a:r>
          </a:p>
          <a:p>
            <a:pPr eaLnBrk="1" hangingPunct="1">
              <a:defRPr/>
            </a:pPr>
            <a:r>
              <a:rPr lang="en-US" altLang="en-US" sz="3200" kern="0" dirty="0">
                <a:cs typeface="ＭＳ Ｐゴシック" panose="020B0600070205080204" pitchFamily="34" charset="-128"/>
              </a:rPr>
              <a:t>Listening to the Animation Lifecycle</a:t>
            </a:r>
            <a:endParaRPr lang="en-US" altLang="en-US" sz="3600" kern="0" dirty="0">
              <a:cs typeface="ＭＳ Ｐゴシック" panose="020B0600070205080204" pitchFamily="34" charset="-128"/>
            </a:endParaRPr>
          </a:p>
        </p:txBody>
      </p:sp>
      <p:sp>
        <p:nvSpPr>
          <p:cNvPr id="8" name="Rectangle 3">
            <a:extLst>
              <a:ext uri="{FF2B5EF4-FFF2-40B4-BE49-F238E27FC236}">
                <a16:creationId xmlns:a16="http://schemas.microsoft.com/office/drawing/2014/main" id="{D8184884-7549-7A4E-9B16-35AD128A92C0}"/>
              </a:ext>
            </a:extLst>
          </p:cNvPr>
          <p:cNvSpPr txBox="1">
            <a:spLocks noChangeArrowheads="1"/>
          </p:cNvSpPr>
          <p:nvPr/>
        </p:nvSpPr>
        <p:spPr bwMode="auto">
          <a:xfrm>
            <a:off x="457200" y="1523999"/>
            <a:ext cx="8006080" cy="113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ＭＳ Ｐゴシック" charset="0"/>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Arial" charset="0"/>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Arial" charset="0"/>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Arial" charset="0"/>
                <a:cs typeface="+mn-cs"/>
              </a:defRPr>
            </a:lvl5pPr>
            <a:lvl6pPr marL="21383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6pPr>
            <a:lvl7pPr marL="25955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7pPr>
            <a:lvl8pPr marL="30527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8pPr>
            <a:lvl9pPr marL="35099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9pPr>
          </a:lstStyle>
          <a:p>
            <a:pPr>
              <a:defRPr/>
            </a:pPr>
            <a:r>
              <a:rPr lang="en-US" altLang="en-US" sz="2000" kern="0" dirty="0">
                <a:cs typeface="ＭＳ Ｐゴシック" panose="020B0600070205080204" pitchFamily="34" charset="-128"/>
              </a:rPr>
              <a:t>We can add an </a:t>
            </a:r>
            <a:r>
              <a:rPr lang="en-US" altLang="en-US" sz="2000" kern="0" dirty="0" err="1">
                <a:cs typeface="ＭＳ Ｐゴシック" panose="020B0600070205080204" pitchFamily="34" charset="-128"/>
              </a:rPr>
              <a:t>AnimatorListenerAdapter</a:t>
            </a:r>
            <a:r>
              <a:rPr lang="en-US" altLang="en-US" sz="2000" kern="0" dirty="0">
                <a:cs typeface="ＭＳ Ｐゴシック" panose="020B0600070205080204" pitchFamily="34" charset="-128"/>
              </a:rPr>
              <a:t> to manage events during the animation lifecycle such as </a:t>
            </a:r>
            <a:r>
              <a:rPr lang="en-US" altLang="en-US" sz="2000" kern="0" dirty="0" err="1">
                <a:cs typeface="ＭＳ Ｐゴシック" panose="020B0600070205080204" pitchFamily="34" charset="-128"/>
              </a:rPr>
              <a:t>onAnimationStart</a:t>
            </a:r>
            <a:r>
              <a:rPr lang="en-US" altLang="en-US" sz="2000" kern="0" dirty="0">
                <a:cs typeface="ＭＳ Ｐゴシック" panose="020B0600070205080204" pitchFamily="34" charset="-128"/>
              </a:rPr>
              <a:t> or </a:t>
            </a:r>
            <a:r>
              <a:rPr lang="en-US" altLang="en-US" sz="2000" kern="0" dirty="0" err="1">
                <a:cs typeface="ＭＳ Ｐゴシック" panose="020B0600070205080204" pitchFamily="34" charset="-128"/>
              </a:rPr>
              <a:t>onAnimationEnd</a:t>
            </a:r>
            <a:endParaRPr lang="en-US" altLang="en-US" sz="2000" kern="0" dirty="0">
              <a:cs typeface="ＭＳ Ｐゴシック" panose="020B0600070205080204" pitchFamily="34" charset="-128"/>
            </a:endParaRPr>
          </a:p>
        </p:txBody>
      </p:sp>
      <p:sp>
        <p:nvSpPr>
          <p:cNvPr id="2" name="Rectangle 1">
            <a:extLst>
              <a:ext uri="{FF2B5EF4-FFF2-40B4-BE49-F238E27FC236}">
                <a16:creationId xmlns:a16="http://schemas.microsoft.com/office/drawing/2014/main" id="{3371FB4D-4463-4942-A47D-3E030A0E2CFB}"/>
              </a:ext>
            </a:extLst>
          </p:cNvPr>
          <p:cNvSpPr/>
          <p:nvPr/>
        </p:nvSpPr>
        <p:spPr>
          <a:xfrm>
            <a:off x="790273" y="2710191"/>
            <a:ext cx="7673007" cy="2062103"/>
          </a:xfrm>
          <a:prstGeom prst="rect">
            <a:avLst/>
          </a:prstGeom>
          <a:solidFill>
            <a:schemeClr val="tx2">
              <a:lumMod val="20000"/>
              <a:lumOff val="80000"/>
            </a:schemeClr>
          </a:solidFill>
          <a:ln>
            <a:solidFill>
              <a:schemeClr val="accent1"/>
            </a:solidFill>
          </a:ln>
        </p:spPr>
        <p:txBody>
          <a:bodyPr wrap="square">
            <a:spAutoFit/>
          </a:bodyPr>
          <a:lstStyle/>
          <a:p>
            <a:r>
              <a:rPr lang="en-US" sz="1600" dirty="0" err="1">
                <a:solidFill>
                  <a:srgbClr val="24292E"/>
                </a:solidFill>
              </a:rPr>
              <a:t>ObjectAnimator</a:t>
            </a:r>
            <a:r>
              <a:rPr lang="en-US" sz="1600" dirty="0"/>
              <a:t> </a:t>
            </a:r>
            <a:r>
              <a:rPr lang="en-US" sz="1600" dirty="0" err="1"/>
              <a:t>anim</a:t>
            </a:r>
            <a:r>
              <a:rPr lang="en-US" sz="1600" dirty="0"/>
              <a:t> </a:t>
            </a:r>
            <a:r>
              <a:rPr lang="en-US" sz="1600" dirty="0">
                <a:solidFill>
                  <a:srgbClr val="D73A49"/>
                </a:solidFill>
              </a:rPr>
              <a:t>=</a:t>
            </a:r>
            <a:r>
              <a:rPr lang="en-US" sz="1600" dirty="0"/>
              <a:t> </a:t>
            </a:r>
            <a:r>
              <a:rPr lang="en-US" sz="1600" dirty="0" err="1">
                <a:solidFill>
                  <a:srgbClr val="24292E"/>
                </a:solidFill>
              </a:rPr>
              <a:t>ObjectAnimator</a:t>
            </a:r>
            <a:r>
              <a:rPr lang="en-US" sz="1600" dirty="0" err="1">
                <a:solidFill>
                  <a:srgbClr val="D73A49"/>
                </a:solidFill>
              </a:rPr>
              <a:t>.</a:t>
            </a:r>
            <a:r>
              <a:rPr lang="en-US" sz="1600" dirty="0" err="1"/>
              <a:t>ofFloat</a:t>
            </a:r>
            <a:r>
              <a:rPr lang="en-US" sz="1600" dirty="0"/>
              <a:t>(v, </a:t>
            </a:r>
            <a:r>
              <a:rPr lang="en-US" sz="1600" dirty="0">
                <a:solidFill>
                  <a:srgbClr val="032F62"/>
                </a:solidFill>
              </a:rPr>
              <a:t>"alpha"</a:t>
            </a:r>
            <a:r>
              <a:rPr lang="en-US" sz="1600" dirty="0"/>
              <a:t>, </a:t>
            </a:r>
            <a:r>
              <a:rPr lang="en-US" sz="1600" dirty="0">
                <a:solidFill>
                  <a:srgbClr val="005CC5"/>
                </a:solidFill>
              </a:rPr>
              <a:t>0.2f</a:t>
            </a:r>
            <a:r>
              <a:rPr lang="en-US" sz="1600" dirty="0"/>
              <a:t>); </a:t>
            </a:r>
            <a:r>
              <a:rPr lang="en-US" sz="1600" dirty="0" err="1"/>
              <a:t>anim</a:t>
            </a:r>
            <a:r>
              <a:rPr lang="en-US" sz="1600" dirty="0" err="1">
                <a:solidFill>
                  <a:srgbClr val="D73A49"/>
                </a:solidFill>
              </a:rPr>
              <a:t>.</a:t>
            </a:r>
            <a:r>
              <a:rPr lang="en-US" sz="1600" dirty="0" err="1"/>
              <a:t>addListener</a:t>
            </a:r>
            <a:r>
              <a:rPr lang="en-US" sz="1600" dirty="0"/>
              <a:t>(</a:t>
            </a:r>
            <a:r>
              <a:rPr lang="en-US" sz="1600" dirty="0">
                <a:solidFill>
                  <a:srgbClr val="D73A49"/>
                </a:solidFill>
              </a:rPr>
              <a:t>new</a:t>
            </a:r>
            <a:r>
              <a:rPr lang="en-US" sz="1600" dirty="0"/>
              <a:t> </a:t>
            </a:r>
            <a:r>
              <a:rPr lang="en-US" sz="1600" dirty="0" err="1">
                <a:solidFill>
                  <a:srgbClr val="24292E"/>
                </a:solidFill>
              </a:rPr>
              <a:t>AnimatorListenerAdapter</a:t>
            </a:r>
            <a:r>
              <a:rPr lang="en-US" sz="1600" dirty="0"/>
              <a:t>() { </a:t>
            </a:r>
          </a:p>
          <a:p>
            <a:r>
              <a:rPr lang="zh-CN" altLang="en-US" sz="1600" dirty="0">
                <a:solidFill>
                  <a:srgbClr val="D73A49"/>
                </a:solidFill>
              </a:rPr>
              <a:t>     </a:t>
            </a:r>
            <a:r>
              <a:rPr lang="en-US" sz="1600" dirty="0">
                <a:solidFill>
                  <a:srgbClr val="D73A49"/>
                </a:solidFill>
              </a:rPr>
              <a:t>@Override</a:t>
            </a:r>
            <a:r>
              <a:rPr lang="en-US" sz="1600" dirty="0"/>
              <a:t> </a:t>
            </a:r>
          </a:p>
          <a:p>
            <a:r>
              <a:rPr lang="zh-CN" altLang="en-US" sz="1600" dirty="0">
                <a:solidFill>
                  <a:srgbClr val="D73A49"/>
                </a:solidFill>
              </a:rPr>
              <a:t>     </a:t>
            </a:r>
            <a:r>
              <a:rPr lang="en-US" sz="1600" dirty="0">
                <a:solidFill>
                  <a:srgbClr val="D73A49"/>
                </a:solidFill>
              </a:rPr>
              <a:t>public</a:t>
            </a:r>
            <a:r>
              <a:rPr lang="en-US" sz="1600" dirty="0"/>
              <a:t> </a:t>
            </a:r>
            <a:r>
              <a:rPr lang="en-US" sz="1600" dirty="0">
                <a:solidFill>
                  <a:srgbClr val="D73A49"/>
                </a:solidFill>
              </a:rPr>
              <a:t>void</a:t>
            </a:r>
            <a:r>
              <a:rPr lang="en-US" sz="1600" dirty="0"/>
              <a:t> </a:t>
            </a:r>
            <a:r>
              <a:rPr lang="en-US" sz="1600" dirty="0" err="1">
                <a:solidFill>
                  <a:srgbClr val="6F42C1"/>
                </a:solidFill>
              </a:rPr>
              <a:t>onAnimationEnd</a:t>
            </a:r>
            <a:r>
              <a:rPr lang="en-US" sz="1600" dirty="0"/>
              <a:t>(</a:t>
            </a:r>
            <a:r>
              <a:rPr lang="en-US" sz="1600" dirty="0">
                <a:solidFill>
                  <a:srgbClr val="24292E"/>
                </a:solidFill>
              </a:rPr>
              <a:t>Animator</a:t>
            </a:r>
            <a:r>
              <a:rPr lang="en-US" sz="1600" dirty="0"/>
              <a:t> </a:t>
            </a:r>
            <a:r>
              <a:rPr lang="en-US" sz="1600" dirty="0">
                <a:solidFill>
                  <a:srgbClr val="E36209"/>
                </a:solidFill>
              </a:rPr>
              <a:t>animation</a:t>
            </a:r>
            <a:r>
              <a:rPr lang="en-US" sz="1600" dirty="0"/>
              <a:t>) { </a:t>
            </a:r>
          </a:p>
          <a:p>
            <a:r>
              <a:rPr lang="zh-CN" altLang="en-US" sz="1600" dirty="0">
                <a:solidFill>
                  <a:srgbClr val="24292E"/>
                </a:solidFill>
              </a:rPr>
              <a:t>           </a:t>
            </a:r>
            <a:r>
              <a:rPr lang="en-US" sz="1600" dirty="0" err="1">
                <a:solidFill>
                  <a:srgbClr val="24292E"/>
                </a:solidFill>
              </a:rPr>
              <a:t>Toast</a:t>
            </a:r>
            <a:r>
              <a:rPr lang="en-US" sz="1600" dirty="0" err="1">
                <a:solidFill>
                  <a:srgbClr val="D73A49"/>
                </a:solidFill>
              </a:rPr>
              <a:t>.</a:t>
            </a:r>
            <a:r>
              <a:rPr lang="en-US" sz="1600" dirty="0" err="1"/>
              <a:t>makeText</a:t>
            </a:r>
            <a:r>
              <a:rPr lang="en-US" sz="1600" dirty="0"/>
              <a:t>(</a:t>
            </a:r>
            <a:r>
              <a:rPr lang="en-US" sz="1600" dirty="0" err="1">
                <a:solidFill>
                  <a:srgbClr val="24292E"/>
                </a:solidFill>
              </a:rPr>
              <a:t>MainActivity</a:t>
            </a:r>
            <a:r>
              <a:rPr lang="en-US" sz="1600" dirty="0" err="1">
                <a:solidFill>
                  <a:srgbClr val="D73A49"/>
                </a:solidFill>
              </a:rPr>
              <a:t>.</a:t>
            </a:r>
            <a:r>
              <a:rPr lang="en-US" sz="1600" dirty="0" err="1">
                <a:solidFill>
                  <a:srgbClr val="005CC5"/>
                </a:solidFill>
              </a:rPr>
              <a:t>this</a:t>
            </a:r>
            <a:r>
              <a:rPr lang="en-US" sz="1600" dirty="0"/>
              <a:t>, </a:t>
            </a:r>
            <a:r>
              <a:rPr lang="en-US" sz="1600" dirty="0">
                <a:solidFill>
                  <a:srgbClr val="032F62"/>
                </a:solidFill>
              </a:rPr>
              <a:t>"End!"</a:t>
            </a:r>
            <a:r>
              <a:rPr lang="en-US" sz="1600" dirty="0"/>
              <a:t>, </a:t>
            </a:r>
            <a:r>
              <a:rPr lang="en-US" sz="1600" dirty="0" err="1">
                <a:solidFill>
                  <a:srgbClr val="24292E"/>
                </a:solidFill>
              </a:rPr>
              <a:t>Toast</a:t>
            </a:r>
            <a:r>
              <a:rPr lang="en-US" sz="1600" dirty="0" err="1">
                <a:solidFill>
                  <a:srgbClr val="D73A49"/>
                </a:solidFill>
              </a:rPr>
              <a:t>.</a:t>
            </a:r>
            <a:r>
              <a:rPr lang="en-US" sz="1600" dirty="0" err="1">
                <a:solidFill>
                  <a:srgbClr val="005CC5"/>
                </a:solidFill>
              </a:rPr>
              <a:t>LENGTH_SHORT</a:t>
            </a:r>
            <a:r>
              <a:rPr lang="en-US" sz="1600" dirty="0"/>
              <a:t>)</a:t>
            </a:r>
            <a:r>
              <a:rPr lang="en-US" sz="1600" dirty="0">
                <a:solidFill>
                  <a:srgbClr val="D73A49"/>
                </a:solidFill>
              </a:rPr>
              <a:t>.</a:t>
            </a:r>
            <a:r>
              <a:rPr lang="en-US" sz="1600" dirty="0"/>
              <a:t>show(); </a:t>
            </a:r>
          </a:p>
          <a:p>
            <a:r>
              <a:rPr lang="zh-CN" altLang="en-US" sz="1600" dirty="0"/>
              <a:t>     </a:t>
            </a:r>
            <a:r>
              <a:rPr lang="en-US" sz="1600" dirty="0"/>
              <a:t>} </a:t>
            </a:r>
          </a:p>
          <a:p>
            <a:r>
              <a:rPr lang="en-US" sz="1600" dirty="0"/>
              <a:t>}); </a:t>
            </a:r>
          </a:p>
          <a:p>
            <a:r>
              <a:rPr lang="en-US" sz="1600" dirty="0" err="1"/>
              <a:t>anim</a:t>
            </a:r>
            <a:r>
              <a:rPr lang="en-US" sz="1600" dirty="0" err="1">
                <a:solidFill>
                  <a:srgbClr val="D73A49"/>
                </a:solidFill>
              </a:rPr>
              <a:t>.</a:t>
            </a:r>
            <a:r>
              <a:rPr lang="en-US" sz="1600" dirty="0" err="1"/>
              <a:t>start</a:t>
            </a:r>
            <a:r>
              <a:rPr lang="en-US" sz="1600" dirty="0"/>
              <a:t>();</a:t>
            </a:r>
          </a:p>
        </p:txBody>
      </p:sp>
    </p:spTree>
    <p:extLst>
      <p:ext uri="{BB962C8B-B14F-4D97-AF65-F5344CB8AC3E}">
        <p14:creationId xmlns:p14="http://schemas.microsoft.com/office/powerpoint/2010/main" val="2755478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1">
            <a:extLst>
              <a:ext uri="{FF2B5EF4-FFF2-40B4-BE49-F238E27FC236}">
                <a16:creationId xmlns:a16="http://schemas.microsoft.com/office/drawing/2014/main" id="{F4523473-C30F-124D-902B-19038184C50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CCDE6D-CB64-2943-9246-D4A7C1C67985}" type="datetime1">
              <a:rPr lang="en-US" altLang="en-US" smtClean="0">
                <a:latin typeface="Garamond" panose="02020404030301010803" pitchFamily="18" charset="0"/>
              </a:rPr>
              <a:pPr/>
              <a:t>4/5/21</a:t>
            </a:fld>
            <a:endParaRPr lang="en-US" altLang="en-US">
              <a:latin typeface="Garamond" panose="02020404030301010803" pitchFamily="18" charset="0"/>
            </a:endParaRPr>
          </a:p>
        </p:txBody>
      </p:sp>
      <p:sp>
        <p:nvSpPr>
          <p:cNvPr id="29698" name="Footer Placeholder 2">
            <a:extLst>
              <a:ext uri="{FF2B5EF4-FFF2-40B4-BE49-F238E27FC236}">
                <a16:creationId xmlns:a16="http://schemas.microsoft.com/office/drawing/2014/main" id="{72B08EB9-BD1A-E044-81F2-4B984EB3E88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29699" name="Slide Number Placeholder 3">
            <a:extLst>
              <a:ext uri="{FF2B5EF4-FFF2-40B4-BE49-F238E27FC236}">
                <a16:creationId xmlns:a16="http://schemas.microsoft.com/office/drawing/2014/main" id="{52206D89-51CF-7C4C-B8D2-88627906DE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7FCC0A-1AB5-094B-8E0F-A091B1F89F58}" type="slidenum">
              <a:rPr lang="en-US" altLang="en-US" smtClean="0">
                <a:latin typeface="Garamond" panose="02020404030301010803" pitchFamily="18" charset="0"/>
              </a:rPr>
              <a:pPr/>
              <a:t>13</a:t>
            </a:fld>
            <a:endParaRPr lang="en-US" altLang="en-US">
              <a:latin typeface="Garamond" panose="02020404030301010803" pitchFamily="18" charset="0"/>
            </a:endParaRPr>
          </a:p>
        </p:txBody>
      </p:sp>
      <p:sp>
        <p:nvSpPr>
          <p:cNvPr id="10" name="Rectangle 2">
            <a:extLst>
              <a:ext uri="{FF2B5EF4-FFF2-40B4-BE49-F238E27FC236}">
                <a16:creationId xmlns:a16="http://schemas.microsoft.com/office/drawing/2014/main" id="{3AAA5424-835B-254D-8E7D-8FF2946718D7}"/>
              </a:ext>
            </a:extLst>
          </p:cNvPr>
          <p:cNvSpPr txBox="1">
            <a:spLocks noChangeArrowheads="1"/>
          </p:cNvSpPr>
          <p:nvPr/>
        </p:nvSpPr>
        <p:spPr bwMode="auto">
          <a:xfrm>
            <a:off x="385763" y="282575"/>
            <a:ext cx="8229600" cy="1010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200">
                <a:solidFill>
                  <a:schemeClr val="tx2"/>
                </a:solidFill>
                <a:latin typeface="+mj-lt"/>
                <a:ea typeface="+mj-ea"/>
                <a:cs typeface="ＭＳ Ｐゴシック" charset="0"/>
              </a:defRPr>
            </a:lvl1pPr>
            <a:lvl2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2pPr>
            <a:lvl3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3pPr>
            <a:lvl4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4pPr>
            <a:lvl5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5pPr>
            <a:lvl6pPr marL="457200" algn="l" rtl="0" fontAlgn="base">
              <a:spcBef>
                <a:spcPct val="0"/>
              </a:spcBef>
              <a:spcAft>
                <a:spcPct val="0"/>
              </a:spcAft>
              <a:defRPr sz="4200">
                <a:solidFill>
                  <a:schemeClr val="tx2"/>
                </a:solidFill>
                <a:latin typeface="Garamond" charset="0"/>
                <a:ea typeface="ＭＳ Ｐゴシック" charset="0"/>
                <a:cs typeface="Arial" charset="0"/>
              </a:defRPr>
            </a:lvl6pPr>
            <a:lvl7pPr marL="914400" algn="l" rtl="0" fontAlgn="base">
              <a:spcBef>
                <a:spcPct val="0"/>
              </a:spcBef>
              <a:spcAft>
                <a:spcPct val="0"/>
              </a:spcAft>
              <a:defRPr sz="4200">
                <a:solidFill>
                  <a:schemeClr val="tx2"/>
                </a:solidFill>
                <a:latin typeface="Garamond" charset="0"/>
                <a:ea typeface="ＭＳ Ｐゴシック" charset="0"/>
                <a:cs typeface="Arial" charset="0"/>
              </a:defRPr>
            </a:lvl7pPr>
            <a:lvl8pPr marL="1371600" algn="l" rtl="0" fontAlgn="base">
              <a:spcBef>
                <a:spcPct val="0"/>
              </a:spcBef>
              <a:spcAft>
                <a:spcPct val="0"/>
              </a:spcAft>
              <a:defRPr sz="4200">
                <a:solidFill>
                  <a:schemeClr val="tx2"/>
                </a:solidFill>
                <a:latin typeface="Garamond" charset="0"/>
                <a:ea typeface="ＭＳ Ｐゴシック" charset="0"/>
                <a:cs typeface="Arial" charset="0"/>
              </a:defRPr>
            </a:lvl8pPr>
            <a:lvl9pPr marL="1828800" algn="l" rtl="0" fontAlgn="base">
              <a:spcBef>
                <a:spcPct val="0"/>
              </a:spcBef>
              <a:spcAft>
                <a:spcPct val="0"/>
              </a:spcAft>
              <a:defRPr sz="4200">
                <a:solidFill>
                  <a:schemeClr val="tx2"/>
                </a:solidFill>
                <a:latin typeface="Garamond" charset="0"/>
                <a:ea typeface="ＭＳ Ｐゴシック" charset="0"/>
                <a:cs typeface="Arial" charset="0"/>
              </a:defRPr>
            </a:lvl9pPr>
          </a:lstStyle>
          <a:p>
            <a:pPr eaLnBrk="1" hangingPunct="1">
              <a:defRPr/>
            </a:pPr>
            <a:r>
              <a:rPr lang="en-US" altLang="en-US" sz="3600" kern="0" dirty="0">
                <a:cs typeface="ＭＳ Ｐゴシック" panose="020B0600070205080204" pitchFamily="34" charset="-128"/>
              </a:rPr>
              <a:t>Property Animations: </a:t>
            </a:r>
          </a:p>
          <a:p>
            <a:pPr eaLnBrk="1" hangingPunct="1">
              <a:defRPr/>
            </a:pPr>
            <a:r>
              <a:rPr lang="en-US" altLang="en-US" sz="3200" kern="0" dirty="0">
                <a:cs typeface="ＭＳ Ｐゴシック" panose="020B0600070205080204" pitchFamily="34" charset="-128"/>
              </a:rPr>
              <a:t>Choreographing Animations</a:t>
            </a:r>
            <a:endParaRPr lang="en-US" altLang="en-US" sz="3600" kern="0" dirty="0">
              <a:cs typeface="ＭＳ Ｐゴシック" panose="020B0600070205080204" pitchFamily="34" charset="-128"/>
            </a:endParaRPr>
          </a:p>
        </p:txBody>
      </p:sp>
      <p:sp>
        <p:nvSpPr>
          <p:cNvPr id="8" name="Rectangle 3">
            <a:extLst>
              <a:ext uri="{FF2B5EF4-FFF2-40B4-BE49-F238E27FC236}">
                <a16:creationId xmlns:a16="http://schemas.microsoft.com/office/drawing/2014/main" id="{D8184884-7549-7A4E-9B16-35AD128A92C0}"/>
              </a:ext>
            </a:extLst>
          </p:cNvPr>
          <p:cNvSpPr txBox="1">
            <a:spLocks noChangeArrowheads="1"/>
          </p:cNvSpPr>
          <p:nvPr/>
        </p:nvSpPr>
        <p:spPr bwMode="auto">
          <a:xfrm>
            <a:off x="457200" y="1523999"/>
            <a:ext cx="8006080" cy="113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ＭＳ Ｐゴシック" charset="0"/>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Arial" charset="0"/>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Arial" charset="0"/>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Arial" charset="0"/>
                <a:cs typeface="+mn-cs"/>
              </a:defRPr>
            </a:lvl5pPr>
            <a:lvl6pPr marL="21383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6pPr>
            <a:lvl7pPr marL="25955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7pPr>
            <a:lvl8pPr marL="30527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8pPr>
            <a:lvl9pPr marL="35099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9pPr>
          </a:lstStyle>
          <a:p>
            <a:pPr>
              <a:defRPr/>
            </a:pPr>
            <a:r>
              <a:rPr lang="en-US" altLang="en-US" sz="2000" kern="0" dirty="0">
                <a:cs typeface="ＭＳ Ｐゴシック" panose="020B0600070205080204" pitchFamily="34" charset="-128"/>
              </a:rPr>
              <a:t>We can play multiple </a:t>
            </a:r>
            <a:r>
              <a:rPr lang="en-US" altLang="en-US" sz="2000" kern="0" dirty="0" err="1">
                <a:cs typeface="ＭＳ Ｐゴシック" panose="020B0600070205080204" pitchFamily="34" charset="-128"/>
              </a:rPr>
              <a:t>ObjectAnimator</a:t>
            </a:r>
            <a:r>
              <a:rPr lang="en-US" altLang="en-US" sz="2000" kern="0" dirty="0">
                <a:cs typeface="ＭＳ Ｐゴシック" panose="020B0600070205080204" pitchFamily="34" charset="-128"/>
              </a:rPr>
              <a:t> objects together concurrently with the </a:t>
            </a:r>
            <a:r>
              <a:rPr lang="en-US" altLang="en-US" sz="2000" kern="0" dirty="0" err="1">
                <a:cs typeface="ＭＳ Ｐゴシック" panose="020B0600070205080204" pitchFamily="34" charset="-128"/>
              </a:rPr>
              <a:t>AnimatorSet</a:t>
            </a:r>
            <a:endParaRPr lang="en-US" altLang="en-US" sz="2000" kern="0" dirty="0">
              <a:cs typeface="ＭＳ Ｐゴシック" panose="020B0600070205080204" pitchFamily="34" charset="-128"/>
            </a:endParaRPr>
          </a:p>
        </p:txBody>
      </p:sp>
      <p:sp>
        <p:nvSpPr>
          <p:cNvPr id="3" name="Rectangle 2">
            <a:extLst>
              <a:ext uri="{FF2B5EF4-FFF2-40B4-BE49-F238E27FC236}">
                <a16:creationId xmlns:a16="http://schemas.microsoft.com/office/drawing/2014/main" id="{90AF3F99-1161-DF43-BDAC-1C1D691768D0}"/>
              </a:ext>
            </a:extLst>
          </p:cNvPr>
          <p:cNvSpPr/>
          <p:nvPr/>
        </p:nvSpPr>
        <p:spPr>
          <a:xfrm>
            <a:off x="588262" y="2378433"/>
            <a:ext cx="6684896" cy="1815882"/>
          </a:xfrm>
          <a:prstGeom prst="rect">
            <a:avLst/>
          </a:prstGeom>
          <a:solidFill>
            <a:schemeClr val="tx2">
              <a:lumMod val="20000"/>
              <a:lumOff val="80000"/>
            </a:schemeClr>
          </a:solidFill>
          <a:ln>
            <a:solidFill>
              <a:schemeClr val="accent1"/>
            </a:solidFill>
          </a:ln>
        </p:spPr>
        <p:txBody>
          <a:bodyPr wrap="square">
            <a:spAutoFit/>
          </a:bodyPr>
          <a:lstStyle/>
          <a:p>
            <a:r>
              <a:rPr lang="en-US" sz="1400" dirty="0" err="1">
                <a:solidFill>
                  <a:srgbClr val="24292E"/>
                </a:solidFill>
              </a:rPr>
              <a:t>AnimatorSet</a:t>
            </a:r>
            <a:r>
              <a:rPr lang="en-US" sz="1400" dirty="0"/>
              <a:t> set </a:t>
            </a:r>
            <a:r>
              <a:rPr lang="en-US" sz="1400" dirty="0">
                <a:solidFill>
                  <a:srgbClr val="D73A49"/>
                </a:solidFill>
              </a:rPr>
              <a:t>=</a:t>
            </a:r>
            <a:r>
              <a:rPr lang="en-US" sz="1400" dirty="0"/>
              <a:t> </a:t>
            </a:r>
            <a:r>
              <a:rPr lang="en-US" sz="1400" dirty="0">
                <a:solidFill>
                  <a:srgbClr val="D73A49"/>
                </a:solidFill>
              </a:rPr>
              <a:t>new</a:t>
            </a:r>
            <a:r>
              <a:rPr lang="en-US" sz="1400" dirty="0"/>
              <a:t> </a:t>
            </a:r>
            <a:r>
              <a:rPr lang="en-US" sz="1400" dirty="0" err="1">
                <a:solidFill>
                  <a:srgbClr val="24292E"/>
                </a:solidFill>
              </a:rPr>
              <a:t>AnimatorSet</a:t>
            </a:r>
            <a:r>
              <a:rPr lang="en-US" sz="1400" dirty="0"/>
              <a:t>(); </a:t>
            </a:r>
          </a:p>
          <a:p>
            <a:r>
              <a:rPr lang="en-US" sz="1400" dirty="0" err="1"/>
              <a:t>set</a:t>
            </a:r>
            <a:r>
              <a:rPr lang="en-US" sz="1400" dirty="0" err="1">
                <a:solidFill>
                  <a:srgbClr val="D73A49"/>
                </a:solidFill>
              </a:rPr>
              <a:t>.</a:t>
            </a:r>
            <a:r>
              <a:rPr lang="en-US" sz="1400" dirty="0" err="1"/>
              <a:t>playTogether</a:t>
            </a:r>
            <a:r>
              <a:rPr lang="en-US" sz="1400" dirty="0"/>
              <a:t>( </a:t>
            </a:r>
          </a:p>
          <a:p>
            <a:r>
              <a:rPr lang="zh-CN" altLang="en-US" sz="1400" dirty="0">
                <a:solidFill>
                  <a:srgbClr val="24292E"/>
                </a:solidFill>
              </a:rPr>
              <a:t>    </a:t>
            </a:r>
            <a:r>
              <a:rPr lang="en-US" sz="1400" dirty="0" err="1">
                <a:solidFill>
                  <a:srgbClr val="24292E"/>
                </a:solidFill>
              </a:rPr>
              <a:t>ObjectAnimator</a:t>
            </a:r>
            <a:r>
              <a:rPr lang="en-US" sz="1400" dirty="0" err="1">
                <a:solidFill>
                  <a:srgbClr val="D73A49"/>
                </a:solidFill>
              </a:rPr>
              <a:t>.</a:t>
            </a:r>
            <a:r>
              <a:rPr lang="en-US" sz="1400" dirty="0" err="1"/>
              <a:t>ofFloat</a:t>
            </a:r>
            <a:r>
              <a:rPr lang="en-US" sz="1400" dirty="0"/>
              <a:t>(</a:t>
            </a:r>
            <a:r>
              <a:rPr lang="en-US" sz="1400" dirty="0" err="1"/>
              <a:t>tvLabel</a:t>
            </a:r>
            <a:r>
              <a:rPr lang="en-US" sz="1400" dirty="0"/>
              <a:t>, </a:t>
            </a:r>
            <a:r>
              <a:rPr lang="en-US" sz="1400" dirty="0">
                <a:solidFill>
                  <a:srgbClr val="032F62"/>
                </a:solidFill>
              </a:rPr>
              <a:t>"</a:t>
            </a:r>
            <a:r>
              <a:rPr lang="en-US" sz="1400" dirty="0" err="1">
                <a:solidFill>
                  <a:srgbClr val="032F62"/>
                </a:solidFill>
              </a:rPr>
              <a:t>scaleX</a:t>
            </a:r>
            <a:r>
              <a:rPr lang="en-US" sz="1400" dirty="0">
                <a:solidFill>
                  <a:srgbClr val="032F62"/>
                </a:solidFill>
              </a:rPr>
              <a:t>"</a:t>
            </a:r>
            <a:r>
              <a:rPr lang="en-US" sz="1400" dirty="0"/>
              <a:t>, </a:t>
            </a:r>
            <a:r>
              <a:rPr lang="en-US" sz="1400" dirty="0">
                <a:solidFill>
                  <a:srgbClr val="005CC5"/>
                </a:solidFill>
              </a:rPr>
              <a:t>1.0f</a:t>
            </a:r>
            <a:r>
              <a:rPr lang="en-US" sz="1400" dirty="0"/>
              <a:t>, </a:t>
            </a:r>
            <a:r>
              <a:rPr lang="en-US" sz="1400" dirty="0">
                <a:solidFill>
                  <a:srgbClr val="005CC5"/>
                </a:solidFill>
              </a:rPr>
              <a:t>2.0f</a:t>
            </a:r>
            <a:r>
              <a:rPr lang="en-US" sz="1400" dirty="0"/>
              <a:t>).</a:t>
            </a:r>
            <a:r>
              <a:rPr lang="en-US" sz="1400" dirty="0" err="1"/>
              <a:t>setDuration</a:t>
            </a:r>
            <a:r>
              <a:rPr lang="en-US" sz="1400" dirty="0"/>
              <a:t>(</a:t>
            </a:r>
            <a:r>
              <a:rPr lang="en-US" sz="1400" dirty="0">
                <a:solidFill>
                  <a:srgbClr val="005CC5"/>
                </a:solidFill>
              </a:rPr>
              <a:t>2000</a:t>
            </a:r>
            <a:r>
              <a:rPr lang="en-US" sz="1400" dirty="0"/>
              <a:t>), </a:t>
            </a:r>
          </a:p>
          <a:p>
            <a:r>
              <a:rPr lang="zh-CN" altLang="en-US" sz="1400" dirty="0">
                <a:solidFill>
                  <a:srgbClr val="24292E"/>
                </a:solidFill>
              </a:rPr>
              <a:t>    </a:t>
            </a:r>
            <a:r>
              <a:rPr lang="en-US" sz="1400" dirty="0" err="1">
                <a:solidFill>
                  <a:srgbClr val="24292E"/>
                </a:solidFill>
              </a:rPr>
              <a:t>ObjectAnimator</a:t>
            </a:r>
            <a:r>
              <a:rPr lang="en-US" sz="1400" dirty="0" err="1">
                <a:solidFill>
                  <a:srgbClr val="D73A49"/>
                </a:solidFill>
              </a:rPr>
              <a:t>.</a:t>
            </a:r>
            <a:r>
              <a:rPr lang="en-US" sz="1400" dirty="0" err="1"/>
              <a:t>ofFloat</a:t>
            </a:r>
            <a:r>
              <a:rPr lang="en-US" sz="1400" dirty="0"/>
              <a:t>(</a:t>
            </a:r>
            <a:r>
              <a:rPr lang="en-US" sz="1400" dirty="0" err="1"/>
              <a:t>tvLabel</a:t>
            </a:r>
            <a:r>
              <a:rPr lang="en-US" sz="1400" dirty="0"/>
              <a:t>, </a:t>
            </a:r>
            <a:r>
              <a:rPr lang="en-US" sz="1400" dirty="0">
                <a:solidFill>
                  <a:srgbClr val="032F62"/>
                </a:solidFill>
              </a:rPr>
              <a:t>“</a:t>
            </a:r>
            <a:r>
              <a:rPr lang="en-US" sz="1400" dirty="0" err="1">
                <a:solidFill>
                  <a:srgbClr val="032F62"/>
                </a:solidFill>
              </a:rPr>
              <a:t>scaleY</a:t>
            </a:r>
            <a:r>
              <a:rPr lang="en-US" sz="1400" dirty="0">
                <a:solidFill>
                  <a:srgbClr val="032F62"/>
                </a:solidFill>
              </a:rPr>
              <a:t>”</a:t>
            </a:r>
            <a:r>
              <a:rPr lang="en-US" sz="1400" dirty="0"/>
              <a:t>, </a:t>
            </a:r>
            <a:r>
              <a:rPr lang="en-US" sz="1400" dirty="0">
                <a:solidFill>
                  <a:srgbClr val="005CC5"/>
                </a:solidFill>
              </a:rPr>
              <a:t>1.0f</a:t>
            </a:r>
            <a:r>
              <a:rPr lang="en-US" sz="1400" dirty="0"/>
              <a:t>, </a:t>
            </a:r>
            <a:r>
              <a:rPr lang="en-US" sz="1400" dirty="0">
                <a:solidFill>
                  <a:srgbClr val="005CC5"/>
                </a:solidFill>
              </a:rPr>
              <a:t>2.0f</a:t>
            </a:r>
            <a:r>
              <a:rPr lang="en-US" sz="1400" dirty="0"/>
              <a:t>).</a:t>
            </a:r>
            <a:r>
              <a:rPr lang="en-US" sz="1400" dirty="0" err="1"/>
              <a:t>setDuration</a:t>
            </a:r>
            <a:r>
              <a:rPr lang="en-US" sz="1400" dirty="0"/>
              <a:t>(</a:t>
            </a:r>
            <a:r>
              <a:rPr lang="en-US" sz="1400" dirty="0">
                <a:solidFill>
                  <a:srgbClr val="005CC5"/>
                </a:solidFill>
              </a:rPr>
              <a:t>2000</a:t>
            </a:r>
            <a:r>
              <a:rPr lang="en-US" sz="1400" dirty="0"/>
              <a:t>), </a:t>
            </a:r>
            <a:r>
              <a:rPr lang="zh-CN" altLang="en-US" sz="1400" dirty="0"/>
              <a:t> </a:t>
            </a:r>
            <a:endParaRPr lang="en-US" altLang="zh-CN" sz="1400" dirty="0"/>
          </a:p>
          <a:p>
            <a:r>
              <a:rPr lang="zh-CN" altLang="en-US" sz="1400" dirty="0">
                <a:solidFill>
                  <a:srgbClr val="24292E"/>
                </a:solidFill>
              </a:rPr>
              <a:t>    </a:t>
            </a:r>
            <a:r>
              <a:rPr lang="en-US" sz="1400" dirty="0" err="1">
                <a:solidFill>
                  <a:srgbClr val="24292E"/>
                </a:solidFill>
              </a:rPr>
              <a:t>ObjectAnimator</a:t>
            </a:r>
            <a:r>
              <a:rPr lang="en-US" sz="1400" dirty="0" err="1">
                <a:solidFill>
                  <a:srgbClr val="D73A49"/>
                </a:solidFill>
              </a:rPr>
              <a:t>.</a:t>
            </a:r>
            <a:r>
              <a:rPr lang="en-US" sz="1400" dirty="0" err="1"/>
              <a:t>ofObject</a:t>
            </a:r>
            <a:r>
              <a:rPr lang="en-US" sz="1400" dirty="0"/>
              <a:t>(</a:t>
            </a:r>
            <a:r>
              <a:rPr lang="en-US" sz="1400" dirty="0" err="1"/>
              <a:t>tvLabel</a:t>
            </a:r>
            <a:r>
              <a:rPr lang="en-US" sz="1400" dirty="0"/>
              <a:t>, </a:t>
            </a:r>
            <a:r>
              <a:rPr lang="en-US" sz="1400" dirty="0">
                <a:solidFill>
                  <a:srgbClr val="032F62"/>
                </a:solidFill>
              </a:rPr>
              <a:t>"</a:t>
            </a:r>
            <a:r>
              <a:rPr lang="en-US" sz="1400" dirty="0" err="1">
                <a:solidFill>
                  <a:srgbClr val="032F62"/>
                </a:solidFill>
              </a:rPr>
              <a:t>backgroundColor</a:t>
            </a:r>
            <a:r>
              <a:rPr lang="en-US" sz="1400" dirty="0">
                <a:solidFill>
                  <a:srgbClr val="032F62"/>
                </a:solidFill>
              </a:rPr>
              <a:t>"</a:t>
            </a:r>
            <a:r>
              <a:rPr lang="en-US" sz="1400" dirty="0"/>
              <a:t>, </a:t>
            </a:r>
            <a:r>
              <a:rPr lang="en-US" sz="1400" dirty="0">
                <a:solidFill>
                  <a:srgbClr val="D73A49"/>
                </a:solidFill>
              </a:rPr>
              <a:t>new</a:t>
            </a:r>
            <a:r>
              <a:rPr lang="en-US" sz="1400" dirty="0"/>
              <a:t> </a:t>
            </a:r>
            <a:r>
              <a:rPr lang="en-US" sz="1400" dirty="0" err="1">
                <a:solidFill>
                  <a:srgbClr val="24292E"/>
                </a:solidFill>
              </a:rPr>
              <a:t>ArgbEvaluator</a:t>
            </a:r>
            <a:r>
              <a:rPr lang="en-US" sz="1400" dirty="0"/>
              <a:t>(), </a:t>
            </a:r>
          </a:p>
          <a:p>
            <a:r>
              <a:rPr lang="en-US" sz="1400" dirty="0">
                <a:solidFill>
                  <a:srgbClr val="6A737D"/>
                </a:solidFill>
              </a:rPr>
              <a:t>	/*Red*/</a:t>
            </a:r>
            <a:r>
              <a:rPr lang="en-US" sz="1400" dirty="0">
                <a:solidFill>
                  <a:srgbClr val="005CC5"/>
                </a:solidFill>
              </a:rPr>
              <a:t>0xFFFF8080</a:t>
            </a:r>
            <a:r>
              <a:rPr lang="en-US" sz="1400" dirty="0"/>
              <a:t>, </a:t>
            </a:r>
            <a:r>
              <a:rPr lang="en-US" sz="1400" dirty="0">
                <a:solidFill>
                  <a:srgbClr val="6A737D"/>
                </a:solidFill>
              </a:rPr>
              <a:t>/*Blue*/</a:t>
            </a:r>
            <a:r>
              <a:rPr lang="en-US" sz="1400" dirty="0">
                <a:solidFill>
                  <a:srgbClr val="005CC5"/>
                </a:solidFill>
              </a:rPr>
              <a:t>0xFF8080FF</a:t>
            </a:r>
            <a:r>
              <a:rPr lang="en-US" sz="1400" dirty="0"/>
              <a:t>) </a:t>
            </a:r>
          </a:p>
          <a:p>
            <a:r>
              <a:rPr lang="zh-CN" altLang="en-US" sz="1400" dirty="0"/>
              <a:t>               </a:t>
            </a:r>
            <a:r>
              <a:rPr lang="en-US" sz="1400" dirty="0"/>
              <a:t>.</a:t>
            </a:r>
            <a:r>
              <a:rPr lang="en-US" sz="1400" dirty="0" err="1"/>
              <a:t>setDuration</a:t>
            </a:r>
            <a:r>
              <a:rPr lang="en-US" sz="1400" dirty="0"/>
              <a:t>(</a:t>
            </a:r>
            <a:r>
              <a:rPr lang="en-US" sz="1400" dirty="0">
                <a:solidFill>
                  <a:srgbClr val="005CC5"/>
                </a:solidFill>
              </a:rPr>
              <a:t>2000</a:t>
            </a:r>
            <a:r>
              <a:rPr lang="en-US" sz="1400" dirty="0"/>
              <a:t>) ); </a:t>
            </a:r>
          </a:p>
          <a:p>
            <a:r>
              <a:rPr lang="en-US" sz="1400" dirty="0" err="1"/>
              <a:t>set</a:t>
            </a:r>
            <a:r>
              <a:rPr lang="en-US" sz="1400" dirty="0" err="1">
                <a:solidFill>
                  <a:srgbClr val="D73A49"/>
                </a:solidFill>
              </a:rPr>
              <a:t>.</a:t>
            </a:r>
            <a:r>
              <a:rPr lang="en-US" sz="1400" dirty="0" err="1"/>
              <a:t>start</a:t>
            </a:r>
            <a:r>
              <a:rPr lang="en-US" sz="1400" dirty="0"/>
              <a:t>(); </a:t>
            </a:r>
          </a:p>
        </p:txBody>
      </p:sp>
      <p:pic>
        <p:nvPicPr>
          <p:cNvPr id="5" name="Picture 4" descr="A close up of a logo&#10;&#10;Description automatically generated">
            <a:extLst>
              <a:ext uri="{FF2B5EF4-FFF2-40B4-BE49-F238E27FC236}">
                <a16:creationId xmlns:a16="http://schemas.microsoft.com/office/drawing/2014/main" id="{68778FAB-10D3-A349-A273-7D1F0A217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610" y="4324788"/>
            <a:ext cx="2108200" cy="1130300"/>
          </a:xfrm>
          <a:prstGeom prst="rect">
            <a:avLst/>
          </a:prstGeom>
        </p:spPr>
      </p:pic>
    </p:spTree>
    <p:extLst>
      <p:ext uri="{BB962C8B-B14F-4D97-AF65-F5344CB8AC3E}">
        <p14:creationId xmlns:p14="http://schemas.microsoft.com/office/powerpoint/2010/main" val="3503907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1">
            <a:extLst>
              <a:ext uri="{FF2B5EF4-FFF2-40B4-BE49-F238E27FC236}">
                <a16:creationId xmlns:a16="http://schemas.microsoft.com/office/drawing/2014/main" id="{F4523473-C30F-124D-902B-19038184C50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CCDE6D-CB64-2943-9246-D4A7C1C67985}" type="datetime1">
              <a:rPr lang="en-US" altLang="en-US" smtClean="0">
                <a:latin typeface="Garamond" panose="02020404030301010803" pitchFamily="18" charset="0"/>
              </a:rPr>
              <a:pPr/>
              <a:t>4/5/21</a:t>
            </a:fld>
            <a:endParaRPr lang="en-US" altLang="en-US">
              <a:latin typeface="Garamond" panose="02020404030301010803" pitchFamily="18" charset="0"/>
            </a:endParaRPr>
          </a:p>
        </p:txBody>
      </p:sp>
      <p:sp>
        <p:nvSpPr>
          <p:cNvPr id="29698" name="Footer Placeholder 2">
            <a:extLst>
              <a:ext uri="{FF2B5EF4-FFF2-40B4-BE49-F238E27FC236}">
                <a16:creationId xmlns:a16="http://schemas.microsoft.com/office/drawing/2014/main" id="{72B08EB9-BD1A-E044-81F2-4B984EB3E88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29699" name="Slide Number Placeholder 3">
            <a:extLst>
              <a:ext uri="{FF2B5EF4-FFF2-40B4-BE49-F238E27FC236}">
                <a16:creationId xmlns:a16="http://schemas.microsoft.com/office/drawing/2014/main" id="{52206D89-51CF-7C4C-B8D2-88627906DE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7FCC0A-1AB5-094B-8E0F-A091B1F89F58}" type="slidenum">
              <a:rPr lang="en-US" altLang="en-US" smtClean="0">
                <a:latin typeface="Garamond" panose="02020404030301010803" pitchFamily="18" charset="0"/>
              </a:rPr>
              <a:pPr/>
              <a:t>14</a:t>
            </a:fld>
            <a:endParaRPr lang="en-US" altLang="en-US">
              <a:latin typeface="Garamond" panose="02020404030301010803" pitchFamily="18" charset="0"/>
            </a:endParaRPr>
          </a:p>
        </p:txBody>
      </p:sp>
      <p:sp>
        <p:nvSpPr>
          <p:cNvPr id="10" name="Rectangle 2">
            <a:extLst>
              <a:ext uri="{FF2B5EF4-FFF2-40B4-BE49-F238E27FC236}">
                <a16:creationId xmlns:a16="http://schemas.microsoft.com/office/drawing/2014/main" id="{3AAA5424-835B-254D-8E7D-8FF2946718D7}"/>
              </a:ext>
            </a:extLst>
          </p:cNvPr>
          <p:cNvSpPr txBox="1">
            <a:spLocks noChangeArrowheads="1"/>
          </p:cNvSpPr>
          <p:nvPr/>
        </p:nvSpPr>
        <p:spPr bwMode="auto">
          <a:xfrm>
            <a:off x="385763" y="282575"/>
            <a:ext cx="8229600" cy="1010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200">
                <a:solidFill>
                  <a:schemeClr val="tx2"/>
                </a:solidFill>
                <a:latin typeface="+mj-lt"/>
                <a:ea typeface="+mj-ea"/>
                <a:cs typeface="ＭＳ Ｐゴシック" charset="0"/>
              </a:defRPr>
            </a:lvl1pPr>
            <a:lvl2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2pPr>
            <a:lvl3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3pPr>
            <a:lvl4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4pPr>
            <a:lvl5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5pPr>
            <a:lvl6pPr marL="457200" algn="l" rtl="0" fontAlgn="base">
              <a:spcBef>
                <a:spcPct val="0"/>
              </a:spcBef>
              <a:spcAft>
                <a:spcPct val="0"/>
              </a:spcAft>
              <a:defRPr sz="4200">
                <a:solidFill>
                  <a:schemeClr val="tx2"/>
                </a:solidFill>
                <a:latin typeface="Garamond" charset="0"/>
                <a:ea typeface="ＭＳ Ｐゴシック" charset="0"/>
                <a:cs typeface="Arial" charset="0"/>
              </a:defRPr>
            </a:lvl6pPr>
            <a:lvl7pPr marL="914400" algn="l" rtl="0" fontAlgn="base">
              <a:spcBef>
                <a:spcPct val="0"/>
              </a:spcBef>
              <a:spcAft>
                <a:spcPct val="0"/>
              </a:spcAft>
              <a:defRPr sz="4200">
                <a:solidFill>
                  <a:schemeClr val="tx2"/>
                </a:solidFill>
                <a:latin typeface="Garamond" charset="0"/>
                <a:ea typeface="ＭＳ Ｐゴシック" charset="0"/>
                <a:cs typeface="Arial" charset="0"/>
              </a:defRPr>
            </a:lvl7pPr>
            <a:lvl8pPr marL="1371600" algn="l" rtl="0" fontAlgn="base">
              <a:spcBef>
                <a:spcPct val="0"/>
              </a:spcBef>
              <a:spcAft>
                <a:spcPct val="0"/>
              </a:spcAft>
              <a:defRPr sz="4200">
                <a:solidFill>
                  <a:schemeClr val="tx2"/>
                </a:solidFill>
                <a:latin typeface="Garamond" charset="0"/>
                <a:ea typeface="ＭＳ Ｐゴシック" charset="0"/>
                <a:cs typeface="Arial" charset="0"/>
              </a:defRPr>
            </a:lvl8pPr>
            <a:lvl9pPr marL="1828800" algn="l" rtl="0" fontAlgn="base">
              <a:spcBef>
                <a:spcPct val="0"/>
              </a:spcBef>
              <a:spcAft>
                <a:spcPct val="0"/>
              </a:spcAft>
              <a:defRPr sz="4200">
                <a:solidFill>
                  <a:schemeClr val="tx2"/>
                </a:solidFill>
                <a:latin typeface="Garamond" charset="0"/>
                <a:ea typeface="ＭＳ Ｐゴシック" charset="0"/>
                <a:cs typeface="Arial" charset="0"/>
              </a:defRPr>
            </a:lvl9pPr>
          </a:lstStyle>
          <a:p>
            <a:pPr eaLnBrk="1" hangingPunct="1">
              <a:defRPr/>
            </a:pPr>
            <a:r>
              <a:rPr lang="en-US" altLang="en-US" sz="3600" kern="0" dirty="0">
                <a:cs typeface="ＭＳ Ｐゴシック" panose="020B0600070205080204" pitchFamily="34" charset="-128"/>
              </a:rPr>
              <a:t>Property Animations: </a:t>
            </a:r>
          </a:p>
          <a:p>
            <a:pPr eaLnBrk="1" hangingPunct="1">
              <a:defRPr/>
            </a:pPr>
            <a:r>
              <a:rPr lang="en-US" altLang="en-US" sz="3200" kern="0" dirty="0">
                <a:cs typeface="ＭＳ Ｐゴシック" panose="020B0600070205080204" pitchFamily="34" charset="-128"/>
              </a:rPr>
              <a:t>Choreographing Animations</a:t>
            </a:r>
            <a:endParaRPr lang="en-US" altLang="en-US" sz="3600" kern="0" dirty="0">
              <a:cs typeface="ＭＳ Ｐゴシック" panose="020B0600070205080204" pitchFamily="34" charset="-128"/>
            </a:endParaRPr>
          </a:p>
        </p:txBody>
      </p:sp>
      <p:sp>
        <p:nvSpPr>
          <p:cNvPr id="8" name="Rectangle 3">
            <a:extLst>
              <a:ext uri="{FF2B5EF4-FFF2-40B4-BE49-F238E27FC236}">
                <a16:creationId xmlns:a16="http://schemas.microsoft.com/office/drawing/2014/main" id="{D8184884-7549-7A4E-9B16-35AD128A92C0}"/>
              </a:ext>
            </a:extLst>
          </p:cNvPr>
          <p:cNvSpPr txBox="1">
            <a:spLocks noChangeArrowheads="1"/>
          </p:cNvSpPr>
          <p:nvPr/>
        </p:nvSpPr>
        <p:spPr bwMode="auto">
          <a:xfrm>
            <a:off x="457200" y="1523999"/>
            <a:ext cx="8006080" cy="113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ＭＳ Ｐゴシック" charset="0"/>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Arial" charset="0"/>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Arial" charset="0"/>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Arial" charset="0"/>
                <a:cs typeface="+mn-cs"/>
              </a:defRPr>
            </a:lvl5pPr>
            <a:lvl6pPr marL="21383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6pPr>
            <a:lvl7pPr marL="25955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7pPr>
            <a:lvl8pPr marL="30527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8pPr>
            <a:lvl9pPr marL="35099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9pPr>
          </a:lstStyle>
          <a:p>
            <a:pPr>
              <a:defRPr/>
            </a:pPr>
            <a:r>
              <a:rPr lang="en-US" altLang="en-US" sz="2000" kern="0" dirty="0">
                <a:cs typeface="ＭＳ Ｐゴシック" panose="020B0600070205080204" pitchFamily="34" charset="-128"/>
              </a:rPr>
              <a:t>We can also animate sets of other animator sets</a:t>
            </a:r>
          </a:p>
        </p:txBody>
      </p:sp>
      <p:sp>
        <p:nvSpPr>
          <p:cNvPr id="2" name="Rectangle 1">
            <a:extLst>
              <a:ext uri="{FF2B5EF4-FFF2-40B4-BE49-F238E27FC236}">
                <a16:creationId xmlns:a16="http://schemas.microsoft.com/office/drawing/2014/main" id="{68E46943-A163-9240-A3A5-A1F87254E20C}"/>
              </a:ext>
            </a:extLst>
          </p:cNvPr>
          <p:cNvSpPr/>
          <p:nvPr/>
        </p:nvSpPr>
        <p:spPr>
          <a:xfrm>
            <a:off x="546538" y="2093842"/>
            <a:ext cx="7916742" cy="2677656"/>
          </a:xfrm>
          <a:prstGeom prst="rect">
            <a:avLst/>
          </a:prstGeom>
          <a:solidFill>
            <a:schemeClr val="tx2">
              <a:lumMod val="20000"/>
              <a:lumOff val="80000"/>
            </a:schemeClr>
          </a:solidFill>
          <a:ln>
            <a:solidFill>
              <a:schemeClr val="accent1"/>
            </a:solidFill>
          </a:ln>
        </p:spPr>
        <p:txBody>
          <a:bodyPr wrap="square">
            <a:spAutoFit/>
          </a:bodyPr>
          <a:lstStyle/>
          <a:p>
            <a:r>
              <a:rPr lang="en-US" sz="1400" dirty="0">
                <a:solidFill>
                  <a:srgbClr val="6A737D"/>
                </a:solidFill>
              </a:rPr>
              <a:t>// Define first set of animations</a:t>
            </a:r>
            <a:r>
              <a:rPr lang="en-US" sz="1400" dirty="0"/>
              <a:t> </a:t>
            </a:r>
          </a:p>
          <a:p>
            <a:r>
              <a:rPr lang="en-US" sz="1400" dirty="0" err="1">
                <a:solidFill>
                  <a:srgbClr val="24292E"/>
                </a:solidFill>
              </a:rPr>
              <a:t>ObjectAnimator</a:t>
            </a:r>
            <a:r>
              <a:rPr lang="en-US" sz="1400" dirty="0"/>
              <a:t> anim1 </a:t>
            </a:r>
            <a:r>
              <a:rPr lang="en-US" sz="1400" dirty="0">
                <a:solidFill>
                  <a:srgbClr val="D73A49"/>
                </a:solidFill>
              </a:rPr>
              <a:t>=</a:t>
            </a:r>
            <a:r>
              <a:rPr lang="en-US" sz="1400" dirty="0"/>
              <a:t> </a:t>
            </a:r>
            <a:r>
              <a:rPr lang="en-US" sz="1400" dirty="0" err="1">
                <a:solidFill>
                  <a:srgbClr val="24292E"/>
                </a:solidFill>
              </a:rPr>
              <a:t>ObjectAnimator</a:t>
            </a:r>
            <a:r>
              <a:rPr lang="en-US" sz="1400" dirty="0" err="1">
                <a:solidFill>
                  <a:srgbClr val="D73A49"/>
                </a:solidFill>
              </a:rPr>
              <a:t>.</a:t>
            </a:r>
            <a:r>
              <a:rPr lang="en-US" sz="1400" dirty="0" err="1"/>
              <a:t>ofFloat</a:t>
            </a:r>
            <a:r>
              <a:rPr lang="en-US" sz="1400" dirty="0"/>
              <a:t>(</a:t>
            </a:r>
            <a:r>
              <a:rPr lang="en-US" sz="1400" dirty="0" err="1"/>
              <a:t>tvLabel</a:t>
            </a:r>
            <a:r>
              <a:rPr lang="en-US" sz="1400" dirty="0"/>
              <a:t>, </a:t>
            </a:r>
            <a:r>
              <a:rPr lang="en-US" sz="1400" dirty="0">
                <a:solidFill>
                  <a:srgbClr val="032F62"/>
                </a:solidFill>
              </a:rPr>
              <a:t>"</a:t>
            </a:r>
            <a:r>
              <a:rPr lang="en-US" sz="1400" dirty="0" err="1">
                <a:solidFill>
                  <a:srgbClr val="032F62"/>
                </a:solidFill>
              </a:rPr>
              <a:t>scaleX</a:t>
            </a:r>
            <a:r>
              <a:rPr lang="en-US" sz="1400" dirty="0">
                <a:solidFill>
                  <a:srgbClr val="032F62"/>
                </a:solidFill>
              </a:rPr>
              <a:t>"</a:t>
            </a:r>
            <a:r>
              <a:rPr lang="en-US" sz="1400" dirty="0"/>
              <a:t>, </a:t>
            </a:r>
            <a:r>
              <a:rPr lang="en-US" sz="1400" dirty="0">
                <a:solidFill>
                  <a:srgbClr val="005CC5"/>
                </a:solidFill>
              </a:rPr>
              <a:t>2.0f</a:t>
            </a:r>
            <a:r>
              <a:rPr lang="en-US" sz="1400" dirty="0"/>
              <a:t>); </a:t>
            </a:r>
          </a:p>
          <a:p>
            <a:r>
              <a:rPr lang="en-US" sz="1400" dirty="0" err="1">
                <a:solidFill>
                  <a:srgbClr val="24292E"/>
                </a:solidFill>
              </a:rPr>
              <a:t>ObjectAnimator</a:t>
            </a:r>
            <a:r>
              <a:rPr lang="en-US" sz="1400" dirty="0"/>
              <a:t> anim2 </a:t>
            </a:r>
            <a:r>
              <a:rPr lang="en-US" sz="1400" dirty="0">
                <a:solidFill>
                  <a:srgbClr val="D73A49"/>
                </a:solidFill>
              </a:rPr>
              <a:t>=</a:t>
            </a:r>
            <a:r>
              <a:rPr lang="en-US" sz="1400" dirty="0"/>
              <a:t> </a:t>
            </a:r>
            <a:r>
              <a:rPr lang="en-US" sz="1400" dirty="0" err="1">
                <a:solidFill>
                  <a:srgbClr val="24292E"/>
                </a:solidFill>
              </a:rPr>
              <a:t>ObjectAnimator</a:t>
            </a:r>
            <a:r>
              <a:rPr lang="en-US" sz="1400" dirty="0" err="1">
                <a:solidFill>
                  <a:srgbClr val="D73A49"/>
                </a:solidFill>
              </a:rPr>
              <a:t>.</a:t>
            </a:r>
            <a:r>
              <a:rPr lang="en-US" sz="1400" dirty="0" err="1"/>
              <a:t>ofFloat</a:t>
            </a:r>
            <a:r>
              <a:rPr lang="en-US" sz="1400" dirty="0"/>
              <a:t>(</a:t>
            </a:r>
            <a:r>
              <a:rPr lang="en-US" sz="1400" dirty="0" err="1"/>
              <a:t>tvLabel</a:t>
            </a:r>
            <a:r>
              <a:rPr lang="en-US" sz="1400" dirty="0"/>
              <a:t>, </a:t>
            </a:r>
            <a:r>
              <a:rPr lang="en-US" sz="1400" dirty="0">
                <a:solidFill>
                  <a:srgbClr val="032F62"/>
                </a:solidFill>
              </a:rPr>
              <a:t>"</a:t>
            </a:r>
            <a:r>
              <a:rPr lang="en-US" sz="1400" dirty="0" err="1">
                <a:solidFill>
                  <a:srgbClr val="032F62"/>
                </a:solidFill>
              </a:rPr>
              <a:t>scaleY</a:t>
            </a:r>
            <a:r>
              <a:rPr lang="en-US" sz="1400" dirty="0">
                <a:solidFill>
                  <a:srgbClr val="032F62"/>
                </a:solidFill>
              </a:rPr>
              <a:t>"</a:t>
            </a:r>
            <a:r>
              <a:rPr lang="en-US" sz="1400" dirty="0"/>
              <a:t>, </a:t>
            </a:r>
            <a:r>
              <a:rPr lang="en-US" sz="1400" dirty="0">
                <a:solidFill>
                  <a:srgbClr val="005CC5"/>
                </a:solidFill>
              </a:rPr>
              <a:t>2.0f</a:t>
            </a:r>
            <a:r>
              <a:rPr lang="en-US" sz="1400" dirty="0"/>
              <a:t>); </a:t>
            </a:r>
          </a:p>
          <a:p>
            <a:r>
              <a:rPr lang="en-US" sz="1400" dirty="0" err="1">
                <a:solidFill>
                  <a:srgbClr val="24292E"/>
                </a:solidFill>
              </a:rPr>
              <a:t>AnimatorSet</a:t>
            </a:r>
            <a:r>
              <a:rPr lang="en-US" sz="1400" dirty="0"/>
              <a:t> set1 </a:t>
            </a:r>
            <a:r>
              <a:rPr lang="en-US" sz="1400" dirty="0">
                <a:solidFill>
                  <a:srgbClr val="D73A49"/>
                </a:solidFill>
              </a:rPr>
              <a:t>=</a:t>
            </a:r>
            <a:r>
              <a:rPr lang="en-US" sz="1400" dirty="0"/>
              <a:t> </a:t>
            </a:r>
            <a:r>
              <a:rPr lang="en-US" sz="1400" dirty="0">
                <a:solidFill>
                  <a:srgbClr val="D73A49"/>
                </a:solidFill>
              </a:rPr>
              <a:t>new</a:t>
            </a:r>
            <a:r>
              <a:rPr lang="en-US" sz="1400" dirty="0"/>
              <a:t> </a:t>
            </a:r>
            <a:r>
              <a:rPr lang="en-US" sz="1400" dirty="0" err="1">
                <a:solidFill>
                  <a:srgbClr val="24292E"/>
                </a:solidFill>
              </a:rPr>
              <a:t>AnimatorSet</a:t>
            </a:r>
            <a:r>
              <a:rPr lang="en-US" sz="1400" dirty="0"/>
              <a:t>(); set1</a:t>
            </a:r>
            <a:r>
              <a:rPr lang="en-US" sz="1400" dirty="0">
                <a:solidFill>
                  <a:srgbClr val="D73A49"/>
                </a:solidFill>
              </a:rPr>
              <a:t>.</a:t>
            </a:r>
            <a:r>
              <a:rPr lang="en-US" sz="1400" dirty="0"/>
              <a:t>playTogether(anim1, anim2); </a:t>
            </a:r>
          </a:p>
          <a:p>
            <a:r>
              <a:rPr lang="en-US" sz="1400" dirty="0">
                <a:solidFill>
                  <a:srgbClr val="6A737D"/>
                </a:solidFill>
              </a:rPr>
              <a:t>// Define second set of animations</a:t>
            </a:r>
            <a:r>
              <a:rPr lang="en-US" sz="1400" dirty="0"/>
              <a:t> </a:t>
            </a:r>
          </a:p>
          <a:p>
            <a:r>
              <a:rPr lang="en-US" sz="1400" dirty="0" err="1">
                <a:solidFill>
                  <a:srgbClr val="24292E"/>
                </a:solidFill>
              </a:rPr>
              <a:t>ObjectAnimator</a:t>
            </a:r>
            <a:r>
              <a:rPr lang="en-US" sz="1400" dirty="0"/>
              <a:t> anim3 </a:t>
            </a:r>
            <a:r>
              <a:rPr lang="en-US" sz="1400" dirty="0">
                <a:solidFill>
                  <a:srgbClr val="D73A49"/>
                </a:solidFill>
              </a:rPr>
              <a:t>=</a:t>
            </a:r>
            <a:r>
              <a:rPr lang="en-US" sz="1400" dirty="0"/>
              <a:t> </a:t>
            </a:r>
            <a:r>
              <a:rPr lang="en-US" sz="1400" dirty="0" err="1">
                <a:solidFill>
                  <a:srgbClr val="24292E"/>
                </a:solidFill>
              </a:rPr>
              <a:t>ObjectAnimator</a:t>
            </a:r>
            <a:r>
              <a:rPr lang="en-US" sz="1400" dirty="0" err="1">
                <a:solidFill>
                  <a:srgbClr val="D73A49"/>
                </a:solidFill>
              </a:rPr>
              <a:t>.</a:t>
            </a:r>
            <a:r>
              <a:rPr lang="en-US" sz="1400" dirty="0" err="1"/>
              <a:t>ofFloat</a:t>
            </a:r>
            <a:r>
              <a:rPr lang="en-US" sz="1400" dirty="0"/>
              <a:t>(v, </a:t>
            </a:r>
            <a:r>
              <a:rPr lang="en-US" sz="1400" dirty="0">
                <a:solidFill>
                  <a:srgbClr val="032F62"/>
                </a:solidFill>
              </a:rPr>
              <a:t>"X"</a:t>
            </a:r>
            <a:r>
              <a:rPr lang="en-US" sz="1400" dirty="0"/>
              <a:t>, </a:t>
            </a:r>
            <a:r>
              <a:rPr lang="en-US" sz="1400" dirty="0">
                <a:solidFill>
                  <a:srgbClr val="005CC5"/>
                </a:solidFill>
              </a:rPr>
              <a:t>300</a:t>
            </a:r>
            <a:r>
              <a:rPr lang="en-US" sz="1400" dirty="0"/>
              <a:t>); </a:t>
            </a:r>
          </a:p>
          <a:p>
            <a:r>
              <a:rPr lang="en-US" sz="1400" dirty="0" err="1">
                <a:solidFill>
                  <a:srgbClr val="24292E"/>
                </a:solidFill>
              </a:rPr>
              <a:t>ObjectAnimator</a:t>
            </a:r>
            <a:r>
              <a:rPr lang="en-US" sz="1400" dirty="0"/>
              <a:t> anim4 </a:t>
            </a:r>
            <a:r>
              <a:rPr lang="en-US" sz="1400" dirty="0">
                <a:solidFill>
                  <a:srgbClr val="D73A49"/>
                </a:solidFill>
              </a:rPr>
              <a:t>=</a:t>
            </a:r>
            <a:r>
              <a:rPr lang="en-US" sz="1400" dirty="0"/>
              <a:t> </a:t>
            </a:r>
            <a:r>
              <a:rPr lang="en-US" sz="1400" dirty="0" err="1">
                <a:solidFill>
                  <a:srgbClr val="24292E"/>
                </a:solidFill>
              </a:rPr>
              <a:t>ObjectAnimator</a:t>
            </a:r>
            <a:r>
              <a:rPr lang="en-US" sz="1400" dirty="0" err="1">
                <a:solidFill>
                  <a:srgbClr val="D73A49"/>
                </a:solidFill>
              </a:rPr>
              <a:t>.</a:t>
            </a:r>
            <a:r>
              <a:rPr lang="en-US" sz="1400" dirty="0" err="1"/>
              <a:t>ofFloat</a:t>
            </a:r>
            <a:r>
              <a:rPr lang="en-US" sz="1400" dirty="0"/>
              <a:t>(v, </a:t>
            </a:r>
            <a:r>
              <a:rPr lang="en-US" sz="1400" dirty="0">
                <a:solidFill>
                  <a:srgbClr val="032F62"/>
                </a:solidFill>
              </a:rPr>
              <a:t>"Y"</a:t>
            </a:r>
            <a:r>
              <a:rPr lang="en-US" sz="1400" dirty="0"/>
              <a:t>, </a:t>
            </a:r>
            <a:r>
              <a:rPr lang="en-US" sz="1400" dirty="0">
                <a:solidFill>
                  <a:srgbClr val="005CC5"/>
                </a:solidFill>
              </a:rPr>
              <a:t>300</a:t>
            </a:r>
            <a:r>
              <a:rPr lang="en-US" sz="1400" dirty="0"/>
              <a:t>); </a:t>
            </a:r>
          </a:p>
          <a:p>
            <a:r>
              <a:rPr lang="en-US" sz="1400" dirty="0" err="1">
                <a:solidFill>
                  <a:srgbClr val="24292E"/>
                </a:solidFill>
              </a:rPr>
              <a:t>AnimatorSet</a:t>
            </a:r>
            <a:r>
              <a:rPr lang="en-US" sz="1400" dirty="0"/>
              <a:t> set2 </a:t>
            </a:r>
            <a:r>
              <a:rPr lang="en-US" sz="1400" dirty="0">
                <a:solidFill>
                  <a:srgbClr val="D73A49"/>
                </a:solidFill>
              </a:rPr>
              <a:t>=</a:t>
            </a:r>
            <a:r>
              <a:rPr lang="en-US" sz="1400" dirty="0"/>
              <a:t> </a:t>
            </a:r>
            <a:r>
              <a:rPr lang="en-US" sz="1400" dirty="0">
                <a:solidFill>
                  <a:srgbClr val="D73A49"/>
                </a:solidFill>
              </a:rPr>
              <a:t>new</a:t>
            </a:r>
            <a:r>
              <a:rPr lang="en-US" sz="1400" dirty="0"/>
              <a:t> </a:t>
            </a:r>
            <a:r>
              <a:rPr lang="en-US" sz="1400" dirty="0" err="1">
                <a:solidFill>
                  <a:srgbClr val="24292E"/>
                </a:solidFill>
              </a:rPr>
              <a:t>AnimatorSet</a:t>
            </a:r>
            <a:r>
              <a:rPr lang="en-US" sz="1400" dirty="0"/>
              <a:t>(); set2</a:t>
            </a:r>
            <a:r>
              <a:rPr lang="en-US" sz="1400" dirty="0">
                <a:solidFill>
                  <a:srgbClr val="D73A49"/>
                </a:solidFill>
              </a:rPr>
              <a:t>.</a:t>
            </a:r>
            <a:r>
              <a:rPr lang="en-US" sz="1400" dirty="0"/>
              <a:t>playTogether(anim3, anim4); </a:t>
            </a:r>
          </a:p>
          <a:p>
            <a:r>
              <a:rPr lang="en-US" sz="1400" dirty="0">
                <a:solidFill>
                  <a:srgbClr val="6A737D"/>
                </a:solidFill>
              </a:rPr>
              <a:t>// Play the animation sets one after another</a:t>
            </a:r>
            <a:r>
              <a:rPr lang="en-US" sz="1400" dirty="0"/>
              <a:t> </a:t>
            </a:r>
          </a:p>
          <a:p>
            <a:r>
              <a:rPr lang="en-US" sz="1400" dirty="0" err="1">
                <a:solidFill>
                  <a:srgbClr val="24292E"/>
                </a:solidFill>
              </a:rPr>
              <a:t>AnimatorSet</a:t>
            </a:r>
            <a:r>
              <a:rPr lang="en-US" sz="1400" dirty="0"/>
              <a:t> set3 </a:t>
            </a:r>
            <a:r>
              <a:rPr lang="en-US" sz="1400" dirty="0">
                <a:solidFill>
                  <a:srgbClr val="D73A49"/>
                </a:solidFill>
              </a:rPr>
              <a:t>=</a:t>
            </a:r>
            <a:r>
              <a:rPr lang="en-US" sz="1400" dirty="0"/>
              <a:t> </a:t>
            </a:r>
            <a:r>
              <a:rPr lang="en-US" sz="1400" dirty="0">
                <a:solidFill>
                  <a:srgbClr val="D73A49"/>
                </a:solidFill>
              </a:rPr>
              <a:t>new</a:t>
            </a:r>
            <a:r>
              <a:rPr lang="en-US" sz="1400" dirty="0"/>
              <a:t> </a:t>
            </a:r>
            <a:r>
              <a:rPr lang="en-US" sz="1400" dirty="0" err="1">
                <a:solidFill>
                  <a:srgbClr val="24292E"/>
                </a:solidFill>
              </a:rPr>
              <a:t>AnimatorSet</a:t>
            </a:r>
            <a:r>
              <a:rPr lang="en-US" sz="1400" dirty="0"/>
              <a:t>(); </a:t>
            </a:r>
          </a:p>
          <a:p>
            <a:r>
              <a:rPr lang="en-US" sz="1400" dirty="0"/>
              <a:t>set3</a:t>
            </a:r>
            <a:r>
              <a:rPr lang="en-US" sz="1400" dirty="0">
                <a:solidFill>
                  <a:srgbClr val="D73A49"/>
                </a:solidFill>
              </a:rPr>
              <a:t>.</a:t>
            </a:r>
            <a:r>
              <a:rPr lang="en-US" sz="1400" dirty="0"/>
              <a:t>playSequentially(set1, set2); </a:t>
            </a:r>
          </a:p>
          <a:p>
            <a:r>
              <a:rPr lang="en-US" sz="1400" dirty="0"/>
              <a:t>set3</a:t>
            </a:r>
            <a:r>
              <a:rPr lang="en-US" sz="1400" dirty="0">
                <a:solidFill>
                  <a:srgbClr val="D73A49"/>
                </a:solidFill>
              </a:rPr>
              <a:t>.</a:t>
            </a:r>
            <a:r>
              <a:rPr lang="en-US" sz="1400" dirty="0"/>
              <a:t>start();</a:t>
            </a:r>
          </a:p>
        </p:txBody>
      </p:sp>
    </p:spTree>
    <p:extLst>
      <p:ext uri="{BB962C8B-B14F-4D97-AF65-F5344CB8AC3E}">
        <p14:creationId xmlns:p14="http://schemas.microsoft.com/office/powerpoint/2010/main" val="515276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1">
            <a:extLst>
              <a:ext uri="{FF2B5EF4-FFF2-40B4-BE49-F238E27FC236}">
                <a16:creationId xmlns:a16="http://schemas.microsoft.com/office/drawing/2014/main" id="{F4523473-C30F-124D-902B-19038184C50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CCDE6D-CB64-2943-9246-D4A7C1C67985}" type="datetime1">
              <a:rPr lang="en-US" altLang="en-US" smtClean="0">
                <a:latin typeface="Garamond" panose="02020404030301010803" pitchFamily="18" charset="0"/>
              </a:rPr>
              <a:pPr/>
              <a:t>4/5/21</a:t>
            </a:fld>
            <a:endParaRPr lang="en-US" altLang="en-US">
              <a:latin typeface="Garamond" panose="02020404030301010803" pitchFamily="18" charset="0"/>
            </a:endParaRPr>
          </a:p>
        </p:txBody>
      </p:sp>
      <p:sp>
        <p:nvSpPr>
          <p:cNvPr id="29698" name="Footer Placeholder 2">
            <a:extLst>
              <a:ext uri="{FF2B5EF4-FFF2-40B4-BE49-F238E27FC236}">
                <a16:creationId xmlns:a16="http://schemas.microsoft.com/office/drawing/2014/main" id="{72B08EB9-BD1A-E044-81F2-4B984EB3E88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29699" name="Slide Number Placeholder 3">
            <a:extLst>
              <a:ext uri="{FF2B5EF4-FFF2-40B4-BE49-F238E27FC236}">
                <a16:creationId xmlns:a16="http://schemas.microsoft.com/office/drawing/2014/main" id="{52206D89-51CF-7C4C-B8D2-88627906DE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7FCC0A-1AB5-094B-8E0F-A091B1F89F58}" type="slidenum">
              <a:rPr lang="en-US" altLang="en-US" smtClean="0">
                <a:latin typeface="Garamond" panose="02020404030301010803" pitchFamily="18" charset="0"/>
              </a:rPr>
              <a:pPr/>
              <a:t>15</a:t>
            </a:fld>
            <a:endParaRPr lang="en-US" altLang="en-US">
              <a:latin typeface="Garamond" panose="02020404030301010803" pitchFamily="18" charset="0"/>
            </a:endParaRPr>
          </a:p>
        </p:txBody>
      </p:sp>
      <p:sp>
        <p:nvSpPr>
          <p:cNvPr id="10" name="Rectangle 2">
            <a:extLst>
              <a:ext uri="{FF2B5EF4-FFF2-40B4-BE49-F238E27FC236}">
                <a16:creationId xmlns:a16="http://schemas.microsoft.com/office/drawing/2014/main" id="{3AAA5424-835B-254D-8E7D-8FF2946718D7}"/>
              </a:ext>
            </a:extLst>
          </p:cNvPr>
          <p:cNvSpPr txBox="1">
            <a:spLocks noChangeArrowheads="1"/>
          </p:cNvSpPr>
          <p:nvPr/>
        </p:nvSpPr>
        <p:spPr bwMode="auto">
          <a:xfrm>
            <a:off x="385763" y="282575"/>
            <a:ext cx="8229600" cy="1010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200">
                <a:solidFill>
                  <a:schemeClr val="tx2"/>
                </a:solidFill>
                <a:latin typeface="+mj-lt"/>
                <a:ea typeface="+mj-ea"/>
                <a:cs typeface="ＭＳ Ｐゴシック" charset="0"/>
              </a:defRPr>
            </a:lvl1pPr>
            <a:lvl2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2pPr>
            <a:lvl3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3pPr>
            <a:lvl4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4pPr>
            <a:lvl5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5pPr>
            <a:lvl6pPr marL="457200" algn="l" rtl="0" fontAlgn="base">
              <a:spcBef>
                <a:spcPct val="0"/>
              </a:spcBef>
              <a:spcAft>
                <a:spcPct val="0"/>
              </a:spcAft>
              <a:defRPr sz="4200">
                <a:solidFill>
                  <a:schemeClr val="tx2"/>
                </a:solidFill>
                <a:latin typeface="Garamond" charset="0"/>
                <a:ea typeface="ＭＳ Ｐゴシック" charset="0"/>
                <a:cs typeface="Arial" charset="0"/>
              </a:defRPr>
            </a:lvl6pPr>
            <a:lvl7pPr marL="914400" algn="l" rtl="0" fontAlgn="base">
              <a:spcBef>
                <a:spcPct val="0"/>
              </a:spcBef>
              <a:spcAft>
                <a:spcPct val="0"/>
              </a:spcAft>
              <a:defRPr sz="4200">
                <a:solidFill>
                  <a:schemeClr val="tx2"/>
                </a:solidFill>
                <a:latin typeface="Garamond" charset="0"/>
                <a:ea typeface="ＭＳ Ｐゴシック" charset="0"/>
                <a:cs typeface="Arial" charset="0"/>
              </a:defRPr>
            </a:lvl7pPr>
            <a:lvl8pPr marL="1371600" algn="l" rtl="0" fontAlgn="base">
              <a:spcBef>
                <a:spcPct val="0"/>
              </a:spcBef>
              <a:spcAft>
                <a:spcPct val="0"/>
              </a:spcAft>
              <a:defRPr sz="4200">
                <a:solidFill>
                  <a:schemeClr val="tx2"/>
                </a:solidFill>
                <a:latin typeface="Garamond" charset="0"/>
                <a:ea typeface="ＭＳ Ｐゴシック" charset="0"/>
                <a:cs typeface="Arial" charset="0"/>
              </a:defRPr>
            </a:lvl8pPr>
            <a:lvl9pPr marL="1828800" algn="l" rtl="0" fontAlgn="base">
              <a:spcBef>
                <a:spcPct val="0"/>
              </a:spcBef>
              <a:spcAft>
                <a:spcPct val="0"/>
              </a:spcAft>
              <a:defRPr sz="4200">
                <a:solidFill>
                  <a:schemeClr val="tx2"/>
                </a:solidFill>
                <a:latin typeface="Garamond" charset="0"/>
                <a:ea typeface="ＭＳ Ｐゴシック" charset="0"/>
                <a:cs typeface="Arial" charset="0"/>
              </a:defRPr>
            </a:lvl9pPr>
          </a:lstStyle>
          <a:p>
            <a:pPr eaLnBrk="1" hangingPunct="1">
              <a:defRPr/>
            </a:pPr>
            <a:r>
              <a:rPr lang="en-US" altLang="en-US" sz="3600" kern="0" dirty="0">
                <a:cs typeface="ＭＳ Ｐゴシック" panose="020B0600070205080204" pitchFamily="34" charset="-128"/>
              </a:rPr>
              <a:t>Property Animations: </a:t>
            </a:r>
          </a:p>
          <a:p>
            <a:pPr eaLnBrk="1" hangingPunct="1">
              <a:defRPr/>
            </a:pPr>
            <a:r>
              <a:rPr lang="en-US" altLang="en-US" sz="3200" kern="0" dirty="0">
                <a:cs typeface="ＭＳ Ｐゴシック" panose="020B0600070205080204" pitchFamily="34" charset="-128"/>
              </a:rPr>
              <a:t>Using XML</a:t>
            </a:r>
            <a:endParaRPr lang="en-US" altLang="en-US" sz="3600" kern="0" dirty="0">
              <a:cs typeface="ＭＳ Ｐゴシック" panose="020B0600070205080204" pitchFamily="34" charset="-128"/>
            </a:endParaRPr>
          </a:p>
        </p:txBody>
      </p:sp>
      <p:sp>
        <p:nvSpPr>
          <p:cNvPr id="8" name="Rectangle 3">
            <a:extLst>
              <a:ext uri="{FF2B5EF4-FFF2-40B4-BE49-F238E27FC236}">
                <a16:creationId xmlns:a16="http://schemas.microsoft.com/office/drawing/2014/main" id="{D8184884-7549-7A4E-9B16-35AD128A92C0}"/>
              </a:ext>
            </a:extLst>
          </p:cNvPr>
          <p:cNvSpPr txBox="1">
            <a:spLocks noChangeArrowheads="1"/>
          </p:cNvSpPr>
          <p:nvPr/>
        </p:nvSpPr>
        <p:spPr bwMode="auto">
          <a:xfrm>
            <a:off x="457200" y="1523999"/>
            <a:ext cx="8006080" cy="113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ＭＳ Ｐゴシック" charset="0"/>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Arial" charset="0"/>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Arial" charset="0"/>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Arial" charset="0"/>
                <a:cs typeface="+mn-cs"/>
              </a:defRPr>
            </a:lvl5pPr>
            <a:lvl6pPr marL="21383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6pPr>
            <a:lvl7pPr marL="25955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7pPr>
            <a:lvl8pPr marL="30527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8pPr>
            <a:lvl9pPr marL="35099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9pPr>
          </a:lstStyle>
          <a:p>
            <a:pPr>
              <a:defRPr/>
            </a:pPr>
            <a:r>
              <a:rPr lang="en-US" altLang="en-US" sz="2000" kern="0" dirty="0">
                <a:cs typeface="ＭＳ Ｐゴシック" panose="020B0600070205080204" pitchFamily="34" charset="-128"/>
              </a:rPr>
              <a:t>We can also use property animations from XML. All we have to do is create an XML file that describes the object property animation we want to run</a:t>
            </a:r>
          </a:p>
          <a:p>
            <a:pPr>
              <a:defRPr/>
            </a:pPr>
            <a:r>
              <a:rPr lang="en-US" altLang="en-US" sz="2000" kern="0" dirty="0">
                <a:cs typeface="ＭＳ Ｐゴシック" panose="020B0600070205080204" pitchFamily="34" charset="-128"/>
              </a:rPr>
              <a:t>For example, if we wanted to animate a fade out for a button, we could add this file to res/animator/</a:t>
            </a:r>
            <a:r>
              <a:rPr lang="en-US" altLang="en-US" sz="2000" kern="0" dirty="0" err="1">
                <a:cs typeface="ＭＳ Ｐゴシック" panose="020B0600070205080204" pitchFamily="34" charset="-128"/>
              </a:rPr>
              <a:t>fade_out.xml</a:t>
            </a:r>
            <a:endParaRPr lang="en-US" altLang="en-US" sz="2000" kern="0" dirty="0">
              <a:cs typeface="ＭＳ Ｐゴシック" panose="020B0600070205080204" pitchFamily="34" charset="-128"/>
            </a:endParaRPr>
          </a:p>
          <a:p>
            <a:pPr>
              <a:defRPr/>
            </a:pPr>
            <a:endParaRPr lang="en-US" altLang="en-US" sz="2000" kern="0" dirty="0">
              <a:cs typeface="ＭＳ Ｐゴシック" panose="020B0600070205080204" pitchFamily="34" charset="-128"/>
            </a:endParaRPr>
          </a:p>
          <a:p>
            <a:pPr>
              <a:defRPr/>
            </a:pPr>
            <a:endParaRPr lang="en-US" altLang="en-US" sz="2000" kern="0" dirty="0">
              <a:cs typeface="ＭＳ Ｐゴシック" panose="020B0600070205080204" pitchFamily="34" charset="-128"/>
            </a:endParaRPr>
          </a:p>
          <a:p>
            <a:pPr>
              <a:defRPr/>
            </a:pPr>
            <a:endParaRPr lang="en-US" altLang="en-US" sz="2000" kern="0" dirty="0">
              <a:cs typeface="ＭＳ Ｐゴシック" panose="020B0600070205080204" pitchFamily="34" charset="-128"/>
            </a:endParaRPr>
          </a:p>
          <a:p>
            <a:pPr>
              <a:defRPr/>
            </a:pPr>
            <a:r>
              <a:rPr lang="en-US" altLang="en-US" sz="2000" kern="0" dirty="0">
                <a:cs typeface="ＭＳ Ｐゴシック" panose="020B0600070205080204" pitchFamily="34" charset="-128"/>
              </a:rPr>
              <a:t>Now we can load that XML file into our Activity and execute an animation with:</a:t>
            </a:r>
          </a:p>
        </p:txBody>
      </p:sp>
      <p:sp>
        <p:nvSpPr>
          <p:cNvPr id="4" name="Rectangle 3">
            <a:extLst>
              <a:ext uri="{FF2B5EF4-FFF2-40B4-BE49-F238E27FC236}">
                <a16:creationId xmlns:a16="http://schemas.microsoft.com/office/drawing/2014/main" id="{019BAD60-9E74-BF41-A24E-B7CBF45ACA6C}"/>
              </a:ext>
            </a:extLst>
          </p:cNvPr>
          <p:cNvSpPr/>
          <p:nvPr/>
        </p:nvSpPr>
        <p:spPr>
          <a:xfrm>
            <a:off x="637102" y="3398872"/>
            <a:ext cx="7646276" cy="738664"/>
          </a:xfrm>
          <a:prstGeom prst="rect">
            <a:avLst/>
          </a:prstGeom>
          <a:solidFill>
            <a:schemeClr val="tx2">
              <a:lumMod val="20000"/>
              <a:lumOff val="80000"/>
            </a:schemeClr>
          </a:solidFill>
          <a:ln>
            <a:solidFill>
              <a:schemeClr val="accent1"/>
            </a:solidFill>
          </a:ln>
        </p:spPr>
        <p:txBody>
          <a:bodyPr wrap="square">
            <a:spAutoFit/>
          </a:bodyPr>
          <a:lstStyle/>
          <a:p>
            <a:r>
              <a:rPr lang="en-US" sz="1400" dirty="0"/>
              <a:t>&lt;?</a:t>
            </a:r>
            <a:r>
              <a:rPr lang="en-US" sz="1400" dirty="0">
                <a:solidFill>
                  <a:srgbClr val="22863A"/>
                </a:solidFill>
              </a:rPr>
              <a:t>xml</a:t>
            </a:r>
            <a:r>
              <a:rPr lang="en-US" sz="1400" dirty="0">
                <a:solidFill>
                  <a:srgbClr val="6F42C1"/>
                </a:solidFill>
              </a:rPr>
              <a:t> version</a:t>
            </a:r>
            <a:r>
              <a:rPr lang="en-US" sz="1400" dirty="0"/>
              <a:t>=</a:t>
            </a:r>
            <a:r>
              <a:rPr lang="en-US" sz="1400" dirty="0">
                <a:solidFill>
                  <a:srgbClr val="032F62"/>
                </a:solidFill>
              </a:rPr>
              <a:t>"1.0"</a:t>
            </a:r>
            <a:r>
              <a:rPr lang="en-US" sz="1400" dirty="0">
                <a:solidFill>
                  <a:srgbClr val="6F42C1"/>
                </a:solidFill>
              </a:rPr>
              <a:t> encoding</a:t>
            </a:r>
            <a:r>
              <a:rPr lang="en-US" sz="1400" dirty="0"/>
              <a:t>=</a:t>
            </a:r>
            <a:r>
              <a:rPr lang="en-US" sz="1400" dirty="0">
                <a:solidFill>
                  <a:srgbClr val="032F62"/>
                </a:solidFill>
              </a:rPr>
              <a:t>"utf-8"</a:t>
            </a:r>
            <a:r>
              <a:rPr lang="en-US" sz="1400" dirty="0"/>
              <a:t>?&gt; &lt;</a:t>
            </a:r>
            <a:r>
              <a:rPr lang="en-US" sz="1400" dirty="0" err="1">
                <a:solidFill>
                  <a:srgbClr val="22863A"/>
                </a:solidFill>
              </a:rPr>
              <a:t>objectAnimator</a:t>
            </a:r>
            <a:r>
              <a:rPr lang="en-US" sz="1400" dirty="0"/>
              <a:t> </a:t>
            </a:r>
            <a:r>
              <a:rPr lang="en-US" sz="1400" dirty="0" err="1">
                <a:solidFill>
                  <a:srgbClr val="6F42C1"/>
                </a:solidFill>
              </a:rPr>
              <a:t>xmlns:android</a:t>
            </a:r>
            <a:r>
              <a:rPr lang="en-US" sz="1400" dirty="0"/>
              <a:t>=</a:t>
            </a:r>
            <a:r>
              <a:rPr lang="en-US" sz="1400" dirty="0">
                <a:solidFill>
                  <a:srgbClr val="032F62"/>
                </a:solidFill>
              </a:rPr>
              <a:t>"http://</a:t>
            </a:r>
            <a:r>
              <a:rPr lang="en-US" sz="1400" dirty="0" err="1">
                <a:solidFill>
                  <a:srgbClr val="032F62"/>
                </a:solidFill>
              </a:rPr>
              <a:t>schemas.android.com</a:t>
            </a:r>
            <a:r>
              <a:rPr lang="en-US" sz="1400" dirty="0">
                <a:solidFill>
                  <a:srgbClr val="032F62"/>
                </a:solidFill>
              </a:rPr>
              <a:t>/</a:t>
            </a:r>
            <a:r>
              <a:rPr lang="en-US" sz="1400" dirty="0" err="1">
                <a:solidFill>
                  <a:srgbClr val="032F62"/>
                </a:solidFill>
              </a:rPr>
              <a:t>apk</a:t>
            </a:r>
            <a:r>
              <a:rPr lang="en-US" sz="1400" dirty="0">
                <a:solidFill>
                  <a:srgbClr val="032F62"/>
                </a:solidFill>
              </a:rPr>
              <a:t>/res/android"</a:t>
            </a:r>
            <a:r>
              <a:rPr lang="en-US" sz="1400" dirty="0"/>
              <a:t> </a:t>
            </a:r>
            <a:r>
              <a:rPr lang="en-US" sz="1400" dirty="0" err="1">
                <a:solidFill>
                  <a:srgbClr val="6F42C1"/>
                </a:solidFill>
              </a:rPr>
              <a:t>android:propertyName</a:t>
            </a:r>
            <a:r>
              <a:rPr lang="en-US" sz="1400" dirty="0"/>
              <a:t>=</a:t>
            </a:r>
            <a:r>
              <a:rPr lang="en-US" sz="1400" dirty="0">
                <a:solidFill>
                  <a:srgbClr val="032F62"/>
                </a:solidFill>
              </a:rPr>
              <a:t>"alpha"</a:t>
            </a:r>
            <a:r>
              <a:rPr lang="en-US" sz="1400" dirty="0"/>
              <a:t> </a:t>
            </a:r>
            <a:r>
              <a:rPr lang="en-US" sz="1400" dirty="0" err="1">
                <a:solidFill>
                  <a:srgbClr val="6F42C1"/>
                </a:solidFill>
              </a:rPr>
              <a:t>android:duration</a:t>
            </a:r>
            <a:r>
              <a:rPr lang="en-US" sz="1400" dirty="0"/>
              <a:t>=</a:t>
            </a:r>
            <a:r>
              <a:rPr lang="en-US" sz="1400" dirty="0">
                <a:solidFill>
                  <a:srgbClr val="032F62"/>
                </a:solidFill>
              </a:rPr>
              <a:t>"1000"</a:t>
            </a:r>
            <a:r>
              <a:rPr lang="en-US" sz="1400" dirty="0"/>
              <a:t> </a:t>
            </a:r>
            <a:r>
              <a:rPr lang="en-US" sz="1400" dirty="0" err="1">
                <a:solidFill>
                  <a:srgbClr val="6F42C1"/>
                </a:solidFill>
              </a:rPr>
              <a:t>android:valueTo</a:t>
            </a:r>
            <a:r>
              <a:rPr lang="en-US" sz="1400" dirty="0"/>
              <a:t>=</a:t>
            </a:r>
            <a:r>
              <a:rPr lang="en-US" sz="1400" dirty="0">
                <a:solidFill>
                  <a:srgbClr val="032F62"/>
                </a:solidFill>
              </a:rPr>
              <a:t>"0"</a:t>
            </a:r>
            <a:r>
              <a:rPr lang="en-US" sz="1400" dirty="0"/>
              <a:t> /&gt;</a:t>
            </a:r>
          </a:p>
        </p:txBody>
      </p:sp>
      <p:sp>
        <p:nvSpPr>
          <p:cNvPr id="5" name="Rectangle 4">
            <a:extLst>
              <a:ext uri="{FF2B5EF4-FFF2-40B4-BE49-F238E27FC236}">
                <a16:creationId xmlns:a16="http://schemas.microsoft.com/office/drawing/2014/main" id="{6BBA89EF-A104-CF4A-81B9-8D5506DDDA63}"/>
              </a:ext>
            </a:extLst>
          </p:cNvPr>
          <p:cNvSpPr/>
          <p:nvPr/>
        </p:nvSpPr>
        <p:spPr>
          <a:xfrm>
            <a:off x="722585" y="5074588"/>
            <a:ext cx="6802821" cy="738664"/>
          </a:xfrm>
          <a:prstGeom prst="rect">
            <a:avLst/>
          </a:prstGeom>
          <a:solidFill>
            <a:schemeClr val="tx2">
              <a:lumMod val="20000"/>
              <a:lumOff val="80000"/>
            </a:schemeClr>
          </a:solidFill>
          <a:ln>
            <a:solidFill>
              <a:schemeClr val="accent1"/>
            </a:solidFill>
          </a:ln>
        </p:spPr>
        <p:txBody>
          <a:bodyPr wrap="square">
            <a:spAutoFit/>
          </a:bodyPr>
          <a:lstStyle/>
          <a:p>
            <a:r>
              <a:rPr lang="en-US" sz="1400" dirty="0">
                <a:solidFill>
                  <a:srgbClr val="24292E"/>
                </a:solidFill>
              </a:rPr>
              <a:t>Animator</a:t>
            </a:r>
            <a:r>
              <a:rPr lang="en-US" sz="1400" dirty="0"/>
              <a:t> </a:t>
            </a:r>
            <a:r>
              <a:rPr lang="en-US" sz="1400" dirty="0" err="1"/>
              <a:t>anim</a:t>
            </a:r>
            <a:r>
              <a:rPr lang="en-US" sz="1400" dirty="0"/>
              <a:t> </a:t>
            </a:r>
            <a:r>
              <a:rPr lang="en-US" sz="1400" dirty="0">
                <a:solidFill>
                  <a:srgbClr val="D73A49"/>
                </a:solidFill>
              </a:rPr>
              <a:t>=</a:t>
            </a:r>
            <a:r>
              <a:rPr lang="en-US" sz="1400" dirty="0"/>
              <a:t> </a:t>
            </a:r>
            <a:r>
              <a:rPr lang="en-US" sz="1400" dirty="0" err="1">
                <a:solidFill>
                  <a:srgbClr val="24292E"/>
                </a:solidFill>
              </a:rPr>
              <a:t>AnimatorInflater</a:t>
            </a:r>
            <a:r>
              <a:rPr lang="en-US" sz="1400" dirty="0" err="1">
                <a:solidFill>
                  <a:srgbClr val="D73A49"/>
                </a:solidFill>
              </a:rPr>
              <a:t>.</a:t>
            </a:r>
            <a:r>
              <a:rPr lang="en-US" sz="1400" dirty="0" err="1"/>
              <a:t>loadAnimator</a:t>
            </a:r>
            <a:r>
              <a:rPr lang="en-US" sz="1400" dirty="0"/>
              <a:t>(</a:t>
            </a:r>
            <a:r>
              <a:rPr lang="en-US" sz="1400" dirty="0">
                <a:solidFill>
                  <a:srgbClr val="005CC5"/>
                </a:solidFill>
              </a:rPr>
              <a:t>this</a:t>
            </a:r>
            <a:r>
              <a:rPr lang="en-US" sz="1400" dirty="0"/>
              <a:t>, </a:t>
            </a:r>
            <a:r>
              <a:rPr lang="en-US" sz="1400" dirty="0" err="1">
                <a:solidFill>
                  <a:srgbClr val="24292E"/>
                </a:solidFill>
              </a:rPr>
              <a:t>R</a:t>
            </a:r>
            <a:r>
              <a:rPr lang="en-US" sz="1400" dirty="0" err="1">
                <a:solidFill>
                  <a:srgbClr val="D73A49"/>
                </a:solidFill>
              </a:rPr>
              <a:t>.</a:t>
            </a:r>
            <a:r>
              <a:rPr lang="en-US" sz="1400" dirty="0" err="1"/>
              <a:t>animator</a:t>
            </a:r>
            <a:r>
              <a:rPr lang="en-US" sz="1400" dirty="0" err="1">
                <a:solidFill>
                  <a:srgbClr val="D73A49"/>
                </a:solidFill>
              </a:rPr>
              <a:t>.</a:t>
            </a:r>
            <a:r>
              <a:rPr lang="en-US" sz="1400" dirty="0" err="1"/>
              <a:t>fade_out</a:t>
            </a:r>
            <a:r>
              <a:rPr lang="en-US" sz="1400" dirty="0"/>
              <a:t>); </a:t>
            </a:r>
            <a:r>
              <a:rPr lang="en-US" sz="1400" dirty="0" err="1"/>
              <a:t>anim</a:t>
            </a:r>
            <a:r>
              <a:rPr lang="en-US" sz="1400" dirty="0" err="1">
                <a:solidFill>
                  <a:srgbClr val="D73A49"/>
                </a:solidFill>
              </a:rPr>
              <a:t>.</a:t>
            </a:r>
            <a:r>
              <a:rPr lang="en-US" sz="1400" dirty="0" err="1"/>
              <a:t>setTarget</a:t>
            </a:r>
            <a:r>
              <a:rPr lang="en-US" sz="1400" dirty="0"/>
              <a:t>(</a:t>
            </a:r>
            <a:r>
              <a:rPr lang="en-US" sz="1400" dirty="0" err="1"/>
              <a:t>btnExample</a:t>
            </a:r>
            <a:r>
              <a:rPr lang="en-US" sz="1400" dirty="0"/>
              <a:t>); </a:t>
            </a:r>
          </a:p>
          <a:p>
            <a:r>
              <a:rPr lang="en-US" sz="1400" dirty="0" err="1"/>
              <a:t>anim</a:t>
            </a:r>
            <a:r>
              <a:rPr lang="en-US" sz="1400" dirty="0" err="1">
                <a:solidFill>
                  <a:srgbClr val="D73A49"/>
                </a:solidFill>
              </a:rPr>
              <a:t>.</a:t>
            </a:r>
            <a:r>
              <a:rPr lang="en-US" sz="1400" dirty="0" err="1"/>
              <a:t>start</a:t>
            </a:r>
            <a:r>
              <a:rPr lang="en-US" sz="1400" dirty="0"/>
              <a:t>();</a:t>
            </a:r>
          </a:p>
        </p:txBody>
      </p:sp>
    </p:spTree>
    <p:extLst>
      <p:ext uri="{BB962C8B-B14F-4D97-AF65-F5344CB8AC3E}">
        <p14:creationId xmlns:p14="http://schemas.microsoft.com/office/powerpoint/2010/main" val="4109587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1">
            <a:extLst>
              <a:ext uri="{FF2B5EF4-FFF2-40B4-BE49-F238E27FC236}">
                <a16:creationId xmlns:a16="http://schemas.microsoft.com/office/drawing/2014/main" id="{F4523473-C30F-124D-902B-19038184C50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CCDE6D-CB64-2943-9246-D4A7C1C67985}" type="datetime1">
              <a:rPr lang="en-US" altLang="en-US" smtClean="0">
                <a:latin typeface="Garamond" panose="02020404030301010803" pitchFamily="18" charset="0"/>
              </a:rPr>
              <a:pPr/>
              <a:t>4/5/21</a:t>
            </a:fld>
            <a:endParaRPr lang="en-US" altLang="en-US">
              <a:latin typeface="Garamond" panose="02020404030301010803" pitchFamily="18" charset="0"/>
            </a:endParaRPr>
          </a:p>
        </p:txBody>
      </p:sp>
      <p:sp>
        <p:nvSpPr>
          <p:cNvPr id="29698" name="Footer Placeholder 2">
            <a:extLst>
              <a:ext uri="{FF2B5EF4-FFF2-40B4-BE49-F238E27FC236}">
                <a16:creationId xmlns:a16="http://schemas.microsoft.com/office/drawing/2014/main" id="{72B08EB9-BD1A-E044-81F2-4B984EB3E88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29699" name="Slide Number Placeholder 3">
            <a:extLst>
              <a:ext uri="{FF2B5EF4-FFF2-40B4-BE49-F238E27FC236}">
                <a16:creationId xmlns:a16="http://schemas.microsoft.com/office/drawing/2014/main" id="{52206D89-51CF-7C4C-B8D2-88627906DE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7FCC0A-1AB5-094B-8E0F-A091B1F89F58}" type="slidenum">
              <a:rPr lang="en-US" altLang="en-US" smtClean="0">
                <a:latin typeface="Garamond" panose="02020404030301010803" pitchFamily="18" charset="0"/>
              </a:rPr>
              <a:pPr/>
              <a:t>16</a:t>
            </a:fld>
            <a:endParaRPr lang="en-US" altLang="en-US">
              <a:latin typeface="Garamond" panose="02020404030301010803" pitchFamily="18" charset="0"/>
            </a:endParaRPr>
          </a:p>
        </p:txBody>
      </p:sp>
      <p:sp>
        <p:nvSpPr>
          <p:cNvPr id="10" name="Rectangle 2">
            <a:extLst>
              <a:ext uri="{FF2B5EF4-FFF2-40B4-BE49-F238E27FC236}">
                <a16:creationId xmlns:a16="http://schemas.microsoft.com/office/drawing/2014/main" id="{3AAA5424-835B-254D-8E7D-8FF2946718D7}"/>
              </a:ext>
            </a:extLst>
          </p:cNvPr>
          <p:cNvSpPr txBox="1">
            <a:spLocks noChangeArrowheads="1"/>
          </p:cNvSpPr>
          <p:nvPr/>
        </p:nvSpPr>
        <p:spPr bwMode="auto">
          <a:xfrm>
            <a:off x="385763" y="282575"/>
            <a:ext cx="8229600" cy="1010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200">
                <a:solidFill>
                  <a:schemeClr val="tx2"/>
                </a:solidFill>
                <a:latin typeface="+mj-lt"/>
                <a:ea typeface="+mj-ea"/>
                <a:cs typeface="ＭＳ Ｐゴシック" charset="0"/>
              </a:defRPr>
            </a:lvl1pPr>
            <a:lvl2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2pPr>
            <a:lvl3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3pPr>
            <a:lvl4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4pPr>
            <a:lvl5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5pPr>
            <a:lvl6pPr marL="457200" algn="l" rtl="0" fontAlgn="base">
              <a:spcBef>
                <a:spcPct val="0"/>
              </a:spcBef>
              <a:spcAft>
                <a:spcPct val="0"/>
              </a:spcAft>
              <a:defRPr sz="4200">
                <a:solidFill>
                  <a:schemeClr val="tx2"/>
                </a:solidFill>
                <a:latin typeface="Garamond" charset="0"/>
                <a:ea typeface="ＭＳ Ｐゴシック" charset="0"/>
                <a:cs typeface="Arial" charset="0"/>
              </a:defRPr>
            </a:lvl6pPr>
            <a:lvl7pPr marL="914400" algn="l" rtl="0" fontAlgn="base">
              <a:spcBef>
                <a:spcPct val="0"/>
              </a:spcBef>
              <a:spcAft>
                <a:spcPct val="0"/>
              </a:spcAft>
              <a:defRPr sz="4200">
                <a:solidFill>
                  <a:schemeClr val="tx2"/>
                </a:solidFill>
                <a:latin typeface="Garamond" charset="0"/>
                <a:ea typeface="ＭＳ Ｐゴシック" charset="0"/>
                <a:cs typeface="Arial" charset="0"/>
              </a:defRPr>
            </a:lvl7pPr>
            <a:lvl8pPr marL="1371600" algn="l" rtl="0" fontAlgn="base">
              <a:spcBef>
                <a:spcPct val="0"/>
              </a:spcBef>
              <a:spcAft>
                <a:spcPct val="0"/>
              </a:spcAft>
              <a:defRPr sz="4200">
                <a:solidFill>
                  <a:schemeClr val="tx2"/>
                </a:solidFill>
                <a:latin typeface="Garamond" charset="0"/>
                <a:ea typeface="ＭＳ Ｐゴシック" charset="0"/>
                <a:cs typeface="Arial" charset="0"/>
              </a:defRPr>
            </a:lvl8pPr>
            <a:lvl9pPr marL="1828800" algn="l" rtl="0" fontAlgn="base">
              <a:spcBef>
                <a:spcPct val="0"/>
              </a:spcBef>
              <a:spcAft>
                <a:spcPct val="0"/>
              </a:spcAft>
              <a:defRPr sz="4200">
                <a:solidFill>
                  <a:schemeClr val="tx2"/>
                </a:solidFill>
                <a:latin typeface="Garamond" charset="0"/>
                <a:ea typeface="ＭＳ Ｐゴシック" charset="0"/>
                <a:cs typeface="Arial" charset="0"/>
              </a:defRPr>
            </a:lvl9pPr>
          </a:lstStyle>
          <a:p>
            <a:pPr eaLnBrk="1" hangingPunct="1">
              <a:defRPr/>
            </a:pPr>
            <a:r>
              <a:rPr lang="en-US" altLang="en-US" sz="3600" kern="0" dirty="0">
                <a:cs typeface="ＭＳ Ｐゴシック" panose="020B0600070205080204" pitchFamily="34" charset="-128"/>
              </a:rPr>
              <a:t>Property Animations: </a:t>
            </a:r>
          </a:p>
          <a:p>
            <a:pPr eaLnBrk="1" hangingPunct="1">
              <a:defRPr/>
            </a:pPr>
            <a:r>
              <a:rPr lang="en-US" altLang="en-US" sz="3200" kern="0" dirty="0">
                <a:cs typeface="ＭＳ Ｐゴシック" panose="020B0600070205080204" pitchFamily="34" charset="-128"/>
              </a:rPr>
              <a:t>Using XML</a:t>
            </a:r>
            <a:endParaRPr lang="en-US" altLang="en-US" sz="3600" kern="0" dirty="0">
              <a:cs typeface="ＭＳ Ｐゴシック" panose="020B0600070205080204" pitchFamily="34" charset="-128"/>
            </a:endParaRPr>
          </a:p>
        </p:txBody>
      </p:sp>
      <p:sp>
        <p:nvSpPr>
          <p:cNvPr id="8" name="Rectangle 3">
            <a:extLst>
              <a:ext uri="{FF2B5EF4-FFF2-40B4-BE49-F238E27FC236}">
                <a16:creationId xmlns:a16="http://schemas.microsoft.com/office/drawing/2014/main" id="{D8184884-7549-7A4E-9B16-35AD128A92C0}"/>
              </a:ext>
            </a:extLst>
          </p:cNvPr>
          <p:cNvSpPr txBox="1">
            <a:spLocks noChangeArrowheads="1"/>
          </p:cNvSpPr>
          <p:nvPr/>
        </p:nvSpPr>
        <p:spPr bwMode="auto">
          <a:xfrm>
            <a:off x="457200" y="1371495"/>
            <a:ext cx="8006080" cy="113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ＭＳ Ｐゴシック" charset="0"/>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Arial" charset="0"/>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Arial" charset="0"/>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Arial" charset="0"/>
                <a:cs typeface="+mn-cs"/>
              </a:defRPr>
            </a:lvl5pPr>
            <a:lvl6pPr marL="21383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6pPr>
            <a:lvl7pPr marL="25955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7pPr>
            <a:lvl8pPr marL="30527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8pPr>
            <a:lvl9pPr marL="35099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9pPr>
          </a:lstStyle>
          <a:p>
            <a:pPr>
              <a:defRPr/>
            </a:pPr>
            <a:r>
              <a:rPr lang="en-US" altLang="en-US" sz="2000" kern="0" dirty="0">
                <a:cs typeface="ＭＳ Ｐゴシック" panose="020B0600070205080204" pitchFamily="34" charset="-128"/>
              </a:rPr>
              <a:t>Here's a more complicated animation in res/animator/</a:t>
            </a:r>
            <a:r>
              <a:rPr lang="en-US" altLang="en-US" sz="2000" kern="0" dirty="0" err="1">
                <a:cs typeface="ＭＳ Ｐゴシック" panose="020B0600070205080204" pitchFamily="34" charset="-128"/>
              </a:rPr>
              <a:t>multi.xml</a:t>
            </a:r>
            <a:r>
              <a:rPr lang="en-US" altLang="en-US" sz="2000" kern="0" dirty="0">
                <a:cs typeface="ＭＳ Ｐゴシック" panose="020B0600070205080204" pitchFamily="34" charset="-128"/>
              </a:rPr>
              <a:t> that applies multiple animations to the button in parallel</a:t>
            </a:r>
          </a:p>
          <a:p>
            <a:pPr>
              <a:defRPr/>
            </a:pPr>
            <a:endParaRPr lang="en-US" altLang="en-US" sz="2000" kern="0" dirty="0">
              <a:cs typeface="ＭＳ Ｐゴシック" panose="020B0600070205080204" pitchFamily="34" charset="-128"/>
            </a:endParaRPr>
          </a:p>
          <a:p>
            <a:pPr>
              <a:defRPr/>
            </a:pPr>
            <a:endParaRPr lang="en-US" altLang="en-US" sz="2000" kern="0" dirty="0">
              <a:cs typeface="ＭＳ Ｐゴシック" panose="020B0600070205080204" pitchFamily="34" charset="-128"/>
            </a:endParaRPr>
          </a:p>
          <a:p>
            <a:pPr>
              <a:defRPr/>
            </a:pPr>
            <a:endParaRPr lang="en-US" altLang="en-US" sz="2000" kern="0" dirty="0">
              <a:cs typeface="ＭＳ Ｐゴシック" panose="020B0600070205080204" pitchFamily="34" charset="-128"/>
            </a:endParaRPr>
          </a:p>
          <a:p>
            <a:pPr>
              <a:defRPr/>
            </a:pPr>
            <a:endParaRPr lang="en-US" altLang="en-US" sz="2000" kern="0" dirty="0">
              <a:cs typeface="ＭＳ Ｐゴシック" panose="020B0600070205080204" pitchFamily="34" charset="-128"/>
            </a:endParaRPr>
          </a:p>
          <a:p>
            <a:pPr marL="0" indent="0">
              <a:buNone/>
              <a:defRPr/>
            </a:pPr>
            <a:endParaRPr lang="en-US" altLang="en-US" sz="2000" kern="0" dirty="0">
              <a:cs typeface="ＭＳ Ｐゴシック" panose="020B0600070205080204" pitchFamily="34" charset="-128"/>
            </a:endParaRPr>
          </a:p>
          <a:p>
            <a:pPr>
              <a:defRPr/>
            </a:pPr>
            <a:r>
              <a:rPr lang="en-US" altLang="en-US" sz="2000" kern="0" dirty="0">
                <a:cs typeface="ＭＳ Ｐゴシック" panose="020B0600070205080204" pitchFamily="34" charset="-128"/>
              </a:rPr>
              <a:t>and now let's execute this on the button by inflating the XML animation description:</a:t>
            </a:r>
          </a:p>
        </p:txBody>
      </p:sp>
      <p:sp>
        <p:nvSpPr>
          <p:cNvPr id="2" name="Rectangle 1">
            <a:extLst>
              <a:ext uri="{FF2B5EF4-FFF2-40B4-BE49-F238E27FC236}">
                <a16:creationId xmlns:a16="http://schemas.microsoft.com/office/drawing/2014/main" id="{966EEECA-2A44-2842-B312-B8060077C075}"/>
              </a:ext>
            </a:extLst>
          </p:cNvPr>
          <p:cNvSpPr/>
          <p:nvPr/>
        </p:nvSpPr>
        <p:spPr>
          <a:xfrm>
            <a:off x="846081" y="2189503"/>
            <a:ext cx="7530664" cy="1754326"/>
          </a:xfrm>
          <a:prstGeom prst="rect">
            <a:avLst/>
          </a:prstGeom>
          <a:solidFill>
            <a:schemeClr val="tx2">
              <a:lumMod val="20000"/>
              <a:lumOff val="80000"/>
            </a:schemeClr>
          </a:solidFill>
          <a:ln>
            <a:solidFill>
              <a:schemeClr val="accent1"/>
            </a:solidFill>
          </a:ln>
        </p:spPr>
        <p:txBody>
          <a:bodyPr wrap="square">
            <a:spAutoFit/>
          </a:bodyPr>
          <a:lstStyle/>
          <a:p>
            <a:r>
              <a:rPr lang="en-US" sz="1200" dirty="0"/>
              <a:t>&lt;?</a:t>
            </a:r>
            <a:r>
              <a:rPr lang="en-US" sz="1200" dirty="0">
                <a:solidFill>
                  <a:srgbClr val="22863A"/>
                </a:solidFill>
              </a:rPr>
              <a:t>xml</a:t>
            </a:r>
            <a:r>
              <a:rPr lang="en-US" sz="1200" dirty="0">
                <a:solidFill>
                  <a:srgbClr val="6F42C1"/>
                </a:solidFill>
              </a:rPr>
              <a:t> version</a:t>
            </a:r>
            <a:r>
              <a:rPr lang="en-US" sz="1200" dirty="0"/>
              <a:t>=</a:t>
            </a:r>
            <a:r>
              <a:rPr lang="en-US" sz="1200" dirty="0">
                <a:solidFill>
                  <a:srgbClr val="032F62"/>
                </a:solidFill>
              </a:rPr>
              <a:t>"1.0"</a:t>
            </a:r>
            <a:r>
              <a:rPr lang="en-US" sz="1200" dirty="0">
                <a:solidFill>
                  <a:srgbClr val="6F42C1"/>
                </a:solidFill>
              </a:rPr>
              <a:t> encoding</a:t>
            </a:r>
            <a:r>
              <a:rPr lang="en-US" sz="1200" dirty="0"/>
              <a:t>=</a:t>
            </a:r>
            <a:r>
              <a:rPr lang="en-US" sz="1200" dirty="0">
                <a:solidFill>
                  <a:srgbClr val="032F62"/>
                </a:solidFill>
              </a:rPr>
              <a:t>"utf-8"</a:t>
            </a:r>
            <a:r>
              <a:rPr lang="en-US" sz="1200" dirty="0"/>
              <a:t>?&gt; &lt;</a:t>
            </a:r>
            <a:r>
              <a:rPr lang="en-US" sz="1200" dirty="0">
                <a:solidFill>
                  <a:srgbClr val="22863A"/>
                </a:solidFill>
              </a:rPr>
              <a:t>set</a:t>
            </a:r>
            <a:r>
              <a:rPr lang="en-US" sz="1200" dirty="0"/>
              <a:t> </a:t>
            </a:r>
            <a:r>
              <a:rPr lang="en-US" sz="1200" dirty="0" err="1">
                <a:solidFill>
                  <a:srgbClr val="6F42C1"/>
                </a:solidFill>
              </a:rPr>
              <a:t>xmlns:android</a:t>
            </a:r>
            <a:r>
              <a:rPr lang="en-US" sz="1200" dirty="0"/>
              <a:t>=</a:t>
            </a:r>
            <a:r>
              <a:rPr lang="en-US" sz="1200" dirty="0">
                <a:solidFill>
                  <a:srgbClr val="032F62"/>
                </a:solidFill>
              </a:rPr>
              <a:t>"http://</a:t>
            </a:r>
            <a:r>
              <a:rPr lang="en-US" sz="1200" dirty="0" err="1">
                <a:solidFill>
                  <a:srgbClr val="032F62"/>
                </a:solidFill>
              </a:rPr>
              <a:t>schemas.android.com</a:t>
            </a:r>
            <a:r>
              <a:rPr lang="en-US" sz="1200" dirty="0">
                <a:solidFill>
                  <a:srgbClr val="032F62"/>
                </a:solidFill>
              </a:rPr>
              <a:t>/</a:t>
            </a:r>
            <a:r>
              <a:rPr lang="en-US" sz="1200" dirty="0" err="1">
                <a:solidFill>
                  <a:srgbClr val="032F62"/>
                </a:solidFill>
              </a:rPr>
              <a:t>apk</a:t>
            </a:r>
            <a:r>
              <a:rPr lang="en-US" sz="1200" dirty="0">
                <a:solidFill>
                  <a:srgbClr val="032F62"/>
                </a:solidFill>
              </a:rPr>
              <a:t>/res/android"</a:t>
            </a:r>
            <a:r>
              <a:rPr lang="en-US" sz="1200" dirty="0"/>
              <a:t> </a:t>
            </a:r>
            <a:r>
              <a:rPr lang="en-US" sz="1200" dirty="0" err="1">
                <a:solidFill>
                  <a:srgbClr val="6F42C1"/>
                </a:solidFill>
              </a:rPr>
              <a:t>android:ordering</a:t>
            </a:r>
            <a:r>
              <a:rPr lang="en-US" sz="1200" dirty="0"/>
              <a:t>=</a:t>
            </a:r>
            <a:r>
              <a:rPr lang="en-US" sz="1200" dirty="0">
                <a:solidFill>
                  <a:srgbClr val="032F62"/>
                </a:solidFill>
              </a:rPr>
              <a:t>"together"</a:t>
            </a:r>
            <a:r>
              <a:rPr lang="en-US" sz="1200" dirty="0"/>
              <a:t> &gt; </a:t>
            </a:r>
          </a:p>
          <a:p>
            <a:r>
              <a:rPr lang="en-US" sz="1200" dirty="0"/>
              <a:t>&lt;</a:t>
            </a:r>
            <a:r>
              <a:rPr lang="en-US" sz="1200" dirty="0" err="1">
                <a:solidFill>
                  <a:srgbClr val="22863A"/>
                </a:solidFill>
              </a:rPr>
              <a:t>objectAnimator</a:t>
            </a:r>
            <a:r>
              <a:rPr lang="en-US" sz="1200" dirty="0"/>
              <a:t> </a:t>
            </a:r>
            <a:r>
              <a:rPr lang="en-US" sz="1200" dirty="0" err="1">
                <a:solidFill>
                  <a:srgbClr val="6F42C1"/>
                </a:solidFill>
              </a:rPr>
              <a:t>android:propertyName</a:t>
            </a:r>
            <a:r>
              <a:rPr lang="en-US" sz="1200" dirty="0"/>
              <a:t>=</a:t>
            </a:r>
            <a:r>
              <a:rPr lang="en-US" sz="1200" dirty="0">
                <a:solidFill>
                  <a:srgbClr val="032F62"/>
                </a:solidFill>
              </a:rPr>
              <a:t>"alpha"</a:t>
            </a:r>
            <a:r>
              <a:rPr lang="en-US" sz="1200" dirty="0"/>
              <a:t> </a:t>
            </a:r>
            <a:r>
              <a:rPr lang="en-US" sz="1200" dirty="0" err="1">
                <a:solidFill>
                  <a:srgbClr val="6F42C1"/>
                </a:solidFill>
              </a:rPr>
              <a:t>android:valueTo</a:t>
            </a:r>
            <a:r>
              <a:rPr lang="en-US" sz="1200" dirty="0"/>
              <a:t>=</a:t>
            </a:r>
            <a:r>
              <a:rPr lang="en-US" sz="1200" dirty="0">
                <a:solidFill>
                  <a:srgbClr val="032F62"/>
                </a:solidFill>
              </a:rPr>
              <a:t>"0.5"</a:t>
            </a:r>
            <a:r>
              <a:rPr lang="en-US" sz="1200" dirty="0"/>
              <a:t> &gt; </a:t>
            </a:r>
          </a:p>
          <a:p>
            <a:r>
              <a:rPr lang="en-US" sz="1200" dirty="0"/>
              <a:t>&lt;/</a:t>
            </a:r>
            <a:r>
              <a:rPr lang="en-US" sz="1200" dirty="0" err="1">
                <a:solidFill>
                  <a:srgbClr val="22863A"/>
                </a:solidFill>
              </a:rPr>
              <a:t>objectAnimator</a:t>
            </a:r>
            <a:r>
              <a:rPr lang="en-US" sz="1200" dirty="0"/>
              <a:t>&gt; &lt;</a:t>
            </a:r>
            <a:r>
              <a:rPr lang="en-US" sz="1200" dirty="0" err="1">
                <a:solidFill>
                  <a:srgbClr val="22863A"/>
                </a:solidFill>
              </a:rPr>
              <a:t>objectAnimator</a:t>
            </a:r>
            <a:r>
              <a:rPr lang="en-US" sz="1200" dirty="0"/>
              <a:t> </a:t>
            </a:r>
            <a:r>
              <a:rPr lang="en-US" sz="1200" dirty="0" err="1">
                <a:solidFill>
                  <a:srgbClr val="6F42C1"/>
                </a:solidFill>
              </a:rPr>
              <a:t>android:propertyName</a:t>
            </a:r>
            <a:r>
              <a:rPr lang="en-US" sz="1200" dirty="0"/>
              <a:t>=</a:t>
            </a:r>
            <a:r>
              <a:rPr lang="en-US" sz="1200" dirty="0">
                <a:solidFill>
                  <a:srgbClr val="032F62"/>
                </a:solidFill>
              </a:rPr>
              <a:t>"rotation"</a:t>
            </a:r>
            <a:r>
              <a:rPr lang="en-US" sz="1200" dirty="0"/>
              <a:t> </a:t>
            </a:r>
            <a:r>
              <a:rPr lang="en-US" sz="1200" dirty="0" err="1">
                <a:solidFill>
                  <a:srgbClr val="6F42C1"/>
                </a:solidFill>
              </a:rPr>
              <a:t>android:valueTo</a:t>
            </a:r>
            <a:r>
              <a:rPr lang="en-US" sz="1200" dirty="0"/>
              <a:t>=</a:t>
            </a:r>
            <a:r>
              <a:rPr lang="en-US" sz="1200" dirty="0">
                <a:solidFill>
                  <a:srgbClr val="032F62"/>
                </a:solidFill>
              </a:rPr>
              <a:t>"90.0"</a:t>
            </a:r>
            <a:r>
              <a:rPr lang="en-US" sz="1200" dirty="0"/>
              <a:t> &gt; &lt;/</a:t>
            </a:r>
            <a:r>
              <a:rPr lang="en-US" sz="1200" dirty="0" err="1">
                <a:solidFill>
                  <a:srgbClr val="22863A"/>
                </a:solidFill>
              </a:rPr>
              <a:t>objectAnimator</a:t>
            </a:r>
            <a:r>
              <a:rPr lang="en-US" sz="1200" dirty="0"/>
              <a:t>&gt; &lt;</a:t>
            </a:r>
            <a:r>
              <a:rPr lang="en-US" sz="1200" dirty="0" err="1">
                <a:solidFill>
                  <a:srgbClr val="22863A"/>
                </a:solidFill>
              </a:rPr>
              <a:t>objectAnimator</a:t>
            </a:r>
            <a:r>
              <a:rPr lang="en-US" sz="1200" dirty="0"/>
              <a:t> </a:t>
            </a:r>
            <a:r>
              <a:rPr lang="en-US" sz="1200" dirty="0" err="1">
                <a:solidFill>
                  <a:srgbClr val="6F42C1"/>
                </a:solidFill>
              </a:rPr>
              <a:t>android:propertyName</a:t>
            </a:r>
            <a:r>
              <a:rPr lang="en-US" sz="1200" dirty="0"/>
              <a:t>=</a:t>
            </a:r>
            <a:r>
              <a:rPr lang="en-US" sz="1200" dirty="0">
                <a:solidFill>
                  <a:srgbClr val="032F62"/>
                </a:solidFill>
              </a:rPr>
              <a:t>"</a:t>
            </a:r>
            <a:r>
              <a:rPr lang="en-US" sz="1200" dirty="0" err="1">
                <a:solidFill>
                  <a:srgbClr val="032F62"/>
                </a:solidFill>
              </a:rPr>
              <a:t>scaleX</a:t>
            </a:r>
            <a:r>
              <a:rPr lang="en-US" sz="1200" dirty="0">
                <a:solidFill>
                  <a:srgbClr val="032F62"/>
                </a:solidFill>
              </a:rPr>
              <a:t>"</a:t>
            </a:r>
            <a:r>
              <a:rPr lang="en-US" sz="1200" dirty="0"/>
              <a:t> </a:t>
            </a:r>
            <a:r>
              <a:rPr lang="en-US" sz="1200" dirty="0" err="1">
                <a:solidFill>
                  <a:srgbClr val="6F42C1"/>
                </a:solidFill>
              </a:rPr>
              <a:t>android:valueTo</a:t>
            </a:r>
            <a:r>
              <a:rPr lang="en-US" sz="1200" dirty="0"/>
              <a:t>=</a:t>
            </a:r>
            <a:r>
              <a:rPr lang="en-US" sz="1200" dirty="0">
                <a:solidFill>
                  <a:srgbClr val="032F62"/>
                </a:solidFill>
              </a:rPr>
              <a:t>"2.0"</a:t>
            </a:r>
            <a:r>
              <a:rPr lang="en-US" sz="1200" dirty="0"/>
              <a:t> &gt; &lt;/</a:t>
            </a:r>
            <a:r>
              <a:rPr lang="en-US" sz="1200" dirty="0" err="1">
                <a:solidFill>
                  <a:srgbClr val="22863A"/>
                </a:solidFill>
              </a:rPr>
              <a:t>objectAnimator</a:t>
            </a:r>
            <a:r>
              <a:rPr lang="en-US" sz="1200" dirty="0"/>
              <a:t>&gt; &lt;</a:t>
            </a:r>
            <a:r>
              <a:rPr lang="en-US" sz="1200" dirty="0" err="1">
                <a:solidFill>
                  <a:srgbClr val="22863A"/>
                </a:solidFill>
              </a:rPr>
              <a:t>objectAnimator</a:t>
            </a:r>
            <a:r>
              <a:rPr lang="en-US" sz="1200" dirty="0"/>
              <a:t> </a:t>
            </a:r>
            <a:r>
              <a:rPr lang="en-US" sz="1200" dirty="0" err="1">
                <a:solidFill>
                  <a:srgbClr val="6F42C1"/>
                </a:solidFill>
              </a:rPr>
              <a:t>android:propertyName</a:t>
            </a:r>
            <a:r>
              <a:rPr lang="en-US" sz="1200" dirty="0"/>
              <a:t>=</a:t>
            </a:r>
            <a:r>
              <a:rPr lang="en-US" sz="1200" dirty="0">
                <a:solidFill>
                  <a:srgbClr val="032F62"/>
                </a:solidFill>
              </a:rPr>
              <a:t>"</a:t>
            </a:r>
            <a:r>
              <a:rPr lang="en-US" sz="1200" dirty="0" err="1">
                <a:solidFill>
                  <a:srgbClr val="032F62"/>
                </a:solidFill>
              </a:rPr>
              <a:t>translationX</a:t>
            </a:r>
            <a:r>
              <a:rPr lang="en-US" sz="1200" dirty="0">
                <a:solidFill>
                  <a:srgbClr val="032F62"/>
                </a:solidFill>
              </a:rPr>
              <a:t>"</a:t>
            </a:r>
            <a:r>
              <a:rPr lang="en-US" sz="1200" dirty="0"/>
              <a:t> </a:t>
            </a:r>
            <a:r>
              <a:rPr lang="en-US" sz="1200" dirty="0" err="1">
                <a:solidFill>
                  <a:srgbClr val="6F42C1"/>
                </a:solidFill>
              </a:rPr>
              <a:t>android:valueTo</a:t>
            </a:r>
            <a:r>
              <a:rPr lang="en-US" sz="1200" dirty="0"/>
              <a:t>=</a:t>
            </a:r>
            <a:r>
              <a:rPr lang="en-US" sz="1200" dirty="0">
                <a:solidFill>
                  <a:srgbClr val="032F62"/>
                </a:solidFill>
              </a:rPr>
              <a:t>"100.0"</a:t>
            </a:r>
            <a:r>
              <a:rPr lang="en-US" sz="1200" dirty="0"/>
              <a:t> &gt; &lt;/</a:t>
            </a:r>
            <a:r>
              <a:rPr lang="en-US" sz="1200" dirty="0" err="1">
                <a:solidFill>
                  <a:srgbClr val="22863A"/>
                </a:solidFill>
              </a:rPr>
              <a:t>objectAnimator</a:t>
            </a:r>
            <a:r>
              <a:rPr lang="en-US" sz="1200" dirty="0"/>
              <a:t>&gt; &lt;</a:t>
            </a:r>
            <a:r>
              <a:rPr lang="en-US" sz="1200" dirty="0" err="1">
                <a:solidFill>
                  <a:srgbClr val="22863A"/>
                </a:solidFill>
              </a:rPr>
              <a:t>objectAnimator</a:t>
            </a:r>
            <a:r>
              <a:rPr lang="en-US" sz="1200" dirty="0"/>
              <a:t> </a:t>
            </a:r>
            <a:r>
              <a:rPr lang="en-US" sz="1200" dirty="0" err="1">
                <a:solidFill>
                  <a:srgbClr val="6F42C1"/>
                </a:solidFill>
              </a:rPr>
              <a:t>android:propertyName</a:t>
            </a:r>
            <a:r>
              <a:rPr lang="en-US" sz="1200" dirty="0"/>
              <a:t>=</a:t>
            </a:r>
            <a:r>
              <a:rPr lang="en-US" sz="1200" dirty="0">
                <a:solidFill>
                  <a:srgbClr val="032F62"/>
                </a:solidFill>
              </a:rPr>
              <a:t>"</a:t>
            </a:r>
            <a:r>
              <a:rPr lang="en-US" sz="1200" dirty="0" err="1">
                <a:solidFill>
                  <a:srgbClr val="032F62"/>
                </a:solidFill>
              </a:rPr>
              <a:t>translationY</a:t>
            </a:r>
            <a:r>
              <a:rPr lang="en-US" sz="1200" dirty="0">
                <a:solidFill>
                  <a:srgbClr val="032F62"/>
                </a:solidFill>
              </a:rPr>
              <a:t>"</a:t>
            </a:r>
            <a:r>
              <a:rPr lang="en-US" sz="1200" dirty="0"/>
              <a:t> </a:t>
            </a:r>
            <a:r>
              <a:rPr lang="en-US" sz="1200" dirty="0" err="1">
                <a:solidFill>
                  <a:srgbClr val="6F42C1"/>
                </a:solidFill>
              </a:rPr>
              <a:t>android:valueTo</a:t>
            </a:r>
            <a:r>
              <a:rPr lang="en-US" sz="1200" dirty="0"/>
              <a:t>=</a:t>
            </a:r>
            <a:r>
              <a:rPr lang="en-US" sz="1200" dirty="0">
                <a:solidFill>
                  <a:srgbClr val="032F62"/>
                </a:solidFill>
              </a:rPr>
              <a:t>"100.0"</a:t>
            </a:r>
            <a:r>
              <a:rPr lang="en-US" sz="1200" dirty="0"/>
              <a:t> &gt; &lt;/</a:t>
            </a:r>
            <a:r>
              <a:rPr lang="en-US" sz="1200" dirty="0" err="1">
                <a:solidFill>
                  <a:srgbClr val="22863A"/>
                </a:solidFill>
              </a:rPr>
              <a:t>objectAnimator</a:t>
            </a:r>
            <a:r>
              <a:rPr lang="en-US" sz="1200" dirty="0"/>
              <a:t>&gt; </a:t>
            </a:r>
          </a:p>
          <a:p>
            <a:r>
              <a:rPr lang="en-US" sz="1200" dirty="0"/>
              <a:t>&lt;/</a:t>
            </a:r>
            <a:r>
              <a:rPr lang="en-US" sz="1200" dirty="0">
                <a:solidFill>
                  <a:srgbClr val="22863A"/>
                </a:solidFill>
              </a:rPr>
              <a:t>set</a:t>
            </a:r>
            <a:r>
              <a:rPr lang="en-US" sz="1200" dirty="0"/>
              <a:t>&gt;</a:t>
            </a:r>
          </a:p>
        </p:txBody>
      </p:sp>
      <p:pic>
        <p:nvPicPr>
          <p:cNvPr id="7" name="Picture 6" descr="A close up of a logo&#10;&#10;Description automatically generated">
            <a:extLst>
              <a:ext uri="{FF2B5EF4-FFF2-40B4-BE49-F238E27FC236}">
                <a16:creationId xmlns:a16="http://schemas.microsoft.com/office/drawing/2014/main" id="{EFC9F075-930A-BB42-9931-79F794E25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7128" y="4620021"/>
            <a:ext cx="2108200" cy="1587500"/>
          </a:xfrm>
          <a:prstGeom prst="rect">
            <a:avLst/>
          </a:prstGeom>
        </p:spPr>
      </p:pic>
      <p:sp>
        <p:nvSpPr>
          <p:cNvPr id="9" name="Rectangle 8">
            <a:extLst>
              <a:ext uri="{FF2B5EF4-FFF2-40B4-BE49-F238E27FC236}">
                <a16:creationId xmlns:a16="http://schemas.microsoft.com/office/drawing/2014/main" id="{3468243E-3D35-7446-82A5-91D53BF88A02}"/>
              </a:ext>
            </a:extLst>
          </p:cNvPr>
          <p:cNvSpPr/>
          <p:nvPr/>
        </p:nvSpPr>
        <p:spPr>
          <a:xfrm>
            <a:off x="846081" y="4612543"/>
            <a:ext cx="5843752" cy="1754326"/>
          </a:xfrm>
          <a:prstGeom prst="rect">
            <a:avLst/>
          </a:prstGeom>
          <a:solidFill>
            <a:schemeClr val="tx2">
              <a:lumMod val="20000"/>
              <a:lumOff val="80000"/>
            </a:schemeClr>
          </a:solidFill>
          <a:ln>
            <a:solidFill>
              <a:schemeClr val="accent1"/>
            </a:solidFill>
          </a:ln>
        </p:spPr>
        <p:txBody>
          <a:bodyPr wrap="square">
            <a:spAutoFit/>
          </a:bodyPr>
          <a:lstStyle/>
          <a:p>
            <a:r>
              <a:rPr lang="en-US" sz="1200" dirty="0">
                <a:solidFill>
                  <a:srgbClr val="24292E"/>
                </a:solidFill>
              </a:rPr>
              <a:t>Animator</a:t>
            </a:r>
            <a:r>
              <a:rPr lang="en-US" sz="1200" dirty="0"/>
              <a:t> </a:t>
            </a:r>
            <a:r>
              <a:rPr lang="en-US" sz="1200" dirty="0" err="1"/>
              <a:t>anim</a:t>
            </a:r>
            <a:r>
              <a:rPr lang="en-US" sz="1200" dirty="0"/>
              <a:t> </a:t>
            </a:r>
            <a:r>
              <a:rPr lang="en-US" sz="1200" dirty="0">
                <a:solidFill>
                  <a:srgbClr val="D73A49"/>
                </a:solidFill>
              </a:rPr>
              <a:t>=</a:t>
            </a:r>
            <a:r>
              <a:rPr lang="en-US" sz="1200" dirty="0"/>
              <a:t> </a:t>
            </a:r>
            <a:r>
              <a:rPr lang="en-US" sz="1200" dirty="0" err="1">
                <a:solidFill>
                  <a:srgbClr val="24292E"/>
                </a:solidFill>
              </a:rPr>
              <a:t>AnimatorInflater</a:t>
            </a:r>
            <a:r>
              <a:rPr lang="en-US" sz="1200" dirty="0" err="1">
                <a:solidFill>
                  <a:srgbClr val="D73A49"/>
                </a:solidFill>
              </a:rPr>
              <a:t>.</a:t>
            </a:r>
            <a:r>
              <a:rPr lang="en-US" sz="1200" dirty="0" err="1"/>
              <a:t>loadAnimator</a:t>
            </a:r>
            <a:r>
              <a:rPr lang="en-US" sz="1200" dirty="0"/>
              <a:t>(</a:t>
            </a:r>
            <a:r>
              <a:rPr lang="en-US" sz="1200" dirty="0">
                <a:solidFill>
                  <a:srgbClr val="005CC5"/>
                </a:solidFill>
              </a:rPr>
              <a:t>this</a:t>
            </a:r>
            <a:r>
              <a:rPr lang="en-US" sz="1200" dirty="0"/>
              <a:t>, </a:t>
            </a:r>
            <a:r>
              <a:rPr lang="en-US" sz="1200" dirty="0" err="1">
                <a:solidFill>
                  <a:srgbClr val="24292E"/>
                </a:solidFill>
              </a:rPr>
              <a:t>R</a:t>
            </a:r>
            <a:r>
              <a:rPr lang="en-US" sz="1200" dirty="0" err="1">
                <a:solidFill>
                  <a:srgbClr val="D73A49"/>
                </a:solidFill>
              </a:rPr>
              <a:t>.</a:t>
            </a:r>
            <a:r>
              <a:rPr lang="en-US" sz="1200" dirty="0" err="1"/>
              <a:t>animator</a:t>
            </a:r>
            <a:r>
              <a:rPr lang="en-US" sz="1200" dirty="0" err="1">
                <a:solidFill>
                  <a:srgbClr val="D73A49"/>
                </a:solidFill>
              </a:rPr>
              <a:t>.</a:t>
            </a:r>
            <a:r>
              <a:rPr lang="en-US" sz="1200" dirty="0" err="1"/>
              <a:t>multi_button</a:t>
            </a:r>
            <a:r>
              <a:rPr lang="en-US" sz="1200" dirty="0"/>
              <a:t>); </a:t>
            </a:r>
            <a:r>
              <a:rPr lang="en-US" sz="1200" dirty="0" err="1"/>
              <a:t>anim</a:t>
            </a:r>
            <a:r>
              <a:rPr lang="en-US" sz="1200" dirty="0" err="1">
                <a:solidFill>
                  <a:srgbClr val="D73A49"/>
                </a:solidFill>
              </a:rPr>
              <a:t>.</a:t>
            </a:r>
            <a:r>
              <a:rPr lang="en-US" sz="1200" dirty="0" err="1"/>
              <a:t>setTarget</a:t>
            </a:r>
            <a:r>
              <a:rPr lang="en-US" sz="1200" dirty="0"/>
              <a:t>(</a:t>
            </a:r>
            <a:r>
              <a:rPr lang="en-US" sz="1200" dirty="0" err="1"/>
              <a:t>tvBlah</a:t>
            </a:r>
            <a:r>
              <a:rPr lang="en-US" sz="1200" dirty="0"/>
              <a:t>); </a:t>
            </a:r>
            <a:r>
              <a:rPr lang="en-US" sz="1200" dirty="0" err="1"/>
              <a:t>anim</a:t>
            </a:r>
            <a:r>
              <a:rPr lang="en-US" sz="1200" dirty="0" err="1">
                <a:solidFill>
                  <a:srgbClr val="D73A49"/>
                </a:solidFill>
              </a:rPr>
              <a:t>.</a:t>
            </a:r>
            <a:r>
              <a:rPr lang="en-US" sz="1200" dirty="0" err="1"/>
              <a:t>setDuration</a:t>
            </a:r>
            <a:r>
              <a:rPr lang="en-US" sz="1200" dirty="0"/>
              <a:t>(</a:t>
            </a:r>
            <a:r>
              <a:rPr lang="en-US" sz="1200" dirty="0">
                <a:solidFill>
                  <a:srgbClr val="005CC5"/>
                </a:solidFill>
              </a:rPr>
              <a:t>1000</a:t>
            </a:r>
            <a:r>
              <a:rPr lang="en-US" sz="1200" dirty="0"/>
              <a:t>); </a:t>
            </a:r>
            <a:r>
              <a:rPr lang="en-US" sz="1200" dirty="0" err="1"/>
              <a:t>anim</a:t>
            </a:r>
            <a:r>
              <a:rPr lang="en-US" sz="1200" dirty="0" err="1">
                <a:solidFill>
                  <a:srgbClr val="D73A49"/>
                </a:solidFill>
              </a:rPr>
              <a:t>.</a:t>
            </a:r>
            <a:r>
              <a:rPr lang="en-US" sz="1200" dirty="0" err="1"/>
              <a:t>setStartDelay</a:t>
            </a:r>
            <a:r>
              <a:rPr lang="en-US" sz="1200" dirty="0"/>
              <a:t>(</a:t>
            </a:r>
            <a:r>
              <a:rPr lang="en-US" sz="1200" dirty="0">
                <a:solidFill>
                  <a:srgbClr val="005CC5"/>
                </a:solidFill>
              </a:rPr>
              <a:t>10</a:t>
            </a:r>
            <a:r>
              <a:rPr lang="en-US" sz="1200" dirty="0"/>
              <a:t>); </a:t>
            </a:r>
            <a:r>
              <a:rPr lang="en-US" sz="1200" dirty="0" err="1"/>
              <a:t>anim</a:t>
            </a:r>
            <a:r>
              <a:rPr lang="en-US" sz="1200" dirty="0" err="1">
                <a:solidFill>
                  <a:srgbClr val="D73A49"/>
                </a:solidFill>
              </a:rPr>
              <a:t>.</a:t>
            </a:r>
            <a:r>
              <a:rPr lang="en-US" sz="1200" dirty="0" err="1"/>
              <a:t>addListener</a:t>
            </a:r>
            <a:r>
              <a:rPr lang="en-US" sz="1200" dirty="0"/>
              <a:t>(</a:t>
            </a:r>
            <a:r>
              <a:rPr lang="en-US" sz="1200" dirty="0">
                <a:solidFill>
                  <a:srgbClr val="D73A49"/>
                </a:solidFill>
              </a:rPr>
              <a:t>new</a:t>
            </a:r>
            <a:r>
              <a:rPr lang="en-US" sz="1200" dirty="0"/>
              <a:t> </a:t>
            </a:r>
            <a:r>
              <a:rPr lang="en-US" sz="1200" dirty="0" err="1">
                <a:solidFill>
                  <a:srgbClr val="24292E"/>
                </a:solidFill>
              </a:rPr>
              <a:t>AnimatorListenerAdapter</a:t>
            </a:r>
            <a:r>
              <a:rPr lang="en-US" sz="1200" dirty="0"/>
              <a:t>() { </a:t>
            </a:r>
          </a:p>
          <a:p>
            <a:r>
              <a:rPr lang="zh-CN" altLang="en-US" sz="1200" dirty="0">
                <a:solidFill>
                  <a:srgbClr val="D73A49"/>
                </a:solidFill>
              </a:rPr>
              <a:t>    </a:t>
            </a:r>
            <a:r>
              <a:rPr lang="en-US" sz="1200" dirty="0">
                <a:solidFill>
                  <a:srgbClr val="D73A49"/>
                </a:solidFill>
              </a:rPr>
              <a:t>@Override</a:t>
            </a:r>
            <a:r>
              <a:rPr lang="en-US" sz="1200" dirty="0"/>
              <a:t> </a:t>
            </a:r>
          </a:p>
          <a:p>
            <a:r>
              <a:rPr lang="zh-CN" altLang="en-US" sz="1200" dirty="0">
                <a:solidFill>
                  <a:srgbClr val="D73A49"/>
                </a:solidFill>
              </a:rPr>
              <a:t>    </a:t>
            </a:r>
            <a:r>
              <a:rPr lang="en-US" sz="1200" dirty="0">
                <a:solidFill>
                  <a:srgbClr val="D73A49"/>
                </a:solidFill>
              </a:rPr>
              <a:t>public</a:t>
            </a:r>
            <a:r>
              <a:rPr lang="en-US" sz="1200" dirty="0"/>
              <a:t> </a:t>
            </a:r>
            <a:r>
              <a:rPr lang="en-US" sz="1200" dirty="0">
                <a:solidFill>
                  <a:srgbClr val="D73A49"/>
                </a:solidFill>
              </a:rPr>
              <a:t>void</a:t>
            </a:r>
            <a:r>
              <a:rPr lang="en-US" sz="1200" dirty="0"/>
              <a:t> </a:t>
            </a:r>
            <a:r>
              <a:rPr lang="en-US" sz="1200" dirty="0" err="1">
                <a:solidFill>
                  <a:srgbClr val="6F42C1"/>
                </a:solidFill>
              </a:rPr>
              <a:t>onAnimationStart</a:t>
            </a:r>
            <a:r>
              <a:rPr lang="en-US" sz="1200" dirty="0"/>
              <a:t>(</a:t>
            </a:r>
            <a:r>
              <a:rPr lang="en-US" sz="1200" dirty="0">
                <a:solidFill>
                  <a:srgbClr val="24292E"/>
                </a:solidFill>
              </a:rPr>
              <a:t>Animator</a:t>
            </a:r>
            <a:r>
              <a:rPr lang="en-US" sz="1200" dirty="0"/>
              <a:t> </a:t>
            </a:r>
            <a:r>
              <a:rPr lang="en-US" sz="1200" dirty="0">
                <a:solidFill>
                  <a:srgbClr val="E36209"/>
                </a:solidFill>
              </a:rPr>
              <a:t>animation</a:t>
            </a:r>
            <a:r>
              <a:rPr lang="en-US" sz="1200" dirty="0"/>
              <a:t>) { </a:t>
            </a:r>
          </a:p>
          <a:p>
            <a:r>
              <a:rPr lang="zh-CN" altLang="en-US" sz="1200" dirty="0">
                <a:solidFill>
                  <a:srgbClr val="24292E"/>
                </a:solidFill>
              </a:rPr>
              <a:t>       </a:t>
            </a:r>
            <a:r>
              <a:rPr lang="en-US" sz="1200" dirty="0" err="1">
                <a:solidFill>
                  <a:srgbClr val="24292E"/>
                </a:solidFill>
              </a:rPr>
              <a:t>Toast</a:t>
            </a:r>
            <a:r>
              <a:rPr lang="en-US" sz="1200" dirty="0" err="1">
                <a:solidFill>
                  <a:srgbClr val="D73A49"/>
                </a:solidFill>
              </a:rPr>
              <a:t>.</a:t>
            </a:r>
            <a:r>
              <a:rPr lang="en-US" sz="1200" dirty="0" err="1"/>
              <a:t>makeText</a:t>
            </a:r>
            <a:r>
              <a:rPr lang="en-US" sz="1200" dirty="0"/>
              <a:t>(</a:t>
            </a:r>
            <a:r>
              <a:rPr lang="en-US" sz="1200" dirty="0" err="1">
                <a:solidFill>
                  <a:srgbClr val="24292E"/>
                </a:solidFill>
              </a:rPr>
              <a:t>MainActivity</a:t>
            </a:r>
            <a:r>
              <a:rPr lang="en-US" sz="1200" dirty="0" err="1">
                <a:solidFill>
                  <a:srgbClr val="D73A49"/>
                </a:solidFill>
              </a:rPr>
              <a:t>.</a:t>
            </a:r>
            <a:r>
              <a:rPr lang="en-US" sz="1200" dirty="0" err="1">
                <a:solidFill>
                  <a:srgbClr val="005CC5"/>
                </a:solidFill>
              </a:rPr>
              <a:t>this</a:t>
            </a:r>
            <a:r>
              <a:rPr lang="en-US" sz="1200" dirty="0"/>
              <a:t>, </a:t>
            </a:r>
            <a:r>
              <a:rPr lang="en-US" sz="1200" dirty="0">
                <a:solidFill>
                  <a:srgbClr val="032F62"/>
                </a:solidFill>
              </a:rPr>
              <a:t>"Started..."</a:t>
            </a:r>
            <a:r>
              <a:rPr lang="en-US" sz="1200" dirty="0"/>
              <a:t>, </a:t>
            </a:r>
            <a:r>
              <a:rPr lang="en-US" sz="1200" dirty="0" err="1">
                <a:solidFill>
                  <a:srgbClr val="24292E"/>
                </a:solidFill>
              </a:rPr>
              <a:t>Toast</a:t>
            </a:r>
            <a:r>
              <a:rPr lang="en-US" sz="1200" dirty="0" err="1">
                <a:solidFill>
                  <a:srgbClr val="D73A49"/>
                </a:solidFill>
              </a:rPr>
              <a:t>.</a:t>
            </a:r>
            <a:r>
              <a:rPr lang="en-US" sz="1200" dirty="0" err="1">
                <a:solidFill>
                  <a:srgbClr val="005CC5"/>
                </a:solidFill>
              </a:rPr>
              <a:t>LENGTH_SHORT</a:t>
            </a:r>
            <a:r>
              <a:rPr lang="en-US" sz="1200" dirty="0"/>
              <a:t>)</a:t>
            </a:r>
            <a:r>
              <a:rPr lang="en-US" sz="1200" dirty="0">
                <a:solidFill>
                  <a:srgbClr val="D73A49"/>
                </a:solidFill>
              </a:rPr>
              <a:t>.</a:t>
            </a:r>
            <a:r>
              <a:rPr lang="en-US" sz="1200" dirty="0"/>
              <a:t>show(); </a:t>
            </a:r>
          </a:p>
          <a:p>
            <a:r>
              <a:rPr lang="zh-CN" altLang="en-US" sz="1200" dirty="0"/>
              <a:t>    </a:t>
            </a:r>
            <a:r>
              <a:rPr lang="en-US" sz="1200" dirty="0"/>
              <a:t>}; </a:t>
            </a:r>
          </a:p>
          <a:p>
            <a:r>
              <a:rPr lang="en-US" sz="1200" dirty="0"/>
              <a:t>}); </a:t>
            </a:r>
          </a:p>
          <a:p>
            <a:r>
              <a:rPr lang="en-US" sz="1200" dirty="0" err="1"/>
              <a:t>anim</a:t>
            </a:r>
            <a:r>
              <a:rPr lang="en-US" sz="1200" dirty="0" err="1">
                <a:solidFill>
                  <a:srgbClr val="D73A49"/>
                </a:solidFill>
              </a:rPr>
              <a:t>.</a:t>
            </a:r>
            <a:r>
              <a:rPr lang="en-US" sz="1200" dirty="0" err="1"/>
              <a:t>start</a:t>
            </a:r>
            <a:r>
              <a:rPr lang="en-US" sz="1200" dirty="0"/>
              <a:t>();</a:t>
            </a:r>
          </a:p>
        </p:txBody>
      </p:sp>
    </p:spTree>
    <p:extLst>
      <p:ext uri="{BB962C8B-B14F-4D97-AF65-F5344CB8AC3E}">
        <p14:creationId xmlns:p14="http://schemas.microsoft.com/office/powerpoint/2010/main" val="1285353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1">
            <a:extLst>
              <a:ext uri="{FF2B5EF4-FFF2-40B4-BE49-F238E27FC236}">
                <a16:creationId xmlns:a16="http://schemas.microsoft.com/office/drawing/2014/main" id="{F4523473-C30F-124D-902B-19038184C50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CCDE6D-CB64-2943-9246-D4A7C1C67985}" type="datetime1">
              <a:rPr lang="en-US" altLang="en-US" smtClean="0">
                <a:latin typeface="Garamond" panose="02020404030301010803" pitchFamily="18" charset="0"/>
              </a:rPr>
              <a:pPr/>
              <a:t>4/5/21</a:t>
            </a:fld>
            <a:endParaRPr lang="en-US" altLang="en-US">
              <a:latin typeface="Garamond" panose="02020404030301010803" pitchFamily="18" charset="0"/>
            </a:endParaRPr>
          </a:p>
        </p:txBody>
      </p:sp>
      <p:sp>
        <p:nvSpPr>
          <p:cNvPr id="29698" name="Footer Placeholder 2">
            <a:extLst>
              <a:ext uri="{FF2B5EF4-FFF2-40B4-BE49-F238E27FC236}">
                <a16:creationId xmlns:a16="http://schemas.microsoft.com/office/drawing/2014/main" id="{72B08EB9-BD1A-E044-81F2-4B984EB3E88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29699" name="Slide Number Placeholder 3">
            <a:extLst>
              <a:ext uri="{FF2B5EF4-FFF2-40B4-BE49-F238E27FC236}">
                <a16:creationId xmlns:a16="http://schemas.microsoft.com/office/drawing/2014/main" id="{52206D89-51CF-7C4C-B8D2-88627906DE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7FCC0A-1AB5-094B-8E0F-A091B1F89F58}" type="slidenum">
              <a:rPr lang="en-US" altLang="en-US" smtClean="0">
                <a:latin typeface="Garamond" panose="02020404030301010803" pitchFamily="18" charset="0"/>
              </a:rPr>
              <a:pPr/>
              <a:t>17</a:t>
            </a:fld>
            <a:endParaRPr lang="en-US" altLang="en-US">
              <a:latin typeface="Garamond" panose="02020404030301010803" pitchFamily="18" charset="0"/>
            </a:endParaRPr>
          </a:p>
        </p:txBody>
      </p:sp>
      <p:sp>
        <p:nvSpPr>
          <p:cNvPr id="10" name="Rectangle 2">
            <a:extLst>
              <a:ext uri="{FF2B5EF4-FFF2-40B4-BE49-F238E27FC236}">
                <a16:creationId xmlns:a16="http://schemas.microsoft.com/office/drawing/2014/main" id="{3AAA5424-835B-254D-8E7D-8FF2946718D7}"/>
              </a:ext>
            </a:extLst>
          </p:cNvPr>
          <p:cNvSpPr txBox="1">
            <a:spLocks noChangeArrowheads="1"/>
          </p:cNvSpPr>
          <p:nvPr/>
        </p:nvSpPr>
        <p:spPr bwMode="auto">
          <a:xfrm>
            <a:off x="385763" y="282575"/>
            <a:ext cx="8229600" cy="600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200">
                <a:solidFill>
                  <a:schemeClr val="tx2"/>
                </a:solidFill>
                <a:latin typeface="+mj-lt"/>
                <a:ea typeface="+mj-ea"/>
                <a:cs typeface="ＭＳ Ｐゴシック" charset="0"/>
              </a:defRPr>
            </a:lvl1pPr>
            <a:lvl2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2pPr>
            <a:lvl3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3pPr>
            <a:lvl4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4pPr>
            <a:lvl5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5pPr>
            <a:lvl6pPr marL="457200" algn="l" rtl="0" fontAlgn="base">
              <a:spcBef>
                <a:spcPct val="0"/>
              </a:spcBef>
              <a:spcAft>
                <a:spcPct val="0"/>
              </a:spcAft>
              <a:defRPr sz="4200">
                <a:solidFill>
                  <a:schemeClr val="tx2"/>
                </a:solidFill>
                <a:latin typeface="Garamond" charset="0"/>
                <a:ea typeface="ＭＳ Ｐゴシック" charset="0"/>
                <a:cs typeface="Arial" charset="0"/>
              </a:defRPr>
            </a:lvl6pPr>
            <a:lvl7pPr marL="914400" algn="l" rtl="0" fontAlgn="base">
              <a:spcBef>
                <a:spcPct val="0"/>
              </a:spcBef>
              <a:spcAft>
                <a:spcPct val="0"/>
              </a:spcAft>
              <a:defRPr sz="4200">
                <a:solidFill>
                  <a:schemeClr val="tx2"/>
                </a:solidFill>
                <a:latin typeface="Garamond" charset="0"/>
                <a:ea typeface="ＭＳ Ｐゴシック" charset="0"/>
                <a:cs typeface="Arial" charset="0"/>
              </a:defRPr>
            </a:lvl7pPr>
            <a:lvl8pPr marL="1371600" algn="l" rtl="0" fontAlgn="base">
              <a:spcBef>
                <a:spcPct val="0"/>
              </a:spcBef>
              <a:spcAft>
                <a:spcPct val="0"/>
              </a:spcAft>
              <a:defRPr sz="4200">
                <a:solidFill>
                  <a:schemeClr val="tx2"/>
                </a:solidFill>
                <a:latin typeface="Garamond" charset="0"/>
                <a:ea typeface="ＭＳ Ｐゴシック" charset="0"/>
                <a:cs typeface="Arial" charset="0"/>
              </a:defRPr>
            </a:lvl8pPr>
            <a:lvl9pPr marL="1828800" algn="l" rtl="0" fontAlgn="base">
              <a:spcBef>
                <a:spcPct val="0"/>
              </a:spcBef>
              <a:spcAft>
                <a:spcPct val="0"/>
              </a:spcAft>
              <a:defRPr sz="4200">
                <a:solidFill>
                  <a:schemeClr val="tx2"/>
                </a:solidFill>
                <a:latin typeface="Garamond" charset="0"/>
                <a:ea typeface="ＭＳ Ｐゴシック" charset="0"/>
                <a:cs typeface="Arial" charset="0"/>
              </a:defRPr>
            </a:lvl9pPr>
          </a:lstStyle>
          <a:p>
            <a:pPr eaLnBrk="1" hangingPunct="1">
              <a:defRPr/>
            </a:pPr>
            <a:r>
              <a:rPr lang="en-US" altLang="en-US" sz="3600" kern="0" dirty="0">
                <a:cs typeface="ＭＳ Ｐゴシック" panose="020B0600070205080204" pitchFamily="34" charset="-128"/>
              </a:rPr>
              <a:t>Activity Transitions</a:t>
            </a:r>
          </a:p>
        </p:txBody>
      </p:sp>
      <p:sp>
        <p:nvSpPr>
          <p:cNvPr id="8" name="Rectangle 3">
            <a:extLst>
              <a:ext uri="{FF2B5EF4-FFF2-40B4-BE49-F238E27FC236}">
                <a16:creationId xmlns:a16="http://schemas.microsoft.com/office/drawing/2014/main" id="{D8184884-7549-7A4E-9B16-35AD128A92C0}"/>
              </a:ext>
            </a:extLst>
          </p:cNvPr>
          <p:cNvSpPr txBox="1">
            <a:spLocks noChangeArrowheads="1"/>
          </p:cNvSpPr>
          <p:nvPr/>
        </p:nvSpPr>
        <p:spPr bwMode="auto">
          <a:xfrm>
            <a:off x="457200" y="1041914"/>
            <a:ext cx="8006080" cy="113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ＭＳ Ｐゴシック" charset="0"/>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Arial" charset="0"/>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Arial" charset="0"/>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Arial" charset="0"/>
                <a:cs typeface="+mn-cs"/>
              </a:defRPr>
            </a:lvl5pPr>
            <a:lvl6pPr marL="21383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6pPr>
            <a:lvl7pPr marL="25955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7pPr>
            <a:lvl8pPr marL="30527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8pPr>
            <a:lvl9pPr marL="35099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9pPr>
          </a:lstStyle>
          <a:p>
            <a:pPr>
              <a:defRPr/>
            </a:pPr>
            <a:r>
              <a:rPr lang="en-US" altLang="en-US" sz="2000" kern="0" dirty="0">
                <a:cs typeface="ＭＳ Ｐゴシック" panose="020B0600070205080204" pitchFamily="34" charset="-128"/>
              </a:rPr>
              <a:t>In addition to property animations for views, we can also manage the animations and transitions for Activities as they become visible on screen</a:t>
            </a:r>
          </a:p>
          <a:p>
            <a:pPr>
              <a:defRPr/>
            </a:pPr>
            <a:r>
              <a:rPr lang="en-US" altLang="en-US" sz="2000" kern="0" dirty="0">
                <a:cs typeface="ＭＳ Ｐゴシック" panose="020B0600070205080204" pitchFamily="34" charset="-128"/>
              </a:rPr>
              <a:t>We do this by managing the transitions around the time we trigger an intent</a:t>
            </a:r>
          </a:p>
          <a:p>
            <a:pPr>
              <a:defRPr/>
            </a:pPr>
            <a:r>
              <a:rPr lang="en-US" altLang="en-US" sz="2000" kern="0" dirty="0">
                <a:cs typeface="ＭＳ Ｐゴシック" panose="020B0600070205080204" pitchFamily="34" charset="-128"/>
              </a:rPr>
              <a:t>The basic approach is that right after executing an intent with </a:t>
            </a:r>
            <a:r>
              <a:rPr lang="en-US" altLang="en-US" sz="2000" kern="0" dirty="0" err="1">
                <a:cs typeface="ＭＳ Ｐゴシック" panose="020B0600070205080204" pitchFamily="34" charset="-128"/>
              </a:rPr>
              <a:t>startActivity</a:t>
            </a:r>
            <a:r>
              <a:rPr lang="en-US" altLang="en-US" sz="2000" kern="0" dirty="0">
                <a:cs typeface="ＭＳ Ｐゴシック" panose="020B0600070205080204" pitchFamily="34" charset="-128"/>
              </a:rPr>
              <a:t>, you call the [</a:t>
            </a:r>
            <a:r>
              <a:rPr lang="en-US" altLang="en-US" sz="2000" kern="0" dirty="0" err="1">
                <a:cs typeface="ＭＳ Ｐゴシック" panose="020B0600070205080204" pitchFamily="34" charset="-128"/>
              </a:rPr>
              <a:t>overridePendingTransition</a:t>
            </a:r>
            <a:r>
              <a:rPr lang="en-US" altLang="en-US" sz="2000" kern="0" dirty="0">
                <a:cs typeface="ＭＳ Ｐゴシック" panose="020B0600070205080204" pitchFamily="34" charset="-128"/>
              </a:rPr>
              <a:t>]</a:t>
            </a:r>
            <a:r>
              <a:rPr lang="zh-CN" altLang="en-US" sz="2000" kern="0" dirty="0">
                <a:cs typeface="ＭＳ Ｐゴシック" panose="020B0600070205080204" pitchFamily="34" charset="-128"/>
              </a:rPr>
              <a:t> </a:t>
            </a:r>
            <a:r>
              <a:rPr lang="en-US" altLang="en-US" sz="2000" kern="0" dirty="0">
                <a:cs typeface="ＭＳ Ｐゴシック" panose="020B0600070205080204" pitchFamily="34" charset="-128"/>
              </a:rPr>
              <a:t>method</a:t>
            </a:r>
          </a:p>
        </p:txBody>
      </p:sp>
      <p:sp>
        <p:nvSpPr>
          <p:cNvPr id="3" name="Rectangle 2">
            <a:extLst>
              <a:ext uri="{FF2B5EF4-FFF2-40B4-BE49-F238E27FC236}">
                <a16:creationId xmlns:a16="http://schemas.microsoft.com/office/drawing/2014/main" id="{8FD9E9E3-37FD-064E-BB6F-F086ADD59D52}"/>
              </a:ext>
            </a:extLst>
          </p:cNvPr>
          <p:cNvSpPr/>
          <p:nvPr/>
        </p:nvSpPr>
        <p:spPr>
          <a:xfrm>
            <a:off x="751490" y="3534370"/>
            <a:ext cx="7162800" cy="830997"/>
          </a:xfrm>
          <a:prstGeom prst="rect">
            <a:avLst/>
          </a:prstGeom>
          <a:solidFill>
            <a:schemeClr val="tx2">
              <a:lumMod val="20000"/>
              <a:lumOff val="80000"/>
            </a:schemeClr>
          </a:solidFill>
          <a:ln>
            <a:solidFill>
              <a:schemeClr val="accent1"/>
            </a:solidFill>
          </a:ln>
        </p:spPr>
        <p:txBody>
          <a:bodyPr wrap="square">
            <a:spAutoFit/>
          </a:bodyPr>
          <a:lstStyle/>
          <a:p>
            <a:r>
              <a:rPr lang="en-US" sz="1600" dirty="0">
                <a:solidFill>
                  <a:srgbClr val="24292E"/>
                </a:solidFill>
              </a:rPr>
              <a:t>Intent</a:t>
            </a:r>
            <a:r>
              <a:rPr lang="en-US" sz="1600" dirty="0"/>
              <a:t> </a:t>
            </a:r>
            <a:r>
              <a:rPr lang="en-US" sz="1600" dirty="0" err="1"/>
              <a:t>i</a:t>
            </a:r>
            <a:r>
              <a:rPr lang="en-US" sz="1600" dirty="0"/>
              <a:t> </a:t>
            </a:r>
            <a:r>
              <a:rPr lang="en-US" sz="1600" dirty="0">
                <a:solidFill>
                  <a:srgbClr val="D73A49"/>
                </a:solidFill>
              </a:rPr>
              <a:t>=</a:t>
            </a:r>
            <a:r>
              <a:rPr lang="en-US" sz="1600" dirty="0"/>
              <a:t> </a:t>
            </a:r>
            <a:r>
              <a:rPr lang="en-US" sz="1600" dirty="0">
                <a:solidFill>
                  <a:srgbClr val="D73A49"/>
                </a:solidFill>
              </a:rPr>
              <a:t>new</a:t>
            </a:r>
            <a:r>
              <a:rPr lang="en-US" sz="1600" dirty="0"/>
              <a:t> </a:t>
            </a:r>
            <a:r>
              <a:rPr lang="en-US" sz="1600" dirty="0">
                <a:solidFill>
                  <a:srgbClr val="24292E"/>
                </a:solidFill>
              </a:rPr>
              <a:t>Intent</a:t>
            </a:r>
            <a:r>
              <a:rPr lang="en-US" sz="1600" dirty="0"/>
              <a:t>(</a:t>
            </a:r>
            <a:r>
              <a:rPr lang="en-US" sz="1600" dirty="0" err="1">
                <a:solidFill>
                  <a:srgbClr val="24292E"/>
                </a:solidFill>
              </a:rPr>
              <a:t>MainActivity</a:t>
            </a:r>
            <a:r>
              <a:rPr lang="en-US" sz="1600" dirty="0" err="1">
                <a:solidFill>
                  <a:srgbClr val="D73A49"/>
                </a:solidFill>
              </a:rPr>
              <a:t>.</a:t>
            </a:r>
            <a:r>
              <a:rPr lang="en-US" sz="1600" dirty="0" err="1">
                <a:solidFill>
                  <a:srgbClr val="005CC5"/>
                </a:solidFill>
              </a:rPr>
              <a:t>this</a:t>
            </a:r>
            <a:r>
              <a:rPr lang="en-US" sz="1600" dirty="0"/>
              <a:t>, </a:t>
            </a:r>
            <a:r>
              <a:rPr lang="en-US" sz="1600" dirty="0" err="1">
                <a:solidFill>
                  <a:srgbClr val="24292E"/>
                </a:solidFill>
              </a:rPr>
              <a:t>SecondActivity</a:t>
            </a:r>
            <a:r>
              <a:rPr lang="en-US" sz="1600" dirty="0" err="1">
                <a:solidFill>
                  <a:srgbClr val="D73A49"/>
                </a:solidFill>
              </a:rPr>
              <a:t>.</a:t>
            </a:r>
            <a:r>
              <a:rPr lang="en-US" sz="1600" dirty="0" err="1"/>
              <a:t>class</a:t>
            </a:r>
            <a:r>
              <a:rPr lang="en-US" sz="1600" dirty="0"/>
              <a:t>); </a:t>
            </a:r>
          </a:p>
          <a:p>
            <a:r>
              <a:rPr lang="en-US" sz="1600" dirty="0" err="1"/>
              <a:t>startActivity</a:t>
            </a:r>
            <a:r>
              <a:rPr lang="en-US" sz="1600" dirty="0"/>
              <a:t>(</a:t>
            </a:r>
            <a:r>
              <a:rPr lang="en-US" sz="1600" dirty="0" err="1"/>
              <a:t>i</a:t>
            </a:r>
            <a:r>
              <a:rPr lang="en-US" sz="1600" dirty="0"/>
              <a:t>); </a:t>
            </a:r>
          </a:p>
          <a:p>
            <a:r>
              <a:rPr lang="en-US" sz="1600" dirty="0" err="1"/>
              <a:t>overridePendingTransition</a:t>
            </a:r>
            <a:r>
              <a:rPr lang="en-US" sz="1600" dirty="0"/>
              <a:t>(</a:t>
            </a:r>
            <a:r>
              <a:rPr lang="en-US" sz="1600" dirty="0" err="1">
                <a:solidFill>
                  <a:srgbClr val="24292E"/>
                </a:solidFill>
              </a:rPr>
              <a:t>R</a:t>
            </a:r>
            <a:r>
              <a:rPr lang="en-US" sz="1600" dirty="0" err="1">
                <a:solidFill>
                  <a:srgbClr val="D73A49"/>
                </a:solidFill>
              </a:rPr>
              <a:t>.</a:t>
            </a:r>
            <a:r>
              <a:rPr lang="en-US" sz="1600" dirty="0" err="1"/>
              <a:t>anim</a:t>
            </a:r>
            <a:r>
              <a:rPr lang="en-US" sz="1600" dirty="0" err="1">
                <a:solidFill>
                  <a:srgbClr val="D73A49"/>
                </a:solidFill>
              </a:rPr>
              <a:t>.</a:t>
            </a:r>
            <a:r>
              <a:rPr lang="en-US" sz="1600" dirty="0" err="1"/>
              <a:t>right_in</a:t>
            </a:r>
            <a:r>
              <a:rPr lang="en-US" sz="1600" dirty="0"/>
              <a:t>, </a:t>
            </a:r>
            <a:r>
              <a:rPr lang="en-US" sz="1600" dirty="0" err="1">
                <a:solidFill>
                  <a:srgbClr val="24292E"/>
                </a:solidFill>
              </a:rPr>
              <a:t>R</a:t>
            </a:r>
            <a:r>
              <a:rPr lang="en-US" sz="1600" dirty="0" err="1">
                <a:solidFill>
                  <a:srgbClr val="D73A49"/>
                </a:solidFill>
              </a:rPr>
              <a:t>.</a:t>
            </a:r>
            <a:r>
              <a:rPr lang="en-US" sz="1600" dirty="0" err="1"/>
              <a:t>anim</a:t>
            </a:r>
            <a:r>
              <a:rPr lang="en-US" sz="1600" dirty="0" err="1">
                <a:solidFill>
                  <a:srgbClr val="D73A49"/>
                </a:solidFill>
              </a:rPr>
              <a:t>.</a:t>
            </a:r>
            <a:r>
              <a:rPr lang="en-US" sz="1600" dirty="0" err="1"/>
              <a:t>left_out</a:t>
            </a:r>
            <a:r>
              <a:rPr lang="en-US" sz="1600" dirty="0"/>
              <a:t>);</a:t>
            </a:r>
          </a:p>
        </p:txBody>
      </p:sp>
      <p:sp>
        <p:nvSpPr>
          <p:cNvPr id="4" name="Rectangle 3">
            <a:extLst>
              <a:ext uri="{FF2B5EF4-FFF2-40B4-BE49-F238E27FC236}">
                <a16:creationId xmlns:a16="http://schemas.microsoft.com/office/drawing/2014/main" id="{73BC3D08-1C0C-1F46-A7E9-33596994736F}"/>
              </a:ext>
            </a:extLst>
          </p:cNvPr>
          <p:cNvSpPr/>
          <p:nvPr/>
        </p:nvSpPr>
        <p:spPr>
          <a:xfrm>
            <a:off x="751490" y="4483241"/>
            <a:ext cx="7499131" cy="646331"/>
          </a:xfrm>
          <a:prstGeom prst="rect">
            <a:avLst/>
          </a:prstGeom>
        </p:spPr>
        <p:txBody>
          <a:bodyPr wrap="square">
            <a:spAutoFit/>
          </a:bodyPr>
          <a:lstStyle/>
          <a:p>
            <a:r>
              <a:rPr lang="en-US" dirty="0">
                <a:solidFill>
                  <a:srgbClr val="24292E"/>
                </a:solidFill>
                <a:latin typeface="-apple-system"/>
              </a:rPr>
              <a:t>The first parameter is the "enter" animation for the launched activity and the second is the "exit" animation for the current activity</a:t>
            </a:r>
            <a:endParaRPr lang="en-US" dirty="0"/>
          </a:p>
        </p:txBody>
      </p:sp>
      <p:pic>
        <p:nvPicPr>
          <p:cNvPr id="6" name="Picture 5" descr="A screenshot of a cell phone&#10;&#10;Description automatically generated">
            <a:extLst>
              <a:ext uri="{FF2B5EF4-FFF2-40B4-BE49-F238E27FC236}">
                <a16:creationId xmlns:a16="http://schemas.microsoft.com/office/drawing/2014/main" id="{CD700D2C-DE91-A045-BF57-B2E16A9BE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890" y="5146636"/>
            <a:ext cx="2552700" cy="1143000"/>
          </a:xfrm>
          <a:prstGeom prst="rect">
            <a:avLst/>
          </a:prstGeom>
        </p:spPr>
      </p:pic>
    </p:spTree>
    <p:extLst>
      <p:ext uri="{BB962C8B-B14F-4D97-AF65-F5344CB8AC3E}">
        <p14:creationId xmlns:p14="http://schemas.microsoft.com/office/powerpoint/2010/main" val="3358120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1">
            <a:extLst>
              <a:ext uri="{FF2B5EF4-FFF2-40B4-BE49-F238E27FC236}">
                <a16:creationId xmlns:a16="http://schemas.microsoft.com/office/drawing/2014/main" id="{F4523473-C30F-124D-902B-19038184C50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CCDE6D-CB64-2943-9246-D4A7C1C67985}" type="datetime1">
              <a:rPr lang="en-US" altLang="en-US" smtClean="0">
                <a:latin typeface="Garamond" panose="02020404030301010803" pitchFamily="18" charset="0"/>
              </a:rPr>
              <a:pPr/>
              <a:t>4/5/21</a:t>
            </a:fld>
            <a:endParaRPr lang="en-US" altLang="en-US">
              <a:latin typeface="Garamond" panose="02020404030301010803" pitchFamily="18" charset="0"/>
            </a:endParaRPr>
          </a:p>
        </p:txBody>
      </p:sp>
      <p:sp>
        <p:nvSpPr>
          <p:cNvPr id="29698" name="Footer Placeholder 2">
            <a:extLst>
              <a:ext uri="{FF2B5EF4-FFF2-40B4-BE49-F238E27FC236}">
                <a16:creationId xmlns:a16="http://schemas.microsoft.com/office/drawing/2014/main" id="{72B08EB9-BD1A-E044-81F2-4B984EB3E88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29699" name="Slide Number Placeholder 3">
            <a:extLst>
              <a:ext uri="{FF2B5EF4-FFF2-40B4-BE49-F238E27FC236}">
                <a16:creationId xmlns:a16="http://schemas.microsoft.com/office/drawing/2014/main" id="{52206D89-51CF-7C4C-B8D2-88627906DE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7FCC0A-1AB5-094B-8E0F-A091B1F89F58}" type="slidenum">
              <a:rPr lang="en-US" altLang="en-US" smtClean="0">
                <a:latin typeface="Garamond" panose="02020404030301010803" pitchFamily="18" charset="0"/>
              </a:rPr>
              <a:pPr/>
              <a:t>18</a:t>
            </a:fld>
            <a:endParaRPr lang="en-US" altLang="en-US">
              <a:latin typeface="Garamond" panose="02020404030301010803" pitchFamily="18" charset="0"/>
            </a:endParaRPr>
          </a:p>
        </p:txBody>
      </p:sp>
      <p:sp>
        <p:nvSpPr>
          <p:cNvPr id="10" name="Rectangle 2">
            <a:extLst>
              <a:ext uri="{FF2B5EF4-FFF2-40B4-BE49-F238E27FC236}">
                <a16:creationId xmlns:a16="http://schemas.microsoft.com/office/drawing/2014/main" id="{3AAA5424-835B-254D-8E7D-8FF2946718D7}"/>
              </a:ext>
            </a:extLst>
          </p:cNvPr>
          <p:cNvSpPr txBox="1">
            <a:spLocks noChangeArrowheads="1"/>
          </p:cNvSpPr>
          <p:nvPr/>
        </p:nvSpPr>
        <p:spPr bwMode="auto">
          <a:xfrm>
            <a:off x="385763" y="282575"/>
            <a:ext cx="8229600" cy="600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200">
                <a:solidFill>
                  <a:schemeClr val="tx2"/>
                </a:solidFill>
                <a:latin typeface="+mj-lt"/>
                <a:ea typeface="+mj-ea"/>
                <a:cs typeface="ＭＳ Ｐゴシック" charset="0"/>
              </a:defRPr>
            </a:lvl1pPr>
            <a:lvl2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2pPr>
            <a:lvl3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3pPr>
            <a:lvl4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4pPr>
            <a:lvl5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5pPr>
            <a:lvl6pPr marL="457200" algn="l" rtl="0" fontAlgn="base">
              <a:spcBef>
                <a:spcPct val="0"/>
              </a:spcBef>
              <a:spcAft>
                <a:spcPct val="0"/>
              </a:spcAft>
              <a:defRPr sz="4200">
                <a:solidFill>
                  <a:schemeClr val="tx2"/>
                </a:solidFill>
                <a:latin typeface="Garamond" charset="0"/>
                <a:ea typeface="ＭＳ Ｐゴシック" charset="0"/>
                <a:cs typeface="Arial" charset="0"/>
              </a:defRPr>
            </a:lvl6pPr>
            <a:lvl7pPr marL="914400" algn="l" rtl="0" fontAlgn="base">
              <a:spcBef>
                <a:spcPct val="0"/>
              </a:spcBef>
              <a:spcAft>
                <a:spcPct val="0"/>
              </a:spcAft>
              <a:defRPr sz="4200">
                <a:solidFill>
                  <a:schemeClr val="tx2"/>
                </a:solidFill>
                <a:latin typeface="Garamond" charset="0"/>
                <a:ea typeface="ＭＳ Ｐゴシック" charset="0"/>
                <a:cs typeface="Arial" charset="0"/>
              </a:defRPr>
            </a:lvl7pPr>
            <a:lvl8pPr marL="1371600" algn="l" rtl="0" fontAlgn="base">
              <a:spcBef>
                <a:spcPct val="0"/>
              </a:spcBef>
              <a:spcAft>
                <a:spcPct val="0"/>
              </a:spcAft>
              <a:defRPr sz="4200">
                <a:solidFill>
                  <a:schemeClr val="tx2"/>
                </a:solidFill>
                <a:latin typeface="Garamond" charset="0"/>
                <a:ea typeface="ＭＳ Ｐゴシック" charset="0"/>
                <a:cs typeface="Arial" charset="0"/>
              </a:defRPr>
            </a:lvl8pPr>
            <a:lvl9pPr marL="1828800" algn="l" rtl="0" fontAlgn="base">
              <a:spcBef>
                <a:spcPct val="0"/>
              </a:spcBef>
              <a:spcAft>
                <a:spcPct val="0"/>
              </a:spcAft>
              <a:defRPr sz="4200">
                <a:solidFill>
                  <a:schemeClr val="tx2"/>
                </a:solidFill>
                <a:latin typeface="Garamond" charset="0"/>
                <a:ea typeface="ＭＳ Ｐゴシック" charset="0"/>
                <a:cs typeface="Arial" charset="0"/>
              </a:defRPr>
            </a:lvl9pPr>
          </a:lstStyle>
          <a:p>
            <a:pPr eaLnBrk="1" hangingPunct="1">
              <a:defRPr/>
            </a:pPr>
            <a:r>
              <a:rPr lang="en-US" altLang="en-US" sz="3600" kern="0" dirty="0">
                <a:cs typeface="ＭＳ Ｐゴシック" panose="020B0600070205080204" pitchFamily="34" charset="-128"/>
              </a:rPr>
              <a:t>Activity Transitions</a:t>
            </a:r>
          </a:p>
        </p:txBody>
      </p:sp>
      <p:sp>
        <p:nvSpPr>
          <p:cNvPr id="2" name="Rectangle 1">
            <a:extLst>
              <a:ext uri="{FF2B5EF4-FFF2-40B4-BE49-F238E27FC236}">
                <a16:creationId xmlns:a16="http://schemas.microsoft.com/office/drawing/2014/main" id="{B06FC4E1-57CA-8247-806E-2CFE2BABD891}"/>
              </a:ext>
            </a:extLst>
          </p:cNvPr>
          <p:cNvSpPr/>
          <p:nvPr/>
        </p:nvSpPr>
        <p:spPr>
          <a:xfrm>
            <a:off x="751489" y="1122880"/>
            <a:ext cx="7863873" cy="2062103"/>
          </a:xfrm>
          <a:prstGeom prst="rect">
            <a:avLst/>
          </a:prstGeom>
          <a:solidFill>
            <a:schemeClr val="tx2">
              <a:lumMod val="20000"/>
              <a:lumOff val="80000"/>
            </a:schemeClr>
          </a:solidFill>
          <a:ln>
            <a:solidFill>
              <a:schemeClr val="accent1"/>
            </a:solidFill>
          </a:ln>
        </p:spPr>
        <p:txBody>
          <a:bodyPr wrap="square">
            <a:spAutoFit/>
          </a:bodyPr>
          <a:lstStyle/>
          <a:p>
            <a:r>
              <a:rPr lang="en-US" sz="1600" dirty="0"/>
              <a:t>&lt;?</a:t>
            </a:r>
            <a:r>
              <a:rPr lang="en-US" sz="1600" dirty="0">
                <a:solidFill>
                  <a:srgbClr val="22863A"/>
                </a:solidFill>
              </a:rPr>
              <a:t>xml</a:t>
            </a:r>
            <a:r>
              <a:rPr lang="en-US" sz="1600" dirty="0">
                <a:solidFill>
                  <a:srgbClr val="6F42C1"/>
                </a:solidFill>
              </a:rPr>
              <a:t> version</a:t>
            </a:r>
            <a:r>
              <a:rPr lang="en-US" sz="1600" dirty="0"/>
              <a:t>=</a:t>
            </a:r>
            <a:r>
              <a:rPr lang="en-US" sz="1600" dirty="0">
                <a:solidFill>
                  <a:srgbClr val="032F62"/>
                </a:solidFill>
              </a:rPr>
              <a:t>"1.0"</a:t>
            </a:r>
            <a:r>
              <a:rPr lang="en-US" sz="1600" dirty="0">
                <a:solidFill>
                  <a:srgbClr val="6F42C1"/>
                </a:solidFill>
              </a:rPr>
              <a:t> encoding</a:t>
            </a:r>
            <a:r>
              <a:rPr lang="en-US" sz="1600" dirty="0"/>
              <a:t>=</a:t>
            </a:r>
            <a:r>
              <a:rPr lang="en-US" sz="1600" dirty="0">
                <a:solidFill>
                  <a:srgbClr val="032F62"/>
                </a:solidFill>
              </a:rPr>
              <a:t>"utf-8"</a:t>
            </a:r>
            <a:r>
              <a:rPr lang="en-US" sz="1600" dirty="0"/>
              <a:t>?&gt; </a:t>
            </a:r>
          </a:p>
          <a:p>
            <a:r>
              <a:rPr lang="en-US" sz="1600" dirty="0"/>
              <a:t>&lt;</a:t>
            </a:r>
            <a:r>
              <a:rPr lang="en-US" sz="1600" dirty="0">
                <a:solidFill>
                  <a:srgbClr val="22863A"/>
                </a:solidFill>
              </a:rPr>
              <a:t>set</a:t>
            </a:r>
            <a:r>
              <a:rPr lang="en-US" sz="1600" dirty="0"/>
              <a:t> </a:t>
            </a:r>
            <a:r>
              <a:rPr lang="en-US" sz="1600" dirty="0" err="1">
                <a:solidFill>
                  <a:srgbClr val="6F42C1"/>
                </a:solidFill>
              </a:rPr>
              <a:t>xmlns:android</a:t>
            </a:r>
            <a:r>
              <a:rPr lang="en-US" sz="1600" dirty="0"/>
              <a:t>=</a:t>
            </a:r>
            <a:r>
              <a:rPr lang="en-US" sz="1600" dirty="0">
                <a:solidFill>
                  <a:srgbClr val="032F62"/>
                </a:solidFill>
              </a:rPr>
              <a:t>"http://</a:t>
            </a:r>
            <a:r>
              <a:rPr lang="en-US" sz="1600" dirty="0" err="1">
                <a:solidFill>
                  <a:srgbClr val="032F62"/>
                </a:solidFill>
              </a:rPr>
              <a:t>schemas.android.com</a:t>
            </a:r>
            <a:r>
              <a:rPr lang="en-US" sz="1600" dirty="0">
                <a:solidFill>
                  <a:srgbClr val="032F62"/>
                </a:solidFill>
              </a:rPr>
              <a:t>/</a:t>
            </a:r>
            <a:r>
              <a:rPr lang="en-US" sz="1600" dirty="0" err="1">
                <a:solidFill>
                  <a:srgbClr val="032F62"/>
                </a:solidFill>
              </a:rPr>
              <a:t>apk</a:t>
            </a:r>
            <a:r>
              <a:rPr lang="en-US" sz="1600" dirty="0">
                <a:solidFill>
                  <a:srgbClr val="032F62"/>
                </a:solidFill>
              </a:rPr>
              <a:t>/res/android"</a:t>
            </a:r>
            <a:r>
              <a:rPr lang="en-US" sz="1600" dirty="0"/>
              <a:t> </a:t>
            </a:r>
            <a:r>
              <a:rPr lang="en-US" sz="1600" dirty="0" err="1">
                <a:solidFill>
                  <a:srgbClr val="6F42C1"/>
                </a:solidFill>
              </a:rPr>
              <a:t>android:interpolator</a:t>
            </a:r>
            <a:r>
              <a:rPr lang="en-US" sz="1600" dirty="0"/>
              <a:t>=</a:t>
            </a:r>
            <a:r>
              <a:rPr lang="en-US" sz="1600" dirty="0">
                <a:solidFill>
                  <a:srgbClr val="032F62"/>
                </a:solidFill>
              </a:rPr>
              <a:t>"@</a:t>
            </a:r>
            <a:r>
              <a:rPr lang="en-US" sz="1600" dirty="0" err="1">
                <a:solidFill>
                  <a:srgbClr val="032F62"/>
                </a:solidFill>
              </a:rPr>
              <a:t>android:anim</a:t>
            </a:r>
            <a:r>
              <a:rPr lang="en-US" sz="1600" dirty="0">
                <a:solidFill>
                  <a:srgbClr val="032F62"/>
                </a:solidFill>
              </a:rPr>
              <a:t>/</a:t>
            </a:r>
            <a:r>
              <a:rPr lang="en-US" sz="1600" dirty="0" err="1">
                <a:solidFill>
                  <a:srgbClr val="032F62"/>
                </a:solidFill>
              </a:rPr>
              <a:t>linear_interpolator</a:t>
            </a:r>
            <a:r>
              <a:rPr lang="en-US" sz="1600" dirty="0">
                <a:solidFill>
                  <a:srgbClr val="032F62"/>
                </a:solidFill>
              </a:rPr>
              <a:t>"</a:t>
            </a:r>
            <a:r>
              <a:rPr lang="en-US" sz="1600" dirty="0"/>
              <a:t>&gt; </a:t>
            </a:r>
          </a:p>
          <a:p>
            <a:r>
              <a:rPr lang="en-US" sz="1600" dirty="0"/>
              <a:t>&lt;</a:t>
            </a:r>
            <a:r>
              <a:rPr lang="en-US" sz="1600" dirty="0">
                <a:solidFill>
                  <a:srgbClr val="22863A"/>
                </a:solidFill>
              </a:rPr>
              <a:t>translate</a:t>
            </a:r>
            <a:r>
              <a:rPr lang="en-US" sz="1600" dirty="0"/>
              <a:t> </a:t>
            </a:r>
          </a:p>
          <a:p>
            <a:r>
              <a:rPr lang="en-US" sz="1600" dirty="0">
                <a:solidFill>
                  <a:srgbClr val="6F42C1"/>
                </a:solidFill>
              </a:rPr>
              <a:t>	</a:t>
            </a:r>
            <a:r>
              <a:rPr lang="en-US" sz="1600" dirty="0" err="1">
                <a:solidFill>
                  <a:srgbClr val="6F42C1"/>
                </a:solidFill>
              </a:rPr>
              <a:t>android:fromXDelta</a:t>
            </a:r>
            <a:r>
              <a:rPr lang="en-US" sz="1600" dirty="0"/>
              <a:t>=</a:t>
            </a:r>
            <a:r>
              <a:rPr lang="en-US" sz="1600" dirty="0">
                <a:solidFill>
                  <a:srgbClr val="032F62"/>
                </a:solidFill>
              </a:rPr>
              <a:t>"100%p"</a:t>
            </a:r>
            <a:r>
              <a:rPr lang="en-US" sz="1600" dirty="0"/>
              <a:t> </a:t>
            </a:r>
          </a:p>
          <a:p>
            <a:r>
              <a:rPr lang="en-US" sz="1600" dirty="0">
                <a:solidFill>
                  <a:srgbClr val="6F42C1"/>
                </a:solidFill>
              </a:rPr>
              <a:t>	</a:t>
            </a:r>
            <a:r>
              <a:rPr lang="en-US" sz="1600" dirty="0" err="1">
                <a:solidFill>
                  <a:srgbClr val="6F42C1"/>
                </a:solidFill>
              </a:rPr>
              <a:t>android:toXDelta</a:t>
            </a:r>
            <a:r>
              <a:rPr lang="en-US" sz="1600" dirty="0"/>
              <a:t>=</a:t>
            </a:r>
            <a:r>
              <a:rPr lang="en-US" sz="1600" dirty="0">
                <a:solidFill>
                  <a:srgbClr val="032F62"/>
                </a:solidFill>
              </a:rPr>
              <a:t>"0"</a:t>
            </a:r>
            <a:r>
              <a:rPr lang="en-US" sz="1600" dirty="0"/>
              <a:t> </a:t>
            </a:r>
          </a:p>
          <a:p>
            <a:r>
              <a:rPr lang="en-US" sz="1600" dirty="0">
                <a:solidFill>
                  <a:srgbClr val="6F42C1"/>
                </a:solidFill>
              </a:rPr>
              <a:t>	</a:t>
            </a:r>
            <a:r>
              <a:rPr lang="en-US" sz="1600" dirty="0" err="1">
                <a:solidFill>
                  <a:srgbClr val="6F42C1"/>
                </a:solidFill>
              </a:rPr>
              <a:t>android:duration</a:t>
            </a:r>
            <a:r>
              <a:rPr lang="en-US" sz="1600" dirty="0"/>
              <a:t>=</a:t>
            </a:r>
            <a:r>
              <a:rPr lang="en-US" sz="1600" dirty="0">
                <a:solidFill>
                  <a:srgbClr val="032F62"/>
                </a:solidFill>
              </a:rPr>
              <a:t>"500"</a:t>
            </a:r>
            <a:r>
              <a:rPr lang="en-US" sz="1600" dirty="0"/>
              <a:t>/&gt; </a:t>
            </a:r>
          </a:p>
          <a:p>
            <a:r>
              <a:rPr lang="en-US" sz="1600" dirty="0"/>
              <a:t>&lt;/</a:t>
            </a:r>
            <a:r>
              <a:rPr lang="en-US" sz="1600" dirty="0">
                <a:solidFill>
                  <a:srgbClr val="22863A"/>
                </a:solidFill>
              </a:rPr>
              <a:t>set</a:t>
            </a:r>
            <a:r>
              <a:rPr lang="en-US" sz="1600" dirty="0"/>
              <a:t>&gt; </a:t>
            </a:r>
          </a:p>
        </p:txBody>
      </p:sp>
      <p:sp>
        <p:nvSpPr>
          <p:cNvPr id="5" name="Rectangle 4">
            <a:extLst>
              <a:ext uri="{FF2B5EF4-FFF2-40B4-BE49-F238E27FC236}">
                <a16:creationId xmlns:a16="http://schemas.microsoft.com/office/drawing/2014/main" id="{40D1042B-C71A-D24D-B898-853518D28AA3}"/>
              </a:ext>
            </a:extLst>
          </p:cNvPr>
          <p:cNvSpPr/>
          <p:nvPr/>
        </p:nvSpPr>
        <p:spPr>
          <a:xfrm>
            <a:off x="5293696" y="698203"/>
            <a:ext cx="2235227" cy="369332"/>
          </a:xfrm>
          <a:prstGeom prst="rect">
            <a:avLst/>
          </a:prstGeom>
          <a:solidFill>
            <a:srgbClr val="FFC000"/>
          </a:solidFill>
        </p:spPr>
        <p:txBody>
          <a:bodyPr wrap="none">
            <a:spAutoFit/>
          </a:bodyPr>
          <a:lstStyle/>
          <a:p>
            <a:r>
              <a:rPr lang="en-US" dirty="0">
                <a:solidFill>
                  <a:srgbClr val="24292E"/>
                </a:solidFill>
                <a:latin typeface="SFMono-Regular"/>
              </a:rPr>
              <a:t>res/</a:t>
            </a:r>
            <a:r>
              <a:rPr lang="en-US" dirty="0" err="1">
                <a:solidFill>
                  <a:srgbClr val="24292E"/>
                </a:solidFill>
                <a:latin typeface="SFMono-Regular"/>
              </a:rPr>
              <a:t>anim</a:t>
            </a:r>
            <a:r>
              <a:rPr lang="en-US" dirty="0">
                <a:solidFill>
                  <a:srgbClr val="24292E"/>
                </a:solidFill>
                <a:latin typeface="SFMono-Regular"/>
              </a:rPr>
              <a:t>/</a:t>
            </a:r>
            <a:r>
              <a:rPr lang="en-US" dirty="0" err="1">
                <a:solidFill>
                  <a:srgbClr val="24292E"/>
                </a:solidFill>
                <a:latin typeface="SFMono-Regular"/>
              </a:rPr>
              <a:t>right_in.xml</a:t>
            </a:r>
            <a:endParaRPr lang="en-US" dirty="0"/>
          </a:p>
        </p:txBody>
      </p:sp>
      <p:sp>
        <p:nvSpPr>
          <p:cNvPr id="6" name="Rectangle 5">
            <a:extLst>
              <a:ext uri="{FF2B5EF4-FFF2-40B4-BE49-F238E27FC236}">
                <a16:creationId xmlns:a16="http://schemas.microsoft.com/office/drawing/2014/main" id="{A3949940-EDDB-B044-B52C-AAAA09A7EDE8}"/>
              </a:ext>
            </a:extLst>
          </p:cNvPr>
          <p:cNvSpPr/>
          <p:nvPr/>
        </p:nvSpPr>
        <p:spPr>
          <a:xfrm>
            <a:off x="751489" y="3860034"/>
            <a:ext cx="7863872" cy="2062103"/>
          </a:xfrm>
          <a:prstGeom prst="rect">
            <a:avLst/>
          </a:prstGeom>
          <a:solidFill>
            <a:schemeClr val="tx2">
              <a:lumMod val="20000"/>
              <a:lumOff val="80000"/>
            </a:schemeClr>
          </a:solidFill>
        </p:spPr>
        <p:txBody>
          <a:bodyPr wrap="square">
            <a:spAutoFit/>
          </a:bodyPr>
          <a:lstStyle/>
          <a:p>
            <a:r>
              <a:rPr lang="en-US" sz="1600" dirty="0"/>
              <a:t>&lt;?</a:t>
            </a:r>
            <a:r>
              <a:rPr lang="en-US" sz="1600" dirty="0">
                <a:solidFill>
                  <a:srgbClr val="22863A"/>
                </a:solidFill>
              </a:rPr>
              <a:t>xml</a:t>
            </a:r>
            <a:r>
              <a:rPr lang="en-US" sz="1600" dirty="0">
                <a:solidFill>
                  <a:srgbClr val="6F42C1"/>
                </a:solidFill>
              </a:rPr>
              <a:t> version</a:t>
            </a:r>
            <a:r>
              <a:rPr lang="en-US" sz="1600" dirty="0"/>
              <a:t>=</a:t>
            </a:r>
            <a:r>
              <a:rPr lang="en-US" sz="1600" dirty="0">
                <a:solidFill>
                  <a:srgbClr val="032F62"/>
                </a:solidFill>
              </a:rPr>
              <a:t>"1.0"</a:t>
            </a:r>
            <a:r>
              <a:rPr lang="en-US" sz="1600" dirty="0">
                <a:solidFill>
                  <a:srgbClr val="6F42C1"/>
                </a:solidFill>
              </a:rPr>
              <a:t> encoding</a:t>
            </a:r>
            <a:r>
              <a:rPr lang="en-US" sz="1600" dirty="0"/>
              <a:t>=</a:t>
            </a:r>
            <a:r>
              <a:rPr lang="en-US" sz="1600" dirty="0">
                <a:solidFill>
                  <a:srgbClr val="032F62"/>
                </a:solidFill>
              </a:rPr>
              <a:t>"utf-8"</a:t>
            </a:r>
            <a:r>
              <a:rPr lang="en-US" sz="1600" dirty="0"/>
              <a:t>?&gt; </a:t>
            </a:r>
          </a:p>
          <a:p>
            <a:r>
              <a:rPr lang="en-US" sz="1600" dirty="0"/>
              <a:t>&lt;</a:t>
            </a:r>
            <a:r>
              <a:rPr lang="en-US" sz="1600" dirty="0">
                <a:solidFill>
                  <a:srgbClr val="22863A"/>
                </a:solidFill>
              </a:rPr>
              <a:t>set</a:t>
            </a:r>
            <a:r>
              <a:rPr lang="en-US" sz="1600" dirty="0"/>
              <a:t> </a:t>
            </a:r>
            <a:r>
              <a:rPr lang="en-US" sz="1600" dirty="0" err="1">
                <a:solidFill>
                  <a:srgbClr val="6F42C1"/>
                </a:solidFill>
              </a:rPr>
              <a:t>xmlns:android</a:t>
            </a:r>
            <a:r>
              <a:rPr lang="en-US" sz="1600" dirty="0"/>
              <a:t>=</a:t>
            </a:r>
            <a:r>
              <a:rPr lang="en-US" sz="1600" dirty="0">
                <a:solidFill>
                  <a:srgbClr val="032F62"/>
                </a:solidFill>
              </a:rPr>
              <a:t>"http://</a:t>
            </a:r>
            <a:r>
              <a:rPr lang="en-US" sz="1600" dirty="0" err="1">
                <a:solidFill>
                  <a:srgbClr val="032F62"/>
                </a:solidFill>
              </a:rPr>
              <a:t>schemas.android.com</a:t>
            </a:r>
            <a:r>
              <a:rPr lang="en-US" sz="1600" dirty="0">
                <a:solidFill>
                  <a:srgbClr val="032F62"/>
                </a:solidFill>
              </a:rPr>
              <a:t>/</a:t>
            </a:r>
            <a:r>
              <a:rPr lang="en-US" sz="1600" dirty="0" err="1">
                <a:solidFill>
                  <a:srgbClr val="032F62"/>
                </a:solidFill>
              </a:rPr>
              <a:t>apk</a:t>
            </a:r>
            <a:r>
              <a:rPr lang="en-US" sz="1600" dirty="0">
                <a:solidFill>
                  <a:srgbClr val="032F62"/>
                </a:solidFill>
              </a:rPr>
              <a:t>/res/android"</a:t>
            </a:r>
            <a:r>
              <a:rPr lang="en-US" sz="1600" dirty="0"/>
              <a:t> </a:t>
            </a:r>
            <a:r>
              <a:rPr lang="en-US" sz="1600" dirty="0" err="1">
                <a:solidFill>
                  <a:srgbClr val="6F42C1"/>
                </a:solidFill>
              </a:rPr>
              <a:t>android:interpolator</a:t>
            </a:r>
            <a:r>
              <a:rPr lang="en-US" sz="1600" dirty="0"/>
              <a:t>=</a:t>
            </a:r>
            <a:r>
              <a:rPr lang="en-US" sz="1600" dirty="0">
                <a:solidFill>
                  <a:srgbClr val="032F62"/>
                </a:solidFill>
              </a:rPr>
              <a:t>"@</a:t>
            </a:r>
            <a:r>
              <a:rPr lang="en-US" sz="1600" dirty="0" err="1">
                <a:solidFill>
                  <a:srgbClr val="032F62"/>
                </a:solidFill>
              </a:rPr>
              <a:t>android:anim</a:t>
            </a:r>
            <a:r>
              <a:rPr lang="en-US" sz="1600" dirty="0">
                <a:solidFill>
                  <a:srgbClr val="032F62"/>
                </a:solidFill>
              </a:rPr>
              <a:t>/</a:t>
            </a:r>
            <a:r>
              <a:rPr lang="en-US" sz="1600" dirty="0" err="1">
                <a:solidFill>
                  <a:srgbClr val="032F62"/>
                </a:solidFill>
              </a:rPr>
              <a:t>linear_interpolator</a:t>
            </a:r>
            <a:r>
              <a:rPr lang="en-US" sz="1600" dirty="0">
                <a:solidFill>
                  <a:srgbClr val="032F62"/>
                </a:solidFill>
              </a:rPr>
              <a:t>"</a:t>
            </a:r>
            <a:r>
              <a:rPr lang="en-US" sz="1600" dirty="0"/>
              <a:t>&gt; </a:t>
            </a:r>
          </a:p>
          <a:p>
            <a:r>
              <a:rPr lang="en-US" sz="1600" dirty="0"/>
              <a:t>&lt;</a:t>
            </a:r>
            <a:r>
              <a:rPr lang="en-US" sz="1600" dirty="0">
                <a:solidFill>
                  <a:srgbClr val="22863A"/>
                </a:solidFill>
              </a:rPr>
              <a:t>translate</a:t>
            </a:r>
            <a:r>
              <a:rPr lang="en-US" sz="1600" dirty="0"/>
              <a:t> </a:t>
            </a:r>
          </a:p>
          <a:p>
            <a:r>
              <a:rPr lang="en-US" sz="1600" dirty="0">
                <a:solidFill>
                  <a:srgbClr val="6F42C1"/>
                </a:solidFill>
              </a:rPr>
              <a:t>	</a:t>
            </a:r>
            <a:r>
              <a:rPr lang="en-US" sz="1600" dirty="0" err="1">
                <a:solidFill>
                  <a:srgbClr val="6F42C1"/>
                </a:solidFill>
              </a:rPr>
              <a:t>android:fromXDelta</a:t>
            </a:r>
            <a:r>
              <a:rPr lang="en-US" sz="1600" dirty="0"/>
              <a:t>=</a:t>
            </a:r>
            <a:r>
              <a:rPr lang="en-US" sz="1600" dirty="0">
                <a:solidFill>
                  <a:srgbClr val="032F62"/>
                </a:solidFill>
              </a:rPr>
              <a:t>"0"</a:t>
            </a:r>
            <a:r>
              <a:rPr lang="en-US" sz="1600" dirty="0"/>
              <a:t> </a:t>
            </a:r>
          </a:p>
          <a:p>
            <a:r>
              <a:rPr lang="en-US" sz="1600" dirty="0">
                <a:solidFill>
                  <a:srgbClr val="6F42C1"/>
                </a:solidFill>
              </a:rPr>
              <a:t>	</a:t>
            </a:r>
            <a:r>
              <a:rPr lang="en-US" sz="1600" dirty="0" err="1">
                <a:solidFill>
                  <a:srgbClr val="6F42C1"/>
                </a:solidFill>
              </a:rPr>
              <a:t>android:toXDelta</a:t>
            </a:r>
            <a:r>
              <a:rPr lang="en-US" sz="1600" dirty="0"/>
              <a:t>=</a:t>
            </a:r>
            <a:r>
              <a:rPr lang="en-US" sz="1600" dirty="0">
                <a:solidFill>
                  <a:srgbClr val="032F62"/>
                </a:solidFill>
              </a:rPr>
              <a:t>"-100%p"</a:t>
            </a:r>
            <a:r>
              <a:rPr lang="en-US" sz="1600" dirty="0"/>
              <a:t> </a:t>
            </a:r>
          </a:p>
          <a:p>
            <a:r>
              <a:rPr lang="en-US" sz="1600" dirty="0">
                <a:solidFill>
                  <a:srgbClr val="6F42C1"/>
                </a:solidFill>
              </a:rPr>
              <a:t>	</a:t>
            </a:r>
            <a:r>
              <a:rPr lang="en-US" sz="1600" dirty="0" err="1">
                <a:solidFill>
                  <a:srgbClr val="6F42C1"/>
                </a:solidFill>
              </a:rPr>
              <a:t>android:duration</a:t>
            </a:r>
            <a:r>
              <a:rPr lang="en-US" sz="1600" dirty="0"/>
              <a:t>=</a:t>
            </a:r>
            <a:r>
              <a:rPr lang="en-US" sz="1600" dirty="0">
                <a:solidFill>
                  <a:srgbClr val="032F62"/>
                </a:solidFill>
              </a:rPr>
              <a:t>"500"</a:t>
            </a:r>
            <a:r>
              <a:rPr lang="en-US" sz="1600" dirty="0"/>
              <a:t>/&gt; </a:t>
            </a:r>
          </a:p>
          <a:p>
            <a:r>
              <a:rPr lang="en-US" sz="1600" dirty="0"/>
              <a:t>&lt;/</a:t>
            </a:r>
            <a:r>
              <a:rPr lang="en-US" sz="1600" dirty="0">
                <a:solidFill>
                  <a:srgbClr val="22863A"/>
                </a:solidFill>
              </a:rPr>
              <a:t>set</a:t>
            </a:r>
            <a:r>
              <a:rPr lang="en-US" sz="1600" dirty="0"/>
              <a:t>&gt; </a:t>
            </a:r>
          </a:p>
        </p:txBody>
      </p:sp>
      <p:sp>
        <p:nvSpPr>
          <p:cNvPr id="7" name="Rectangle 6">
            <a:extLst>
              <a:ext uri="{FF2B5EF4-FFF2-40B4-BE49-F238E27FC236}">
                <a16:creationId xmlns:a16="http://schemas.microsoft.com/office/drawing/2014/main" id="{4A71D4AA-0D30-1445-B0D1-E4021BA198EB}"/>
              </a:ext>
            </a:extLst>
          </p:cNvPr>
          <p:cNvSpPr/>
          <p:nvPr/>
        </p:nvSpPr>
        <p:spPr>
          <a:xfrm>
            <a:off x="4500563" y="2195690"/>
            <a:ext cx="4572000" cy="954107"/>
          </a:xfrm>
          <a:prstGeom prst="rect">
            <a:avLst/>
          </a:prstGeom>
          <a:solidFill>
            <a:schemeClr val="accent1">
              <a:lumMod val="20000"/>
              <a:lumOff val="80000"/>
            </a:schemeClr>
          </a:solidFill>
        </p:spPr>
        <p:txBody>
          <a:bodyPr>
            <a:spAutoFit/>
          </a:bodyPr>
          <a:lstStyle/>
          <a:p>
            <a:r>
              <a:rPr lang="en-US" sz="1400" dirty="0">
                <a:solidFill>
                  <a:srgbClr val="24292E"/>
                </a:solidFill>
                <a:latin typeface="-apple-system"/>
              </a:rPr>
              <a:t>This would move the X position of the new window from off the screen sliding in from the right (</a:t>
            </a:r>
            <a:r>
              <a:rPr lang="en-US" sz="1400" dirty="0">
                <a:solidFill>
                  <a:srgbClr val="0366D6"/>
                </a:solidFill>
                <a:latin typeface="-apple-system"/>
                <a:hlinkClick r:id="rId2"/>
              </a:rPr>
              <a:t>100%p</a:t>
            </a:r>
            <a:r>
              <a:rPr lang="en-US" sz="1400" dirty="0">
                <a:solidFill>
                  <a:srgbClr val="24292E"/>
                </a:solidFill>
                <a:latin typeface="-apple-system"/>
              </a:rPr>
              <a:t> means the Activity should start at a position equal to the full width of the window).</a:t>
            </a:r>
            <a:endParaRPr lang="en-US" sz="1400" dirty="0"/>
          </a:p>
        </p:txBody>
      </p:sp>
      <p:sp>
        <p:nvSpPr>
          <p:cNvPr id="9" name="Rectangle 8">
            <a:extLst>
              <a:ext uri="{FF2B5EF4-FFF2-40B4-BE49-F238E27FC236}">
                <a16:creationId xmlns:a16="http://schemas.microsoft.com/office/drawing/2014/main" id="{47DBD146-2376-DC44-ADC1-4D5AFF392FF3}"/>
              </a:ext>
            </a:extLst>
          </p:cNvPr>
          <p:cNvSpPr/>
          <p:nvPr/>
        </p:nvSpPr>
        <p:spPr>
          <a:xfrm>
            <a:off x="5425135" y="3523486"/>
            <a:ext cx="2256130" cy="369332"/>
          </a:xfrm>
          <a:prstGeom prst="rect">
            <a:avLst/>
          </a:prstGeom>
          <a:solidFill>
            <a:srgbClr val="FFC000"/>
          </a:solidFill>
        </p:spPr>
        <p:txBody>
          <a:bodyPr wrap="none">
            <a:spAutoFit/>
          </a:bodyPr>
          <a:lstStyle/>
          <a:p>
            <a:r>
              <a:rPr lang="en-US" dirty="0">
                <a:solidFill>
                  <a:srgbClr val="24292E"/>
                </a:solidFill>
                <a:latin typeface="SFMono-Regular"/>
              </a:rPr>
              <a:t>res/</a:t>
            </a:r>
            <a:r>
              <a:rPr lang="en-US" dirty="0" err="1">
                <a:solidFill>
                  <a:srgbClr val="24292E"/>
                </a:solidFill>
                <a:latin typeface="SFMono-Regular"/>
              </a:rPr>
              <a:t>anim</a:t>
            </a:r>
            <a:r>
              <a:rPr lang="en-US" dirty="0">
                <a:solidFill>
                  <a:srgbClr val="24292E"/>
                </a:solidFill>
                <a:latin typeface="SFMono-Regular"/>
              </a:rPr>
              <a:t>/</a:t>
            </a:r>
            <a:r>
              <a:rPr lang="en-US" dirty="0" err="1">
                <a:solidFill>
                  <a:srgbClr val="24292E"/>
                </a:solidFill>
                <a:latin typeface="SFMono-Regular"/>
              </a:rPr>
              <a:t>left_out.xml</a:t>
            </a:r>
            <a:endParaRPr lang="en-US" dirty="0"/>
          </a:p>
        </p:txBody>
      </p:sp>
      <p:sp>
        <p:nvSpPr>
          <p:cNvPr id="12" name="Rectangle 11">
            <a:extLst>
              <a:ext uri="{FF2B5EF4-FFF2-40B4-BE49-F238E27FC236}">
                <a16:creationId xmlns:a16="http://schemas.microsoft.com/office/drawing/2014/main" id="{7E953E1E-8CB1-F24F-B93B-57FB446AE00F}"/>
              </a:ext>
            </a:extLst>
          </p:cNvPr>
          <p:cNvSpPr/>
          <p:nvPr/>
        </p:nvSpPr>
        <p:spPr>
          <a:xfrm>
            <a:off x="4500563" y="4781013"/>
            <a:ext cx="4572000" cy="954107"/>
          </a:xfrm>
          <a:prstGeom prst="rect">
            <a:avLst/>
          </a:prstGeom>
          <a:solidFill>
            <a:schemeClr val="accent1">
              <a:lumMod val="20000"/>
              <a:lumOff val="80000"/>
            </a:schemeClr>
          </a:solidFill>
        </p:spPr>
        <p:txBody>
          <a:bodyPr>
            <a:spAutoFit/>
          </a:bodyPr>
          <a:lstStyle/>
          <a:p>
            <a:r>
              <a:rPr lang="en-US" sz="1400" dirty="0">
                <a:solidFill>
                  <a:srgbClr val="24292E"/>
                </a:solidFill>
                <a:latin typeface="-apple-system"/>
              </a:rPr>
              <a:t>This causes the parent activity to slide off screen to left. When these animations run together, it creates the effect that the new activity is pushing the old one off the screen while sliding in.</a:t>
            </a:r>
            <a:endParaRPr lang="en-US" sz="1400" dirty="0"/>
          </a:p>
        </p:txBody>
      </p:sp>
    </p:spTree>
    <p:extLst>
      <p:ext uri="{BB962C8B-B14F-4D97-AF65-F5344CB8AC3E}">
        <p14:creationId xmlns:p14="http://schemas.microsoft.com/office/powerpoint/2010/main" val="4033013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1">
            <a:extLst>
              <a:ext uri="{FF2B5EF4-FFF2-40B4-BE49-F238E27FC236}">
                <a16:creationId xmlns:a16="http://schemas.microsoft.com/office/drawing/2014/main" id="{F4523473-C30F-124D-902B-19038184C50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CCDE6D-CB64-2943-9246-D4A7C1C67985}" type="datetime1">
              <a:rPr lang="en-US" altLang="en-US" smtClean="0">
                <a:latin typeface="Garamond" panose="02020404030301010803" pitchFamily="18" charset="0"/>
              </a:rPr>
              <a:pPr/>
              <a:t>4/5/21</a:t>
            </a:fld>
            <a:endParaRPr lang="en-US" altLang="en-US">
              <a:latin typeface="Garamond" panose="02020404030301010803" pitchFamily="18" charset="0"/>
            </a:endParaRPr>
          </a:p>
        </p:txBody>
      </p:sp>
      <p:sp>
        <p:nvSpPr>
          <p:cNvPr id="29698" name="Footer Placeholder 2">
            <a:extLst>
              <a:ext uri="{FF2B5EF4-FFF2-40B4-BE49-F238E27FC236}">
                <a16:creationId xmlns:a16="http://schemas.microsoft.com/office/drawing/2014/main" id="{72B08EB9-BD1A-E044-81F2-4B984EB3E88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29699" name="Slide Number Placeholder 3">
            <a:extLst>
              <a:ext uri="{FF2B5EF4-FFF2-40B4-BE49-F238E27FC236}">
                <a16:creationId xmlns:a16="http://schemas.microsoft.com/office/drawing/2014/main" id="{52206D89-51CF-7C4C-B8D2-88627906DE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7FCC0A-1AB5-094B-8E0F-A091B1F89F58}" type="slidenum">
              <a:rPr lang="en-US" altLang="en-US" smtClean="0">
                <a:latin typeface="Garamond" panose="02020404030301010803" pitchFamily="18" charset="0"/>
              </a:rPr>
              <a:pPr/>
              <a:t>19</a:t>
            </a:fld>
            <a:endParaRPr lang="en-US" altLang="en-US">
              <a:latin typeface="Garamond" panose="02020404030301010803" pitchFamily="18" charset="0"/>
            </a:endParaRPr>
          </a:p>
        </p:txBody>
      </p:sp>
      <p:sp>
        <p:nvSpPr>
          <p:cNvPr id="10" name="Rectangle 2">
            <a:extLst>
              <a:ext uri="{FF2B5EF4-FFF2-40B4-BE49-F238E27FC236}">
                <a16:creationId xmlns:a16="http://schemas.microsoft.com/office/drawing/2014/main" id="{3AAA5424-835B-254D-8E7D-8FF2946718D7}"/>
              </a:ext>
            </a:extLst>
          </p:cNvPr>
          <p:cNvSpPr txBox="1">
            <a:spLocks noChangeArrowheads="1"/>
          </p:cNvSpPr>
          <p:nvPr/>
        </p:nvSpPr>
        <p:spPr bwMode="auto">
          <a:xfrm>
            <a:off x="385763" y="282575"/>
            <a:ext cx="82296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200">
                <a:solidFill>
                  <a:schemeClr val="tx2"/>
                </a:solidFill>
                <a:latin typeface="+mj-lt"/>
                <a:ea typeface="+mj-ea"/>
                <a:cs typeface="ＭＳ Ｐゴシック" charset="0"/>
              </a:defRPr>
            </a:lvl1pPr>
            <a:lvl2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2pPr>
            <a:lvl3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3pPr>
            <a:lvl4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4pPr>
            <a:lvl5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5pPr>
            <a:lvl6pPr marL="457200" algn="l" rtl="0" fontAlgn="base">
              <a:spcBef>
                <a:spcPct val="0"/>
              </a:spcBef>
              <a:spcAft>
                <a:spcPct val="0"/>
              </a:spcAft>
              <a:defRPr sz="4200">
                <a:solidFill>
                  <a:schemeClr val="tx2"/>
                </a:solidFill>
                <a:latin typeface="Garamond" charset="0"/>
                <a:ea typeface="ＭＳ Ｐゴシック" charset="0"/>
                <a:cs typeface="Arial" charset="0"/>
              </a:defRPr>
            </a:lvl6pPr>
            <a:lvl7pPr marL="914400" algn="l" rtl="0" fontAlgn="base">
              <a:spcBef>
                <a:spcPct val="0"/>
              </a:spcBef>
              <a:spcAft>
                <a:spcPct val="0"/>
              </a:spcAft>
              <a:defRPr sz="4200">
                <a:solidFill>
                  <a:schemeClr val="tx2"/>
                </a:solidFill>
                <a:latin typeface="Garamond" charset="0"/>
                <a:ea typeface="ＭＳ Ｐゴシック" charset="0"/>
                <a:cs typeface="Arial" charset="0"/>
              </a:defRPr>
            </a:lvl7pPr>
            <a:lvl8pPr marL="1371600" algn="l" rtl="0" fontAlgn="base">
              <a:spcBef>
                <a:spcPct val="0"/>
              </a:spcBef>
              <a:spcAft>
                <a:spcPct val="0"/>
              </a:spcAft>
              <a:defRPr sz="4200">
                <a:solidFill>
                  <a:schemeClr val="tx2"/>
                </a:solidFill>
                <a:latin typeface="Garamond" charset="0"/>
                <a:ea typeface="ＭＳ Ｐゴシック" charset="0"/>
                <a:cs typeface="Arial" charset="0"/>
              </a:defRPr>
            </a:lvl8pPr>
            <a:lvl9pPr marL="1828800" algn="l" rtl="0" fontAlgn="base">
              <a:spcBef>
                <a:spcPct val="0"/>
              </a:spcBef>
              <a:spcAft>
                <a:spcPct val="0"/>
              </a:spcAft>
              <a:defRPr sz="4200">
                <a:solidFill>
                  <a:schemeClr val="tx2"/>
                </a:solidFill>
                <a:latin typeface="Garamond" charset="0"/>
                <a:ea typeface="ＭＳ Ｐゴシック" charset="0"/>
                <a:cs typeface="Arial" charset="0"/>
              </a:defRPr>
            </a:lvl9pPr>
          </a:lstStyle>
          <a:p>
            <a:pPr eaLnBrk="1" hangingPunct="1">
              <a:defRPr/>
            </a:pPr>
            <a:r>
              <a:rPr lang="en-US" altLang="en-US" sz="4000" kern="0" dirty="0">
                <a:cs typeface="ＭＳ Ｐゴシック" panose="020B0600070205080204" pitchFamily="34" charset="-128"/>
              </a:rPr>
              <a:t>Homework </a:t>
            </a:r>
            <a:r>
              <a:rPr lang="en-US" altLang="en-US" sz="4000" kern="0">
                <a:cs typeface="ＭＳ Ｐゴシック" panose="020B0600070205080204" pitchFamily="34" charset="-128"/>
              </a:rPr>
              <a:t>#2</a:t>
            </a:r>
            <a:r>
              <a:rPr lang="en-US" altLang="en-US" sz="4000" kern="0" dirty="0">
                <a:cs typeface="ＭＳ Ｐゴシック" panose="020B0600070205080204" pitchFamily="34" charset="-128"/>
              </a:rPr>
              <a:t>3</a:t>
            </a:r>
            <a:endParaRPr lang="en-US" altLang="en-US" sz="4000" kern="0" dirty="0"/>
          </a:p>
        </p:txBody>
      </p:sp>
      <p:sp>
        <p:nvSpPr>
          <p:cNvPr id="8" name="Rectangle 3">
            <a:extLst>
              <a:ext uri="{FF2B5EF4-FFF2-40B4-BE49-F238E27FC236}">
                <a16:creationId xmlns:a16="http://schemas.microsoft.com/office/drawing/2014/main" id="{D8184884-7549-7A4E-9B16-35AD128A92C0}"/>
              </a:ext>
            </a:extLst>
          </p:cNvPr>
          <p:cNvSpPr txBox="1">
            <a:spLocks noChangeArrowheads="1"/>
          </p:cNvSpPr>
          <p:nvPr/>
        </p:nvSpPr>
        <p:spPr bwMode="auto">
          <a:xfrm>
            <a:off x="457200" y="1106488"/>
            <a:ext cx="8006080"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ＭＳ Ｐゴシック" charset="0"/>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Arial" charset="0"/>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Arial" charset="0"/>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Arial" charset="0"/>
                <a:cs typeface="+mn-cs"/>
              </a:defRPr>
            </a:lvl5pPr>
            <a:lvl6pPr marL="21383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6pPr>
            <a:lvl7pPr marL="25955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7pPr>
            <a:lvl8pPr marL="30527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8pPr>
            <a:lvl9pPr marL="35099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9pPr>
          </a:lstStyle>
          <a:p>
            <a:pPr>
              <a:defRPr/>
            </a:pPr>
            <a:r>
              <a:rPr lang="en-US" altLang="en-US" sz="2000" kern="0" dirty="0">
                <a:cs typeface="ＭＳ Ｐゴシック" panose="020B0600070205080204" pitchFamily="34" charset="-128"/>
              </a:rPr>
              <a:t>Add </a:t>
            </a:r>
            <a:r>
              <a:rPr lang="en-US" altLang="zh-CN" sz="2000" kern="0" dirty="0">
                <a:cs typeface="ＭＳ Ｐゴシック" panose="020B0600070205080204" pitchFamily="34" charset="-128"/>
              </a:rPr>
              <a:t>one</a:t>
            </a:r>
            <a:r>
              <a:rPr lang="zh-CN" altLang="en-US" sz="2000" kern="0" dirty="0">
                <a:cs typeface="ＭＳ Ｐゴシック" panose="020B0600070205080204" pitchFamily="34" charset="-128"/>
              </a:rPr>
              <a:t> </a:t>
            </a:r>
            <a:r>
              <a:rPr lang="en-US" altLang="zh-CN" sz="2000" kern="0" dirty="0">
                <a:cs typeface="ＭＳ Ｐゴシック" panose="020B0600070205080204" pitchFamily="34" charset="-128"/>
              </a:rPr>
              <a:t>of</a:t>
            </a:r>
            <a:r>
              <a:rPr lang="zh-CN" altLang="en-US" sz="2000" kern="0" dirty="0">
                <a:cs typeface="ＭＳ Ｐゴシック" panose="020B0600070205080204" pitchFamily="34" charset="-128"/>
              </a:rPr>
              <a:t> </a:t>
            </a:r>
            <a:r>
              <a:rPr lang="en-US" altLang="zh-CN" sz="2000" kern="0" dirty="0">
                <a:cs typeface="ＭＳ Ｐゴシック" panose="020B0600070205080204" pitchFamily="34" charset="-128"/>
              </a:rPr>
              <a:t>the</a:t>
            </a:r>
            <a:r>
              <a:rPr lang="zh-CN" altLang="en-US" sz="2000" kern="0" dirty="0">
                <a:cs typeface="ＭＳ Ｐゴシック" panose="020B0600070205080204" pitchFamily="34" charset="-128"/>
              </a:rPr>
              <a:t> </a:t>
            </a:r>
            <a:r>
              <a:rPr lang="en-US" altLang="zh-CN" sz="2000" kern="0" dirty="0">
                <a:cs typeface="ＭＳ Ｐゴシック" panose="020B0600070205080204" pitchFamily="34" charset="-128"/>
              </a:rPr>
              <a:t>property</a:t>
            </a:r>
            <a:r>
              <a:rPr lang="zh-CN" altLang="en-US" sz="2000" kern="0" dirty="0">
                <a:cs typeface="ＭＳ Ｐゴシック" panose="020B0600070205080204" pitchFamily="34" charset="-128"/>
              </a:rPr>
              <a:t> </a:t>
            </a:r>
            <a:r>
              <a:rPr lang="en-US" altLang="zh-CN" sz="2000" kern="0" dirty="0">
                <a:cs typeface="ＭＳ Ｐゴシック" panose="020B0600070205080204" pitchFamily="34" charset="-128"/>
              </a:rPr>
              <a:t>animation</a:t>
            </a:r>
            <a:r>
              <a:rPr lang="zh-CN" altLang="en-US" sz="2000" kern="0" dirty="0">
                <a:cs typeface="ＭＳ Ｐゴシック" panose="020B0600070205080204" pitchFamily="34" charset="-128"/>
              </a:rPr>
              <a:t> </a:t>
            </a:r>
            <a:r>
              <a:rPr lang="en-US" altLang="zh-CN" sz="2000" kern="0" dirty="0">
                <a:cs typeface="ＭＳ Ｐゴシック" panose="020B0600070205080204" pitchFamily="34" charset="-128"/>
              </a:rPr>
              <a:t>to</a:t>
            </a:r>
            <a:r>
              <a:rPr lang="zh-CN" altLang="en-US" sz="2000" kern="0" dirty="0">
                <a:cs typeface="ＭＳ Ｐゴシック" panose="020B0600070205080204" pitchFamily="34" charset="-128"/>
              </a:rPr>
              <a:t> </a:t>
            </a:r>
            <a:r>
              <a:rPr lang="en-US" altLang="zh-CN" sz="2000" kern="0" dirty="0">
                <a:cs typeface="ＭＳ Ｐゴシック" panose="020B0600070205080204" pitchFamily="34" charset="-128"/>
              </a:rPr>
              <a:t>any</a:t>
            </a:r>
            <a:r>
              <a:rPr lang="zh-CN" altLang="en-US" sz="2000" kern="0" dirty="0">
                <a:cs typeface="ＭＳ Ｐゴシック" panose="020B0600070205080204" pitchFamily="34" charset="-128"/>
              </a:rPr>
              <a:t> </a:t>
            </a:r>
            <a:r>
              <a:rPr lang="en-US" altLang="zh-CN" sz="2000" kern="0" dirty="0">
                <a:cs typeface="ＭＳ Ｐゴシック" panose="020B0600070205080204" pitchFamily="34" charset="-128"/>
              </a:rPr>
              <a:t>of</a:t>
            </a:r>
            <a:r>
              <a:rPr lang="zh-CN" altLang="en-US" sz="2000" kern="0" dirty="0">
                <a:cs typeface="ＭＳ Ｐゴシック" panose="020B0600070205080204" pitchFamily="34" charset="-128"/>
              </a:rPr>
              <a:t> </a:t>
            </a:r>
            <a:r>
              <a:rPr lang="en-US" altLang="zh-CN" sz="2000" kern="0" dirty="0">
                <a:cs typeface="ＭＳ Ｐゴシック" panose="020B0600070205080204" pitchFamily="34" charset="-128"/>
              </a:rPr>
              <a:t>the</a:t>
            </a:r>
            <a:r>
              <a:rPr lang="zh-CN" altLang="en-US" sz="2000" kern="0" dirty="0">
                <a:cs typeface="ＭＳ Ｐゴシック" panose="020B0600070205080204" pitchFamily="34" charset="-128"/>
              </a:rPr>
              <a:t> </a:t>
            </a:r>
            <a:r>
              <a:rPr lang="en-US" altLang="zh-CN" sz="2000" kern="0" dirty="0">
                <a:cs typeface="ＭＳ Ｐゴシック" panose="020B0600070205080204" pitchFamily="34" charset="-128"/>
              </a:rPr>
              <a:t>previous</a:t>
            </a:r>
            <a:r>
              <a:rPr lang="zh-CN" altLang="en-US" sz="2000" kern="0" dirty="0">
                <a:cs typeface="ＭＳ Ｐゴシック" panose="020B0600070205080204" pitchFamily="34" charset="-128"/>
              </a:rPr>
              <a:t> </a:t>
            </a:r>
            <a:r>
              <a:rPr lang="en-US" altLang="zh-CN" sz="2000" kern="0" dirty="0">
                <a:cs typeface="ＭＳ Ｐゴシック" panose="020B0600070205080204" pitchFamily="34" charset="-128"/>
              </a:rPr>
              <a:t>projects</a:t>
            </a:r>
            <a:r>
              <a:rPr lang="zh-CN" altLang="en-US" sz="2000" kern="0" dirty="0">
                <a:cs typeface="ＭＳ Ｐゴシック" panose="020B0600070205080204" pitchFamily="34" charset="-128"/>
              </a:rPr>
              <a:t> </a:t>
            </a:r>
            <a:r>
              <a:rPr lang="en-US" altLang="zh-CN" sz="2000" kern="0" dirty="0">
                <a:cs typeface="ＭＳ Ｐゴシック" panose="020B0600070205080204" pitchFamily="34" charset="-128"/>
              </a:rPr>
              <a:t>where</a:t>
            </a:r>
            <a:r>
              <a:rPr lang="zh-CN" altLang="en-US" sz="2000" kern="0" dirty="0">
                <a:cs typeface="ＭＳ Ｐゴシック" panose="020B0600070205080204" pitchFamily="34" charset="-128"/>
              </a:rPr>
              <a:t> </a:t>
            </a:r>
            <a:r>
              <a:rPr lang="en-US" altLang="zh-CN" sz="2000" kern="0" dirty="0">
                <a:cs typeface="ＭＳ Ｐゴシック" panose="020B0600070205080204" pitchFamily="34" charset="-128"/>
              </a:rPr>
              <a:t>there</a:t>
            </a:r>
            <a:r>
              <a:rPr lang="zh-CN" altLang="en-US" sz="2000" kern="0" dirty="0">
                <a:cs typeface="ＭＳ Ｐゴシック" panose="020B0600070205080204" pitchFamily="34" charset="-128"/>
              </a:rPr>
              <a:t> </a:t>
            </a:r>
            <a:r>
              <a:rPr lang="en-US" altLang="zh-CN" sz="2000" kern="0" dirty="0">
                <a:cs typeface="ＭＳ Ｐゴシック" panose="020B0600070205080204" pitchFamily="34" charset="-128"/>
              </a:rPr>
              <a:t>is</a:t>
            </a:r>
            <a:r>
              <a:rPr lang="zh-CN" altLang="en-US" sz="2000" kern="0" dirty="0">
                <a:cs typeface="ＭＳ Ｐゴシック" panose="020B0600070205080204" pitchFamily="34" charset="-128"/>
              </a:rPr>
              <a:t> </a:t>
            </a:r>
            <a:r>
              <a:rPr lang="en-US" altLang="zh-CN" sz="2000" kern="0" dirty="0">
                <a:cs typeface="ＭＳ Ｐゴシック" panose="020B0600070205080204" pitchFamily="34" charset="-128"/>
              </a:rPr>
              <a:t>a</a:t>
            </a:r>
            <a:r>
              <a:rPr lang="zh-CN" altLang="en-US" sz="2000" kern="0" dirty="0">
                <a:cs typeface="ＭＳ Ｐゴシック" panose="020B0600070205080204" pitchFamily="34" charset="-128"/>
              </a:rPr>
              <a:t> </a:t>
            </a:r>
            <a:r>
              <a:rPr lang="en-US" altLang="zh-CN" sz="2000" kern="0" dirty="0">
                <a:cs typeface="ＭＳ Ｐゴシック" panose="020B0600070205080204" pitchFamily="34" charset="-128"/>
              </a:rPr>
              <a:t>button</a:t>
            </a:r>
            <a:endParaRPr lang="en-US" altLang="en-US" sz="2000" kern="0" dirty="0">
              <a:cs typeface="ＭＳ Ｐゴシック" panose="020B0600070205080204" pitchFamily="34" charset="-128"/>
            </a:endParaRPr>
          </a:p>
        </p:txBody>
      </p:sp>
    </p:spTree>
    <p:extLst>
      <p:ext uri="{BB962C8B-B14F-4D97-AF65-F5344CB8AC3E}">
        <p14:creationId xmlns:p14="http://schemas.microsoft.com/office/powerpoint/2010/main" val="3756384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Date Placeholder 1">
            <a:extLst>
              <a:ext uri="{FF2B5EF4-FFF2-40B4-BE49-F238E27FC236}">
                <a16:creationId xmlns:a16="http://schemas.microsoft.com/office/drawing/2014/main" id="{4BD7332F-7110-F64A-9713-496E06D85A5B}"/>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6CB7719-2D3D-0E48-A4A5-27A6836F53D9}" type="datetime1">
              <a:rPr lang="en-US" altLang="en-US" smtClean="0">
                <a:latin typeface="Garamond" panose="02020404030301010803" pitchFamily="18" charset="0"/>
              </a:rPr>
              <a:pPr/>
              <a:t>4/5/21</a:t>
            </a:fld>
            <a:endParaRPr lang="en-US" altLang="en-US">
              <a:latin typeface="Garamond" panose="02020404030301010803" pitchFamily="18" charset="0"/>
            </a:endParaRPr>
          </a:p>
        </p:txBody>
      </p:sp>
      <p:sp>
        <p:nvSpPr>
          <p:cNvPr id="17410" name="Footer Placeholder 2">
            <a:extLst>
              <a:ext uri="{FF2B5EF4-FFF2-40B4-BE49-F238E27FC236}">
                <a16:creationId xmlns:a16="http://schemas.microsoft.com/office/drawing/2014/main" id="{D57D9ECA-18CE-8543-9C4B-41FEC9BCD634}"/>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17411" name="Slide Number Placeholder 3">
            <a:extLst>
              <a:ext uri="{FF2B5EF4-FFF2-40B4-BE49-F238E27FC236}">
                <a16:creationId xmlns:a16="http://schemas.microsoft.com/office/drawing/2014/main" id="{14111199-0C64-B84C-82BA-709A2030227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2FAFC9C-CB66-5947-B73E-A5A83AC7CE9F}" type="slidenum">
              <a:rPr lang="en-US" altLang="en-US" smtClean="0">
                <a:latin typeface="Garamond" panose="02020404030301010803" pitchFamily="18" charset="0"/>
              </a:rPr>
              <a:pPr/>
              <a:t>2</a:t>
            </a:fld>
            <a:endParaRPr lang="en-US" altLang="en-US">
              <a:latin typeface="Garamond" panose="02020404030301010803" pitchFamily="18" charset="0"/>
            </a:endParaRPr>
          </a:p>
        </p:txBody>
      </p:sp>
      <p:sp>
        <p:nvSpPr>
          <p:cNvPr id="17412" name="Rectangle 2">
            <a:extLst>
              <a:ext uri="{FF2B5EF4-FFF2-40B4-BE49-F238E27FC236}">
                <a16:creationId xmlns:a16="http://schemas.microsoft.com/office/drawing/2014/main" id="{046F00A5-C617-5F4F-8D61-940ED4957319}"/>
              </a:ext>
            </a:extLst>
          </p:cNvPr>
          <p:cNvSpPr>
            <a:spLocks noGrp="1" noChangeArrowheads="1"/>
          </p:cNvSpPr>
          <p:nvPr>
            <p:ph type="title" idx="4294967295"/>
          </p:nvPr>
        </p:nvSpPr>
        <p:spPr>
          <a:xfrm>
            <a:off x="457200" y="277813"/>
            <a:ext cx="8229600" cy="763587"/>
          </a:xfrm>
        </p:spPr>
        <p:txBody>
          <a:bodyPr anchor="ctr"/>
          <a:lstStyle/>
          <a:p>
            <a:pPr eaLnBrk="1" hangingPunct="1"/>
            <a:r>
              <a:rPr lang="en-US" altLang="zh-CN" sz="3600" dirty="0"/>
              <a:t>Outline</a:t>
            </a:r>
            <a:endParaRPr lang="en-US" altLang="en-US" sz="3600" dirty="0"/>
          </a:p>
        </p:txBody>
      </p:sp>
      <p:sp>
        <p:nvSpPr>
          <p:cNvPr id="17413" name="Rectangle 3">
            <a:extLst>
              <a:ext uri="{FF2B5EF4-FFF2-40B4-BE49-F238E27FC236}">
                <a16:creationId xmlns:a16="http://schemas.microsoft.com/office/drawing/2014/main" id="{DEA0A542-7D28-A241-817E-8F870CAA6B65}"/>
              </a:ext>
            </a:extLst>
          </p:cNvPr>
          <p:cNvSpPr>
            <a:spLocks noGrp="1" noChangeArrowheads="1"/>
          </p:cNvSpPr>
          <p:nvPr>
            <p:ph type="body" idx="4294967295"/>
          </p:nvPr>
        </p:nvSpPr>
        <p:spPr>
          <a:xfrm>
            <a:off x="457200" y="1250950"/>
            <a:ext cx="8296275" cy="5062538"/>
          </a:xfrm>
        </p:spPr>
        <p:txBody>
          <a:bodyPr/>
          <a:lstStyle/>
          <a:p>
            <a:r>
              <a:rPr lang="en-US" altLang="en-US" sz="2400">
                <a:cs typeface="ＭＳ Ｐゴシック" panose="020B0600070205080204" pitchFamily="34" charset="-128"/>
              </a:rPr>
              <a:t>Animations (Part I)</a:t>
            </a:r>
            <a:endParaRPr lang="en-US" altLang="en-US" sz="2400" dirty="0">
              <a:cs typeface="ＭＳ Ｐゴシック" panose="020B0600070205080204" pitchFamily="34" charset="-128"/>
            </a:endParaRPr>
          </a:p>
          <a:p>
            <a:endParaRPr lang="en-US" altLang="en-US" sz="2400" dirty="0">
              <a:cs typeface="ＭＳ Ｐゴシック" panose="020B0600070205080204" pitchFamily="34" charset="-128"/>
            </a:endParaRPr>
          </a:p>
        </p:txBody>
      </p:sp>
      <p:sp>
        <p:nvSpPr>
          <p:cNvPr id="3" name="Rectangle 2">
            <a:extLst>
              <a:ext uri="{FF2B5EF4-FFF2-40B4-BE49-F238E27FC236}">
                <a16:creationId xmlns:a16="http://schemas.microsoft.com/office/drawing/2014/main" id="{02432257-463A-3E4A-B576-4E991EEFF3E4}"/>
              </a:ext>
            </a:extLst>
          </p:cNvPr>
          <p:cNvSpPr/>
          <p:nvPr/>
        </p:nvSpPr>
        <p:spPr>
          <a:xfrm>
            <a:off x="830317" y="1802552"/>
            <a:ext cx="6279931" cy="369332"/>
          </a:xfrm>
          <a:prstGeom prst="rect">
            <a:avLst/>
          </a:prstGeom>
          <a:solidFill>
            <a:schemeClr val="tx2">
              <a:lumMod val="20000"/>
              <a:lumOff val="80000"/>
            </a:schemeClr>
          </a:solidFill>
          <a:ln>
            <a:solidFill>
              <a:schemeClr val="accent1"/>
            </a:solidFill>
          </a:ln>
        </p:spPr>
        <p:txBody>
          <a:bodyPr wrap="square">
            <a:spAutoFit/>
          </a:bodyPr>
          <a:lstStyle/>
          <a:p>
            <a:r>
              <a:rPr lang="en-US" dirty="0">
                <a:hlinkClick r:id="rId3"/>
              </a:rPr>
              <a:t>https://github.com/codepath/android_guides/wiki/Animations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1">
            <a:extLst>
              <a:ext uri="{FF2B5EF4-FFF2-40B4-BE49-F238E27FC236}">
                <a16:creationId xmlns:a16="http://schemas.microsoft.com/office/drawing/2014/main" id="{F4523473-C30F-124D-902B-19038184C50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CCDE6D-CB64-2943-9246-D4A7C1C67985}" type="datetime1">
              <a:rPr lang="en-US" altLang="en-US" smtClean="0">
                <a:latin typeface="Garamond" panose="02020404030301010803" pitchFamily="18" charset="0"/>
              </a:rPr>
              <a:pPr/>
              <a:t>4/5/21</a:t>
            </a:fld>
            <a:endParaRPr lang="en-US" altLang="en-US">
              <a:latin typeface="Garamond" panose="02020404030301010803" pitchFamily="18" charset="0"/>
            </a:endParaRPr>
          </a:p>
        </p:txBody>
      </p:sp>
      <p:sp>
        <p:nvSpPr>
          <p:cNvPr id="29698" name="Footer Placeholder 2">
            <a:extLst>
              <a:ext uri="{FF2B5EF4-FFF2-40B4-BE49-F238E27FC236}">
                <a16:creationId xmlns:a16="http://schemas.microsoft.com/office/drawing/2014/main" id="{72B08EB9-BD1A-E044-81F2-4B984EB3E88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29699" name="Slide Number Placeholder 3">
            <a:extLst>
              <a:ext uri="{FF2B5EF4-FFF2-40B4-BE49-F238E27FC236}">
                <a16:creationId xmlns:a16="http://schemas.microsoft.com/office/drawing/2014/main" id="{52206D89-51CF-7C4C-B8D2-88627906DE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7FCC0A-1AB5-094B-8E0F-A091B1F89F58}" type="slidenum">
              <a:rPr lang="en-US" altLang="en-US" smtClean="0">
                <a:latin typeface="Garamond" panose="02020404030301010803" pitchFamily="18" charset="0"/>
              </a:rPr>
              <a:pPr/>
              <a:t>3</a:t>
            </a:fld>
            <a:endParaRPr lang="en-US" altLang="en-US">
              <a:latin typeface="Garamond" panose="02020404030301010803" pitchFamily="18" charset="0"/>
            </a:endParaRPr>
          </a:p>
        </p:txBody>
      </p:sp>
      <p:sp>
        <p:nvSpPr>
          <p:cNvPr id="10" name="Rectangle 2">
            <a:extLst>
              <a:ext uri="{FF2B5EF4-FFF2-40B4-BE49-F238E27FC236}">
                <a16:creationId xmlns:a16="http://schemas.microsoft.com/office/drawing/2014/main" id="{3AAA5424-835B-254D-8E7D-8FF2946718D7}"/>
              </a:ext>
            </a:extLst>
          </p:cNvPr>
          <p:cNvSpPr txBox="1">
            <a:spLocks noChangeArrowheads="1"/>
          </p:cNvSpPr>
          <p:nvPr/>
        </p:nvSpPr>
        <p:spPr bwMode="auto">
          <a:xfrm>
            <a:off x="385763" y="282575"/>
            <a:ext cx="82296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200">
                <a:solidFill>
                  <a:schemeClr val="tx2"/>
                </a:solidFill>
                <a:latin typeface="+mj-lt"/>
                <a:ea typeface="+mj-ea"/>
                <a:cs typeface="ＭＳ Ｐゴシック" charset="0"/>
              </a:defRPr>
            </a:lvl1pPr>
            <a:lvl2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2pPr>
            <a:lvl3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3pPr>
            <a:lvl4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4pPr>
            <a:lvl5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5pPr>
            <a:lvl6pPr marL="457200" algn="l" rtl="0" fontAlgn="base">
              <a:spcBef>
                <a:spcPct val="0"/>
              </a:spcBef>
              <a:spcAft>
                <a:spcPct val="0"/>
              </a:spcAft>
              <a:defRPr sz="4200">
                <a:solidFill>
                  <a:schemeClr val="tx2"/>
                </a:solidFill>
                <a:latin typeface="Garamond" charset="0"/>
                <a:ea typeface="ＭＳ Ｐゴシック" charset="0"/>
                <a:cs typeface="Arial" charset="0"/>
              </a:defRPr>
            </a:lvl6pPr>
            <a:lvl7pPr marL="914400" algn="l" rtl="0" fontAlgn="base">
              <a:spcBef>
                <a:spcPct val="0"/>
              </a:spcBef>
              <a:spcAft>
                <a:spcPct val="0"/>
              </a:spcAft>
              <a:defRPr sz="4200">
                <a:solidFill>
                  <a:schemeClr val="tx2"/>
                </a:solidFill>
                <a:latin typeface="Garamond" charset="0"/>
                <a:ea typeface="ＭＳ Ｐゴシック" charset="0"/>
                <a:cs typeface="Arial" charset="0"/>
              </a:defRPr>
            </a:lvl7pPr>
            <a:lvl8pPr marL="1371600" algn="l" rtl="0" fontAlgn="base">
              <a:spcBef>
                <a:spcPct val="0"/>
              </a:spcBef>
              <a:spcAft>
                <a:spcPct val="0"/>
              </a:spcAft>
              <a:defRPr sz="4200">
                <a:solidFill>
                  <a:schemeClr val="tx2"/>
                </a:solidFill>
                <a:latin typeface="Garamond" charset="0"/>
                <a:ea typeface="ＭＳ Ｐゴシック" charset="0"/>
                <a:cs typeface="Arial" charset="0"/>
              </a:defRPr>
            </a:lvl8pPr>
            <a:lvl9pPr marL="1828800" algn="l" rtl="0" fontAlgn="base">
              <a:spcBef>
                <a:spcPct val="0"/>
              </a:spcBef>
              <a:spcAft>
                <a:spcPct val="0"/>
              </a:spcAft>
              <a:defRPr sz="4200">
                <a:solidFill>
                  <a:schemeClr val="tx2"/>
                </a:solidFill>
                <a:latin typeface="Garamond" charset="0"/>
                <a:ea typeface="ＭＳ Ｐゴシック" charset="0"/>
                <a:cs typeface="Arial" charset="0"/>
              </a:defRPr>
            </a:lvl9pPr>
          </a:lstStyle>
          <a:p>
            <a:pPr eaLnBrk="1" hangingPunct="1">
              <a:defRPr/>
            </a:pPr>
            <a:r>
              <a:rPr lang="en-US" altLang="en-US" sz="4000" kern="0" dirty="0">
                <a:cs typeface="ＭＳ Ｐゴシック" panose="020B0600070205080204" pitchFamily="34" charset="-128"/>
              </a:rPr>
              <a:t>Animations Overview</a:t>
            </a:r>
          </a:p>
        </p:txBody>
      </p:sp>
      <p:sp>
        <p:nvSpPr>
          <p:cNvPr id="8" name="Rectangle 3">
            <a:extLst>
              <a:ext uri="{FF2B5EF4-FFF2-40B4-BE49-F238E27FC236}">
                <a16:creationId xmlns:a16="http://schemas.microsoft.com/office/drawing/2014/main" id="{D8184884-7549-7A4E-9B16-35AD128A92C0}"/>
              </a:ext>
            </a:extLst>
          </p:cNvPr>
          <p:cNvSpPr txBox="1">
            <a:spLocks noChangeArrowheads="1"/>
          </p:cNvSpPr>
          <p:nvPr/>
        </p:nvSpPr>
        <p:spPr bwMode="auto">
          <a:xfrm>
            <a:off x="457200" y="1106487"/>
            <a:ext cx="8006080" cy="490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ＭＳ Ｐゴシック" charset="0"/>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Arial" charset="0"/>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Arial" charset="0"/>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Arial" charset="0"/>
                <a:cs typeface="+mn-cs"/>
              </a:defRPr>
            </a:lvl5pPr>
            <a:lvl6pPr marL="21383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6pPr>
            <a:lvl7pPr marL="25955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7pPr>
            <a:lvl8pPr marL="30527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8pPr>
            <a:lvl9pPr marL="35099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9pPr>
          </a:lstStyle>
          <a:p>
            <a:pPr>
              <a:defRPr/>
            </a:pPr>
            <a:r>
              <a:rPr lang="en-US" altLang="en-US" sz="2400" kern="0" dirty="0">
                <a:cs typeface="ＭＳ Ｐゴシック" panose="020B0600070205080204" pitchFamily="34" charset="-128"/>
              </a:rPr>
              <a:t>Android supports powerful animations for both views and transitions between activities</a:t>
            </a:r>
          </a:p>
          <a:p>
            <a:pPr>
              <a:defRPr/>
            </a:pPr>
            <a:r>
              <a:rPr lang="en-US" altLang="en-US" sz="2400" kern="0" dirty="0">
                <a:cs typeface="ＭＳ Ｐゴシック" panose="020B0600070205080204" pitchFamily="34" charset="-128"/>
              </a:rPr>
              <a:t>There are three animation systems that work differently for different cases </a:t>
            </a:r>
          </a:p>
          <a:p>
            <a:pPr>
              <a:defRPr/>
            </a:pPr>
            <a:r>
              <a:rPr lang="en-US" altLang="en-US" sz="2400" kern="0" dirty="0">
                <a:cs typeface="ＭＳ Ｐゴシック" panose="020B0600070205080204" pitchFamily="34" charset="-128"/>
              </a:rPr>
              <a:t>These can be applied to anything within the Android application</a:t>
            </a:r>
          </a:p>
          <a:p>
            <a:pPr lvl="1">
              <a:defRPr/>
            </a:pPr>
            <a:r>
              <a:rPr lang="en-US" altLang="en-US" sz="2000" kern="0" dirty="0">
                <a:cs typeface="ＭＳ Ｐゴシック" panose="020B0600070205080204" pitchFamily="34" charset="-128"/>
              </a:rPr>
              <a:t>This is typically used for any dynamic movement for views including position changes, rotations, expansion or coloration changes</a:t>
            </a:r>
          </a:p>
          <a:p>
            <a:pPr>
              <a:defRPr/>
            </a:pPr>
            <a:r>
              <a:rPr lang="en-US" altLang="en-US" sz="2400" kern="0" dirty="0">
                <a:cs typeface="ＭＳ Ｐゴシック" panose="020B0600070205080204" pitchFamily="34" charset="-128"/>
              </a:rPr>
              <a:t>Animations like many resources for Android can be defined both through XML resources as well as dynamically within the Java code</a:t>
            </a:r>
            <a:endParaRPr lang="en-US" altLang="en-US" sz="1800" kern="0" dirty="0">
              <a:cs typeface="ＭＳ Ｐゴシック" panose="020B0600070205080204" pitchFamily="34" charset="-128"/>
            </a:endParaRPr>
          </a:p>
        </p:txBody>
      </p:sp>
    </p:spTree>
    <p:extLst>
      <p:ext uri="{BB962C8B-B14F-4D97-AF65-F5344CB8AC3E}">
        <p14:creationId xmlns:p14="http://schemas.microsoft.com/office/powerpoint/2010/main" val="824448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1">
            <a:extLst>
              <a:ext uri="{FF2B5EF4-FFF2-40B4-BE49-F238E27FC236}">
                <a16:creationId xmlns:a16="http://schemas.microsoft.com/office/drawing/2014/main" id="{F4523473-C30F-124D-902B-19038184C50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CCDE6D-CB64-2943-9246-D4A7C1C67985}" type="datetime1">
              <a:rPr lang="en-US" altLang="en-US" smtClean="0">
                <a:latin typeface="Garamond" panose="02020404030301010803" pitchFamily="18" charset="0"/>
              </a:rPr>
              <a:pPr/>
              <a:t>4/5/21</a:t>
            </a:fld>
            <a:endParaRPr lang="en-US" altLang="en-US">
              <a:latin typeface="Garamond" panose="02020404030301010803" pitchFamily="18" charset="0"/>
            </a:endParaRPr>
          </a:p>
        </p:txBody>
      </p:sp>
      <p:sp>
        <p:nvSpPr>
          <p:cNvPr id="29698" name="Footer Placeholder 2">
            <a:extLst>
              <a:ext uri="{FF2B5EF4-FFF2-40B4-BE49-F238E27FC236}">
                <a16:creationId xmlns:a16="http://schemas.microsoft.com/office/drawing/2014/main" id="{72B08EB9-BD1A-E044-81F2-4B984EB3E88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29699" name="Slide Number Placeholder 3">
            <a:extLst>
              <a:ext uri="{FF2B5EF4-FFF2-40B4-BE49-F238E27FC236}">
                <a16:creationId xmlns:a16="http://schemas.microsoft.com/office/drawing/2014/main" id="{52206D89-51CF-7C4C-B8D2-88627906DE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7FCC0A-1AB5-094B-8E0F-A091B1F89F58}" type="slidenum">
              <a:rPr lang="en-US" altLang="en-US" smtClean="0">
                <a:latin typeface="Garamond" panose="02020404030301010803" pitchFamily="18" charset="0"/>
              </a:rPr>
              <a:pPr/>
              <a:t>4</a:t>
            </a:fld>
            <a:endParaRPr lang="en-US" altLang="en-US">
              <a:latin typeface="Garamond" panose="02020404030301010803" pitchFamily="18" charset="0"/>
            </a:endParaRPr>
          </a:p>
        </p:txBody>
      </p:sp>
      <p:sp>
        <p:nvSpPr>
          <p:cNvPr id="10" name="Rectangle 2">
            <a:extLst>
              <a:ext uri="{FF2B5EF4-FFF2-40B4-BE49-F238E27FC236}">
                <a16:creationId xmlns:a16="http://schemas.microsoft.com/office/drawing/2014/main" id="{3AAA5424-835B-254D-8E7D-8FF2946718D7}"/>
              </a:ext>
            </a:extLst>
          </p:cNvPr>
          <p:cNvSpPr txBox="1">
            <a:spLocks noChangeArrowheads="1"/>
          </p:cNvSpPr>
          <p:nvPr/>
        </p:nvSpPr>
        <p:spPr bwMode="auto">
          <a:xfrm>
            <a:off x="385763" y="282575"/>
            <a:ext cx="82296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200">
                <a:solidFill>
                  <a:schemeClr val="tx2"/>
                </a:solidFill>
                <a:latin typeface="+mj-lt"/>
                <a:ea typeface="+mj-ea"/>
                <a:cs typeface="ＭＳ Ｐゴシック" charset="0"/>
              </a:defRPr>
            </a:lvl1pPr>
            <a:lvl2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2pPr>
            <a:lvl3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3pPr>
            <a:lvl4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4pPr>
            <a:lvl5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5pPr>
            <a:lvl6pPr marL="457200" algn="l" rtl="0" fontAlgn="base">
              <a:spcBef>
                <a:spcPct val="0"/>
              </a:spcBef>
              <a:spcAft>
                <a:spcPct val="0"/>
              </a:spcAft>
              <a:defRPr sz="4200">
                <a:solidFill>
                  <a:schemeClr val="tx2"/>
                </a:solidFill>
                <a:latin typeface="Garamond" charset="0"/>
                <a:ea typeface="ＭＳ Ｐゴシック" charset="0"/>
                <a:cs typeface="Arial" charset="0"/>
              </a:defRPr>
            </a:lvl6pPr>
            <a:lvl7pPr marL="914400" algn="l" rtl="0" fontAlgn="base">
              <a:spcBef>
                <a:spcPct val="0"/>
              </a:spcBef>
              <a:spcAft>
                <a:spcPct val="0"/>
              </a:spcAft>
              <a:defRPr sz="4200">
                <a:solidFill>
                  <a:schemeClr val="tx2"/>
                </a:solidFill>
                <a:latin typeface="Garamond" charset="0"/>
                <a:ea typeface="ＭＳ Ｐゴシック" charset="0"/>
                <a:cs typeface="Arial" charset="0"/>
              </a:defRPr>
            </a:lvl7pPr>
            <a:lvl8pPr marL="1371600" algn="l" rtl="0" fontAlgn="base">
              <a:spcBef>
                <a:spcPct val="0"/>
              </a:spcBef>
              <a:spcAft>
                <a:spcPct val="0"/>
              </a:spcAft>
              <a:defRPr sz="4200">
                <a:solidFill>
                  <a:schemeClr val="tx2"/>
                </a:solidFill>
                <a:latin typeface="Garamond" charset="0"/>
                <a:ea typeface="ＭＳ Ｐゴシック" charset="0"/>
                <a:cs typeface="Arial" charset="0"/>
              </a:defRPr>
            </a:lvl8pPr>
            <a:lvl9pPr marL="1828800" algn="l" rtl="0" fontAlgn="base">
              <a:spcBef>
                <a:spcPct val="0"/>
              </a:spcBef>
              <a:spcAft>
                <a:spcPct val="0"/>
              </a:spcAft>
              <a:defRPr sz="4200">
                <a:solidFill>
                  <a:schemeClr val="tx2"/>
                </a:solidFill>
                <a:latin typeface="Garamond" charset="0"/>
                <a:ea typeface="ＭＳ Ｐゴシック" charset="0"/>
                <a:cs typeface="Arial" charset="0"/>
              </a:defRPr>
            </a:lvl9pPr>
          </a:lstStyle>
          <a:p>
            <a:pPr eaLnBrk="1" hangingPunct="1">
              <a:defRPr/>
            </a:pPr>
            <a:r>
              <a:rPr lang="en-US" altLang="en-US" sz="4000" kern="0" dirty="0">
                <a:cs typeface="ＭＳ Ｐゴシック" panose="020B0600070205080204" pitchFamily="34" charset="-128"/>
              </a:rPr>
              <a:t>Animation Frameworks</a:t>
            </a:r>
          </a:p>
        </p:txBody>
      </p:sp>
      <p:sp>
        <p:nvSpPr>
          <p:cNvPr id="8" name="Rectangle 3">
            <a:extLst>
              <a:ext uri="{FF2B5EF4-FFF2-40B4-BE49-F238E27FC236}">
                <a16:creationId xmlns:a16="http://schemas.microsoft.com/office/drawing/2014/main" id="{D8184884-7549-7A4E-9B16-35AD128A92C0}"/>
              </a:ext>
            </a:extLst>
          </p:cNvPr>
          <p:cNvSpPr txBox="1">
            <a:spLocks noChangeArrowheads="1"/>
          </p:cNvSpPr>
          <p:nvPr/>
        </p:nvSpPr>
        <p:spPr bwMode="auto">
          <a:xfrm>
            <a:off x="457200" y="1106487"/>
            <a:ext cx="8006080" cy="490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ＭＳ Ｐゴシック" charset="0"/>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Arial" charset="0"/>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Arial" charset="0"/>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Arial" charset="0"/>
                <a:cs typeface="+mn-cs"/>
              </a:defRPr>
            </a:lvl5pPr>
            <a:lvl6pPr marL="21383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6pPr>
            <a:lvl7pPr marL="25955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7pPr>
            <a:lvl8pPr marL="30527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8pPr>
            <a:lvl9pPr marL="35099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9pPr>
          </a:lstStyle>
          <a:p>
            <a:pPr>
              <a:defRPr/>
            </a:pPr>
            <a:r>
              <a:rPr lang="en-US" altLang="en-US" sz="2400" kern="0" dirty="0">
                <a:cs typeface="ＭＳ Ｐゴシック" panose="020B0600070205080204" pitchFamily="34" charset="-128"/>
              </a:rPr>
              <a:t>Property Animations - The most powerful and flexible animation system introduced in Android 3.0</a:t>
            </a:r>
          </a:p>
          <a:p>
            <a:pPr>
              <a:defRPr/>
            </a:pPr>
            <a:r>
              <a:rPr lang="en-US" altLang="en-US" sz="2400" kern="0" dirty="0">
                <a:cs typeface="ＭＳ Ｐゴシック" panose="020B0600070205080204" pitchFamily="34" charset="-128"/>
              </a:rPr>
              <a:t>View Animations - Slower and less flexible; </a:t>
            </a:r>
            <a:r>
              <a:rPr lang="en-US" altLang="en-US" sz="2400" b="1" kern="0" dirty="0">
                <a:cs typeface="ＭＳ Ｐゴシック" panose="020B0600070205080204" pitchFamily="34" charset="-128"/>
              </a:rPr>
              <a:t>deprecated since property animations were introduced</a:t>
            </a:r>
          </a:p>
          <a:p>
            <a:pPr>
              <a:defRPr/>
            </a:pPr>
            <a:r>
              <a:rPr lang="en-US" altLang="en-US" sz="2400" kern="0" dirty="0">
                <a:cs typeface="ＭＳ Ｐゴシック" panose="020B0600070205080204" pitchFamily="34" charset="-128"/>
              </a:rPr>
              <a:t>Transition Animations - For Android 4.4 devices and above, the Transitions API framework enables layout changes within an activity</a:t>
            </a:r>
            <a:endParaRPr lang="en-US" altLang="en-US" sz="1800" kern="0" dirty="0">
              <a:cs typeface="ＭＳ Ｐゴシック" panose="020B0600070205080204" pitchFamily="34" charset="-128"/>
            </a:endParaRPr>
          </a:p>
        </p:txBody>
      </p:sp>
    </p:spTree>
    <p:extLst>
      <p:ext uri="{BB962C8B-B14F-4D97-AF65-F5344CB8AC3E}">
        <p14:creationId xmlns:p14="http://schemas.microsoft.com/office/powerpoint/2010/main" val="814472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1">
            <a:extLst>
              <a:ext uri="{FF2B5EF4-FFF2-40B4-BE49-F238E27FC236}">
                <a16:creationId xmlns:a16="http://schemas.microsoft.com/office/drawing/2014/main" id="{F4523473-C30F-124D-902B-19038184C50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CCDE6D-CB64-2943-9246-D4A7C1C67985}" type="datetime1">
              <a:rPr lang="en-US" altLang="en-US" smtClean="0">
                <a:latin typeface="Garamond" panose="02020404030301010803" pitchFamily="18" charset="0"/>
              </a:rPr>
              <a:pPr/>
              <a:t>4/5/21</a:t>
            </a:fld>
            <a:endParaRPr lang="en-US" altLang="en-US">
              <a:latin typeface="Garamond" panose="02020404030301010803" pitchFamily="18" charset="0"/>
            </a:endParaRPr>
          </a:p>
        </p:txBody>
      </p:sp>
      <p:sp>
        <p:nvSpPr>
          <p:cNvPr id="29698" name="Footer Placeholder 2">
            <a:extLst>
              <a:ext uri="{FF2B5EF4-FFF2-40B4-BE49-F238E27FC236}">
                <a16:creationId xmlns:a16="http://schemas.microsoft.com/office/drawing/2014/main" id="{72B08EB9-BD1A-E044-81F2-4B984EB3E88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29699" name="Slide Number Placeholder 3">
            <a:extLst>
              <a:ext uri="{FF2B5EF4-FFF2-40B4-BE49-F238E27FC236}">
                <a16:creationId xmlns:a16="http://schemas.microsoft.com/office/drawing/2014/main" id="{52206D89-51CF-7C4C-B8D2-88627906DE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7FCC0A-1AB5-094B-8E0F-A091B1F89F58}" type="slidenum">
              <a:rPr lang="en-US" altLang="en-US" smtClean="0">
                <a:latin typeface="Garamond" panose="02020404030301010803" pitchFamily="18" charset="0"/>
              </a:rPr>
              <a:pPr/>
              <a:t>5</a:t>
            </a:fld>
            <a:endParaRPr lang="en-US" altLang="en-US">
              <a:latin typeface="Garamond" panose="02020404030301010803" pitchFamily="18" charset="0"/>
            </a:endParaRPr>
          </a:p>
        </p:txBody>
      </p:sp>
      <p:sp>
        <p:nvSpPr>
          <p:cNvPr id="10" name="Rectangle 2">
            <a:extLst>
              <a:ext uri="{FF2B5EF4-FFF2-40B4-BE49-F238E27FC236}">
                <a16:creationId xmlns:a16="http://schemas.microsoft.com/office/drawing/2014/main" id="{3AAA5424-835B-254D-8E7D-8FF2946718D7}"/>
              </a:ext>
            </a:extLst>
          </p:cNvPr>
          <p:cNvSpPr txBox="1">
            <a:spLocks noChangeArrowheads="1"/>
          </p:cNvSpPr>
          <p:nvPr/>
        </p:nvSpPr>
        <p:spPr bwMode="auto">
          <a:xfrm>
            <a:off x="385763" y="282575"/>
            <a:ext cx="82296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200">
                <a:solidFill>
                  <a:schemeClr val="tx2"/>
                </a:solidFill>
                <a:latin typeface="+mj-lt"/>
                <a:ea typeface="+mj-ea"/>
                <a:cs typeface="ＭＳ Ｐゴシック" charset="0"/>
              </a:defRPr>
            </a:lvl1pPr>
            <a:lvl2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2pPr>
            <a:lvl3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3pPr>
            <a:lvl4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4pPr>
            <a:lvl5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5pPr>
            <a:lvl6pPr marL="457200" algn="l" rtl="0" fontAlgn="base">
              <a:spcBef>
                <a:spcPct val="0"/>
              </a:spcBef>
              <a:spcAft>
                <a:spcPct val="0"/>
              </a:spcAft>
              <a:defRPr sz="4200">
                <a:solidFill>
                  <a:schemeClr val="tx2"/>
                </a:solidFill>
                <a:latin typeface="Garamond" charset="0"/>
                <a:ea typeface="ＭＳ Ｐゴシック" charset="0"/>
                <a:cs typeface="Arial" charset="0"/>
              </a:defRPr>
            </a:lvl6pPr>
            <a:lvl7pPr marL="914400" algn="l" rtl="0" fontAlgn="base">
              <a:spcBef>
                <a:spcPct val="0"/>
              </a:spcBef>
              <a:spcAft>
                <a:spcPct val="0"/>
              </a:spcAft>
              <a:defRPr sz="4200">
                <a:solidFill>
                  <a:schemeClr val="tx2"/>
                </a:solidFill>
                <a:latin typeface="Garamond" charset="0"/>
                <a:ea typeface="ＭＳ Ｐゴシック" charset="0"/>
                <a:cs typeface="Arial" charset="0"/>
              </a:defRPr>
            </a:lvl7pPr>
            <a:lvl8pPr marL="1371600" algn="l" rtl="0" fontAlgn="base">
              <a:spcBef>
                <a:spcPct val="0"/>
              </a:spcBef>
              <a:spcAft>
                <a:spcPct val="0"/>
              </a:spcAft>
              <a:defRPr sz="4200">
                <a:solidFill>
                  <a:schemeClr val="tx2"/>
                </a:solidFill>
                <a:latin typeface="Garamond" charset="0"/>
                <a:ea typeface="ＭＳ Ｐゴシック" charset="0"/>
                <a:cs typeface="Arial" charset="0"/>
              </a:defRPr>
            </a:lvl8pPr>
            <a:lvl9pPr marL="1828800" algn="l" rtl="0" fontAlgn="base">
              <a:spcBef>
                <a:spcPct val="0"/>
              </a:spcBef>
              <a:spcAft>
                <a:spcPct val="0"/>
              </a:spcAft>
              <a:defRPr sz="4200">
                <a:solidFill>
                  <a:schemeClr val="tx2"/>
                </a:solidFill>
                <a:latin typeface="Garamond" charset="0"/>
                <a:ea typeface="ＭＳ Ｐゴシック" charset="0"/>
                <a:cs typeface="Arial" charset="0"/>
              </a:defRPr>
            </a:lvl9pPr>
          </a:lstStyle>
          <a:p>
            <a:pPr eaLnBrk="1" hangingPunct="1">
              <a:defRPr/>
            </a:pPr>
            <a:r>
              <a:rPr lang="en-US" altLang="en-US" sz="4000" kern="0" dirty="0">
                <a:cs typeface="ＭＳ Ｐゴシック" panose="020B0600070205080204" pitchFamily="34" charset="-128"/>
              </a:rPr>
              <a:t>Animation Types</a:t>
            </a:r>
          </a:p>
        </p:txBody>
      </p:sp>
      <p:sp>
        <p:nvSpPr>
          <p:cNvPr id="8" name="Rectangle 3">
            <a:extLst>
              <a:ext uri="{FF2B5EF4-FFF2-40B4-BE49-F238E27FC236}">
                <a16:creationId xmlns:a16="http://schemas.microsoft.com/office/drawing/2014/main" id="{D8184884-7549-7A4E-9B16-35AD128A92C0}"/>
              </a:ext>
            </a:extLst>
          </p:cNvPr>
          <p:cNvSpPr txBox="1">
            <a:spLocks noChangeArrowheads="1"/>
          </p:cNvSpPr>
          <p:nvPr/>
        </p:nvSpPr>
        <p:spPr bwMode="auto">
          <a:xfrm>
            <a:off x="457200" y="1106487"/>
            <a:ext cx="8006080" cy="490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ＭＳ Ｐゴシック" charset="0"/>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Arial" charset="0"/>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Arial" charset="0"/>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Arial" charset="0"/>
                <a:cs typeface="+mn-cs"/>
              </a:defRPr>
            </a:lvl5pPr>
            <a:lvl6pPr marL="21383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6pPr>
            <a:lvl7pPr marL="25955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7pPr>
            <a:lvl8pPr marL="30527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8pPr>
            <a:lvl9pPr marL="35099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9pPr>
          </a:lstStyle>
          <a:p>
            <a:pPr>
              <a:defRPr/>
            </a:pPr>
            <a:r>
              <a:rPr lang="en-US" altLang="en-US" sz="2000" kern="0" dirty="0">
                <a:cs typeface="ＭＳ Ｐゴシック" panose="020B0600070205080204" pitchFamily="34" charset="-128"/>
              </a:rPr>
              <a:t>Property Animations - This is the animation of any property between two values. Frequently used to animate views on screen such as rotating an image or fading out a button</a:t>
            </a:r>
          </a:p>
          <a:p>
            <a:pPr>
              <a:defRPr/>
            </a:pPr>
            <a:r>
              <a:rPr lang="en-US" altLang="en-US" sz="2000" kern="0" dirty="0">
                <a:cs typeface="ＭＳ Ｐゴシック" panose="020B0600070205080204" pitchFamily="34" charset="-128"/>
              </a:rPr>
              <a:t>Activity Transitions - Animates the transition as an Activity enters the screen when an Intent is executed</a:t>
            </a:r>
          </a:p>
          <a:p>
            <a:pPr>
              <a:defRPr/>
            </a:pPr>
            <a:r>
              <a:rPr lang="en-US" altLang="en-US" sz="2000" kern="0" dirty="0">
                <a:cs typeface="ＭＳ Ｐゴシック" panose="020B0600070205080204" pitchFamily="34" charset="-128"/>
              </a:rPr>
              <a:t>Fragment Transitions - Animates the transition as a fragment enters or exits the screen when a transaction occurs</a:t>
            </a:r>
          </a:p>
          <a:p>
            <a:pPr>
              <a:defRPr/>
            </a:pPr>
            <a:r>
              <a:rPr lang="en-US" altLang="en-US" sz="2000" kern="0" dirty="0">
                <a:cs typeface="ＭＳ Ｐゴシック" panose="020B0600070205080204" pitchFamily="34" charset="-128"/>
              </a:rPr>
              <a:t>Layout Animations - This allows us to enable animations on any layout container or other </a:t>
            </a:r>
            <a:r>
              <a:rPr lang="en-US" altLang="en-US" sz="2000" kern="0" dirty="0" err="1">
                <a:cs typeface="ＭＳ Ｐゴシック" panose="020B0600070205080204" pitchFamily="34" charset="-128"/>
              </a:rPr>
              <a:t>ViewGroup</a:t>
            </a:r>
            <a:r>
              <a:rPr lang="en-US" altLang="en-US" sz="2000" kern="0" dirty="0">
                <a:cs typeface="ＭＳ Ｐゴシック" panose="020B0600070205080204" pitchFamily="34" charset="-128"/>
              </a:rPr>
              <a:t> such as </a:t>
            </a:r>
            <a:r>
              <a:rPr lang="en-US" altLang="en-US" sz="2000" kern="0" dirty="0" err="1">
                <a:cs typeface="ＭＳ Ｐゴシック" panose="020B0600070205080204" pitchFamily="34" charset="-128"/>
              </a:rPr>
              <a:t>LinearLayout</a:t>
            </a:r>
            <a:r>
              <a:rPr lang="en-US" altLang="en-US" sz="2000" kern="0" dirty="0">
                <a:cs typeface="ＭＳ Ｐゴシック" panose="020B0600070205080204" pitchFamily="34" charset="-128"/>
              </a:rPr>
              <a:t>, </a:t>
            </a:r>
            <a:r>
              <a:rPr lang="en-US" altLang="en-US" sz="2000" kern="0" dirty="0" err="1">
                <a:cs typeface="ＭＳ Ｐゴシック" panose="020B0600070205080204" pitchFamily="34" charset="-128"/>
              </a:rPr>
              <a:t>RelativeLayout</a:t>
            </a:r>
            <a:r>
              <a:rPr lang="en-US" altLang="en-US" sz="2000" kern="0" dirty="0">
                <a:cs typeface="ＭＳ Ｐゴシック" panose="020B0600070205080204" pitchFamily="34" charset="-128"/>
              </a:rPr>
              <a:t>, or </a:t>
            </a:r>
            <a:r>
              <a:rPr lang="en-US" altLang="en-US" sz="2000" kern="0" dirty="0" err="1">
                <a:cs typeface="ＭＳ Ｐゴシック" panose="020B0600070205080204" pitchFamily="34" charset="-128"/>
              </a:rPr>
              <a:t>ListView</a:t>
            </a:r>
            <a:r>
              <a:rPr lang="en-US" altLang="en-US" sz="2000" kern="0" dirty="0">
                <a:cs typeface="ＭＳ Ｐゴシック" panose="020B0600070205080204" pitchFamily="34" charset="-128"/>
              </a:rPr>
              <a:t>. Using the Transitions API, the animations to the view changes can be specified</a:t>
            </a:r>
          </a:p>
          <a:p>
            <a:pPr>
              <a:defRPr/>
            </a:pPr>
            <a:r>
              <a:rPr lang="en-US" altLang="en-US" sz="2000" kern="0" dirty="0">
                <a:cs typeface="ＭＳ Ｐゴシック" panose="020B0600070205080204" pitchFamily="34" charset="-128"/>
              </a:rPr>
              <a:t>Drawable Animations - Used to animate by displaying </a:t>
            </a:r>
            <a:r>
              <a:rPr lang="en-US" altLang="en-US" sz="2000" kern="0" dirty="0" err="1">
                <a:cs typeface="ＭＳ Ｐゴシック" panose="020B0600070205080204" pitchFamily="34" charset="-128"/>
              </a:rPr>
              <a:t>drawables</a:t>
            </a:r>
            <a:r>
              <a:rPr lang="en-US" altLang="en-US" sz="2000" kern="0" dirty="0">
                <a:cs typeface="ＭＳ Ｐゴシック" panose="020B0600070205080204" pitchFamily="34" charset="-128"/>
              </a:rPr>
              <a:t> in quick succession</a:t>
            </a:r>
            <a:endParaRPr lang="en-US" altLang="en-US" sz="1600" kern="0" dirty="0">
              <a:cs typeface="ＭＳ Ｐゴシック" panose="020B0600070205080204" pitchFamily="34" charset="-128"/>
            </a:endParaRPr>
          </a:p>
        </p:txBody>
      </p:sp>
    </p:spTree>
    <p:extLst>
      <p:ext uri="{BB962C8B-B14F-4D97-AF65-F5344CB8AC3E}">
        <p14:creationId xmlns:p14="http://schemas.microsoft.com/office/powerpoint/2010/main" val="1923658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1">
            <a:extLst>
              <a:ext uri="{FF2B5EF4-FFF2-40B4-BE49-F238E27FC236}">
                <a16:creationId xmlns:a16="http://schemas.microsoft.com/office/drawing/2014/main" id="{F4523473-C30F-124D-902B-19038184C50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CCDE6D-CB64-2943-9246-D4A7C1C67985}" type="datetime1">
              <a:rPr lang="en-US" altLang="en-US" smtClean="0">
                <a:latin typeface="Garamond" panose="02020404030301010803" pitchFamily="18" charset="0"/>
              </a:rPr>
              <a:pPr/>
              <a:t>4/5/21</a:t>
            </a:fld>
            <a:endParaRPr lang="en-US" altLang="en-US">
              <a:latin typeface="Garamond" panose="02020404030301010803" pitchFamily="18" charset="0"/>
            </a:endParaRPr>
          </a:p>
        </p:txBody>
      </p:sp>
      <p:sp>
        <p:nvSpPr>
          <p:cNvPr id="29698" name="Footer Placeholder 2">
            <a:extLst>
              <a:ext uri="{FF2B5EF4-FFF2-40B4-BE49-F238E27FC236}">
                <a16:creationId xmlns:a16="http://schemas.microsoft.com/office/drawing/2014/main" id="{72B08EB9-BD1A-E044-81F2-4B984EB3E88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29699" name="Slide Number Placeholder 3">
            <a:extLst>
              <a:ext uri="{FF2B5EF4-FFF2-40B4-BE49-F238E27FC236}">
                <a16:creationId xmlns:a16="http://schemas.microsoft.com/office/drawing/2014/main" id="{52206D89-51CF-7C4C-B8D2-88627906DE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7FCC0A-1AB5-094B-8E0F-A091B1F89F58}" type="slidenum">
              <a:rPr lang="en-US" altLang="en-US" smtClean="0">
                <a:latin typeface="Garamond" panose="02020404030301010803" pitchFamily="18" charset="0"/>
              </a:rPr>
              <a:pPr/>
              <a:t>6</a:t>
            </a:fld>
            <a:endParaRPr lang="en-US" altLang="en-US">
              <a:latin typeface="Garamond" panose="02020404030301010803" pitchFamily="18" charset="0"/>
            </a:endParaRPr>
          </a:p>
        </p:txBody>
      </p:sp>
      <p:sp>
        <p:nvSpPr>
          <p:cNvPr id="10" name="Rectangle 2">
            <a:extLst>
              <a:ext uri="{FF2B5EF4-FFF2-40B4-BE49-F238E27FC236}">
                <a16:creationId xmlns:a16="http://schemas.microsoft.com/office/drawing/2014/main" id="{3AAA5424-835B-254D-8E7D-8FF2946718D7}"/>
              </a:ext>
            </a:extLst>
          </p:cNvPr>
          <p:cNvSpPr txBox="1">
            <a:spLocks noChangeArrowheads="1"/>
          </p:cNvSpPr>
          <p:nvPr/>
        </p:nvSpPr>
        <p:spPr bwMode="auto">
          <a:xfrm>
            <a:off x="385763" y="282575"/>
            <a:ext cx="82296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200">
                <a:solidFill>
                  <a:schemeClr val="tx2"/>
                </a:solidFill>
                <a:latin typeface="+mj-lt"/>
                <a:ea typeface="+mj-ea"/>
                <a:cs typeface="ＭＳ Ｐゴシック" charset="0"/>
              </a:defRPr>
            </a:lvl1pPr>
            <a:lvl2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2pPr>
            <a:lvl3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3pPr>
            <a:lvl4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4pPr>
            <a:lvl5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5pPr>
            <a:lvl6pPr marL="457200" algn="l" rtl="0" fontAlgn="base">
              <a:spcBef>
                <a:spcPct val="0"/>
              </a:spcBef>
              <a:spcAft>
                <a:spcPct val="0"/>
              </a:spcAft>
              <a:defRPr sz="4200">
                <a:solidFill>
                  <a:schemeClr val="tx2"/>
                </a:solidFill>
                <a:latin typeface="Garamond" charset="0"/>
                <a:ea typeface="ＭＳ Ｐゴシック" charset="0"/>
                <a:cs typeface="Arial" charset="0"/>
              </a:defRPr>
            </a:lvl6pPr>
            <a:lvl7pPr marL="914400" algn="l" rtl="0" fontAlgn="base">
              <a:spcBef>
                <a:spcPct val="0"/>
              </a:spcBef>
              <a:spcAft>
                <a:spcPct val="0"/>
              </a:spcAft>
              <a:defRPr sz="4200">
                <a:solidFill>
                  <a:schemeClr val="tx2"/>
                </a:solidFill>
                <a:latin typeface="Garamond" charset="0"/>
                <a:ea typeface="ＭＳ Ｐゴシック" charset="0"/>
                <a:cs typeface="Arial" charset="0"/>
              </a:defRPr>
            </a:lvl7pPr>
            <a:lvl8pPr marL="1371600" algn="l" rtl="0" fontAlgn="base">
              <a:spcBef>
                <a:spcPct val="0"/>
              </a:spcBef>
              <a:spcAft>
                <a:spcPct val="0"/>
              </a:spcAft>
              <a:defRPr sz="4200">
                <a:solidFill>
                  <a:schemeClr val="tx2"/>
                </a:solidFill>
                <a:latin typeface="Garamond" charset="0"/>
                <a:ea typeface="ＭＳ Ｐゴシック" charset="0"/>
                <a:cs typeface="Arial" charset="0"/>
              </a:defRPr>
            </a:lvl8pPr>
            <a:lvl9pPr marL="1828800" algn="l" rtl="0" fontAlgn="base">
              <a:spcBef>
                <a:spcPct val="0"/>
              </a:spcBef>
              <a:spcAft>
                <a:spcPct val="0"/>
              </a:spcAft>
              <a:defRPr sz="4200">
                <a:solidFill>
                  <a:schemeClr val="tx2"/>
                </a:solidFill>
                <a:latin typeface="Garamond" charset="0"/>
                <a:ea typeface="ＭＳ Ｐゴシック" charset="0"/>
                <a:cs typeface="Arial" charset="0"/>
              </a:defRPr>
            </a:lvl9pPr>
          </a:lstStyle>
          <a:p>
            <a:pPr eaLnBrk="1" hangingPunct="1">
              <a:defRPr/>
            </a:pPr>
            <a:r>
              <a:rPr lang="en-US" altLang="en-US" sz="4000" kern="0" dirty="0">
                <a:cs typeface="ＭＳ Ｐゴシック" panose="020B0600070205080204" pitchFamily="34" charset="-128"/>
              </a:rPr>
              <a:t>Material Animation Principles</a:t>
            </a:r>
          </a:p>
        </p:txBody>
      </p:sp>
      <p:sp>
        <p:nvSpPr>
          <p:cNvPr id="8" name="Rectangle 3">
            <a:extLst>
              <a:ext uri="{FF2B5EF4-FFF2-40B4-BE49-F238E27FC236}">
                <a16:creationId xmlns:a16="http://schemas.microsoft.com/office/drawing/2014/main" id="{D8184884-7549-7A4E-9B16-35AD128A92C0}"/>
              </a:ext>
            </a:extLst>
          </p:cNvPr>
          <p:cNvSpPr txBox="1">
            <a:spLocks noChangeArrowheads="1"/>
          </p:cNvSpPr>
          <p:nvPr/>
        </p:nvSpPr>
        <p:spPr bwMode="auto">
          <a:xfrm>
            <a:off x="457200" y="1106487"/>
            <a:ext cx="8006080" cy="490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ＭＳ Ｐゴシック" charset="0"/>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Arial" charset="0"/>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Arial" charset="0"/>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Arial" charset="0"/>
                <a:cs typeface="+mn-cs"/>
              </a:defRPr>
            </a:lvl5pPr>
            <a:lvl6pPr marL="21383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6pPr>
            <a:lvl7pPr marL="25955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7pPr>
            <a:lvl8pPr marL="30527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8pPr>
            <a:lvl9pPr marL="35099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9pPr>
          </a:lstStyle>
          <a:p>
            <a:pPr>
              <a:defRPr/>
            </a:pPr>
            <a:r>
              <a:rPr lang="en-US" altLang="en-US" sz="2000" kern="0" dirty="0">
                <a:cs typeface="ＭＳ Ｐゴシック" panose="020B0600070205080204" pitchFamily="34" charset="-128"/>
              </a:rPr>
              <a:t>Animation design guidelines: principles to consider when integrating animations and motion into your application</a:t>
            </a:r>
          </a:p>
          <a:p>
            <a:pPr>
              <a:defRPr/>
            </a:pPr>
            <a:r>
              <a:rPr lang="en-US" altLang="en-US" sz="2000" b="1" kern="0" dirty="0">
                <a:cs typeface="ＭＳ Ｐゴシック" panose="020B0600070205080204" pitchFamily="34" charset="-128"/>
              </a:rPr>
              <a:t>Authentic motion </a:t>
            </a:r>
            <a:r>
              <a:rPr lang="en-US" altLang="en-US" sz="2000" kern="0" dirty="0">
                <a:cs typeface="ＭＳ Ｐゴシック" panose="020B0600070205080204" pitchFamily="34" charset="-128"/>
              </a:rPr>
              <a:t>- Motion in the world of material design is not only beautiful, it builds meaning about the spatial relationships, functionality, and intention of the system</a:t>
            </a:r>
          </a:p>
          <a:p>
            <a:pPr>
              <a:defRPr/>
            </a:pPr>
            <a:r>
              <a:rPr lang="en-US" altLang="en-US" sz="2000" b="1" kern="0" dirty="0">
                <a:cs typeface="ＭＳ Ｐゴシック" panose="020B0600070205080204" pitchFamily="34" charset="-128"/>
              </a:rPr>
              <a:t>Responsive interaction </a:t>
            </a:r>
            <a:r>
              <a:rPr lang="en-US" altLang="en-US" sz="2000" kern="0" dirty="0">
                <a:cs typeface="ＭＳ Ｐゴシック" panose="020B0600070205080204" pitchFamily="34" charset="-128"/>
              </a:rPr>
              <a:t>- When a user interacts with an app; beautiful yet perfectly logical things happen, the user feels satisfied—even delighted</a:t>
            </a:r>
          </a:p>
          <a:p>
            <a:pPr>
              <a:defRPr/>
            </a:pPr>
            <a:r>
              <a:rPr lang="en-US" altLang="en-US" sz="2000" b="1" kern="0" dirty="0">
                <a:cs typeface="ＭＳ Ｐゴシック" panose="020B0600070205080204" pitchFamily="34" charset="-128"/>
              </a:rPr>
              <a:t>Meaningful transitions </a:t>
            </a:r>
            <a:r>
              <a:rPr lang="en-US" altLang="en-US" sz="2000" kern="0" dirty="0">
                <a:cs typeface="ＭＳ Ｐゴシック" panose="020B0600070205080204" pitchFamily="34" charset="-128"/>
              </a:rPr>
              <a:t>- Carefully choreographed motion design can effectively guide the user’s attention and focus through multiple steps of a process or procedure and avoid confusion</a:t>
            </a:r>
          </a:p>
          <a:p>
            <a:pPr>
              <a:defRPr/>
            </a:pPr>
            <a:r>
              <a:rPr lang="en-US" altLang="en-US" sz="2000" b="1" kern="0" dirty="0">
                <a:cs typeface="ＭＳ Ｐゴシック" panose="020B0600070205080204" pitchFamily="34" charset="-128"/>
              </a:rPr>
              <a:t>Delightful details </a:t>
            </a:r>
            <a:r>
              <a:rPr lang="en-US" altLang="en-US" sz="2000" kern="0" dirty="0">
                <a:cs typeface="ＭＳ Ｐゴシック" panose="020B0600070205080204" pitchFamily="34" charset="-128"/>
              </a:rPr>
              <a:t>- Animation can exist within all components of an app and at all scales, from finely detailed icons to key transitions and actions. All elements work together to construct a seamless experience and a beautiful, functional app</a:t>
            </a:r>
            <a:endParaRPr lang="en-US" altLang="en-US" sz="1600" kern="0" dirty="0">
              <a:cs typeface="ＭＳ Ｐゴシック" panose="020B0600070205080204" pitchFamily="34" charset="-128"/>
            </a:endParaRPr>
          </a:p>
        </p:txBody>
      </p:sp>
    </p:spTree>
    <p:extLst>
      <p:ext uri="{BB962C8B-B14F-4D97-AF65-F5344CB8AC3E}">
        <p14:creationId xmlns:p14="http://schemas.microsoft.com/office/powerpoint/2010/main" val="10607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1">
            <a:extLst>
              <a:ext uri="{FF2B5EF4-FFF2-40B4-BE49-F238E27FC236}">
                <a16:creationId xmlns:a16="http://schemas.microsoft.com/office/drawing/2014/main" id="{F4523473-C30F-124D-902B-19038184C50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CCDE6D-CB64-2943-9246-D4A7C1C67985}" type="datetime1">
              <a:rPr lang="en-US" altLang="en-US" smtClean="0">
                <a:latin typeface="Garamond" panose="02020404030301010803" pitchFamily="18" charset="0"/>
              </a:rPr>
              <a:pPr/>
              <a:t>4/5/21</a:t>
            </a:fld>
            <a:endParaRPr lang="en-US" altLang="en-US">
              <a:latin typeface="Garamond" panose="02020404030301010803" pitchFamily="18" charset="0"/>
            </a:endParaRPr>
          </a:p>
        </p:txBody>
      </p:sp>
      <p:sp>
        <p:nvSpPr>
          <p:cNvPr id="29698" name="Footer Placeholder 2">
            <a:extLst>
              <a:ext uri="{FF2B5EF4-FFF2-40B4-BE49-F238E27FC236}">
                <a16:creationId xmlns:a16="http://schemas.microsoft.com/office/drawing/2014/main" id="{72B08EB9-BD1A-E044-81F2-4B984EB3E88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29699" name="Slide Number Placeholder 3">
            <a:extLst>
              <a:ext uri="{FF2B5EF4-FFF2-40B4-BE49-F238E27FC236}">
                <a16:creationId xmlns:a16="http://schemas.microsoft.com/office/drawing/2014/main" id="{52206D89-51CF-7C4C-B8D2-88627906DE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7FCC0A-1AB5-094B-8E0F-A091B1F89F58}" type="slidenum">
              <a:rPr lang="en-US" altLang="en-US" smtClean="0">
                <a:latin typeface="Garamond" panose="02020404030301010803" pitchFamily="18" charset="0"/>
              </a:rPr>
              <a:pPr/>
              <a:t>7</a:t>
            </a:fld>
            <a:endParaRPr lang="en-US" altLang="en-US">
              <a:latin typeface="Garamond" panose="02020404030301010803" pitchFamily="18" charset="0"/>
            </a:endParaRPr>
          </a:p>
        </p:txBody>
      </p:sp>
      <p:sp>
        <p:nvSpPr>
          <p:cNvPr id="10" name="Rectangle 2">
            <a:extLst>
              <a:ext uri="{FF2B5EF4-FFF2-40B4-BE49-F238E27FC236}">
                <a16:creationId xmlns:a16="http://schemas.microsoft.com/office/drawing/2014/main" id="{3AAA5424-835B-254D-8E7D-8FF2946718D7}"/>
              </a:ext>
            </a:extLst>
          </p:cNvPr>
          <p:cNvSpPr txBox="1">
            <a:spLocks noChangeArrowheads="1"/>
          </p:cNvSpPr>
          <p:nvPr/>
        </p:nvSpPr>
        <p:spPr bwMode="auto">
          <a:xfrm>
            <a:off x="385763" y="282575"/>
            <a:ext cx="82296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200">
                <a:solidFill>
                  <a:schemeClr val="tx2"/>
                </a:solidFill>
                <a:latin typeface="+mj-lt"/>
                <a:ea typeface="+mj-ea"/>
                <a:cs typeface="ＭＳ Ｐゴシック" charset="0"/>
              </a:defRPr>
            </a:lvl1pPr>
            <a:lvl2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2pPr>
            <a:lvl3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3pPr>
            <a:lvl4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4pPr>
            <a:lvl5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5pPr>
            <a:lvl6pPr marL="457200" algn="l" rtl="0" fontAlgn="base">
              <a:spcBef>
                <a:spcPct val="0"/>
              </a:spcBef>
              <a:spcAft>
                <a:spcPct val="0"/>
              </a:spcAft>
              <a:defRPr sz="4200">
                <a:solidFill>
                  <a:schemeClr val="tx2"/>
                </a:solidFill>
                <a:latin typeface="Garamond" charset="0"/>
                <a:ea typeface="ＭＳ Ｐゴシック" charset="0"/>
                <a:cs typeface="Arial" charset="0"/>
              </a:defRPr>
            </a:lvl6pPr>
            <a:lvl7pPr marL="914400" algn="l" rtl="0" fontAlgn="base">
              <a:spcBef>
                <a:spcPct val="0"/>
              </a:spcBef>
              <a:spcAft>
                <a:spcPct val="0"/>
              </a:spcAft>
              <a:defRPr sz="4200">
                <a:solidFill>
                  <a:schemeClr val="tx2"/>
                </a:solidFill>
                <a:latin typeface="Garamond" charset="0"/>
                <a:ea typeface="ＭＳ Ｐゴシック" charset="0"/>
                <a:cs typeface="Arial" charset="0"/>
              </a:defRPr>
            </a:lvl7pPr>
            <a:lvl8pPr marL="1371600" algn="l" rtl="0" fontAlgn="base">
              <a:spcBef>
                <a:spcPct val="0"/>
              </a:spcBef>
              <a:spcAft>
                <a:spcPct val="0"/>
              </a:spcAft>
              <a:defRPr sz="4200">
                <a:solidFill>
                  <a:schemeClr val="tx2"/>
                </a:solidFill>
                <a:latin typeface="Garamond" charset="0"/>
                <a:ea typeface="ＭＳ Ｐゴシック" charset="0"/>
                <a:cs typeface="Arial" charset="0"/>
              </a:defRPr>
            </a:lvl8pPr>
            <a:lvl9pPr marL="1828800" algn="l" rtl="0" fontAlgn="base">
              <a:spcBef>
                <a:spcPct val="0"/>
              </a:spcBef>
              <a:spcAft>
                <a:spcPct val="0"/>
              </a:spcAft>
              <a:defRPr sz="4200">
                <a:solidFill>
                  <a:schemeClr val="tx2"/>
                </a:solidFill>
                <a:latin typeface="Garamond" charset="0"/>
                <a:ea typeface="ＭＳ Ｐゴシック" charset="0"/>
                <a:cs typeface="Arial" charset="0"/>
              </a:defRPr>
            </a:lvl9pPr>
          </a:lstStyle>
          <a:p>
            <a:pPr eaLnBrk="1" hangingPunct="1">
              <a:defRPr/>
            </a:pPr>
            <a:r>
              <a:rPr lang="en-US" altLang="en-US" sz="4000" kern="0" dirty="0">
                <a:cs typeface="ＭＳ Ｐゴシック" panose="020B0600070205080204" pitchFamily="34" charset="-128"/>
              </a:rPr>
              <a:t>Property Animations</a:t>
            </a:r>
          </a:p>
        </p:txBody>
      </p:sp>
      <p:sp>
        <p:nvSpPr>
          <p:cNvPr id="8" name="Rectangle 3">
            <a:extLst>
              <a:ext uri="{FF2B5EF4-FFF2-40B4-BE49-F238E27FC236}">
                <a16:creationId xmlns:a16="http://schemas.microsoft.com/office/drawing/2014/main" id="{D8184884-7549-7A4E-9B16-35AD128A92C0}"/>
              </a:ext>
            </a:extLst>
          </p:cNvPr>
          <p:cNvSpPr txBox="1">
            <a:spLocks noChangeArrowheads="1"/>
          </p:cNvSpPr>
          <p:nvPr/>
        </p:nvSpPr>
        <p:spPr bwMode="auto">
          <a:xfrm>
            <a:off x="457200" y="1106487"/>
            <a:ext cx="8006080" cy="490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ＭＳ Ｐゴシック" charset="0"/>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Arial" charset="0"/>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Arial" charset="0"/>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Arial" charset="0"/>
                <a:cs typeface="+mn-cs"/>
              </a:defRPr>
            </a:lvl5pPr>
            <a:lvl6pPr marL="21383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6pPr>
            <a:lvl7pPr marL="25955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7pPr>
            <a:lvl8pPr marL="30527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8pPr>
            <a:lvl9pPr marL="35099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9pPr>
          </a:lstStyle>
          <a:p>
            <a:pPr>
              <a:defRPr/>
            </a:pPr>
            <a:r>
              <a:rPr lang="en-US" altLang="en-US" sz="2000" kern="0" dirty="0">
                <a:cs typeface="ＭＳ Ｐゴシック" panose="020B0600070205080204" pitchFamily="34" charset="-128"/>
              </a:rPr>
              <a:t>Common properties commonly animated on views include</a:t>
            </a:r>
            <a:endParaRPr lang="en-US" altLang="en-US" sz="1600" kern="0" dirty="0">
              <a:cs typeface="ＭＳ Ｐゴシック" panose="020B0600070205080204" pitchFamily="34" charset="-128"/>
            </a:endParaRPr>
          </a:p>
        </p:txBody>
      </p:sp>
      <p:graphicFrame>
        <p:nvGraphicFramePr>
          <p:cNvPr id="2" name="Table 1">
            <a:extLst>
              <a:ext uri="{FF2B5EF4-FFF2-40B4-BE49-F238E27FC236}">
                <a16:creationId xmlns:a16="http://schemas.microsoft.com/office/drawing/2014/main" id="{63049995-7918-6F47-995D-496CBA33A5BF}"/>
              </a:ext>
            </a:extLst>
          </p:cNvPr>
          <p:cNvGraphicFramePr>
            <a:graphicFrameLocks noGrp="1"/>
          </p:cNvGraphicFramePr>
          <p:nvPr>
            <p:extLst>
              <p:ext uri="{D42A27DB-BD31-4B8C-83A1-F6EECF244321}">
                <p14:modId xmlns:p14="http://schemas.microsoft.com/office/powerpoint/2010/main" val="2640392314"/>
              </p:ext>
            </p:extLst>
          </p:nvPr>
        </p:nvGraphicFramePr>
        <p:xfrm>
          <a:off x="1001438" y="1931921"/>
          <a:ext cx="6762750" cy="2606040"/>
        </p:xfrm>
        <a:graphic>
          <a:graphicData uri="http://schemas.openxmlformats.org/drawingml/2006/table">
            <a:tbl>
              <a:tblPr/>
              <a:tblGrid>
                <a:gridCol w="3381375">
                  <a:extLst>
                    <a:ext uri="{9D8B030D-6E8A-4147-A177-3AD203B41FA5}">
                      <a16:colId xmlns:a16="http://schemas.microsoft.com/office/drawing/2014/main" val="2444504336"/>
                    </a:ext>
                  </a:extLst>
                </a:gridCol>
                <a:gridCol w="3381375">
                  <a:extLst>
                    <a:ext uri="{9D8B030D-6E8A-4147-A177-3AD203B41FA5}">
                      <a16:colId xmlns:a16="http://schemas.microsoft.com/office/drawing/2014/main" val="1551567391"/>
                    </a:ext>
                  </a:extLst>
                </a:gridCol>
              </a:tblGrid>
              <a:tr h="0">
                <a:tc>
                  <a:txBody>
                    <a:bodyPr/>
                    <a:lstStyle/>
                    <a:p>
                      <a:r>
                        <a:rPr lang="en-US" b="1">
                          <a:effectLst/>
                        </a:rPr>
                        <a:t>Property</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b="1">
                          <a:effectLst/>
                        </a:rPr>
                        <a:t>Description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749488851"/>
                  </a:ext>
                </a:extLst>
              </a:tr>
              <a:tr h="0">
                <a:tc>
                  <a:txBody>
                    <a:bodyPr/>
                    <a:lstStyle/>
                    <a:p>
                      <a:r>
                        <a:rPr lang="en-US">
                          <a:effectLst/>
                        </a:rPr>
                        <a:t>alpha</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Fade in or out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786722193"/>
                  </a:ext>
                </a:extLst>
              </a:tr>
              <a:tr h="0">
                <a:tc>
                  <a:txBody>
                    <a:bodyPr/>
                    <a:lstStyle/>
                    <a:p>
                      <a:r>
                        <a:rPr lang="en-US">
                          <a:effectLst/>
                        </a:rPr>
                        <a:t>rotation, rotationX, rotationY</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Spin or flip</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18383130"/>
                  </a:ext>
                </a:extLst>
              </a:tr>
              <a:tr h="0">
                <a:tc>
                  <a:txBody>
                    <a:bodyPr/>
                    <a:lstStyle/>
                    <a:p>
                      <a:r>
                        <a:rPr lang="en-US">
                          <a:effectLst/>
                        </a:rPr>
                        <a:t>scaleX, scaleY</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Grow or shrink</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168632338"/>
                  </a:ext>
                </a:extLst>
              </a:tr>
              <a:tr h="0">
                <a:tc>
                  <a:txBody>
                    <a:bodyPr/>
                    <a:lstStyle/>
                    <a:p>
                      <a:r>
                        <a:rPr lang="en-US">
                          <a:effectLst/>
                        </a:rPr>
                        <a:t>x, y, z</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Position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562362643"/>
                  </a:ext>
                </a:extLst>
              </a:tr>
              <a:tr h="0">
                <a:tc>
                  <a:txBody>
                    <a:bodyPr/>
                    <a:lstStyle/>
                    <a:p>
                      <a:r>
                        <a:rPr lang="en-US">
                          <a:effectLst/>
                        </a:rPr>
                        <a:t>translationX, translationY, </a:t>
                      </a:r>
                      <a:r>
                        <a:rPr lang="en-US" b="1">
                          <a:effectLst/>
                        </a:rPr>
                        <a:t>translationZ (API 21+)</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dirty="0">
                          <a:effectLst/>
                        </a:rPr>
                        <a:t>Offset from Position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633833453"/>
                  </a:ext>
                </a:extLst>
              </a:tr>
            </a:tbl>
          </a:graphicData>
        </a:graphic>
      </p:graphicFrame>
    </p:spTree>
    <p:extLst>
      <p:ext uri="{BB962C8B-B14F-4D97-AF65-F5344CB8AC3E}">
        <p14:creationId xmlns:p14="http://schemas.microsoft.com/office/powerpoint/2010/main" val="3938249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1">
            <a:extLst>
              <a:ext uri="{FF2B5EF4-FFF2-40B4-BE49-F238E27FC236}">
                <a16:creationId xmlns:a16="http://schemas.microsoft.com/office/drawing/2014/main" id="{F4523473-C30F-124D-902B-19038184C50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CCDE6D-CB64-2943-9246-D4A7C1C67985}" type="datetime1">
              <a:rPr lang="en-US" altLang="en-US" smtClean="0">
                <a:latin typeface="Garamond" panose="02020404030301010803" pitchFamily="18" charset="0"/>
              </a:rPr>
              <a:pPr/>
              <a:t>4/5/21</a:t>
            </a:fld>
            <a:endParaRPr lang="en-US" altLang="en-US">
              <a:latin typeface="Garamond" panose="02020404030301010803" pitchFamily="18" charset="0"/>
            </a:endParaRPr>
          </a:p>
        </p:txBody>
      </p:sp>
      <p:sp>
        <p:nvSpPr>
          <p:cNvPr id="29698" name="Footer Placeholder 2">
            <a:extLst>
              <a:ext uri="{FF2B5EF4-FFF2-40B4-BE49-F238E27FC236}">
                <a16:creationId xmlns:a16="http://schemas.microsoft.com/office/drawing/2014/main" id="{72B08EB9-BD1A-E044-81F2-4B984EB3E88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29699" name="Slide Number Placeholder 3">
            <a:extLst>
              <a:ext uri="{FF2B5EF4-FFF2-40B4-BE49-F238E27FC236}">
                <a16:creationId xmlns:a16="http://schemas.microsoft.com/office/drawing/2014/main" id="{52206D89-51CF-7C4C-B8D2-88627906DE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7FCC0A-1AB5-094B-8E0F-A091B1F89F58}" type="slidenum">
              <a:rPr lang="en-US" altLang="en-US" smtClean="0">
                <a:latin typeface="Garamond" panose="02020404030301010803" pitchFamily="18" charset="0"/>
              </a:rPr>
              <a:pPr/>
              <a:t>8</a:t>
            </a:fld>
            <a:endParaRPr lang="en-US" altLang="en-US">
              <a:latin typeface="Garamond" panose="02020404030301010803" pitchFamily="18" charset="0"/>
            </a:endParaRPr>
          </a:p>
        </p:txBody>
      </p:sp>
      <p:sp>
        <p:nvSpPr>
          <p:cNvPr id="10" name="Rectangle 2">
            <a:extLst>
              <a:ext uri="{FF2B5EF4-FFF2-40B4-BE49-F238E27FC236}">
                <a16:creationId xmlns:a16="http://schemas.microsoft.com/office/drawing/2014/main" id="{3AAA5424-835B-254D-8E7D-8FF2946718D7}"/>
              </a:ext>
            </a:extLst>
          </p:cNvPr>
          <p:cNvSpPr txBox="1">
            <a:spLocks noChangeArrowheads="1"/>
          </p:cNvSpPr>
          <p:nvPr/>
        </p:nvSpPr>
        <p:spPr bwMode="auto">
          <a:xfrm>
            <a:off x="385763" y="326119"/>
            <a:ext cx="82296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200">
                <a:solidFill>
                  <a:schemeClr val="tx2"/>
                </a:solidFill>
                <a:latin typeface="+mj-lt"/>
                <a:ea typeface="+mj-ea"/>
                <a:cs typeface="ＭＳ Ｐゴシック" charset="0"/>
              </a:defRPr>
            </a:lvl1pPr>
            <a:lvl2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2pPr>
            <a:lvl3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3pPr>
            <a:lvl4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4pPr>
            <a:lvl5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5pPr>
            <a:lvl6pPr marL="457200" algn="l" rtl="0" fontAlgn="base">
              <a:spcBef>
                <a:spcPct val="0"/>
              </a:spcBef>
              <a:spcAft>
                <a:spcPct val="0"/>
              </a:spcAft>
              <a:defRPr sz="4200">
                <a:solidFill>
                  <a:schemeClr val="tx2"/>
                </a:solidFill>
                <a:latin typeface="Garamond" charset="0"/>
                <a:ea typeface="ＭＳ Ｐゴシック" charset="0"/>
                <a:cs typeface="Arial" charset="0"/>
              </a:defRPr>
            </a:lvl6pPr>
            <a:lvl7pPr marL="914400" algn="l" rtl="0" fontAlgn="base">
              <a:spcBef>
                <a:spcPct val="0"/>
              </a:spcBef>
              <a:spcAft>
                <a:spcPct val="0"/>
              </a:spcAft>
              <a:defRPr sz="4200">
                <a:solidFill>
                  <a:schemeClr val="tx2"/>
                </a:solidFill>
                <a:latin typeface="Garamond" charset="0"/>
                <a:ea typeface="ＭＳ Ｐゴシック" charset="0"/>
                <a:cs typeface="Arial" charset="0"/>
              </a:defRPr>
            </a:lvl7pPr>
            <a:lvl8pPr marL="1371600" algn="l" rtl="0" fontAlgn="base">
              <a:spcBef>
                <a:spcPct val="0"/>
              </a:spcBef>
              <a:spcAft>
                <a:spcPct val="0"/>
              </a:spcAft>
              <a:defRPr sz="4200">
                <a:solidFill>
                  <a:schemeClr val="tx2"/>
                </a:solidFill>
                <a:latin typeface="Garamond" charset="0"/>
                <a:ea typeface="ＭＳ Ｐゴシック" charset="0"/>
                <a:cs typeface="Arial" charset="0"/>
              </a:defRPr>
            </a:lvl8pPr>
            <a:lvl9pPr marL="1828800" algn="l" rtl="0" fontAlgn="base">
              <a:spcBef>
                <a:spcPct val="0"/>
              </a:spcBef>
              <a:spcAft>
                <a:spcPct val="0"/>
              </a:spcAft>
              <a:defRPr sz="4200">
                <a:solidFill>
                  <a:schemeClr val="tx2"/>
                </a:solidFill>
                <a:latin typeface="Garamond" charset="0"/>
                <a:ea typeface="ＭＳ Ｐゴシック" charset="0"/>
                <a:cs typeface="Arial" charset="0"/>
              </a:defRPr>
            </a:lvl9pPr>
          </a:lstStyle>
          <a:p>
            <a:pPr eaLnBrk="1" hangingPunct="1">
              <a:defRPr/>
            </a:pPr>
            <a:r>
              <a:rPr lang="en-US" altLang="en-US" sz="3600" kern="0" dirty="0">
                <a:cs typeface="ＭＳ Ｐゴシック" panose="020B0600070205080204" pitchFamily="34" charset="-128"/>
              </a:rPr>
              <a:t>Property Animations: </a:t>
            </a:r>
          </a:p>
          <a:p>
            <a:pPr eaLnBrk="1" hangingPunct="1">
              <a:defRPr/>
            </a:pPr>
            <a:r>
              <a:rPr lang="en-US" altLang="en-US" sz="3200" kern="0" dirty="0">
                <a:cs typeface="ＭＳ Ｐゴシック" panose="020B0600070205080204" pitchFamily="34" charset="-128"/>
              </a:rPr>
              <a:t>Using </a:t>
            </a:r>
            <a:r>
              <a:rPr lang="en-US" altLang="en-US" sz="3200" kern="0" dirty="0" err="1">
                <a:cs typeface="ＭＳ Ｐゴシック" panose="020B0600070205080204" pitchFamily="34" charset="-128"/>
              </a:rPr>
              <a:t>ObjectAnimator</a:t>
            </a:r>
            <a:r>
              <a:rPr lang="en-US" altLang="en-US" sz="3200" kern="0" dirty="0">
                <a:cs typeface="ＭＳ Ｐゴシック" panose="020B0600070205080204" pitchFamily="34" charset="-128"/>
              </a:rPr>
              <a:t> in Java</a:t>
            </a:r>
            <a:endParaRPr lang="en-US" altLang="en-US" sz="3600" kern="0" dirty="0">
              <a:cs typeface="ＭＳ Ｐゴシック" panose="020B0600070205080204" pitchFamily="34" charset="-128"/>
            </a:endParaRPr>
          </a:p>
        </p:txBody>
      </p:sp>
      <p:sp>
        <p:nvSpPr>
          <p:cNvPr id="8" name="Rectangle 3">
            <a:extLst>
              <a:ext uri="{FF2B5EF4-FFF2-40B4-BE49-F238E27FC236}">
                <a16:creationId xmlns:a16="http://schemas.microsoft.com/office/drawing/2014/main" id="{D8184884-7549-7A4E-9B16-35AD128A92C0}"/>
              </a:ext>
            </a:extLst>
          </p:cNvPr>
          <p:cNvSpPr txBox="1">
            <a:spLocks noChangeArrowheads="1"/>
          </p:cNvSpPr>
          <p:nvPr/>
        </p:nvSpPr>
        <p:spPr bwMode="auto">
          <a:xfrm>
            <a:off x="457200" y="1292772"/>
            <a:ext cx="8006080" cy="536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ＭＳ Ｐゴシック" charset="0"/>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Arial" charset="0"/>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Arial" charset="0"/>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Arial" charset="0"/>
                <a:cs typeface="+mn-cs"/>
              </a:defRPr>
            </a:lvl5pPr>
            <a:lvl6pPr marL="21383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6pPr>
            <a:lvl7pPr marL="25955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7pPr>
            <a:lvl8pPr marL="30527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8pPr>
            <a:lvl9pPr marL="35099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9pPr>
          </a:lstStyle>
          <a:p>
            <a:pPr>
              <a:defRPr/>
            </a:pPr>
            <a:r>
              <a:rPr lang="en-US" altLang="en-US" sz="2000" kern="0" dirty="0">
                <a:cs typeface="ＭＳ Ｐゴシック" panose="020B0600070205080204" pitchFamily="34" charset="-128"/>
              </a:rPr>
              <a:t>Common properties commonly animated on views include</a:t>
            </a:r>
            <a:endParaRPr lang="en-US" altLang="en-US" sz="1600" kern="0" dirty="0">
              <a:cs typeface="ＭＳ Ｐゴシック" panose="020B0600070205080204" pitchFamily="34" charset="-128"/>
            </a:endParaRPr>
          </a:p>
        </p:txBody>
      </p:sp>
      <p:sp>
        <p:nvSpPr>
          <p:cNvPr id="3" name="Rectangle 2">
            <a:extLst>
              <a:ext uri="{FF2B5EF4-FFF2-40B4-BE49-F238E27FC236}">
                <a16:creationId xmlns:a16="http://schemas.microsoft.com/office/drawing/2014/main" id="{C2C3E21F-3379-2C4A-8044-AA442F970BBA}"/>
              </a:ext>
            </a:extLst>
          </p:cNvPr>
          <p:cNvSpPr/>
          <p:nvPr/>
        </p:nvSpPr>
        <p:spPr>
          <a:xfrm>
            <a:off x="546538" y="2031915"/>
            <a:ext cx="7916742" cy="646331"/>
          </a:xfrm>
          <a:prstGeom prst="rect">
            <a:avLst/>
          </a:prstGeom>
          <a:solidFill>
            <a:schemeClr val="tx2">
              <a:lumMod val="20000"/>
              <a:lumOff val="80000"/>
            </a:schemeClr>
          </a:solidFill>
          <a:ln>
            <a:solidFill>
              <a:schemeClr val="accent1"/>
            </a:solidFill>
          </a:ln>
        </p:spPr>
        <p:txBody>
          <a:bodyPr wrap="square">
            <a:spAutoFit/>
          </a:bodyPr>
          <a:lstStyle/>
          <a:p>
            <a:r>
              <a:rPr lang="en-US" dirty="0" err="1">
                <a:solidFill>
                  <a:srgbClr val="24292E"/>
                </a:solidFill>
              </a:rPr>
              <a:t>ObjectAnimator</a:t>
            </a:r>
            <a:r>
              <a:rPr lang="en-US" dirty="0"/>
              <a:t> </a:t>
            </a:r>
            <a:r>
              <a:rPr lang="en-US" dirty="0" err="1"/>
              <a:t>fadeAnim</a:t>
            </a:r>
            <a:r>
              <a:rPr lang="en-US" dirty="0"/>
              <a:t> </a:t>
            </a:r>
            <a:r>
              <a:rPr lang="en-US" dirty="0">
                <a:solidFill>
                  <a:srgbClr val="D73A49"/>
                </a:solidFill>
              </a:rPr>
              <a:t>=</a:t>
            </a:r>
            <a:r>
              <a:rPr lang="en-US" dirty="0"/>
              <a:t> </a:t>
            </a:r>
            <a:r>
              <a:rPr lang="en-US" dirty="0" err="1">
                <a:solidFill>
                  <a:srgbClr val="24292E"/>
                </a:solidFill>
              </a:rPr>
              <a:t>ObjectAnimator</a:t>
            </a:r>
            <a:r>
              <a:rPr lang="en-US" dirty="0" err="1">
                <a:solidFill>
                  <a:srgbClr val="D73A49"/>
                </a:solidFill>
              </a:rPr>
              <a:t>.</a:t>
            </a:r>
            <a:r>
              <a:rPr lang="en-US" dirty="0" err="1"/>
              <a:t>ofFloat</a:t>
            </a:r>
            <a:r>
              <a:rPr lang="en-US" dirty="0"/>
              <a:t>(</a:t>
            </a:r>
            <a:r>
              <a:rPr lang="en-US" b="1" dirty="0" err="1"/>
              <a:t>btnOpen</a:t>
            </a:r>
            <a:r>
              <a:rPr lang="en-US" dirty="0"/>
              <a:t>, </a:t>
            </a:r>
            <a:r>
              <a:rPr lang="en-US" dirty="0">
                <a:solidFill>
                  <a:srgbClr val="032F62"/>
                </a:solidFill>
              </a:rPr>
              <a:t>"alpha"</a:t>
            </a:r>
            <a:r>
              <a:rPr lang="en-US" dirty="0"/>
              <a:t>, </a:t>
            </a:r>
            <a:r>
              <a:rPr lang="en-US" dirty="0">
                <a:solidFill>
                  <a:srgbClr val="005CC5"/>
                </a:solidFill>
              </a:rPr>
              <a:t>0.2f</a:t>
            </a:r>
            <a:r>
              <a:rPr lang="en-US" dirty="0"/>
              <a:t>); </a:t>
            </a:r>
            <a:r>
              <a:rPr lang="en-US" dirty="0" err="1"/>
              <a:t>fadeAnim</a:t>
            </a:r>
            <a:r>
              <a:rPr lang="en-US" dirty="0" err="1">
                <a:solidFill>
                  <a:srgbClr val="D73A49"/>
                </a:solidFill>
              </a:rPr>
              <a:t>.</a:t>
            </a:r>
            <a:r>
              <a:rPr lang="en-US" dirty="0" err="1"/>
              <a:t>start</a:t>
            </a:r>
            <a:r>
              <a:rPr lang="en-US" dirty="0"/>
              <a:t>();</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2" name="Ink 11">
                <a:extLst>
                  <a:ext uri="{FF2B5EF4-FFF2-40B4-BE49-F238E27FC236}">
                    <a16:creationId xmlns:a16="http://schemas.microsoft.com/office/drawing/2014/main" id="{19D014B2-73F0-3F4A-A493-D5F81EF38E6B}"/>
                  </a:ext>
                </a:extLst>
              </p14:cNvPr>
              <p14:cNvContentPartPr/>
              <p14:nvPr/>
            </p14:nvContentPartPr>
            <p14:xfrm>
              <a:off x="6188764" y="2379492"/>
              <a:ext cx="784080" cy="744480"/>
            </p14:xfrm>
          </p:contentPart>
        </mc:Choice>
        <mc:Fallback xmlns="">
          <p:pic>
            <p:nvPicPr>
              <p:cNvPr id="12" name="Ink 11">
                <a:extLst>
                  <a:ext uri="{FF2B5EF4-FFF2-40B4-BE49-F238E27FC236}">
                    <a16:creationId xmlns:a16="http://schemas.microsoft.com/office/drawing/2014/main" id="{19D014B2-73F0-3F4A-A493-D5F81EF38E6B}"/>
                  </a:ext>
                </a:extLst>
              </p:cNvPr>
              <p:cNvPicPr/>
              <p:nvPr/>
            </p:nvPicPr>
            <p:blipFill>
              <a:blip r:embed="rId3"/>
              <a:stretch>
                <a:fillRect/>
              </a:stretch>
            </p:blipFill>
            <p:spPr>
              <a:xfrm>
                <a:off x="6170772" y="2361492"/>
                <a:ext cx="819704" cy="780120"/>
              </a:xfrm>
              <a:prstGeom prst="rect">
                <a:avLst/>
              </a:prstGeom>
            </p:spPr>
          </p:pic>
        </mc:Fallback>
      </mc:AlternateContent>
      <p:sp>
        <p:nvSpPr>
          <p:cNvPr id="13" name="TextBox 12">
            <a:extLst>
              <a:ext uri="{FF2B5EF4-FFF2-40B4-BE49-F238E27FC236}">
                <a16:creationId xmlns:a16="http://schemas.microsoft.com/office/drawing/2014/main" id="{ACAE0419-DCA0-F742-8BA8-E69D82224D4F}"/>
              </a:ext>
            </a:extLst>
          </p:cNvPr>
          <p:cNvSpPr txBox="1"/>
          <p:nvPr/>
        </p:nvSpPr>
        <p:spPr>
          <a:xfrm>
            <a:off x="6972844" y="2972078"/>
            <a:ext cx="1360309" cy="369332"/>
          </a:xfrm>
          <a:prstGeom prst="rect">
            <a:avLst/>
          </a:prstGeom>
          <a:solidFill>
            <a:schemeClr val="tx2">
              <a:lumMod val="20000"/>
              <a:lumOff val="80000"/>
            </a:schemeClr>
          </a:solidFill>
        </p:spPr>
        <p:txBody>
          <a:bodyPr wrap="none" rtlCol="0">
            <a:spAutoFit/>
          </a:bodyPr>
          <a:lstStyle/>
          <a:p>
            <a:r>
              <a:rPr lang="en-US" dirty="0"/>
              <a:t>View object</a:t>
            </a:r>
          </a:p>
        </p:txBody>
      </p:sp>
      <p:sp>
        <p:nvSpPr>
          <p:cNvPr id="15" name="Rectangle 14">
            <a:extLst>
              <a:ext uri="{FF2B5EF4-FFF2-40B4-BE49-F238E27FC236}">
                <a16:creationId xmlns:a16="http://schemas.microsoft.com/office/drawing/2014/main" id="{01DEB0D7-85D3-4E45-9AB2-7AE8E5BF6C0B}"/>
              </a:ext>
            </a:extLst>
          </p:cNvPr>
          <p:cNvSpPr/>
          <p:nvPr/>
        </p:nvSpPr>
        <p:spPr>
          <a:xfrm>
            <a:off x="541050" y="2817193"/>
            <a:ext cx="6039754" cy="830997"/>
          </a:xfrm>
          <a:prstGeom prst="rect">
            <a:avLst/>
          </a:prstGeom>
        </p:spPr>
        <p:txBody>
          <a:bodyPr wrap="square">
            <a:spAutoFit/>
          </a:bodyPr>
          <a:lstStyle/>
          <a:p>
            <a:r>
              <a:rPr lang="en-US" sz="1600" dirty="0">
                <a:solidFill>
                  <a:srgbClr val="24292E"/>
                </a:solidFill>
                <a:latin typeface="-apple-system"/>
              </a:rPr>
              <a:t>This code will execute the animation to fade out the button. The </a:t>
            </a:r>
            <a:r>
              <a:rPr lang="en-US" sz="1600" dirty="0" err="1">
                <a:solidFill>
                  <a:srgbClr val="24292E"/>
                </a:solidFill>
                <a:latin typeface="-apple-system"/>
              </a:rPr>
              <a:t>ObjectAnimator</a:t>
            </a:r>
            <a:r>
              <a:rPr lang="en-US" sz="1600" dirty="0">
                <a:solidFill>
                  <a:srgbClr val="24292E"/>
                </a:solidFill>
                <a:latin typeface="-apple-system"/>
              </a:rPr>
              <a:t> relies on </a:t>
            </a:r>
            <a:r>
              <a:rPr lang="en-US" sz="1600" dirty="0">
                <a:solidFill>
                  <a:srgbClr val="0366D6"/>
                </a:solidFill>
                <a:latin typeface="-apple-system"/>
                <a:hlinkClick r:id="rId4"/>
              </a:rPr>
              <a:t>reflection</a:t>
            </a:r>
            <a:r>
              <a:rPr lang="en-US" sz="1600" dirty="0">
                <a:solidFill>
                  <a:srgbClr val="24292E"/>
                </a:solidFill>
                <a:latin typeface="-apple-system"/>
              </a:rPr>
              <a:t> and uses the button's </a:t>
            </a:r>
            <a:r>
              <a:rPr lang="en-US" sz="1600" dirty="0">
                <a:solidFill>
                  <a:srgbClr val="0366D6"/>
                </a:solidFill>
                <a:latin typeface="-apple-system"/>
                <a:hlinkClick r:id="rId5"/>
              </a:rPr>
              <a:t>getAlpha()</a:t>
            </a:r>
            <a:r>
              <a:rPr lang="en-US" sz="1600" dirty="0">
                <a:solidFill>
                  <a:srgbClr val="24292E"/>
                </a:solidFill>
                <a:latin typeface="-apple-system"/>
              </a:rPr>
              <a:t> and </a:t>
            </a:r>
            <a:r>
              <a:rPr lang="en-US" sz="1600" dirty="0">
                <a:solidFill>
                  <a:srgbClr val="0366D6"/>
                </a:solidFill>
                <a:latin typeface="-apple-system"/>
                <a:hlinkClick r:id="rId6"/>
              </a:rPr>
              <a:t>setAlpha()</a:t>
            </a:r>
            <a:r>
              <a:rPr lang="en-US" sz="1600" dirty="0">
                <a:solidFill>
                  <a:srgbClr val="24292E"/>
                </a:solidFill>
                <a:latin typeface="-apple-system"/>
              </a:rPr>
              <a:t> methods to perform the animation.</a:t>
            </a:r>
            <a:endParaRPr lang="en-US" sz="1600" dirty="0"/>
          </a:p>
        </p:txBody>
      </p:sp>
      <p:pic>
        <p:nvPicPr>
          <p:cNvPr id="18" name="Picture 17" descr="A close up of a logo&#10;&#10;Description automatically generated">
            <a:extLst>
              <a:ext uri="{FF2B5EF4-FFF2-40B4-BE49-F238E27FC236}">
                <a16:creationId xmlns:a16="http://schemas.microsoft.com/office/drawing/2014/main" id="{D0FEEACF-B2AF-7441-824F-577E157853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237" y="3959092"/>
            <a:ext cx="2019300" cy="1435100"/>
          </a:xfrm>
          <a:prstGeom prst="rect">
            <a:avLst/>
          </a:prstGeom>
        </p:spPr>
      </p:pic>
      <p:sp>
        <p:nvSpPr>
          <p:cNvPr id="19" name="Rectangle 18">
            <a:extLst>
              <a:ext uri="{FF2B5EF4-FFF2-40B4-BE49-F238E27FC236}">
                <a16:creationId xmlns:a16="http://schemas.microsoft.com/office/drawing/2014/main" id="{C48DE86C-3EDF-CA49-B9C7-68EA5349579F}"/>
              </a:ext>
            </a:extLst>
          </p:cNvPr>
          <p:cNvSpPr/>
          <p:nvPr/>
        </p:nvSpPr>
        <p:spPr>
          <a:xfrm>
            <a:off x="2969393" y="4491976"/>
            <a:ext cx="5703757" cy="369332"/>
          </a:xfrm>
          <a:prstGeom prst="rect">
            <a:avLst/>
          </a:prstGeom>
          <a:solidFill>
            <a:schemeClr val="tx2">
              <a:lumMod val="20000"/>
              <a:lumOff val="80000"/>
            </a:schemeClr>
          </a:solidFill>
        </p:spPr>
        <p:txBody>
          <a:bodyPr wrap="square">
            <a:spAutoFit/>
          </a:bodyPr>
          <a:lstStyle/>
          <a:p>
            <a:r>
              <a:rPr lang="en-US" dirty="0">
                <a:solidFill>
                  <a:srgbClr val="24292E"/>
                </a:solidFill>
                <a:latin typeface="-apple-system"/>
              </a:rPr>
              <a:t>This code above will fade the specified view to 20% opacity</a:t>
            </a:r>
            <a:endParaRPr lang="en-US" b="0" i="0" dirty="0">
              <a:solidFill>
                <a:srgbClr val="24292E"/>
              </a:solidFill>
              <a:effectLst/>
              <a:latin typeface="-apple-system"/>
            </a:endParaRPr>
          </a:p>
        </p:txBody>
      </p:sp>
    </p:spTree>
    <p:extLst>
      <p:ext uri="{BB962C8B-B14F-4D97-AF65-F5344CB8AC3E}">
        <p14:creationId xmlns:p14="http://schemas.microsoft.com/office/powerpoint/2010/main" val="593541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1">
            <a:extLst>
              <a:ext uri="{FF2B5EF4-FFF2-40B4-BE49-F238E27FC236}">
                <a16:creationId xmlns:a16="http://schemas.microsoft.com/office/drawing/2014/main" id="{F4523473-C30F-124D-902B-19038184C50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CCDE6D-CB64-2943-9246-D4A7C1C67985}" type="datetime1">
              <a:rPr lang="en-US" altLang="en-US" smtClean="0">
                <a:latin typeface="Garamond" panose="02020404030301010803" pitchFamily="18" charset="0"/>
              </a:rPr>
              <a:pPr/>
              <a:t>4/5/21</a:t>
            </a:fld>
            <a:endParaRPr lang="en-US" altLang="en-US">
              <a:latin typeface="Garamond" panose="02020404030301010803" pitchFamily="18" charset="0"/>
            </a:endParaRPr>
          </a:p>
        </p:txBody>
      </p:sp>
      <p:sp>
        <p:nvSpPr>
          <p:cNvPr id="29698" name="Footer Placeholder 2">
            <a:extLst>
              <a:ext uri="{FF2B5EF4-FFF2-40B4-BE49-F238E27FC236}">
                <a16:creationId xmlns:a16="http://schemas.microsoft.com/office/drawing/2014/main" id="{72B08EB9-BD1A-E044-81F2-4B984EB3E88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latin typeface="Garamond" panose="02020404030301010803" pitchFamily="18" charset="0"/>
              </a:rPr>
              <a:t>CIS 470: Mobile App Development</a:t>
            </a:r>
          </a:p>
        </p:txBody>
      </p:sp>
      <p:sp>
        <p:nvSpPr>
          <p:cNvPr id="29699" name="Slide Number Placeholder 3">
            <a:extLst>
              <a:ext uri="{FF2B5EF4-FFF2-40B4-BE49-F238E27FC236}">
                <a16:creationId xmlns:a16="http://schemas.microsoft.com/office/drawing/2014/main" id="{52206D89-51CF-7C4C-B8D2-88627906DE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7FCC0A-1AB5-094B-8E0F-A091B1F89F58}" type="slidenum">
              <a:rPr lang="en-US" altLang="en-US" smtClean="0">
                <a:latin typeface="Garamond" panose="02020404030301010803" pitchFamily="18" charset="0"/>
              </a:rPr>
              <a:pPr/>
              <a:t>9</a:t>
            </a:fld>
            <a:endParaRPr lang="en-US" altLang="en-US">
              <a:latin typeface="Garamond" panose="02020404030301010803" pitchFamily="18" charset="0"/>
            </a:endParaRPr>
          </a:p>
        </p:txBody>
      </p:sp>
      <p:sp>
        <p:nvSpPr>
          <p:cNvPr id="10" name="Rectangle 2">
            <a:extLst>
              <a:ext uri="{FF2B5EF4-FFF2-40B4-BE49-F238E27FC236}">
                <a16:creationId xmlns:a16="http://schemas.microsoft.com/office/drawing/2014/main" id="{3AAA5424-835B-254D-8E7D-8FF2946718D7}"/>
              </a:ext>
            </a:extLst>
          </p:cNvPr>
          <p:cNvSpPr txBox="1">
            <a:spLocks noChangeArrowheads="1"/>
          </p:cNvSpPr>
          <p:nvPr/>
        </p:nvSpPr>
        <p:spPr bwMode="auto">
          <a:xfrm>
            <a:off x="385763" y="326119"/>
            <a:ext cx="82296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200">
                <a:solidFill>
                  <a:schemeClr val="tx2"/>
                </a:solidFill>
                <a:latin typeface="+mj-lt"/>
                <a:ea typeface="+mj-ea"/>
                <a:cs typeface="ＭＳ Ｐゴシック" charset="0"/>
              </a:defRPr>
            </a:lvl1pPr>
            <a:lvl2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2pPr>
            <a:lvl3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3pPr>
            <a:lvl4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4pPr>
            <a:lvl5pPr algn="l" rtl="0" eaLnBrk="0" fontAlgn="base" hangingPunct="0">
              <a:spcBef>
                <a:spcPct val="0"/>
              </a:spcBef>
              <a:spcAft>
                <a:spcPct val="0"/>
              </a:spcAft>
              <a:defRPr sz="4200">
                <a:solidFill>
                  <a:schemeClr val="tx2"/>
                </a:solidFill>
                <a:latin typeface="Garamond" charset="0"/>
                <a:ea typeface="ＭＳ Ｐゴシック" charset="0"/>
                <a:cs typeface="ＭＳ Ｐゴシック" charset="0"/>
              </a:defRPr>
            </a:lvl5pPr>
            <a:lvl6pPr marL="457200" algn="l" rtl="0" fontAlgn="base">
              <a:spcBef>
                <a:spcPct val="0"/>
              </a:spcBef>
              <a:spcAft>
                <a:spcPct val="0"/>
              </a:spcAft>
              <a:defRPr sz="4200">
                <a:solidFill>
                  <a:schemeClr val="tx2"/>
                </a:solidFill>
                <a:latin typeface="Garamond" charset="0"/>
                <a:ea typeface="ＭＳ Ｐゴシック" charset="0"/>
                <a:cs typeface="Arial" charset="0"/>
              </a:defRPr>
            </a:lvl6pPr>
            <a:lvl7pPr marL="914400" algn="l" rtl="0" fontAlgn="base">
              <a:spcBef>
                <a:spcPct val="0"/>
              </a:spcBef>
              <a:spcAft>
                <a:spcPct val="0"/>
              </a:spcAft>
              <a:defRPr sz="4200">
                <a:solidFill>
                  <a:schemeClr val="tx2"/>
                </a:solidFill>
                <a:latin typeface="Garamond" charset="0"/>
                <a:ea typeface="ＭＳ Ｐゴシック" charset="0"/>
                <a:cs typeface="Arial" charset="0"/>
              </a:defRPr>
            </a:lvl7pPr>
            <a:lvl8pPr marL="1371600" algn="l" rtl="0" fontAlgn="base">
              <a:spcBef>
                <a:spcPct val="0"/>
              </a:spcBef>
              <a:spcAft>
                <a:spcPct val="0"/>
              </a:spcAft>
              <a:defRPr sz="4200">
                <a:solidFill>
                  <a:schemeClr val="tx2"/>
                </a:solidFill>
                <a:latin typeface="Garamond" charset="0"/>
                <a:ea typeface="ＭＳ Ｐゴシック" charset="0"/>
                <a:cs typeface="Arial" charset="0"/>
              </a:defRPr>
            </a:lvl8pPr>
            <a:lvl9pPr marL="1828800" algn="l" rtl="0" fontAlgn="base">
              <a:spcBef>
                <a:spcPct val="0"/>
              </a:spcBef>
              <a:spcAft>
                <a:spcPct val="0"/>
              </a:spcAft>
              <a:defRPr sz="4200">
                <a:solidFill>
                  <a:schemeClr val="tx2"/>
                </a:solidFill>
                <a:latin typeface="Garamond" charset="0"/>
                <a:ea typeface="ＭＳ Ｐゴシック" charset="0"/>
                <a:cs typeface="Arial" charset="0"/>
              </a:defRPr>
            </a:lvl9pPr>
          </a:lstStyle>
          <a:p>
            <a:pPr eaLnBrk="1" hangingPunct="1">
              <a:defRPr/>
            </a:pPr>
            <a:r>
              <a:rPr lang="en-US" altLang="en-US" sz="3600" kern="0" dirty="0">
                <a:cs typeface="ＭＳ Ｐゴシック" panose="020B0600070205080204" pitchFamily="34" charset="-128"/>
              </a:rPr>
              <a:t>Property Animations: </a:t>
            </a:r>
          </a:p>
          <a:p>
            <a:pPr eaLnBrk="1" hangingPunct="1">
              <a:defRPr/>
            </a:pPr>
            <a:r>
              <a:rPr lang="en-US" altLang="en-US" sz="3200" kern="0" dirty="0">
                <a:cs typeface="ＭＳ Ｐゴシック" panose="020B0600070205080204" pitchFamily="34" charset="-128"/>
              </a:rPr>
              <a:t>Setting Duration or Repeat on Property Animation</a:t>
            </a:r>
            <a:endParaRPr lang="en-US" altLang="en-US" sz="3600" kern="0" dirty="0">
              <a:cs typeface="ＭＳ Ｐゴシック" panose="020B0600070205080204" pitchFamily="34" charset="-128"/>
            </a:endParaRPr>
          </a:p>
        </p:txBody>
      </p:sp>
      <p:sp>
        <p:nvSpPr>
          <p:cNvPr id="8" name="Rectangle 3">
            <a:extLst>
              <a:ext uri="{FF2B5EF4-FFF2-40B4-BE49-F238E27FC236}">
                <a16:creationId xmlns:a16="http://schemas.microsoft.com/office/drawing/2014/main" id="{D8184884-7549-7A4E-9B16-35AD128A92C0}"/>
              </a:ext>
            </a:extLst>
          </p:cNvPr>
          <p:cNvSpPr txBox="1">
            <a:spLocks noChangeArrowheads="1"/>
          </p:cNvSpPr>
          <p:nvPr/>
        </p:nvSpPr>
        <p:spPr bwMode="auto">
          <a:xfrm>
            <a:off x="457200" y="1292771"/>
            <a:ext cx="8006080" cy="110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ＭＳ Ｐゴシック" charset="0"/>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Arial" charset="0"/>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Arial" charset="0"/>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Arial" charset="0"/>
                <a:cs typeface="+mn-cs"/>
              </a:defRPr>
            </a:lvl5pPr>
            <a:lvl6pPr marL="21383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6pPr>
            <a:lvl7pPr marL="25955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7pPr>
            <a:lvl8pPr marL="30527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8pPr>
            <a:lvl9pPr marL="3509963" indent="-339725" algn="l" rtl="0" fontAlgn="base">
              <a:spcBef>
                <a:spcPct val="20000"/>
              </a:spcBef>
              <a:spcAft>
                <a:spcPct val="0"/>
              </a:spcAft>
              <a:buClr>
                <a:schemeClr val="accent1"/>
              </a:buClr>
              <a:buSzPct val="75000"/>
              <a:buFont typeface="Wingdings" charset="0"/>
              <a:buChar char="§"/>
              <a:defRPr sz="2000">
                <a:solidFill>
                  <a:schemeClr val="tx1"/>
                </a:solidFill>
                <a:latin typeface="+mn-lt"/>
                <a:ea typeface="Arial" charset="0"/>
                <a:cs typeface="+mn-cs"/>
              </a:defRPr>
            </a:lvl9pPr>
          </a:lstStyle>
          <a:p>
            <a:pPr>
              <a:defRPr/>
            </a:pPr>
            <a:r>
              <a:rPr lang="en-US" altLang="en-US" sz="2000" kern="0" dirty="0">
                <a:cs typeface="ＭＳ Ｐゴシック" panose="020B0600070205080204" pitchFamily="34" charset="-128"/>
              </a:rPr>
              <a:t>We can add additional behavior such as duration or repeating the animation with:</a:t>
            </a:r>
          </a:p>
          <a:p>
            <a:pPr>
              <a:defRPr/>
            </a:pPr>
            <a:endParaRPr lang="en-US" altLang="en-US" sz="2000" kern="0" dirty="0">
              <a:cs typeface="ＭＳ Ｐゴシック" panose="020B0600070205080204" pitchFamily="34" charset="-128"/>
            </a:endParaRPr>
          </a:p>
        </p:txBody>
      </p:sp>
      <p:sp>
        <p:nvSpPr>
          <p:cNvPr id="4" name="Rectangle 3">
            <a:extLst>
              <a:ext uri="{FF2B5EF4-FFF2-40B4-BE49-F238E27FC236}">
                <a16:creationId xmlns:a16="http://schemas.microsoft.com/office/drawing/2014/main" id="{890CD38F-213B-FF45-B977-235FAA6EC0A1}"/>
              </a:ext>
            </a:extLst>
          </p:cNvPr>
          <p:cNvSpPr/>
          <p:nvPr/>
        </p:nvSpPr>
        <p:spPr>
          <a:xfrm>
            <a:off x="457201" y="2413338"/>
            <a:ext cx="8158162" cy="1323439"/>
          </a:xfrm>
          <a:prstGeom prst="rect">
            <a:avLst/>
          </a:prstGeom>
          <a:solidFill>
            <a:schemeClr val="tx2">
              <a:lumMod val="20000"/>
              <a:lumOff val="80000"/>
            </a:schemeClr>
          </a:solidFill>
          <a:ln>
            <a:solidFill>
              <a:schemeClr val="accent1"/>
            </a:solidFill>
          </a:ln>
        </p:spPr>
        <p:txBody>
          <a:bodyPr wrap="square">
            <a:spAutoFit/>
          </a:bodyPr>
          <a:lstStyle/>
          <a:p>
            <a:r>
              <a:rPr lang="en-US" sz="1600" dirty="0" err="1">
                <a:solidFill>
                  <a:srgbClr val="24292E"/>
                </a:solidFill>
              </a:rPr>
              <a:t>ObjectAnimator</a:t>
            </a:r>
            <a:r>
              <a:rPr lang="en-US" sz="1600" dirty="0"/>
              <a:t> </a:t>
            </a:r>
            <a:r>
              <a:rPr lang="en-US" sz="1600" dirty="0" err="1"/>
              <a:t>scaleAnim</a:t>
            </a:r>
            <a:r>
              <a:rPr lang="en-US" sz="1600" dirty="0"/>
              <a:t> </a:t>
            </a:r>
            <a:r>
              <a:rPr lang="en-US" sz="1600" dirty="0">
                <a:solidFill>
                  <a:srgbClr val="D73A49"/>
                </a:solidFill>
              </a:rPr>
              <a:t>=</a:t>
            </a:r>
            <a:r>
              <a:rPr lang="en-US" sz="1600" dirty="0"/>
              <a:t> </a:t>
            </a:r>
            <a:r>
              <a:rPr lang="en-US" sz="1600" dirty="0" err="1">
                <a:solidFill>
                  <a:srgbClr val="24292E"/>
                </a:solidFill>
              </a:rPr>
              <a:t>ObjectAnimator</a:t>
            </a:r>
            <a:r>
              <a:rPr lang="en-US" sz="1600" dirty="0" err="1">
                <a:solidFill>
                  <a:srgbClr val="D73A49"/>
                </a:solidFill>
              </a:rPr>
              <a:t>.</a:t>
            </a:r>
            <a:r>
              <a:rPr lang="en-US" sz="1600" dirty="0" err="1"/>
              <a:t>ofFloat</a:t>
            </a:r>
            <a:r>
              <a:rPr lang="en-US" sz="1600" dirty="0"/>
              <a:t>(</a:t>
            </a:r>
            <a:r>
              <a:rPr lang="en-US" sz="1600" dirty="0" err="1"/>
              <a:t>tvLabel</a:t>
            </a:r>
            <a:r>
              <a:rPr lang="en-US" sz="1600" dirty="0"/>
              <a:t>, </a:t>
            </a:r>
            <a:r>
              <a:rPr lang="en-US" sz="1600" dirty="0">
                <a:solidFill>
                  <a:srgbClr val="032F62"/>
                </a:solidFill>
              </a:rPr>
              <a:t>"</a:t>
            </a:r>
            <a:r>
              <a:rPr lang="en-US" sz="1600" dirty="0" err="1">
                <a:solidFill>
                  <a:srgbClr val="032F62"/>
                </a:solidFill>
              </a:rPr>
              <a:t>scaleX</a:t>
            </a:r>
            <a:r>
              <a:rPr lang="en-US" sz="1600" dirty="0">
                <a:solidFill>
                  <a:srgbClr val="032F62"/>
                </a:solidFill>
              </a:rPr>
              <a:t>"</a:t>
            </a:r>
            <a:r>
              <a:rPr lang="en-US" sz="1600" dirty="0"/>
              <a:t>, </a:t>
            </a:r>
            <a:r>
              <a:rPr lang="en-US" sz="1600" dirty="0">
                <a:solidFill>
                  <a:srgbClr val="005CC5"/>
                </a:solidFill>
              </a:rPr>
              <a:t>1.0f</a:t>
            </a:r>
            <a:r>
              <a:rPr lang="en-US" sz="1600" dirty="0"/>
              <a:t>, </a:t>
            </a:r>
            <a:r>
              <a:rPr lang="en-US" sz="1600" dirty="0">
                <a:solidFill>
                  <a:srgbClr val="005CC5"/>
                </a:solidFill>
              </a:rPr>
              <a:t>2.0f</a:t>
            </a:r>
            <a:r>
              <a:rPr lang="en-US" sz="1600" dirty="0"/>
              <a:t>); </a:t>
            </a:r>
          </a:p>
          <a:p>
            <a:r>
              <a:rPr lang="en-US" sz="1600" dirty="0" err="1"/>
              <a:t>scaleAnim</a:t>
            </a:r>
            <a:r>
              <a:rPr lang="en-US" sz="1600" dirty="0" err="1">
                <a:solidFill>
                  <a:srgbClr val="D73A49"/>
                </a:solidFill>
              </a:rPr>
              <a:t>.</a:t>
            </a:r>
            <a:r>
              <a:rPr lang="en-US" sz="1600" dirty="0" err="1"/>
              <a:t>setDuration</a:t>
            </a:r>
            <a:r>
              <a:rPr lang="en-US" sz="1600" dirty="0"/>
              <a:t>(</a:t>
            </a:r>
            <a:r>
              <a:rPr lang="en-US" sz="1600" dirty="0">
                <a:solidFill>
                  <a:srgbClr val="005CC5"/>
                </a:solidFill>
              </a:rPr>
              <a:t>3000</a:t>
            </a:r>
            <a:r>
              <a:rPr lang="en-US" sz="1600" dirty="0"/>
              <a:t>); </a:t>
            </a:r>
          </a:p>
          <a:p>
            <a:r>
              <a:rPr lang="en-US" sz="1600" dirty="0" err="1"/>
              <a:t>scaleAnim</a:t>
            </a:r>
            <a:r>
              <a:rPr lang="en-US" sz="1600" dirty="0" err="1">
                <a:solidFill>
                  <a:srgbClr val="D73A49"/>
                </a:solidFill>
              </a:rPr>
              <a:t>.</a:t>
            </a:r>
            <a:r>
              <a:rPr lang="en-US" sz="1600" dirty="0" err="1"/>
              <a:t>setRepeatCount</a:t>
            </a:r>
            <a:r>
              <a:rPr lang="en-US" sz="1600" dirty="0"/>
              <a:t>(</a:t>
            </a:r>
            <a:r>
              <a:rPr lang="en-US" sz="1600" dirty="0" err="1">
                <a:solidFill>
                  <a:srgbClr val="24292E"/>
                </a:solidFill>
              </a:rPr>
              <a:t>ValueAnimator</a:t>
            </a:r>
            <a:r>
              <a:rPr lang="en-US" sz="1600" dirty="0" err="1">
                <a:solidFill>
                  <a:srgbClr val="D73A49"/>
                </a:solidFill>
              </a:rPr>
              <a:t>.</a:t>
            </a:r>
            <a:r>
              <a:rPr lang="en-US" sz="1600" dirty="0" err="1">
                <a:solidFill>
                  <a:srgbClr val="005CC5"/>
                </a:solidFill>
              </a:rPr>
              <a:t>INFINITE</a:t>
            </a:r>
            <a:r>
              <a:rPr lang="en-US" sz="1600" dirty="0"/>
              <a:t>); </a:t>
            </a:r>
            <a:r>
              <a:rPr lang="en-US" sz="1600" dirty="0" err="1"/>
              <a:t>scaleAnim</a:t>
            </a:r>
            <a:r>
              <a:rPr lang="en-US" sz="1600" dirty="0" err="1">
                <a:solidFill>
                  <a:srgbClr val="D73A49"/>
                </a:solidFill>
              </a:rPr>
              <a:t>.</a:t>
            </a:r>
            <a:r>
              <a:rPr lang="en-US" sz="1600" dirty="0" err="1"/>
              <a:t>setRepeatMode</a:t>
            </a:r>
            <a:r>
              <a:rPr lang="en-US" sz="1600" dirty="0"/>
              <a:t>(</a:t>
            </a:r>
            <a:r>
              <a:rPr lang="en-US" sz="1600" dirty="0" err="1">
                <a:solidFill>
                  <a:srgbClr val="24292E"/>
                </a:solidFill>
              </a:rPr>
              <a:t>ValueAnimator</a:t>
            </a:r>
            <a:r>
              <a:rPr lang="en-US" sz="1600" dirty="0" err="1">
                <a:solidFill>
                  <a:srgbClr val="D73A49"/>
                </a:solidFill>
              </a:rPr>
              <a:t>.</a:t>
            </a:r>
            <a:r>
              <a:rPr lang="en-US" sz="1600" dirty="0" err="1">
                <a:solidFill>
                  <a:srgbClr val="005CC5"/>
                </a:solidFill>
              </a:rPr>
              <a:t>REVERSE</a:t>
            </a:r>
            <a:r>
              <a:rPr lang="en-US" sz="1600" dirty="0"/>
              <a:t>); </a:t>
            </a:r>
          </a:p>
          <a:p>
            <a:r>
              <a:rPr lang="en-US" sz="1600" dirty="0" err="1"/>
              <a:t>scaleAnim</a:t>
            </a:r>
            <a:r>
              <a:rPr lang="en-US" sz="1600" dirty="0" err="1">
                <a:solidFill>
                  <a:srgbClr val="D73A49"/>
                </a:solidFill>
              </a:rPr>
              <a:t>.</a:t>
            </a:r>
            <a:r>
              <a:rPr lang="en-US" sz="1600" dirty="0" err="1"/>
              <a:t>start</a:t>
            </a:r>
            <a:r>
              <a:rPr lang="en-US" sz="1600" dirty="0"/>
              <a:t>();</a:t>
            </a:r>
          </a:p>
        </p:txBody>
      </p:sp>
    </p:spTree>
    <p:extLst>
      <p:ext uri="{BB962C8B-B14F-4D97-AF65-F5344CB8AC3E}">
        <p14:creationId xmlns:p14="http://schemas.microsoft.com/office/powerpoint/2010/main" val="1803648835"/>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cs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52695225</TotalTime>
  <Words>2022</Words>
  <Application>Microsoft Macintosh PowerPoint</Application>
  <PresentationFormat>On-screen Show (4:3)</PresentationFormat>
  <Paragraphs>233</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SFMono-Regular</vt:lpstr>
      <vt:lpstr>Arial</vt:lpstr>
      <vt:lpstr>Garamond</vt:lpstr>
      <vt:lpstr>Tahoma</vt:lpstr>
      <vt:lpstr>Times New Roman</vt:lpstr>
      <vt:lpstr>Wingdings</vt:lpstr>
      <vt:lpstr>Edge</vt:lpstr>
      <vt:lpstr>CIS 470 Mobile App Development</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Cleveland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notes for EEC685/785</dc:title>
  <dc:creator>Wenbing Zhao</dc:creator>
  <cp:lastModifiedBy>Wenbing Zhao</cp:lastModifiedBy>
  <cp:revision>2676</cp:revision>
  <dcterms:created xsi:type="dcterms:W3CDTF">2001-11-05T19:15:31Z</dcterms:created>
  <dcterms:modified xsi:type="dcterms:W3CDTF">2021-04-07T21:39:12Z</dcterms:modified>
</cp:coreProperties>
</file>