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7"/>
  </p:notesMasterIdLst>
  <p:handoutMasterIdLst>
    <p:handoutMasterId r:id="rId18"/>
  </p:handoutMasterIdLst>
  <p:sldIdLst>
    <p:sldId id="380" r:id="rId2"/>
    <p:sldId id="552" r:id="rId3"/>
    <p:sldId id="609" r:id="rId4"/>
    <p:sldId id="569" r:id="rId5"/>
    <p:sldId id="611" r:id="rId6"/>
    <p:sldId id="595" r:id="rId7"/>
    <p:sldId id="541" r:id="rId8"/>
    <p:sldId id="617" r:id="rId9"/>
    <p:sldId id="542" r:id="rId10"/>
    <p:sldId id="596" r:id="rId11"/>
    <p:sldId id="612" r:id="rId12"/>
    <p:sldId id="613" r:id="rId13"/>
    <p:sldId id="614" r:id="rId14"/>
    <p:sldId id="615" r:id="rId15"/>
    <p:sldId id="601" r:id="rId16"/>
  </p:sldIdLst>
  <p:sldSz cx="9144000" cy="6858000" type="screen4x3"/>
  <p:notesSz cx="9240838" cy="6954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>
          <p15:clr>
            <a:srgbClr val="A4A3A4"/>
          </p15:clr>
        </p15:guide>
        <p15:guide id="2" pos="29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62"/>
  </p:normalViewPr>
  <p:slideViewPr>
    <p:cSldViewPr snapToGrid="0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1224" y="-90"/>
      </p:cViewPr>
      <p:guideLst>
        <p:guide orient="horz" pos="2191"/>
        <p:guide pos="29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>
            <a:extLst>
              <a:ext uri="{FF2B5EF4-FFF2-40B4-BE49-F238E27FC236}">
                <a16:creationId xmlns:a16="http://schemas.microsoft.com/office/drawing/2014/main" id="{57C49C48-85DA-EC40-977D-FB7B19A5B0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1027">
            <a:extLst>
              <a:ext uri="{FF2B5EF4-FFF2-40B4-BE49-F238E27FC236}">
                <a16:creationId xmlns:a16="http://schemas.microsoft.com/office/drawing/2014/main" id="{AE461553-17F7-B543-A8BB-EA04EF3DAE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1028">
            <a:extLst>
              <a:ext uri="{FF2B5EF4-FFF2-40B4-BE49-F238E27FC236}">
                <a16:creationId xmlns:a16="http://schemas.microsoft.com/office/drawing/2014/main" id="{9EBFD582-F700-1D4A-8DEF-2FA082A20F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1029">
            <a:extLst>
              <a:ext uri="{FF2B5EF4-FFF2-40B4-BE49-F238E27FC236}">
                <a16:creationId xmlns:a16="http://schemas.microsoft.com/office/drawing/2014/main" id="{45081742-F052-0F4E-BBEB-579C0DA647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5182E-C327-4C45-A42A-7A1D49B92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CD4A82A-DDAD-9347-9BDF-5551ED7A85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9C72F0D-C9E0-9B44-B4C5-F7BC5DF9DE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D9DE354-2733-E045-B620-EA1354C589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2288"/>
            <a:ext cx="3475038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9C0C5CA6-3EB6-3C44-9A66-8669B2BED2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03588"/>
            <a:ext cx="6777038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3857D9B4-82D4-D84B-8B14-3177850078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943C82AC-F0BA-6C46-8DAA-399E7DB23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580070-6692-DF42-9827-EAF67A307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6C16C3E-14DE-7A4B-A15E-B3499908B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603EF2-A088-A443-86DC-9E2F61F4E9B0}" type="slidenum">
              <a:rPr lang="en-US" altLang="en-US" smtClean="0">
                <a:latin typeface="Tahoma" panose="020B0604030504040204" pitchFamily="34" charset="0"/>
              </a:rPr>
              <a:pPr/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6C2E69E-17F3-6C4C-A4BA-E2E8FFE48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FDEB427-B0F2-6E49-9AA6-8D972EC1F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DB947CDF-E69F-1644-9643-8C6CC045C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C5BBB937-A227-E441-B9B3-52A6C7B6A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DE5EC-DB3B-4E42-B9C7-2EB991666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67B0C-007D-F447-BE23-729B4892D6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E82E636-8A7E-4043-8ECD-B93A7871F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C31C7BA-771B-4B42-A0BA-5CA7E3284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7C5FC9-4122-2840-977B-1E06FB379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26CF1-E866-C745-8148-43C9F1E8EDDD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756695-BDE3-1B4B-ADA2-8B44669A0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80E15B-154D-594C-9E18-D0336F2B0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BCDD-97B2-504B-B387-B150F6723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13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1FD70E-3845-4147-A87C-0954E670E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904E2-5EBB-074A-997E-F8ADB74E61BB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7FE1E-65D9-1742-8DFE-5936F94C4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44A3C4-1230-1E46-9A32-AB8188EDD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9E61-F71A-9A43-B71D-6030FF347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76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5356A7-1686-774E-A958-2E8A4D4C0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9176-283E-F24B-BA8C-D947748788FE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09AC1D-BA04-A44A-973D-03F5E36A3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C301E-4451-A94B-A97A-0B882BA4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88E0-2BAB-774A-8E48-BBCBA5884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28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69F8AA-E17B-A442-89A6-8089160118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7131-565C-3047-9DAC-B2CC7F3FD5C6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84AFF-599A-EF49-B1A9-F3599AFA6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DD8EE-0C02-B244-B108-C17894976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8504-A83E-B541-A129-DB0AA22DB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86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821BE9-D322-1349-B4A2-98BAE99B5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76D7-2B36-9C42-9343-C82AD5E184E4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751B2F-CFF9-6249-A4F5-7D68E5E7C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A30A2A-928A-7D4D-BF2B-A4218CAEA4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18BEB-EDC1-AA42-9FC9-B2DA7AA87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55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17005-7BBF-2E48-8CB2-D8D63F1808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F63AE-67FB-8549-99A9-273825BDFA30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5CDF3-B489-AB4D-AB44-B4A97D424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790E2-E3D6-DA48-B24E-96A841E5D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4EAA4-89E5-2E45-8DF7-DFA6E03B8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0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080E15-D783-DA4D-8EEE-7F866106E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BDA87-EE66-714A-AAC7-C7F2BD5AB863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1EF12A-EA37-684D-9F97-4309EB1E4B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BE45BD-6957-6447-99AA-8F3340921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A4A35-8A31-DF48-83F1-09D1FE221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88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FF852E-5696-AE49-B22E-7F9CD016E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C12A7-6565-EA4E-B5FB-D39102693230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A1A467-B13F-A142-8022-E386C351A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C754-AC25-1143-99A6-79E99AEEF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258-C557-5E43-9496-16214AE46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0EF79E-9B5D-5C47-A2BA-12D4016BD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12237-504E-DB40-9BE0-57D080748131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D5A902-EB4E-8A4B-8B42-10BF3187E3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08243C-52C5-274C-89AF-813782A37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A7C8-B56F-DB4E-AA7F-38D65258F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7FC70-DB2D-C547-9753-9BCDBD591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6FD4-D850-0A47-9EF7-DE371A760682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45F31-901C-E24D-9E94-3E87515B8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75AC9-DAED-154F-92BF-A20ECE6B6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E2612-6353-4044-A905-F5BA9A938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E294A-4F42-094D-A6A8-C54436141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DF922-0AE7-B845-8EC0-FAB31299E479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8389A-CCA6-DF4A-9C03-BB3C68742A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D26CF-7396-C544-BFE5-A487B48D5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EAE6D-6872-F740-9E0B-C60D6C19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1D2590-5359-F34B-9EB0-98E84A9D5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630AC37-9673-9C4B-8D4A-C6CFB39E0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764912E-419C-7A4F-9B36-BAE5D5FFB4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EC89779D-F813-1749-B64A-3BF762AE0ABD}" type="datetime1">
              <a:rPr lang="en-US" altLang="en-US"/>
              <a:pPr>
                <a:defRPr/>
              </a:pPr>
              <a:t>2/24/21</a:t>
            </a:fld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9FD6C920-402B-184B-9246-681D3836A7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5FAA1A7C-F3AA-314A-84D6-75E34A0167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5802A126-7D75-F546-A702-C6B22F0C6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ABC95582-AF4D-4342-8DF5-8C107215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74429489-EE71-5F40-A0AC-1F6C55967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F4B948FF-3777-C64F-8097-5C7F967FA86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6100" y="444500"/>
            <a:ext cx="8597900" cy="1473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CIS 470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</a:b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Mobile App Development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053F3EA-FDF9-B04E-995B-9F915D08F91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87400" y="2752725"/>
            <a:ext cx="7594600" cy="330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Lecture 10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Wenbing Zhao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Department of Electrical Engineering and Computer Science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Cleveland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State University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363" name="Date Placeholder 1">
            <a:extLst>
              <a:ext uri="{FF2B5EF4-FFF2-40B4-BE49-F238E27FC236}">
                <a16:creationId xmlns:a16="http://schemas.microsoft.com/office/drawing/2014/main" id="{9D0EBFF5-750B-FD43-AA54-394080CBD2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66BD6-AB38-D846-81AA-21D36E2F26A7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5364" name="Footer Placeholder 2">
            <a:extLst>
              <a:ext uri="{FF2B5EF4-FFF2-40B4-BE49-F238E27FC236}">
                <a16:creationId xmlns:a16="http://schemas.microsoft.com/office/drawing/2014/main" id="{43F109B6-404A-E54F-8B6C-6C805BAF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5365" name="Slide Number Placeholder 3">
            <a:extLst>
              <a:ext uri="{FF2B5EF4-FFF2-40B4-BE49-F238E27FC236}">
                <a16:creationId xmlns:a16="http://schemas.microsoft.com/office/drawing/2014/main" id="{3581400D-3C68-5F4C-9F6A-9EC691FA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260F2B-34CF-064F-A761-42FDD5EEB13C}" type="slidenum">
              <a:rPr lang="en-US" altLang="en-US" smtClean="0">
                <a:latin typeface="Garamond" panose="02020404030301010803" pitchFamily="18" charset="0"/>
              </a:rPr>
              <a:pPr/>
              <a:t>1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1">
            <a:extLst>
              <a:ext uri="{FF2B5EF4-FFF2-40B4-BE49-F238E27FC236}">
                <a16:creationId xmlns:a16="http://schemas.microsoft.com/office/drawing/2014/main" id="{1D78C3F8-92E6-7342-B8FC-F69D272927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B20E78-CE56-EF41-9ED5-3BD6CB59D742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F309B20C-F03B-B44D-A8F1-FB3EB3EE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9FA13DF0-FCFD-E645-A44A-0CCC3349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DA9309-90E2-554B-8E45-C1F2F0EC1EBF}" type="slidenum">
              <a:rPr lang="en-US" altLang="en-US" smtClean="0">
                <a:latin typeface="Garamond" panose="02020404030301010803" pitchFamily="18" charset="0"/>
              </a:rPr>
              <a:pPr/>
              <a:t>10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BB3F18B7-8552-694D-8A6E-8CE08B35C0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3159125" cy="885825"/>
          </a:xfrm>
        </p:spPr>
        <p:txBody>
          <a:bodyPr anchor="ctr"/>
          <a:lstStyle/>
          <a:p>
            <a:r>
              <a:rPr lang="en-US" altLang="en-US" sz="3600"/>
              <a:t>Creating and Using Databases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F7CC9B0D-E579-3341-9DF0-2921C1F624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55738"/>
            <a:ext cx="3159125" cy="1331912"/>
          </a:xfrm>
        </p:spPr>
        <p:txBody>
          <a:bodyPr/>
          <a:lstStyle/>
          <a:p>
            <a:r>
              <a:rPr lang="en-US" altLang="en-US" sz="2400">
                <a:cs typeface="ＭＳ Ｐゴシック" panose="020B0600070205080204" pitchFamily="34" charset="-128"/>
              </a:rPr>
              <a:t>Create a new Java file and name it DBAdapter:</a:t>
            </a:r>
          </a:p>
        </p:txBody>
      </p:sp>
      <p:sp>
        <p:nvSpPr>
          <p:cNvPr id="36870" name="Rectangle 1">
            <a:extLst>
              <a:ext uri="{FF2B5EF4-FFF2-40B4-BE49-F238E27FC236}">
                <a16:creationId xmlns:a16="http://schemas.microsoft.com/office/drawing/2014/main" id="{AD2F5D16-4E2F-6248-BCBE-9181B647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277813"/>
            <a:ext cx="5302250" cy="52625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android.content.ContentValues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android.content.Context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android.database.Cursor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android.database.SQLException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android.database.sqlite.SQLiteDatabase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android.database.sqlite.SQLiteOpenHelper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android.util.Log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public class </a:t>
            </a:r>
            <a:r>
              <a:rPr lang="en-US" altLang="en-US" sz="1200" dirty="0" err="1"/>
              <a:t>DBAdapter</a:t>
            </a:r>
            <a:r>
              <a:rPr lang="en-US" altLang="en-US" sz="1200" dirty="0"/>
              <a:t> {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static final </a:t>
            </a:r>
            <a:r>
              <a:rPr lang="en-US" altLang="en-US" sz="1200" dirty="0"/>
              <a:t>String </a:t>
            </a:r>
            <a:r>
              <a:rPr lang="en-US" altLang="en-US" sz="1200" b="1" i="1" dirty="0">
                <a:solidFill>
                  <a:srgbClr val="660E7A"/>
                </a:solidFill>
              </a:rPr>
              <a:t>KEY_ROWID </a:t>
            </a:r>
            <a:r>
              <a:rPr lang="en-US" altLang="en-US" sz="1200" dirty="0"/>
              <a:t>= </a:t>
            </a:r>
            <a:r>
              <a:rPr lang="en-US" altLang="en-US" sz="1200" b="1" dirty="0">
                <a:solidFill>
                  <a:srgbClr val="008000"/>
                </a:solidFill>
              </a:rPr>
              <a:t>"_id"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static final </a:t>
            </a:r>
            <a:r>
              <a:rPr lang="en-US" altLang="en-US" sz="1200" dirty="0"/>
              <a:t>String </a:t>
            </a:r>
            <a:r>
              <a:rPr lang="en-US" altLang="en-US" sz="1200" b="1" i="1" dirty="0">
                <a:solidFill>
                  <a:srgbClr val="660E7A"/>
                </a:solidFill>
              </a:rPr>
              <a:t>KEY_NAME </a:t>
            </a:r>
            <a:r>
              <a:rPr lang="en-US" altLang="en-US" sz="1200" dirty="0"/>
              <a:t>= </a:t>
            </a:r>
            <a:r>
              <a:rPr lang="en-US" altLang="en-US" sz="1200" b="1" dirty="0">
                <a:solidFill>
                  <a:srgbClr val="008000"/>
                </a:solidFill>
              </a:rPr>
              <a:t>"name"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static final </a:t>
            </a:r>
            <a:r>
              <a:rPr lang="en-US" altLang="en-US" sz="1200" dirty="0"/>
              <a:t>String </a:t>
            </a:r>
            <a:r>
              <a:rPr lang="en-US" altLang="en-US" sz="1200" b="1" i="1" dirty="0">
                <a:solidFill>
                  <a:srgbClr val="660E7A"/>
                </a:solidFill>
              </a:rPr>
              <a:t>KEY_EMAIL </a:t>
            </a:r>
            <a:r>
              <a:rPr lang="en-US" altLang="en-US" sz="1200" dirty="0"/>
              <a:t>= </a:t>
            </a:r>
            <a:r>
              <a:rPr lang="en-US" altLang="en-US" sz="1200" b="1" dirty="0">
                <a:solidFill>
                  <a:srgbClr val="008000"/>
                </a:solidFill>
              </a:rPr>
              <a:t>"email"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static final </a:t>
            </a:r>
            <a:r>
              <a:rPr lang="en-US" altLang="en-US" sz="1200" dirty="0"/>
              <a:t>String </a:t>
            </a:r>
            <a:r>
              <a:rPr lang="en-US" altLang="en-US" sz="1200" b="1" i="1" dirty="0">
                <a:solidFill>
                  <a:srgbClr val="660E7A"/>
                </a:solidFill>
              </a:rPr>
              <a:t>TAG </a:t>
            </a:r>
            <a:r>
              <a:rPr lang="en-US" altLang="en-US" sz="1200" dirty="0"/>
              <a:t>= 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</a:rPr>
              <a:t>DBAdapter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static final </a:t>
            </a:r>
            <a:r>
              <a:rPr lang="en-US" altLang="en-US" sz="1200" dirty="0"/>
              <a:t>String 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DATABASE_NAME </a:t>
            </a:r>
            <a:r>
              <a:rPr lang="en-US" altLang="en-US" sz="1200" dirty="0"/>
              <a:t>= 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</a:rPr>
              <a:t>MyDB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static final </a:t>
            </a:r>
            <a:r>
              <a:rPr lang="en-US" altLang="en-US" sz="1200" dirty="0"/>
              <a:t>String 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DATABASE_TABLE </a:t>
            </a:r>
            <a:r>
              <a:rPr lang="en-US" altLang="en-US" sz="1200" dirty="0"/>
              <a:t>= </a:t>
            </a:r>
            <a:r>
              <a:rPr lang="en-US" altLang="en-US" sz="1200" b="1" dirty="0">
                <a:solidFill>
                  <a:srgbClr val="008000"/>
                </a:solidFill>
              </a:rPr>
              <a:t>"contacts"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static final int 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DATABASE_VERSION </a:t>
            </a:r>
            <a:r>
              <a:rPr lang="en-US" altLang="en-US" sz="1200" dirty="0"/>
              <a:t>= </a:t>
            </a:r>
            <a:r>
              <a:rPr lang="en-US" altLang="en-US" sz="1200" dirty="0">
                <a:solidFill>
                  <a:srgbClr val="0000FF"/>
                </a:solidFill>
              </a:rPr>
              <a:t>1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static final </a:t>
            </a:r>
            <a:r>
              <a:rPr lang="en-US" altLang="en-US" sz="1200" dirty="0"/>
              <a:t>String 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DATABASE_CREATE </a:t>
            </a:r>
            <a:r>
              <a:rPr lang="en-US" altLang="en-US" sz="1200" dirty="0"/>
              <a:t>=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b="1" dirty="0">
                <a:solidFill>
                  <a:srgbClr val="008000"/>
                </a:solidFill>
              </a:rPr>
              <a:t>"create table contacts (_id integer primary key autoincrement, "</a:t>
            </a:r>
            <a:br>
              <a:rPr lang="en-US" altLang="en-US" sz="1200" b="1" dirty="0">
                <a:solidFill>
                  <a:srgbClr val="008000"/>
                </a:solidFill>
              </a:rPr>
            </a:br>
            <a:r>
              <a:rPr lang="en-US" altLang="en-US" sz="1200" b="1" dirty="0">
                <a:solidFill>
                  <a:srgbClr val="008000"/>
                </a:solidFill>
              </a:rPr>
              <a:t>                    </a:t>
            </a:r>
            <a:r>
              <a:rPr lang="en-US" altLang="en-US" sz="1200" dirty="0"/>
              <a:t>+ </a:t>
            </a:r>
            <a:r>
              <a:rPr lang="en-US" altLang="en-US" sz="1200" b="1" dirty="0">
                <a:solidFill>
                  <a:srgbClr val="008000"/>
                </a:solidFill>
              </a:rPr>
              <a:t>"name text not null, email text not null);"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final </a:t>
            </a:r>
            <a:r>
              <a:rPr lang="en-US" altLang="en-US" sz="1200" dirty="0"/>
              <a:t>Context </a:t>
            </a:r>
            <a:r>
              <a:rPr lang="en-US" altLang="en-US" sz="1200" b="1" dirty="0">
                <a:solidFill>
                  <a:srgbClr val="660E7A"/>
                </a:solidFill>
              </a:rPr>
              <a:t>context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 err="1"/>
              <a:t>DatabaseHelper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660E7A"/>
                </a:solidFill>
              </a:rPr>
              <a:t>DBHelper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 err="1"/>
              <a:t>SQLiteDatabase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660E7A"/>
                </a:solidFill>
              </a:rPr>
              <a:t>db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public </a:t>
            </a:r>
            <a:r>
              <a:rPr lang="en-US" altLang="en-US" sz="1200" dirty="0" err="1"/>
              <a:t>DBAdapter</a:t>
            </a:r>
            <a:r>
              <a:rPr lang="en-US" altLang="en-US" sz="1200" dirty="0"/>
              <a:t>(Context </a:t>
            </a:r>
            <a:r>
              <a:rPr lang="en-US" altLang="en-US" sz="1200" dirty="0" err="1"/>
              <a:t>ctx</a:t>
            </a:r>
            <a:r>
              <a:rPr lang="en-US" altLang="en-US" sz="1200" dirty="0"/>
              <a:t>)</a:t>
            </a:r>
            <a:br>
              <a:rPr lang="en-US" altLang="en-US" sz="1200" dirty="0"/>
            </a:br>
            <a:r>
              <a:rPr lang="en-US" altLang="en-US" sz="1200" dirty="0"/>
              <a:t>   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 err="1">
                <a:solidFill>
                  <a:srgbClr val="000080"/>
                </a:solidFill>
              </a:rPr>
              <a:t>this</a:t>
            </a:r>
            <a:r>
              <a:rPr lang="en-US" altLang="en-US" sz="1200" dirty="0" err="1"/>
              <a:t>.</a:t>
            </a:r>
            <a:r>
              <a:rPr lang="en-US" altLang="en-US" sz="1200" b="1" dirty="0" err="1">
                <a:solidFill>
                  <a:srgbClr val="660E7A"/>
                </a:solidFill>
              </a:rPr>
              <a:t>context</a:t>
            </a:r>
            <a:r>
              <a:rPr lang="en-US" altLang="en-US" sz="1200" b="1" dirty="0">
                <a:solidFill>
                  <a:srgbClr val="660E7A"/>
                </a:solidFill>
              </a:rPr>
              <a:t> </a:t>
            </a:r>
            <a:r>
              <a:rPr lang="en-US" altLang="en-US" sz="1200" dirty="0"/>
              <a:t>= </a:t>
            </a:r>
            <a:r>
              <a:rPr lang="en-US" altLang="en-US" sz="1200" dirty="0" err="1"/>
              <a:t>ctx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 err="1">
                <a:solidFill>
                  <a:srgbClr val="660E7A"/>
                </a:solidFill>
              </a:rPr>
              <a:t>DBHelper</a:t>
            </a:r>
            <a:r>
              <a:rPr lang="en-US" altLang="en-US" sz="1200" b="1" dirty="0">
                <a:solidFill>
                  <a:srgbClr val="660E7A"/>
                </a:solidFill>
              </a:rPr>
              <a:t> </a:t>
            </a:r>
            <a:r>
              <a:rPr lang="en-US" altLang="en-US" sz="1200" dirty="0"/>
              <a:t>= </a:t>
            </a:r>
            <a:r>
              <a:rPr lang="en-US" altLang="en-US" sz="1200" b="1" dirty="0">
                <a:solidFill>
                  <a:srgbClr val="000080"/>
                </a:solidFill>
              </a:rPr>
              <a:t>new </a:t>
            </a:r>
            <a:r>
              <a:rPr lang="en-US" altLang="en-US" sz="1200" dirty="0" err="1"/>
              <a:t>DatabaseHelper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660E7A"/>
                </a:solidFill>
              </a:rPr>
              <a:t>context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1">
            <a:extLst>
              <a:ext uri="{FF2B5EF4-FFF2-40B4-BE49-F238E27FC236}">
                <a16:creationId xmlns:a16="http://schemas.microsoft.com/office/drawing/2014/main" id="{441A9314-7696-0E47-9925-371884B30F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4EC480-6B71-8740-8D21-308FBC35B793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7890" name="Footer Placeholder 2">
            <a:extLst>
              <a:ext uri="{FF2B5EF4-FFF2-40B4-BE49-F238E27FC236}">
                <a16:creationId xmlns:a16="http://schemas.microsoft.com/office/drawing/2014/main" id="{1F34B2E6-9ACE-124E-ACC0-D372FAB7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241D8B25-D293-2B44-B2F9-2908EB7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29E44E-DD2E-A345-A7E2-CA24EC9ED833}" type="slidenum">
              <a:rPr lang="en-US" altLang="en-US" smtClean="0">
                <a:latin typeface="Garamond" panose="02020404030301010803" pitchFamily="18" charset="0"/>
              </a:rPr>
              <a:pPr/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60A974BE-CE70-BF4D-B1F9-9052CD1A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85750"/>
            <a:ext cx="5764213" cy="6186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rgbClr val="000080"/>
                </a:solidFill>
              </a:rPr>
              <a:t>private static class </a:t>
            </a:r>
            <a:r>
              <a:rPr lang="en-US" altLang="en-US" sz="1200" dirty="0" err="1"/>
              <a:t>DatabaseHelper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80"/>
                </a:solidFill>
              </a:rPr>
              <a:t>extends </a:t>
            </a:r>
            <a:r>
              <a:rPr lang="en-US" altLang="en-US" sz="1200" dirty="0" err="1"/>
              <a:t>SQLiteOpenHelper</a:t>
            </a:r>
            <a:br>
              <a:rPr lang="en-US" altLang="en-US" sz="1200" dirty="0"/>
            </a:b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 err="1"/>
              <a:t>DatabaseHelper</a:t>
            </a:r>
            <a:r>
              <a:rPr lang="en-US" altLang="en-US" sz="1200" dirty="0"/>
              <a:t>(Context context)</a:t>
            </a:r>
            <a:br>
              <a:rPr lang="en-US" altLang="en-US" sz="1200" dirty="0"/>
            </a:br>
            <a:r>
              <a:rPr lang="en-US" altLang="en-US" sz="1200" dirty="0"/>
              <a:t>   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super</a:t>
            </a:r>
            <a:r>
              <a:rPr lang="en-US" altLang="en-US" sz="1200" dirty="0"/>
              <a:t>(context, 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DATABASE_NAME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DATABASE_VERSION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>
                <a:solidFill>
                  <a:srgbClr val="808000"/>
                </a:solidFill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</a:rPr>
            </a:br>
            <a:r>
              <a:rPr lang="en-US" altLang="en-US" sz="1200" dirty="0">
                <a:solidFill>
                  <a:srgbClr val="808000"/>
                </a:solidFill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public void </a:t>
            </a:r>
            <a:r>
              <a:rPr lang="en-US" altLang="en-US" sz="1200" dirty="0" err="1"/>
              <a:t>onCreate</a:t>
            </a:r>
            <a:r>
              <a:rPr lang="en-US" altLang="en-US" sz="1200" dirty="0"/>
              <a:t>(</a:t>
            </a:r>
            <a:r>
              <a:rPr lang="en-US" altLang="en-US" sz="1200" dirty="0" err="1"/>
              <a:t>SQLiteDatabase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db</a:t>
            </a:r>
            <a:r>
              <a:rPr lang="en-US" altLang="en-US" sz="1200" dirty="0"/>
              <a:t>)</a:t>
            </a:r>
            <a:br>
              <a:rPr lang="en-US" altLang="en-US" sz="1200" dirty="0"/>
            </a:br>
            <a:r>
              <a:rPr lang="en-US" altLang="en-US" sz="1200" dirty="0"/>
              <a:t>   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try </a:t>
            </a:r>
            <a:r>
              <a:rPr lang="en-US" altLang="en-US" sz="1200" dirty="0"/>
              <a:t>{  </a:t>
            </a:r>
            <a:r>
              <a:rPr lang="en-US" altLang="en-US" sz="1200" dirty="0" err="1"/>
              <a:t>db.execSQL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DATABASE_CREATE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} </a:t>
            </a:r>
            <a:r>
              <a:rPr lang="en-US" altLang="en-US" sz="1200" b="1" dirty="0">
                <a:solidFill>
                  <a:srgbClr val="000080"/>
                </a:solidFill>
              </a:rPr>
              <a:t>catch </a:t>
            </a:r>
            <a:r>
              <a:rPr lang="en-US" altLang="en-US" sz="1200" dirty="0"/>
              <a:t>(</a:t>
            </a:r>
            <a:r>
              <a:rPr lang="en-US" altLang="en-US" sz="1200" dirty="0" err="1"/>
              <a:t>SQLException</a:t>
            </a:r>
            <a:r>
              <a:rPr lang="en-US" altLang="en-US" sz="1200" dirty="0"/>
              <a:t> e) { </a:t>
            </a:r>
            <a:r>
              <a:rPr lang="en-US" altLang="en-US" sz="1200" dirty="0" err="1"/>
              <a:t>e.printStackTrace</a:t>
            </a:r>
            <a:r>
              <a:rPr lang="en-US" altLang="en-US" sz="1200" dirty="0"/>
              <a:t>(); }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>
                <a:solidFill>
                  <a:srgbClr val="808000"/>
                </a:solidFill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</a:rPr>
            </a:br>
            <a:r>
              <a:rPr lang="en-US" altLang="en-US" sz="1200" dirty="0">
                <a:solidFill>
                  <a:srgbClr val="808000"/>
                </a:solidFill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public void </a:t>
            </a:r>
            <a:r>
              <a:rPr lang="en-US" altLang="en-US" sz="1200" dirty="0" err="1"/>
              <a:t>onUpgrade</a:t>
            </a:r>
            <a:r>
              <a:rPr lang="en-US" altLang="en-US" sz="1200" dirty="0"/>
              <a:t>(</a:t>
            </a:r>
            <a:r>
              <a:rPr lang="en-US" altLang="en-US" sz="1200" dirty="0" err="1"/>
              <a:t>SQLiteDatabase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db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int </a:t>
            </a:r>
            <a:r>
              <a:rPr lang="en-US" altLang="en-US" sz="1200" dirty="0" err="1"/>
              <a:t>oldVersion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int </a:t>
            </a:r>
            <a:r>
              <a:rPr lang="en-US" altLang="en-US" sz="1200" dirty="0" err="1"/>
              <a:t>newVersion</a:t>
            </a:r>
            <a:r>
              <a:rPr lang="en-US" altLang="en-US" sz="1200" dirty="0"/>
              <a:t>)</a:t>
            </a:r>
            <a:br>
              <a:rPr lang="en-US" altLang="en-US" sz="1200" dirty="0"/>
            </a:br>
            <a:r>
              <a:rPr lang="en-US" altLang="en-US" sz="1200" dirty="0"/>
              <a:t>   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Log.</a:t>
            </a:r>
            <a:r>
              <a:rPr lang="en-US" altLang="en-US" sz="1200" i="1" dirty="0" err="1"/>
              <a:t>w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TAG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8000"/>
                </a:solidFill>
              </a:rPr>
              <a:t>"Upgrading database from version " </a:t>
            </a:r>
            <a:r>
              <a:rPr lang="en-US" altLang="en-US" sz="1200" dirty="0"/>
              <a:t>+ </a:t>
            </a:r>
            <a:r>
              <a:rPr lang="en-US" altLang="en-US" sz="1200" dirty="0" err="1"/>
              <a:t>oldVersion</a:t>
            </a:r>
            <a:r>
              <a:rPr lang="en-US" altLang="en-US" sz="1200" dirty="0"/>
              <a:t> + </a:t>
            </a:r>
            <a:r>
              <a:rPr lang="en-US" altLang="en-US" sz="1200" b="1" dirty="0">
                <a:solidFill>
                  <a:srgbClr val="008000"/>
                </a:solidFill>
              </a:rPr>
              <a:t>" to "</a:t>
            </a:r>
            <a:br>
              <a:rPr lang="en-US" altLang="en-US" sz="1200" b="1" dirty="0">
                <a:solidFill>
                  <a:srgbClr val="008000"/>
                </a:solidFill>
              </a:rPr>
            </a:br>
            <a:r>
              <a:rPr lang="en-US" altLang="en-US" sz="1200" b="1" dirty="0">
                <a:solidFill>
                  <a:srgbClr val="008000"/>
                </a:solidFill>
              </a:rPr>
              <a:t>                </a:t>
            </a:r>
            <a:r>
              <a:rPr lang="en-US" altLang="en-US" sz="1200" dirty="0"/>
              <a:t>+ </a:t>
            </a:r>
            <a:r>
              <a:rPr lang="en-US" altLang="en-US" sz="1200" dirty="0" err="1"/>
              <a:t>newVersion</a:t>
            </a:r>
            <a:r>
              <a:rPr lang="en-US" altLang="en-US" sz="1200" dirty="0"/>
              <a:t> + </a:t>
            </a:r>
            <a:r>
              <a:rPr lang="en-US" altLang="en-US" sz="1200" b="1" dirty="0">
                <a:solidFill>
                  <a:srgbClr val="008000"/>
                </a:solidFill>
              </a:rPr>
              <a:t>", which will destroy all old data"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db.execSQL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8000"/>
                </a:solidFill>
              </a:rPr>
              <a:t>"DROP TABLE IF EXISTS contacts"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onCreate</a:t>
            </a:r>
            <a:r>
              <a:rPr lang="en-US" altLang="en-US" sz="1200" dirty="0"/>
              <a:t>(</a:t>
            </a:r>
            <a:r>
              <a:rPr lang="en-US" altLang="en-US" sz="1200" dirty="0" err="1"/>
              <a:t>db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  <a:br>
              <a:rPr lang="en-US" altLang="en-US" sz="1200" dirty="0"/>
            </a:br>
            <a:r>
              <a:rPr lang="en-US" altLang="en-US" sz="1200" i="1" dirty="0">
                <a:solidFill>
                  <a:srgbClr val="808080"/>
                </a:solidFill>
              </a:rPr>
              <a:t>//---opens the database---</a:t>
            </a:r>
            <a:br>
              <a:rPr lang="en-US" altLang="en-US" sz="1200" i="1" dirty="0">
                <a:solidFill>
                  <a:srgbClr val="808080"/>
                </a:solidFill>
              </a:rPr>
            </a:br>
            <a:r>
              <a:rPr lang="en-US" altLang="en-US" sz="1200" b="1" dirty="0">
                <a:solidFill>
                  <a:srgbClr val="000080"/>
                </a:solidFill>
              </a:rPr>
              <a:t>public </a:t>
            </a:r>
            <a:r>
              <a:rPr lang="en-US" altLang="en-US" sz="1200" dirty="0" err="1"/>
              <a:t>DBAdapter</a:t>
            </a:r>
            <a:r>
              <a:rPr lang="en-US" altLang="en-US" sz="1200" dirty="0"/>
              <a:t> open() </a:t>
            </a:r>
            <a:r>
              <a:rPr lang="en-US" altLang="en-US" sz="1200" b="1" dirty="0">
                <a:solidFill>
                  <a:srgbClr val="000080"/>
                </a:solidFill>
              </a:rPr>
              <a:t>throws </a:t>
            </a:r>
            <a:r>
              <a:rPr lang="en-US" altLang="en-US" sz="1200" dirty="0" err="1"/>
              <a:t>SQLException</a:t>
            </a:r>
            <a:br>
              <a:rPr lang="en-US" altLang="en-US" sz="1200" dirty="0"/>
            </a:b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 err="1">
                <a:solidFill>
                  <a:srgbClr val="660E7A"/>
                </a:solidFill>
              </a:rPr>
              <a:t>db</a:t>
            </a:r>
            <a:r>
              <a:rPr lang="en-US" altLang="en-US" sz="1200" b="1" dirty="0">
                <a:solidFill>
                  <a:srgbClr val="660E7A"/>
                </a:solidFill>
              </a:rPr>
              <a:t> </a:t>
            </a:r>
            <a:r>
              <a:rPr lang="en-US" altLang="en-US" sz="1200" dirty="0"/>
              <a:t>= </a:t>
            </a:r>
            <a:r>
              <a:rPr lang="en-US" altLang="en-US" sz="1200" b="1" dirty="0" err="1">
                <a:solidFill>
                  <a:srgbClr val="660E7A"/>
                </a:solidFill>
              </a:rPr>
              <a:t>DBHelper</a:t>
            </a:r>
            <a:r>
              <a:rPr lang="en-US" altLang="en-US" sz="1200" dirty="0" err="1"/>
              <a:t>.getWritableDatabase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return this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  <a:br>
              <a:rPr lang="en-US" altLang="en-US" sz="1200" dirty="0"/>
            </a:br>
            <a:r>
              <a:rPr lang="en-US" altLang="en-US" sz="1200" i="1" dirty="0">
                <a:solidFill>
                  <a:srgbClr val="808080"/>
                </a:solidFill>
              </a:rPr>
              <a:t>//---closes the database---</a:t>
            </a:r>
            <a:br>
              <a:rPr lang="en-US" altLang="en-US" sz="1200" i="1" dirty="0">
                <a:solidFill>
                  <a:srgbClr val="808080"/>
                </a:solidFill>
              </a:rPr>
            </a:br>
            <a:r>
              <a:rPr lang="en-US" altLang="en-US" sz="1200" b="1" dirty="0">
                <a:solidFill>
                  <a:srgbClr val="000080"/>
                </a:solidFill>
              </a:rPr>
              <a:t>public void </a:t>
            </a:r>
            <a:r>
              <a:rPr lang="en-US" altLang="en-US" sz="1200" dirty="0"/>
              <a:t>close()</a:t>
            </a:r>
            <a:br>
              <a:rPr lang="en-US" altLang="en-US" sz="1200" dirty="0"/>
            </a:b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 err="1">
                <a:solidFill>
                  <a:srgbClr val="660E7A"/>
                </a:solidFill>
              </a:rPr>
              <a:t>DBHelper</a:t>
            </a:r>
            <a:r>
              <a:rPr lang="en-US" altLang="en-US" sz="1200" dirty="0" err="1"/>
              <a:t>.close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1">
            <a:extLst>
              <a:ext uri="{FF2B5EF4-FFF2-40B4-BE49-F238E27FC236}">
                <a16:creationId xmlns:a16="http://schemas.microsoft.com/office/drawing/2014/main" id="{FA0F56B2-3156-3742-A28E-7E80A1D1AB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4798CC-1D2F-2940-A6F4-BA66A7CC2048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9EEDCD3C-94C5-7C43-9448-765C1A37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D82C6FC6-390F-D94E-AFFA-C20AC092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BAD74B-2F2D-E446-B940-F9FBCEDFE89D}" type="slidenum">
              <a:rPr lang="en-US" altLang="en-US" smtClean="0">
                <a:latin typeface="Garamond" panose="02020404030301010803" pitchFamily="18" charset="0"/>
              </a:rPr>
              <a:pPr/>
              <a:t>12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E66C762B-A474-6542-9E45-9D3DE8C9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41300"/>
            <a:ext cx="7412038" cy="6002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rgbClr val="000080"/>
                </a:solidFill>
              </a:rPr>
              <a:t>    public long </a:t>
            </a:r>
            <a:r>
              <a:rPr lang="en-US" altLang="en-US" sz="1200" dirty="0" err="1"/>
              <a:t>insertContact</a:t>
            </a:r>
            <a:r>
              <a:rPr lang="en-US" altLang="en-US" sz="1200" dirty="0"/>
              <a:t>(String name, String email)</a:t>
            </a:r>
            <a:br>
              <a:rPr lang="en-US" altLang="en-US" sz="1200" dirty="0"/>
            </a:br>
            <a:r>
              <a:rPr lang="en-US" altLang="en-US" sz="1200" dirty="0"/>
              <a:t>   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ContentValues</a:t>
            </a:r>
            <a:r>
              <a:rPr lang="en-US" altLang="en-US" sz="1200" dirty="0"/>
              <a:t> </a:t>
            </a:r>
            <a:r>
              <a:rPr lang="en-US" altLang="en-US" sz="1200" dirty="0" err="1"/>
              <a:t>initialValues</a:t>
            </a:r>
            <a:r>
              <a:rPr lang="en-US" altLang="en-US" sz="1200" dirty="0"/>
              <a:t> = </a:t>
            </a:r>
            <a:r>
              <a:rPr lang="en-US" altLang="en-US" sz="1200" b="1" dirty="0">
                <a:solidFill>
                  <a:srgbClr val="000080"/>
                </a:solidFill>
              </a:rPr>
              <a:t>new </a:t>
            </a:r>
            <a:r>
              <a:rPr lang="en-US" altLang="en-US" sz="1200" dirty="0" err="1"/>
              <a:t>ContentValues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initialValues.put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KEY_NAME</a:t>
            </a:r>
            <a:r>
              <a:rPr lang="en-US" altLang="en-US" sz="1200" dirty="0"/>
              <a:t>, name);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initialValues.put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KEY_EMAIL</a:t>
            </a:r>
            <a:r>
              <a:rPr lang="en-US" altLang="en-US" sz="1200" dirty="0"/>
              <a:t>, email);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return </a:t>
            </a:r>
            <a:r>
              <a:rPr lang="en-US" altLang="en-US" sz="1200" b="1" dirty="0" err="1">
                <a:solidFill>
                  <a:srgbClr val="660E7A"/>
                </a:solidFill>
              </a:rPr>
              <a:t>db</a:t>
            </a:r>
            <a:r>
              <a:rPr lang="en-US" altLang="en-US" sz="1200" dirty="0" err="1"/>
              <a:t>.insert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initialValues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r>
              <a:rPr lang="en-US" altLang="en-US" sz="1200" i="1" dirty="0">
                <a:solidFill>
                  <a:srgbClr val="808080"/>
                </a:solidFill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public </a:t>
            </a:r>
            <a:r>
              <a:rPr lang="en-US" altLang="en-US" sz="1200" b="1" dirty="0" err="1">
                <a:solidFill>
                  <a:srgbClr val="000080"/>
                </a:solidFill>
              </a:rPr>
              <a:t>boolean</a:t>
            </a:r>
            <a:r>
              <a:rPr lang="en-US" altLang="en-US" sz="1200" b="1" dirty="0">
                <a:solidFill>
                  <a:srgbClr val="000080"/>
                </a:solidFill>
              </a:rPr>
              <a:t> </a:t>
            </a:r>
            <a:r>
              <a:rPr lang="en-US" altLang="en-US" sz="1200" dirty="0" err="1"/>
              <a:t>deleteContact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0080"/>
                </a:solidFill>
              </a:rPr>
              <a:t>long </a:t>
            </a:r>
            <a:r>
              <a:rPr lang="en-US" altLang="en-US" sz="1200" dirty="0" err="1"/>
              <a:t>rowId</a:t>
            </a:r>
            <a:r>
              <a:rPr lang="en-US" altLang="en-US" sz="1200" dirty="0"/>
              <a:t>)</a:t>
            </a:r>
            <a:br>
              <a:rPr lang="en-US" altLang="en-US" sz="1200" dirty="0"/>
            </a:br>
            <a:r>
              <a:rPr lang="en-US" altLang="en-US" sz="1200" dirty="0"/>
              <a:t>   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return </a:t>
            </a:r>
            <a:r>
              <a:rPr lang="en-US" altLang="en-US" sz="1200" b="1" dirty="0" err="1">
                <a:solidFill>
                  <a:srgbClr val="660E7A"/>
                </a:solidFill>
              </a:rPr>
              <a:t>db</a:t>
            </a:r>
            <a:r>
              <a:rPr lang="en-US" altLang="en-US" sz="1200" dirty="0" err="1"/>
              <a:t>.delete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altLang="en-US" sz="1200" dirty="0"/>
              <a:t>, </a:t>
            </a:r>
            <a:r>
              <a:rPr lang="en-US" altLang="en-US" sz="1200" b="1" i="1" dirty="0">
                <a:solidFill>
                  <a:srgbClr val="660E7A"/>
                </a:solidFill>
              </a:rPr>
              <a:t>KEY_ROWID </a:t>
            </a:r>
            <a:r>
              <a:rPr lang="en-US" altLang="en-US" sz="1200" dirty="0"/>
              <a:t>+ </a:t>
            </a:r>
            <a:r>
              <a:rPr lang="en-US" altLang="en-US" sz="1200" b="1" dirty="0">
                <a:solidFill>
                  <a:srgbClr val="008000"/>
                </a:solidFill>
              </a:rPr>
              <a:t>"=" </a:t>
            </a:r>
            <a:r>
              <a:rPr lang="en-US" altLang="en-US" sz="1200" dirty="0"/>
              <a:t>+ </a:t>
            </a:r>
            <a:r>
              <a:rPr lang="en-US" altLang="en-US" sz="1200" dirty="0" err="1"/>
              <a:t>rowId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) &gt; </a:t>
            </a:r>
            <a:r>
              <a:rPr lang="en-US" altLang="en-US" sz="1200" dirty="0">
                <a:solidFill>
                  <a:srgbClr val="0000FF"/>
                </a:solidFill>
              </a:rPr>
              <a:t>0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r>
              <a:rPr lang="en-US" altLang="en-US" sz="1200" i="1" dirty="0">
                <a:solidFill>
                  <a:srgbClr val="808080"/>
                </a:solidFill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public </a:t>
            </a:r>
            <a:r>
              <a:rPr lang="en-US" altLang="en-US" sz="1200" dirty="0"/>
              <a:t>Cursor </a:t>
            </a:r>
            <a:r>
              <a:rPr lang="en-US" altLang="en-US" sz="1200" dirty="0" err="1"/>
              <a:t>getAllContacts</a:t>
            </a:r>
            <a:r>
              <a:rPr lang="en-US" altLang="en-US" sz="1200" dirty="0"/>
              <a:t>()</a:t>
            </a:r>
            <a:br>
              <a:rPr lang="en-US" altLang="en-US" sz="1200" dirty="0"/>
            </a:br>
            <a:r>
              <a:rPr lang="en-US" altLang="en-US" sz="1200" dirty="0"/>
              <a:t>   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return </a:t>
            </a:r>
            <a:r>
              <a:rPr lang="en-US" altLang="en-US" sz="1200" b="1" dirty="0" err="1">
                <a:solidFill>
                  <a:srgbClr val="660E7A"/>
                </a:solidFill>
              </a:rPr>
              <a:t>db</a:t>
            </a:r>
            <a:r>
              <a:rPr lang="en-US" altLang="en-US" sz="1200" dirty="0" err="1"/>
              <a:t>.query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new </a:t>
            </a:r>
            <a:r>
              <a:rPr lang="en-US" altLang="en-US" sz="1200" dirty="0"/>
              <a:t>String[] {</a:t>
            </a:r>
            <a:r>
              <a:rPr lang="en-US" altLang="en-US" sz="1200" b="1" i="1" dirty="0">
                <a:solidFill>
                  <a:srgbClr val="660E7A"/>
                </a:solidFill>
              </a:rPr>
              <a:t>KEY_ROWID</a:t>
            </a:r>
            <a:r>
              <a:rPr lang="en-US" altLang="en-US" sz="1200" dirty="0"/>
              <a:t>, </a:t>
            </a:r>
            <a:r>
              <a:rPr lang="en-US" altLang="en-US" sz="1200" b="1" i="1" dirty="0">
                <a:solidFill>
                  <a:srgbClr val="660E7A"/>
                </a:solidFill>
              </a:rPr>
              <a:t>KEY_NAME</a:t>
            </a:r>
            <a:r>
              <a:rPr lang="en-US" altLang="en-US" sz="1200" dirty="0"/>
              <a:t>,</a:t>
            </a:r>
            <a:br>
              <a:rPr lang="en-US" altLang="en-US" sz="1200" dirty="0"/>
            </a:br>
            <a:r>
              <a:rPr lang="en-US" altLang="en-US" sz="1200" dirty="0"/>
              <a:t>                </a:t>
            </a:r>
            <a:r>
              <a:rPr lang="en-US" altLang="en-US" sz="1200" b="1" i="1" dirty="0">
                <a:solidFill>
                  <a:srgbClr val="660E7A"/>
                </a:solidFill>
              </a:rPr>
              <a:t>KEY_EMAIL</a:t>
            </a:r>
            <a:r>
              <a:rPr lang="en-US" altLang="en-US" sz="1200" dirty="0"/>
              <a:t>},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r>
              <a:rPr lang="en-US" altLang="en-US" sz="1200" i="1" dirty="0">
                <a:solidFill>
                  <a:srgbClr val="808080"/>
                </a:solidFill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public </a:t>
            </a:r>
            <a:r>
              <a:rPr lang="en-US" altLang="en-US" sz="1200" dirty="0"/>
              <a:t>Cursor </a:t>
            </a:r>
            <a:r>
              <a:rPr lang="en-US" altLang="en-US" sz="1200" dirty="0" err="1"/>
              <a:t>getContact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0080"/>
                </a:solidFill>
              </a:rPr>
              <a:t>long </a:t>
            </a:r>
            <a:r>
              <a:rPr lang="en-US" altLang="en-US" sz="1200" dirty="0" err="1"/>
              <a:t>rowId</a:t>
            </a:r>
            <a:r>
              <a:rPr lang="en-US" altLang="en-US" sz="1200" dirty="0"/>
              <a:t>) </a:t>
            </a:r>
            <a:r>
              <a:rPr lang="en-US" altLang="en-US" sz="1200" b="1" dirty="0">
                <a:solidFill>
                  <a:srgbClr val="000080"/>
                </a:solidFill>
              </a:rPr>
              <a:t>throws </a:t>
            </a:r>
            <a:r>
              <a:rPr lang="en-US" altLang="en-US" sz="1200" dirty="0" err="1"/>
              <a:t>SQLException</a:t>
            </a:r>
            <a:br>
              <a:rPr lang="en-US" altLang="en-US" sz="1200" dirty="0"/>
            </a:br>
            <a:r>
              <a:rPr lang="en-US" altLang="en-US" sz="1200" dirty="0"/>
              <a:t>    {</a:t>
            </a:r>
            <a:br>
              <a:rPr lang="en-US" altLang="en-US" sz="1200" dirty="0"/>
            </a:br>
            <a:r>
              <a:rPr lang="en-US" altLang="en-US" sz="1200" dirty="0"/>
              <a:t>        Cursor </a:t>
            </a:r>
            <a:r>
              <a:rPr lang="en-US" altLang="en-US" sz="1200" dirty="0" err="1"/>
              <a:t>mCursor</a:t>
            </a:r>
            <a:r>
              <a:rPr lang="en-US" altLang="en-US" sz="1200" dirty="0"/>
              <a:t> = </a:t>
            </a:r>
            <a:r>
              <a:rPr lang="en-US" altLang="en-US" sz="1200" b="1" dirty="0" err="1">
                <a:solidFill>
                  <a:srgbClr val="660E7A"/>
                </a:solidFill>
              </a:rPr>
              <a:t>db</a:t>
            </a:r>
            <a:r>
              <a:rPr lang="en-US" altLang="en-US" sz="1200" dirty="0" err="1"/>
              <a:t>.query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0080"/>
                </a:solidFill>
              </a:rPr>
              <a:t>true</a:t>
            </a:r>
            <a:r>
              <a:rPr lang="en-US" altLang="en-US" sz="1200" dirty="0"/>
              <a:t>, 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new </a:t>
            </a:r>
            <a:r>
              <a:rPr lang="en-US" altLang="en-US" sz="1200" dirty="0"/>
              <a:t>String[] {</a:t>
            </a:r>
            <a:r>
              <a:rPr lang="en-US" altLang="en-US" sz="1200" b="1" i="1" dirty="0">
                <a:solidFill>
                  <a:srgbClr val="660E7A"/>
                </a:solidFill>
              </a:rPr>
              <a:t>KEY_ROWID</a:t>
            </a:r>
            <a:r>
              <a:rPr lang="en-US" altLang="en-US" sz="1200" dirty="0"/>
              <a:t>,</a:t>
            </a:r>
            <a:br>
              <a:rPr lang="en-US" altLang="en-US" sz="1200" dirty="0"/>
            </a:br>
            <a:r>
              <a:rPr lang="en-US" altLang="en-US" sz="1200" dirty="0"/>
              <a:t>                                </a:t>
            </a:r>
            <a:r>
              <a:rPr lang="en-US" altLang="en-US" sz="1200" b="1" i="1" dirty="0">
                <a:solidFill>
                  <a:srgbClr val="660E7A"/>
                </a:solidFill>
              </a:rPr>
              <a:t>KEY_NAME</a:t>
            </a:r>
            <a:r>
              <a:rPr lang="en-US" altLang="en-US" sz="1200" dirty="0"/>
              <a:t>, </a:t>
            </a:r>
            <a:r>
              <a:rPr lang="en-US" altLang="en-US" sz="1200" b="1" i="1" dirty="0">
                <a:solidFill>
                  <a:srgbClr val="660E7A"/>
                </a:solidFill>
              </a:rPr>
              <a:t>KEY_EMAIL</a:t>
            </a:r>
            <a:r>
              <a:rPr lang="en-US" altLang="en-US" sz="1200" dirty="0"/>
              <a:t>}, </a:t>
            </a:r>
            <a:r>
              <a:rPr lang="en-US" altLang="en-US" sz="1200" b="1" i="1" dirty="0">
                <a:solidFill>
                  <a:srgbClr val="660E7A"/>
                </a:solidFill>
              </a:rPr>
              <a:t>KEY_ROWID </a:t>
            </a:r>
            <a:r>
              <a:rPr lang="en-US" altLang="en-US" sz="1200" dirty="0"/>
              <a:t>+ </a:t>
            </a:r>
            <a:r>
              <a:rPr lang="en-US" altLang="en-US" sz="1200" b="1" dirty="0">
                <a:solidFill>
                  <a:srgbClr val="008000"/>
                </a:solidFill>
              </a:rPr>
              <a:t>"=" </a:t>
            </a:r>
            <a:r>
              <a:rPr lang="en-US" altLang="en-US" sz="1200" dirty="0"/>
              <a:t>+ </a:t>
            </a:r>
            <a:r>
              <a:rPr lang="en-US" altLang="en-US" sz="1200" dirty="0" err="1"/>
              <a:t>rowId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if </a:t>
            </a:r>
            <a:r>
              <a:rPr lang="en-US" altLang="en-US" sz="1200" dirty="0"/>
              <a:t>(</a:t>
            </a:r>
            <a:r>
              <a:rPr lang="en-US" altLang="en-US" sz="1200" dirty="0" err="1"/>
              <a:t>mCursor</a:t>
            </a:r>
            <a:r>
              <a:rPr lang="en-US" altLang="en-US" sz="1200" dirty="0"/>
              <a:t> !=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) { </a:t>
            </a:r>
            <a:r>
              <a:rPr lang="en-US" altLang="en-US" sz="1200" dirty="0" err="1"/>
              <a:t>mCursor.moveToFirst</a:t>
            </a:r>
            <a:r>
              <a:rPr lang="en-US" altLang="en-US" sz="1200" dirty="0"/>
              <a:t>(); }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return </a:t>
            </a:r>
            <a:r>
              <a:rPr lang="en-US" altLang="en-US" sz="1200" dirty="0" err="1"/>
              <a:t>mCursor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r>
              <a:rPr lang="en-US" altLang="en-US" sz="1200" i="1" dirty="0">
                <a:solidFill>
                  <a:srgbClr val="808080"/>
                </a:solidFill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public </a:t>
            </a:r>
            <a:r>
              <a:rPr lang="en-US" altLang="en-US" sz="1200" b="1" dirty="0" err="1">
                <a:solidFill>
                  <a:srgbClr val="000080"/>
                </a:solidFill>
              </a:rPr>
              <a:t>boolean</a:t>
            </a:r>
            <a:r>
              <a:rPr lang="en-US" altLang="en-US" sz="1200" b="1" dirty="0">
                <a:solidFill>
                  <a:srgbClr val="000080"/>
                </a:solidFill>
              </a:rPr>
              <a:t> </a:t>
            </a:r>
            <a:r>
              <a:rPr lang="en-US" altLang="en-US" sz="1200" dirty="0" err="1"/>
              <a:t>updateContact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0080"/>
                </a:solidFill>
              </a:rPr>
              <a:t>long </a:t>
            </a:r>
            <a:r>
              <a:rPr lang="en-US" altLang="en-US" sz="1200" dirty="0" err="1"/>
              <a:t>rowId</a:t>
            </a:r>
            <a:r>
              <a:rPr lang="en-US" altLang="en-US" sz="1200" dirty="0"/>
              <a:t>, String name, String email)</a:t>
            </a:r>
            <a:br>
              <a:rPr lang="en-US" altLang="en-US" sz="1200" dirty="0"/>
            </a:br>
            <a:r>
              <a:rPr lang="en-US" altLang="en-US" sz="1200" dirty="0"/>
              <a:t>   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ContentValues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 = </a:t>
            </a:r>
            <a:r>
              <a:rPr lang="en-US" altLang="en-US" sz="1200" b="1" dirty="0">
                <a:solidFill>
                  <a:srgbClr val="000080"/>
                </a:solidFill>
              </a:rPr>
              <a:t>new </a:t>
            </a:r>
            <a:r>
              <a:rPr lang="en-US" altLang="en-US" sz="1200" dirty="0" err="1"/>
              <a:t>ContentValues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args.put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KEY_NAME</a:t>
            </a:r>
            <a:r>
              <a:rPr lang="en-US" altLang="en-US" sz="1200" dirty="0"/>
              <a:t>, name);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args.put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KEY_EMAIL</a:t>
            </a:r>
            <a:r>
              <a:rPr lang="en-US" altLang="en-US" sz="1200" dirty="0"/>
              <a:t>, email);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return </a:t>
            </a:r>
            <a:r>
              <a:rPr lang="en-US" altLang="en-US" sz="1200" b="1" dirty="0" err="1">
                <a:solidFill>
                  <a:srgbClr val="660E7A"/>
                </a:solidFill>
              </a:rPr>
              <a:t>db</a:t>
            </a:r>
            <a:r>
              <a:rPr lang="en-US" altLang="en-US" sz="1200" dirty="0" err="1"/>
              <a:t>.update</a:t>
            </a:r>
            <a:r>
              <a:rPr lang="en-US" altLang="en-US" sz="1200" dirty="0"/>
              <a:t>(</a:t>
            </a:r>
            <a:r>
              <a:rPr lang="en-US" alt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, </a:t>
            </a:r>
            <a:r>
              <a:rPr lang="en-US" altLang="en-US" sz="1200" b="1" i="1" dirty="0">
                <a:solidFill>
                  <a:srgbClr val="660E7A"/>
                </a:solidFill>
              </a:rPr>
              <a:t>KEY_ROWID </a:t>
            </a:r>
            <a:r>
              <a:rPr lang="en-US" altLang="en-US" sz="1200" dirty="0"/>
              <a:t>+ </a:t>
            </a:r>
            <a:r>
              <a:rPr lang="en-US" altLang="en-US" sz="1200" b="1" dirty="0">
                <a:solidFill>
                  <a:srgbClr val="008000"/>
                </a:solidFill>
              </a:rPr>
              <a:t>"=" </a:t>
            </a:r>
            <a:r>
              <a:rPr lang="en-US" altLang="en-US" sz="1200" dirty="0"/>
              <a:t>+ </a:t>
            </a:r>
            <a:r>
              <a:rPr lang="en-US" altLang="en-US" sz="1200" dirty="0" err="1"/>
              <a:t>rowId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0080"/>
                </a:solidFill>
              </a:rPr>
              <a:t>null</a:t>
            </a:r>
            <a:r>
              <a:rPr lang="en-US" altLang="en-US" sz="1200" dirty="0"/>
              <a:t>) &gt; </a:t>
            </a:r>
            <a:r>
              <a:rPr lang="en-US" altLang="en-US" sz="1200" dirty="0">
                <a:solidFill>
                  <a:srgbClr val="0000FF"/>
                </a:solidFill>
              </a:rPr>
              <a:t>0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1">
            <a:extLst>
              <a:ext uri="{FF2B5EF4-FFF2-40B4-BE49-F238E27FC236}">
                <a16:creationId xmlns:a16="http://schemas.microsoft.com/office/drawing/2014/main" id="{F33FA4FB-0E09-1747-B3B1-93BAD2042F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4D07EFF-E947-EE4C-8391-994CCA69F42D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9938" name="Footer Placeholder 2">
            <a:extLst>
              <a:ext uri="{FF2B5EF4-FFF2-40B4-BE49-F238E27FC236}">
                <a16:creationId xmlns:a16="http://schemas.microsoft.com/office/drawing/2014/main" id="{1306161C-7571-A941-80EF-808B3BC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D9DD379C-E013-8244-83AA-F5E7E321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70DB5B-E93E-534E-8AF6-784832C60ADB}" type="slidenum">
              <a:rPr lang="en-US" altLang="en-US" smtClean="0">
                <a:latin typeface="Garamond" panose="02020404030301010803" pitchFamily="18" charset="0"/>
              </a:rPr>
              <a:pPr/>
              <a:t>13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946CA942-A426-2B4E-A32D-791143BCF4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3159125" cy="885825"/>
          </a:xfrm>
        </p:spPr>
        <p:txBody>
          <a:bodyPr anchor="ctr"/>
          <a:lstStyle/>
          <a:p>
            <a:r>
              <a:rPr lang="en-US" altLang="en-US" sz="3200" dirty="0"/>
              <a:t>Creating and Using Databases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9022177F-7107-2046-A664-074E7E2EFC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55738"/>
            <a:ext cx="3159125" cy="1331912"/>
          </a:xfrm>
        </p:spPr>
        <p:txBody>
          <a:bodyPr/>
          <a:lstStyle/>
          <a:p>
            <a:r>
              <a:rPr lang="en-US" altLang="en-US" sz="2400">
                <a:cs typeface="ＭＳ Ｐゴシック" panose="020B0600070205080204" pitchFamily="34" charset="-128"/>
              </a:rPr>
              <a:t>Modify MainActivity.java:</a:t>
            </a:r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BD6E0940-6B2C-5E40-9945-6C75F455A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277813"/>
            <a:ext cx="5224463" cy="52629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/>
              <a:t>androidx.appcompat.app.AppCompatActivity</a:t>
            </a:r>
            <a:r>
              <a:rPr lang="en-US" altLang="en-US" sz="1200"/>
              <a:t>;</a:t>
            </a: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android.os.Bundle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android.database.Cursor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import </a:t>
            </a:r>
            <a:r>
              <a:rPr lang="en-US" altLang="en-US" sz="1200" dirty="0" err="1"/>
              <a:t>android.widget.Toast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b="1" dirty="0">
                <a:solidFill>
                  <a:srgbClr val="000080"/>
                </a:solidFill>
              </a:rPr>
              <a:t>public class </a:t>
            </a:r>
            <a:r>
              <a:rPr lang="en-US" altLang="en-US" sz="1200" dirty="0" err="1"/>
              <a:t>MainActivity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80"/>
                </a:solidFill>
              </a:rPr>
              <a:t>extends </a:t>
            </a:r>
            <a:r>
              <a:rPr lang="en-US" altLang="en-US" sz="1200" dirty="0" err="1"/>
              <a:t>AppCompatActivity</a:t>
            </a:r>
            <a:r>
              <a:rPr lang="en-US" altLang="en-US" sz="1200" dirty="0"/>
              <a:t> {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>
                <a:solidFill>
                  <a:srgbClr val="808000"/>
                </a:solidFill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</a:rPr>
            </a:br>
            <a:r>
              <a:rPr lang="en-US" altLang="en-US" sz="1200" dirty="0">
                <a:solidFill>
                  <a:srgbClr val="808000"/>
                </a:solidFill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altLang="en-US" sz="1200" dirty="0" err="1"/>
              <a:t>onCreate</a:t>
            </a:r>
            <a:r>
              <a:rPr lang="en-US" altLang="en-US" sz="1200" dirty="0"/>
              <a:t>(Bundle </a:t>
            </a:r>
            <a:r>
              <a:rPr lang="en-US" altLang="en-US" sz="1200" dirty="0" err="1"/>
              <a:t>savedInstanceState</a:t>
            </a:r>
            <a:r>
              <a:rPr lang="en-US" altLang="en-US" sz="1200" dirty="0"/>
              <a:t>)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 err="1">
                <a:solidFill>
                  <a:srgbClr val="000080"/>
                </a:solidFill>
              </a:rPr>
              <a:t>super</a:t>
            </a:r>
            <a:r>
              <a:rPr lang="en-US" altLang="en-US" sz="1200" dirty="0" err="1"/>
              <a:t>.onCreate</a:t>
            </a:r>
            <a:r>
              <a:rPr lang="en-US" altLang="en-US" sz="1200" dirty="0"/>
              <a:t>(</a:t>
            </a:r>
            <a:r>
              <a:rPr lang="en-US" altLang="en-US" sz="1200" dirty="0" err="1"/>
              <a:t>savedInstanceState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setContentView</a:t>
            </a:r>
            <a:r>
              <a:rPr lang="en-US" altLang="en-US" sz="1200" dirty="0"/>
              <a:t>(</a:t>
            </a:r>
            <a:r>
              <a:rPr lang="en-US" altLang="en-US" sz="1200" dirty="0" err="1"/>
              <a:t>R.layout.</a:t>
            </a:r>
            <a:r>
              <a:rPr lang="en-US" altLang="en-US" sz="1200" b="1" i="1" dirty="0" err="1">
                <a:solidFill>
                  <a:srgbClr val="660E7A"/>
                </a:solidFill>
              </a:rPr>
              <a:t>activity_main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DBAdapter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db</a:t>
            </a:r>
            <a:r>
              <a:rPr lang="en-US" altLang="en-US" sz="1200" dirty="0"/>
              <a:t> = </a:t>
            </a:r>
            <a:r>
              <a:rPr lang="en-US" altLang="en-US" sz="1200" b="1" dirty="0">
                <a:solidFill>
                  <a:srgbClr val="000080"/>
                </a:solidFill>
              </a:rPr>
              <a:t>new </a:t>
            </a:r>
            <a:r>
              <a:rPr lang="en-US" altLang="en-US" sz="1200" dirty="0" err="1"/>
              <a:t>DBAdapter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0080"/>
                </a:solidFill>
              </a:rPr>
              <a:t>this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i="1" dirty="0">
                <a:solidFill>
                  <a:srgbClr val="808080"/>
                </a:solidFill>
              </a:rPr>
              <a:t>//---add a contact---</a:t>
            </a:r>
            <a:br>
              <a:rPr lang="en-US" altLang="en-US" sz="1200" i="1" dirty="0">
                <a:solidFill>
                  <a:srgbClr val="808080"/>
                </a:solidFill>
              </a:rPr>
            </a:br>
            <a:r>
              <a:rPr lang="en-US" altLang="en-US" sz="1200" i="1" dirty="0">
                <a:solidFill>
                  <a:srgbClr val="808080"/>
                </a:solidFill>
              </a:rPr>
              <a:t>        </a:t>
            </a:r>
            <a:r>
              <a:rPr lang="en-US" altLang="en-US" sz="1200" dirty="0" err="1"/>
              <a:t>db.open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long </a:t>
            </a:r>
            <a:r>
              <a:rPr lang="en-US" altLang="en-US" sz="1200" dirty="0"/>
              <a:t>id = </a:t>
            </a:r>
            <a:r>
              <a:rPr lang="en-US" altLang="en-US" sz="1200" dirty="0" err="1"/>
              <a:t>db.insertContact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8000"/>
                </a:solidFill>
              </a:rPr>
              <a:t>"Jennifer Ann"</a:t>
            </a:r>
            <a:r>
              <a:rPr lang="en-US" altLang="en-US" sz="1200" dirty="0"/>
              <a:t>,</a:t>
            </a:r>
            <a:br>
              <a:rPr lang="en-US" altLang="en-US" sz="1200" dirty="0"/>
            </a:br>
            <a:r>
              <a:rPr lang="en-US" altLang="en-US" sz="1200" dirty="0"/>
              <a:t>                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</a:rPr>
              <a:t>jenniferann@jfdimarzio.com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id = </a:t>
            </a:r>
            <a:r>
              <a:rPr lang="en-US" altLang="en-US" sz="1200" dirty="0" err="1"/>
              <a:t>db.insertContact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8000"/>
                </a:solidFill>
              </a:rPr>
              <a:t>"Oscar Diggs"</a:t>
            </a:r>
            <a:r>
              <a:rPr lang="en-US" altLang="en-US" sz="1200" dirty="0"/>
              <a:t>, 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</a:rPr>
              <a:t>oscar@oscardiggs.com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db.close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db.open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Cursor c = </a:t>
            </a:r>
            <a:r>
              <a:rPr lang="en-US" altLang="en-US" sz="1200" dirty="0" err="1"/>
              <a:t>db.getAllContacts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if </a:t>
            </a:r>
            <a:r>
              <a:rPr lang="en-US" altLang="en-US" sz="1200" dirty="0"/>
              <a:t>(</a:t>
            </a:r>
            <a:r>
              <a:rPr lang="en-US" altLang="en-US" sz="1200" dirty="0" err="1"/>
              <a:t>c.moveToFirst</a:t>
            </a:r>
            <a:r>
              <a:rPr lang="en-US" altLang="en-US" sz="1200" dirty="0"/>
              <a:t>())</a:t>
            </a:r>
            <a:br>
              <a:rPr lang="en-US" altLang="en-US" sz="1200" dirty="0"/>
            </a:br>
            <a:r>
              <a:rPr lang="en-US" altLang="en-US" sz="1200" dirty="0"/>
              <a:t>        {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b="1" dirty="0">
                <a:solidFill>
                  <a:srgbClr val="000080"/>
                </a:solidFill>
              </a:rPr>
              <a:t>do </a:t>
            </a: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                </a:t>
            </a:r>
            <a:r>
              <a:rPr lang="en-US" altLang="en-US" sz="1200" dirty="0" err="1"/>
              <a:t>DisplayContact</a:t>
            </a:r>
            <a:r>
              <a:rPr lang="en-US" altLang="en-US" sz="1200" dirty="0"/>
              <a:t>(c);</a:t>
            </a:r>
            <a:br>
              <a:rPr lang="en-US" altLang="en-US" sz="1200" dirty="0"/>
            </a:br>
            <a:r>
              <a:rPr lang="en-US" altLang="en-US" sz="1200" dirty="0"/>
              <a:t>            } </a:t>
            </a:r>
            <a:r>
              <a:rPr lang="en-US" altLang="en-US" sz="1200" b="1" dirty="0">
                <a:solidFill>
                  <a:srgbClr val="000080"/>
                </a:solidFill>
              </a:rPr>
              <a:t>while </a:t>
            </a:r>
            <a:r>
              <a:rPr lang="en-US" altLang="en-US" sz="1200" dirty="0"/>
              <a:t>(</a:t>
            </a:r>
            <a:r>
              <a:rPr lang="en-US" altLang="en-US" sz="1200" dirty="0" err="1"/>
              <a:t>c.moveToNext</a:t>
            </a:r>
            <a:r>
              <a:rPr lang="en-US" altLang="en-US" sz="1200" dirty="0"/>
              <a:t>());</a:t>
            </a:r>
            <a:br>
              <a:rPr lang="en-US" altLang="en-US" sz="1200" dirty="0"/>
            </a:br>
            <a:r>
              <a:rPr lang="en-US" altLang="en-US" sz="1200" dirty="0"/>
              <a:t>       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1">
            <a:extLst>
              <a:ext uri="{FF2B5EF4-FFF2-40B4-BE49-F238E27FC236}">
                <a16:creationId xmlns:a16="http://schemas.microsoft.com/office/drawing/2014/main" id="{E3AD9AD3-BCB5-2E4B-81B5-FC461A616A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B0BF65-6105-A94D-8E7B-020C66FCE84E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8C2AC72D-2546-034A-A975-E27D23C0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E05B399F-E950-9246-96AD-1FE356EC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966489-39BA-0E4A-A788-B6C0F420ED81}" type="slidenum">
              <a:rPr lang="en-US" altLang="en-US" smtClean="0">
                <a:latin typeface="Garamond" panose="02020404030301010803" pitchFamily="18" charset="0"/>
              </a:rPr>
              <a:pPr/>
              <a:t>14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40964" name="Rectangle 1">
            <a:extLst>
              <a:ext uri="{FF2B5EF4-FFF2-40B4-BE49-F238E27FC236}">
                <a16:creationId xmlns:a16="http://schemas.microsoft.com/office/drawing/2014/main" id="{D57EA259-D1F7-9441-BD79-BA8318D09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88925"/>
            <a:ext cx="6256338" cy="6370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        c = db.getContact(</a:t>
            </a:r>
            <a:r>
              <a:rPr lang="en-US" altLang="en-US" sz="1200">
                <a:solidFill>
                  <a:srgbClr val="0000FF"/>
                </a:solidFill>
              </a:rPr>
              <a:t>2</a:t>
            </a:r>
            <a:r>
              <a:rPr lang="en-US" altLang="en-US" sz="1200"/>
              <a:t>);</a:t>
            </a:r>
            <a:br>
              <a:rPr lang="en-US" altLang="en-US" sz="1200"/>
            </a:br>
            <a:r>
              <a:rPr lang="en-US" altLang="en-US" sz="1200"/>
              <a:t>        </a:t>
            </a:r>
            <a:r>
              <a:rPr lang="en-US" altLang="en-US" sz="1200" b="1">
                <a:solidFill>
                  <a:srgbClr val="000080"/>
                </a:solidFill>
              </a:rPr>
              <a:t>if </a:t>
            </a:r>
            <a:r>
              <a:rPr lang="en-US" altLang="en-US" sz="1200"/>
              <a:t>(c.moveToFirst())</a:t>
            </a:r>
            <a:br>
              <a:rPr lang="en-US" altLang="en-US" sz="1200"/>
            </a:br>
            <a:r>
              <a:rPr lang="en-US" altLang="en-US" sz="1200"/>
              <a:t>            DisplayContact(c);</a:t>
            </a:r>
            <a:br>
              <a:rPr lang="en-US" altLang="en-US" sz="1200"/>
            </a:br>
            <a:r>
              <a:rPr lang="en-US" altLang="en-US" sz="1200"/>
              <a:t>        </a:t>
            </a:r>
            <a:r>
              <a:rPr lang="en-US" altLang="en-US" sz="1200" b="1">
                <a:solidFill>
                  <a:srgbClr val="000080"/>
                </a:solidFill>
              </a:rPr>
              <a:t>else</a:t>
            </a:r>
            <a:br>
              <a:rPr lang="en-US" altLang="en-US" sz="1200" b="1">
                <a:solidFill>
                  <a:srgbClr val="000080"/>
                </a:solidFill>
              </a:rPr>
            </a:br>
            <a:r>
              <a:rPr lang="en-US" altLang="en-US" sz="1200" b="1">
                <a:solidFill>
                  <a:srgbClr val="000080"/>
                </a:solidFill>
              </a:rPr>
              <a:t>            </a:t>
            </a:r>
            <a:r>
              <a:rPr lang="en-US" altLang="en-US" sz="1200"/>
              <a:t>Toast.</a:t>
            </a:r>
            <a:r>
              <a:rPr lang="en-US" altLang="en-US" sz="1200" i="1"/>
              <a:t>makeText</a:t>
            </a:r>
            <a:r>
              <a:rPr lang="en-US" altLang="en-US" sz="1200"/>
              <a:t>(</a:t>
            </a:r>
            <a:r>
              <a:rPr lang="en-US" altLang="en-US" sz="1200" b="1">
                <a:solidFill>
                  <a:srgbClr val="000080"/>
                </a:solidFill>
              </a:rPr>
              <a:t>this</a:t>
            </a:r>
            <a:r>
              <a:rPr lang="en-US" altLang="en-US" sz="1200"/>
              <a:t>, </a:t>
            </a:r>
            <a:r>
              <a:rPr lang="en-US" altLang="en-US" sz="1200" b="1">
                <a:solidFill>
                  <a:srgbClr val="008000"/>
                </a:solidFill>
              </a:rPr>
              <a:t>"No contact found"</a:t>
            </a:r>
            <a:r>
              <a:rPr lang="en-US" altLang="en-US" sz="1200"/>
              <a:t>, Toast.</a:t>
            </a:r>
            <a:r>
              <a:rPr lang="en-US" altLang="en-US" sz="1200" b="1" i="1">
                <a:solidFill>
                  <a:srgbClr val="660E7A"/>
                </a:solidFill>
              </a:rPr>
              <a:t>LENGTH_LONG</a:t>
            </a:r>
            <a:r>
              <a:rPr lang="en-US" altLang="en-US" sz="1200"/>
              <a:t>).show();</a:t>
            </a:r>
            <a:br>
              <a:rPr lang="en-US" altLang="en-US" sz="1200"/>
            </a:br>
            <a:r>
              <a:rPr lang="en-US" altLang="en-US" sz="1200"/>
              <a:t>        db.close();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        </a:t>
            </a:r>
            <a:r>
              <a:rPr lang="en-US" altLang="en-US" sz="1200" i="1">
                <a:solidFill>
                  <a:srgbClr val="808080"/>
                </a:solidFill>
              </a:rPr>
              <a:t>//---update contact---</a:t>
            </a:r>
            <a:br>
              <a:rPr lang="en-US" altLang="en-US" sz="1200" i="1">
                <a:solidFill>
                  <a:srgbClr val="808080"/>
                </a:solidFill>
              </a:rPr>
            </a:br>
            <a:r>
              <a:rPr lang="en-US" altLang="en-US" sz="1200" i="1">
                <a:solidFill>
                  <a:srgbClr val="808080"/>
                </a:solidFill>
              </a:rPr>
              <a:t>        </a:t>
            </a:r>
            <a:r>
              <a:rPr lang="en-US" altLang="en-US" sz="1200"/>
              <a:t>db.open();</a:t>
            </a:r>
            <a:br>
              <a:rPr lang="en-US" altLang="en-US" sz="1200"/>
            </a:br>
            <a:r>
              <a:rPr lang="en-US" altLang="en-US" sz="1200"/>
              <a:t>        </a:t>
            </a:r>
            <a:r>
              <a:rPr lang="en-US" altLang="en-US" sz="1200" b="1">
                <a:solidFill>
                  <a:srgbClr val="000080"/>
                </a:solidFill>
              </a:rPr>
              <a:t>if </a:t>
            </a:r>
            <a:r>
              <a:rPr lang="en-US" altLang="en-US" sz="1200"/>
              <a:t>(db.updateContact(</a:t>
            </a:r>
            <a:r>
              <a:rPr lang="en-US" altLang="en-US" sz="1200">
                <a:solidFill>
                  <a:srgbClr val="0000FF"/>
                </a:solidFill>
              </a:rPr>
              <a:t>1</a:t>
            </a:r>
            <a:r>
              <a:rPr lang="en-US" altLang="en-US" sz="1200"/>
              <a:t>, </a:t>
            </a:r>
            <a:r>
              <a:rPr lang="en-US" altLang="en-US" sz="1200" b="1">
                <a:solidFill>
                  <a:srgbClr val="008000"/>
                </a:solidFill>
              </a:rPr>
              <a:t>"Oscar Diggs"</a:t>
            </a:r>
            <a:r>
              <a:rPr lang="en-US" altLang="en-US" sz="1200"/>
              <a:t>, </a:t>
            </a:r>
            <a:r>
              <a:rPr lang="en-US" altLang="en-US" sz="1200" b="1">
                <a:solidFill>
                  <a:srgbClr val="008000"/>
                </a:solidFill>
              </a:rPr>
              <a:t>"oscar@oscardiggs.com"</a:t>
            </a:r>
            <a:r>
              <a:rPr lang="en-US" altLang="en-US" sz="1200"/>
              <a:t>))</a:t>
            </a:r>
            <a:br>
              <a:rPr lang="en-US" altLang="en-US" sz="1200"/>
            </a:br>
            <a:r>
              <a:rPr lang="en-US" altLang="en-US" sz="1200"/>
              <a:t>            Toast.</a:t>
            </a:r>
            <a:r>
              <a:rPr lang="en-US" altLang="en-US" sz="1200" i="1"/>
              <a:t>makeText</a:t>
            </a:r>
            <a:r>
              <a:rPr lang="en-US" altLang="en-US" sz="1200"/>
              <a:t>(</a:t>
            </a:r>
            <a:r>
              <a:rPr lang="en-US" altLang="en-US" sz="1200" b="1">
                <a:solidFill>
                  <a:srgbClr val="000080"/>
                </a:solidFill>
              </a:rPr>
              <a:t>this</a:t>
            </a:r>
            <a:r>
              <a:rPr lang="en-US" altLang="en-US" sz="1200"/>
              <a:t>, </a:t>
            </a:r>
            <a:r>
              <a:rPr lang="en-US" altLang="en-US" sz="1200" b="1">
                <a:solidFill>
                  <a:srgbClr val="008000"/>
                </a:solidFill>
              </a:rPr>
              <a:t>"Update successful."</a:t>
            </a:r>
            <a:r>
              <a:rPr lang="en-US" altLang="en-US" sz="1200"/>
              <a:t>, Toast.</a:t>
            </a:r>
            <a:r>
              <a:rPr lang="en-US" altLang="en-US" sz="1200" b="1" i="1">
                <a:solidFill>
                  <a:srgbClr val="660E7A"/>
                </a:solidFill>
              </a:rPr>
              <a:t>LENGTH_LONG</a:t>
            </a:r>
            <a:r>
              <a:rPr lang="en-US" altLang="en-US" sz="1200"/>
              <a:t>).show();</a:t>
            </a:r>
            <a:br>
              <a:rPr lang="en-US" altLang="en-US" sz="1200"/>
            </a:br>
            <a:r>
              <a:rPr lang="en-US" altLang="en-US" sz="1200"/>
              <a:t>        </a:t>
            </a:r>
            <a:r>
              <a:rPr lang="en-US" altLang="en-US" sz="1200" b="1">
                <a:solidFill>
                  <a:srgbClr val="000080"/>
                </a:solidFill>
              </a:rPr>
              <a:t>else</a:t>
            </a:r>
            <a:br>
              <a:rPr lang="en-US" altLang="en-US" sz="1200" b="1">
                <a:solidFill>
                  <a:srgbClr val="000080"/>
                </a:solidFill>
              </a:rPr>
            </a:br>
            <a:r>
              <a:rPr lang="en-US" altLang="en-US" sz="1200" b="1">
                <a:solidFill>
                  <a:srgbClr val="000080"/>
                </a:solidFill>
              </a:rPr>
              <a:t>            </a:t>
            </a:r>
            <a:r>
              <a:rPr lang="en-US" altLang="en-US" sz="1200"/>
              <a:t>Toast.</a:t>
            </a:r>
            <a:r>
              <a:rPr lang="en-US" altLang="en-US" sz="1200" i="1"/>
              <a:t>makeText</a:t>
            </a:r>
            <a:r>
              <a:rPr lang="en-US" altLang="en-US" sz="1200"/>
              <a:t>(</a:t>
            </a:r>
            <a:r>
              <a:rPr lang="en-US" altLang="en-US" sz="1200" b="1">
                <a:solidFill>
                  <a:srgbClr val="000080"/>
                </a:solidFill>
              </a:rPr>
              <a:t>this</a:t>
            </a:r>
            <a:r>
              <a:rPr lang="en-US" altLang="en-US" sz="1200"/>
              <a:t>, </a:t>
            </a:r>
            <a:r>
              <a:rPr lang="en-US" altLang="en-US" sz="1200" b="1">
                <a:solidFill>
                  <a:srgbClr val="008000"/>
                </a:solidFill>
              </a:rPr>
              <a:t>"Update failed."</a:t>
            </a:r>
            <a:r>
              <a:rPr lang="en-US" altLang="en-US" sz="1200"/>
              <a:t>, Toast.</a:t>
            </a:r>
            <a:r>
              <a:rPr lang="en-US" altLang="en-US" sz="1200" b="1" i="1">
                <a:solidFill>
                  <a:srgbClr val="660E7A"/>
                </a:solidFill>
              </a:rPr>
              <a:t>LENGTH_LONG</a:t>
            </a:r>
            <a:r>
              <a:rPr lang="en-US" altLang="en-US" sz="1200"/>
              <a:t>).show();</a:t>
            </a:r>
            <a:br>
              <a:rPr lang="en-US" altLang="en-US" sz="1200"/>
            </a:br>
            <a:r>
              <a:rPr lang="en-US" altLang="en-US" sz="1200"/>
              <a:t>        db.close();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        </a:t>
            </a:r>
            <a:r>
              <a:rPr lang="en-US" altLang="en-US" sz="1200" i="1">
                <a:solidFill>
                  <a:srgbClr val="808080"/>
                </a:solidFill>
              </a:rPr>
              <a:t>//---delete a contact---</a:t>
            </a:r>
            <a:br>
              <a:rPr lang="en-US" altLang="en-US" sz="1200" i="1">
                <a:solidFill>
                  <a:srgbClr val="808080"/>
                </a:solidFill>
              </a:rPr>
            </a:br>
            <a:r>
              <a:rPr lang="en-US" altLang="en-US" sz="1200" i="1">
                <a:solidFill>
                  <a:srgbClr val="808080"/>
                </a:solidFill>
              </a:rPr>
              <a:t>        </a:t>
            </a:r>
            <a:r>
              <a:rPr lang="en-US" altLang="en-US" sz="1200"/>
              <a:t>db.open();</a:t>
            </a:r>
            <a:br>
              <a:rPr lang="en-US" altLang="en-US" sz="1200"/>
            </a:br>
            <a:r>
              <a:rPr lang="en-US" altLang="en-US" sz="1200"/>
              <a:t>        </a:t>
            </a:r>
            <a:r>
              <a:rPr lang="en-US" altLang="en-US" sz="1200" b="1">
                <a:solidFill>
                  <a:srgbClr val="000080"/>
                </a:solidFill>
              </a:rPr>
              <a:t>if </a:t>
            </a:r>
            <a:r>
              <a:rPr lang="en-US" altLang="en-US" sz="1200"/>
              <a:t>(db.deleteContact(</a:t>
            </a:r>
            <a:r>
              <a:rPr lang="en-US" altLang="en-US" sz="1200">
                <a:solidFill>
                  <a:srgbClr val="0000FF"/>
                </a:solidFill>
              </a:rPr>
              <a:t>1</a:t>
            </a:r>
            <a:r>
              <a:rPr lang="en-US" altLang="en-US" sz="1200"/>
              <a:t>))</a:t>
            </a:r>
            <a:br>
              <a:rPr lang="en-US" altLang="en-US" sz="1200"/>
            </a:br>
            <a:r>
              <a:rPr lang="en-US" altLang="en-US" sz="1200"/>
              <a:t>            Toast.</a:t>
            </a:r>
            <a:r>
              <a:rPr lang="en-US" altLang="en-US" sz="1200" i="1"/>
              <a:t>makeText</a:t>
            </a:r>
            <a:r>
              <a:rPr lang="en-US" altLang="en-US" sz="1200"/>
              <a:t>(</a:t>
            </a:r>
            <a:r>
              <a:rPr lang="en-US" altLang="en-US" sz="1200" b="1">
                <a:solidFill>
                  <a:srgbClr val="000080"/>
                </a:solidFill>
              </a:rPr>
              <a:t>this</a:t>
            </a:r>
            <a:r>
              <a:rPr lang="en-US" altLang="en-US" sz="1200"/>
              <a:t>, </a:t>
            </a:r>
            <a:r>
              <a:rPr lang="en-US" altLang="en-US" sz="1200" b="1">
                <a:solidFill>
                  <a:srgbClr val="008000"/>
                </a:solidFill>
              </a:rPr>
              <a:t>"Delete successful."</a:t>
            </a:r>
            <a:r>
              <a:rPr lang="en-US" altLang="en-US" sz="1200"/>
              <a:t>, Toast.</a:t>
            </a:r>
            <a:r>
              <a:rPr lang="en-US" altLang="en-US" sz="1200" b="1" i="1">
                <a:solidFill>
                  <a:srgbClr val="660E7A"/>
                </a:solidFill>
              </a:rPr>
              <a:t>LENGTH_LONG</a:t>
            </a:r>
            <a:r>
              <a:rPr lang="en-US" altLang="en-US" sz="1200"/>
              <a:t>).show();</a:t>
            </a:r>
            <a:br>
              <a:rPr lang="en-US" altLang="en-US" sz="1200"/>
            </a:br>
            <a:r>
              <a:rPr lang="en-US" altLang="en-US" sz="1200"/>
              <a:t>        </a:t>
            </a:r>
            <a:r>
              <a:rPr lang="en-US" altLang="en-US" sz="1200" b="1">
                <a:solidFill>
                  <a:srgbClr val="000080"/>
                </a:solidFill>
              </a:rPr>
              <a:t>else</a:t>
            </a:r>
            <a:br>
              <a:rPr lang="en-US" altLang="en-US" sz="1200" b="1">
                <a:solidFill>
                  <a:srgbClr val="000080"/>
                </a:solidFill>
              </a:rPr>
            </a:br>
            <a:r>
              <a:rPr lang="en-US" altLang="en-US" sz="1200" b="1">
                <a:solidFill>
                  <a:srgbClr val="000080"/>
                </a:solidFill>
              </a:rPr>
              <a:t>            </a:t>
            </a:r>
            <a:r>
              <a:rPr lang="en-US" altLang="en-US" sz="1200"/>
              <a:t>Toast.</a:t>
            </a:r>
            <a:r>
              <a:rPr lang="en-US" altLang="en-US" sz="1200" i="1"/>
              <a:t>makeText</a:t>
            </a:r>
            <a:r>
              <a:rPr lang="en-US" altLang="en-US" sz="1200"/>
              <a:t>(</a:t>
            </a:r>
            <a:r>
              <a:rPr lang="en-US" altLang="en-US" sz="1200" b="1">
                <a:solidFill>
                  <a:srgbClr val="000080"/>
                </a:solidFill>
              </a:rPr>
              <a:t>this</a:t>
            </a:r>
            <a:r>
              <a:rPr lang="en-US" altLang="en-US" sz="1200"/>
              <a:t>, </a:t>
            </a:r>
            <a:r>
              <a:rPr lang="en-US" altLang="en-US" sz="1200" b="1">
                <a:solidFill>
                  <a:srgbClr val="008000"/>
                </a:solidFill>
              </a:rPr>
              <a:t>"Delete failed."</a:t>
            </a:r>
            <a:r>
              <a:rPr lang="en-US" altLang="en-US" sz="1200"/>
              <a:t>, Toast.</a:t>
            </a:r>
            <a:r>
              <a:rPr lang="en-US" altLang="en-US" sz="1200" b="1" i="1">
                <a:solidFill>
                  <a:srgbClr val="660E7A"/>
                </a:solidFill>
              </a:rPr>
              <a:t>LENGTH_LONG</a:t>
            </a:r>
            <a:r>
              <a:rPr lang="en-US" altLang="en-US" sz="1200"/>
              <a:t>).show();</a:t>
            </a:r>
            <a:br>
              <a:rPr lang="en-US" altLang="en-US" sz="1200"/>
            </a:br>
            <a:r>
              <a:rPr lang="en-US" altLang="en-US" sz="1200"/>
              <a:t>        db.close();</a:t>
            </a:r>
            <a:br>
              <a:rPr lang="en-US" altLang="en-US" sz="1200"/>
            </a:br>
            <a:r>
              <a:rPr lang="en-US" altLang="en-US" sz="1200"/>
              <a:t>    }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    </a:t>
            </a:r>
            <a:r>
              <a:rPr lang="en-US" altLang="en-US" sz="1200" b="1">
                <a:solidFill>
                  <a:srgbClr val="000080"/>
                </a:solidFill>
              </a:rPr>
              <a:t>public void </a:t>
            </a:r>
            <a:r>
              <a:rPr lang="en-US" altLang="en-US" sz="1200"/>
              <a:t>DisplayContact(Cursor c)</a:t>
            </a:r>
            <a:br>
              <a:rPr lang="en-US" altLang="en-US" sz="1200"/>
            </a:br>
            <a:r>
              <a:rPr lang="en-US" altLang="en-US" sz="1200"/>
              <a:t>    {</a:t>
            </a:r>
            <a:br>
              <a:rPr lang="en-US" altLang="en-US" sz="1200"/>
            </a:br>
            <a:r>
              <a:rPr lang="en-US" altLang="en-US" sz="1200"/>
              <a:t>        Toast.</a:t>
            </a:r>
            <a:r>
              <a:rPr lang="en-US" altLang="en-US" sz="1200" i="1"/>
              <a:t>makeText</a:t>
            </a:r>
            <a:r>
              <a:rPr lang="en-US" altLang="en-US" sz="1200"/>
              <a:t>(</a:t>
            </a:r>
            <a:r>
              <a:rPr lang="en-US" altLang="en-US" sz="1200" b="1">
                <a:solidFill>
                  <a:srgbClr val="000080"/>
                </a:solidFill>
              </a:rPr>
              <a:t>this</a:t>
            </a:r>
            <a:r>
              <a:rPr lang="en-US" altLang="en-US" sz="1200"/>
              <a:t>,</a:t>
            </a:r>
            <a:br>
              <a:rPr lang="en-US" altLang="en-US" sz="1200"/>
            </a:br>
            <a:r>
              <a:rPr lang="en-US" altLang="en-US" sz="1200"/>
              <a:t>                </a:t>
            </a:r>
            <a:r>
              <a:rPr lang="en-US" altLang="en-US" sz="1200" b="1">
                <a:solidFill>
                  <a:srgbClr val="008000"/>
                </a:solidFill>
              </a:rPr>
              <a:t>"id: " </a:t>
            </a:r>
            <a:r>
              <a:rPr lang="en-US" altLang="en-US" sz="1200"/>
              <a:t>+ c.getString(</a:t>
            </a:r>
            <a:r>
              <a:rPr lang="en-US" altLang="en-US" sz="1200">
                <a:solidFill>
                  <a:srgbClr val="0000FF"/>
                </a:solidFill>
              </a:rPr>
              <a:t>0</a:t>
            </a:r>
            <a:r>
              <a:rPr lang="en-US" altLang="en-US" sz="1200"/>
              <a:t>) + </a:t>
            </a:r>
            <a:r>
              <a:rPr lang="en-US" altLang="en-US" sz="1200" b="1">
                <a:solidFill>
                  <a:srgbClr val="008000"/>
                </a:solidFill>
              </a:rPr>
              <a:t>"</a:t>
            </a:r>
            <a:r>
              <a:rPr lang="en-US" altLang="en-US" sz="1200" b="1">
                <a:solidFill>
                  <a:srgbClr val="000080"/>
                </a:solidFill>
              </a:rPr>
              <a:t>\n</a:t>
            </a:r>
            <a:r>
              <a:rPr lang="en-US" altLang="en-US" sz="1200" b="1">
                <a:solidFill>
                  <a:srgbClr val="008000"/>
                </a:solidFill>
              </a:rPr>
              <a:t>" </a:t>
            </a:r>
            <a:r>
              <a:rPr lang="en-US" altLang="en-US" sz="1200"/>
              <a:t>+</a:t>
            </a:r>
            <a:br>
              <a:rPr lang="en-US" altLang="en-US" sz="1200"/>
            </a:br>
            <a:r>
              <a:rPr lang="en-US" altLang="en-US" sz="1200"/>
              <a:t>                        </a:t>
            </a:r>
            <a:r>
              <a:rPr lang="en-US" altLang="en-US" sz="1200" b="1">
                <a:solidFill>
                  <a:srgbClr val="008000"/>
                </a:solidFill>
              </a:rPr>
              <a:t>"Name: " </a:t>
            </a:r>
            <a:r>
              <a:rPr lang="en-US" altLang="en-US" sz="1200"/>
              <a:t>+ c.getString(</a:t>
            </a:r>
            <a:r>
              <a:rPr lang="en-US" altLang="en-US" sz="1200">
                <a:solidFill>
                  <a:srgbClr val="0000FF"/>
                </a:solidFill>
              </a:rPr>
              <a:t>1</a:t>
            </a:r>
            <a:r>
              <a:rPr lang="en-US" altLang="en-US" sz="1200"/>
              <a:t>) + </a:t>
            </a:r>
            <a:r>
              <a:rPr lang="en-US" altLang="en-US" sz="1200" b="1">
                <a:solidFill>
                  <a:srgbClr val="008000"/>
                </a:solidFill>
              </a:rPr>
              <a:t>"</a:t>
            </a:r>
            <a:r>
              <a:rPr lang="en-US" altLang="en-US" sz="1200" b="1">
                <a:solidFill>
                  <a:srgbClr val="000080"/>
                </a:solidFill>
              </a:rPr>
              <a:t>\n</a:t>
            </a:r>
            <a:r>
              <a:rPr lang="en-US" altLang="en-US" sz="1200" b="1">
                <a:solidFill>
                  <a:srgbClr val="008000"/>
                </a:solidFill>
              </a:rPr>
              <a:t>" </a:t>
            </a:r>
            <a:r>
              <a:rPr lang="en-US" altLang="en-US" sz="1200"/>
              <a:t>+</a:t>
            </a:r>
            <a:br>
              <a:rPr lang="en-US" altLang="en-US" sz="1200"/>
            </a:br>
            <a:r>
              <a:rPr lang="en-US" altLang="en-US" sz="1200"/>
              <a:t>                        </a:t>
            </a:r>
            <a:r>
              <a:rPr lang="en-US" altLang="en-US" sz="1200" b="1">
                <a:solidFill>
                  <a:srgbClr val="008000"/>
                </a:solidFill>
              </a:rPr>
              <a:t>"Email: " </a:t>
            </a:r>
            <a:r>
              <a:rPr lang="en-US" altLang="en-US" sz="1200"/>
              <a:t>+ c.getString(</a:t>
            </a:r>
            <a:r>
              <a:rPr lang="en-US" altLang="en-US" sz="1200">
                <a:solidFill>
                  <a:srgbClr val="0000FF"/>
                </a:solidFill>
              </a:rPr>
              <a:t>2</a:t>
            </a:r>
            <a:r>
              <a:rPr lang="en-US" altLang="en-US" sz="1200"/>
              <a:t>),</a:t>
            </a:r>
            <a:br>
              <a:rPr lang="en-US" altLang="en-US" sz="1200"/>
            </a:br>
            <a:r>
              <a:rPr lang="en-US" altLang="en-US" sz="1200"/>
              <a:t>                Toast.</a:t>
            </a:r>
            <a:r>
              <a:rPr lang="en-US" altLang="en-US" sz="1200" b="1" i="1">
                <a:solidFill>
                  <a:srgbClr val="660E7A"/>
                </a:solidFill>
              </a:rPr>
              <a:t>LENGTH_LONG</a:t>
            </a:r>
            <a:r>
              <a:rPr lang="en-US" altLang="en-US" sz="1200"/>
              <a:t>).show();</a:t>
            </a:r>
            <a:br>
              <a:rPr lang="en-US" altLang="en-US" sz="1200"/>
            </a:br>
            <a:r>
              <a:rPr lang="en-US" altLang="en-US" sz="1200"/>
              <a:t>    }</a:t>
            </a:r>
            <a:br>
              <a:rPr lang="en-US" altLang="en-US" sz="1200"/>
            </a:br>
            <a:r>
              <a:rPr lang="en-US" altLang="en-US" sz="120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1">
            <a:extLst>
              <a:ext uri="{FF2B5EF4-FFF2-40B4-BE49-F238E27FC236}">
                <a16:creationId xmlns:a16="http://schemas.microsoft.com/office/drawing/2014/main" id="{31B07041-5C5F-D64F-8DB7-E3776A2F38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0ACEF2-0602-1D4D-BB4A-2DED4954ADF3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D235BE94-3013-E24B-B439-6306C790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91D1A321-C911-ED41-8C56-0C82EF0C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583F1D-CBAD-5A4B-9BDC-8FDEF2C9D571}" type="slidenum">
              <a:rPr lang="en-US" altLang="en-US" smtClean="0">
                <a:latin typeface="Garamond" panose="02020404030301010803" pitchFamily="18" charset="0"/>
              </a:rPr>
              <a:pPr/>
              <a:t>15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ACF4EF6-0168-DF45-85ED-5776ECA041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7013"/>
            <a:ext cx="4792663" cy="554037"/>
          </a:xfrm>
        </p:spPr>
        <p:txBody>
          <a:bodyPr anchor="ctr"/>
          <a:lstStyle/>
          <a:p>
            <a:r>
              <a:rPr lang="en-US" altLang="en-US" sz="3600" dirty="0"/>
              <a:t>Homework </a:t>
            </a:r>
            <a:r>
              <a:rPr lang="en-US" altLang="en-US" sz="3600"/>
              <a:t>#14</a:t>
            </a:r>
            <a:endParaRPr lang="en-US" altLang="en-US" sz="3600" dirty="0"/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E045A41A-6469-E941-98C9-9D3EA43D51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7175" y="777875"/>
            <a:ext cx="4921250" cy="5211763"/>
          </a:xfrm>
        </p:spPr>
        <p:txBody>
          <a:bodyPr/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In the Databases app, add several buttons to control the following operations (one for each operation): insert, read all records, read one record, update one record, delete one record. Furthermore, remove the default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TextView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pic>
        <p:nvPicPr>
          <p:cNvPr id="41990" name="Picture 1">
            <a:extLst>
              <a:ext uri="{FF2B5EF4-FFF2-40B4-BE49-F238E27FC236}">
                <a16:creationId xmlns:a16="http://schemas.microsoft.com/office/drawing/2014/main" id="{1431EF83-AC08-7C4A-A6AD-6EC769ED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503238"/>
            <a:ext cx="29845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/>
              <a:t>Data Persistence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8296275" cy="5062538"/>
          </a:xfrm>
        </p:spPr>
        <p:txBody>
          <a:bodyPr/>
          <a:lstStyle/>
          <a:p>
            <a:r>
              <a:rPr lang="en-US" altLang="en-US" sz="2400" dirty="0">
                <a:cs typeface="ＭＳ Ｐゴシック" panose="020B0600070205080204" pitchFamily="34" charset="-128"/>
              </a:rPr>
              <a:t>How to write and read files in internal and external storage</a:t>
            </a:r>
          </a:p>
          <a:p>
            <a:r>
              <a:rPr lang="en-US" altLang="en-US" sz="2400" dirty="0">
                <a:cs typeface="ＭＳ Ｐゴシック" panose="020B0600070205080204" pitchFamily="34" charset="-128"/>
              </a:rPr>
              <a:t>How to create and use a SQLite database</a:t>
            </a:r>
          </a:p>
          <a:p>
            <a:endParaRPr lang="en-US" altLang="en-US" sz="1800" dirty="0">
              <a:cs typeface="ＭＳ Ｐゴシック" panose="020B0600070205080204" pitchFamily="34" charset="-128"/>
            </a:endParaRPr>
          </a:p>
          <a:p>
            <a:endParaRPr lang="en-US" altLang="en-US" sz="1800" dirty="0">
              <a:cs typeface="ＭＳ Ｐゴシック" panose="020B0600070205080204" pitchFamily="34" charset="-128"/>
            </a:endParaRPr>
          </a:p>
          <a:p>
            <a:endParaRPr lang="en-US" altLang="en-US" sz="1400" dirty="0"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>
            <a:extLst>
              <a:ext uri="{FF2B5EF4-FFF2-40B4-BE49-F238E27FC236}">
                <a16:creationId xmlns:a16="http://schemas.microsoft.com/office/drawing/2014/main" id="{FF31FFAC-60C1-AB44-9FA3-858EF3703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A4F45D-1514-D54D-8328-838603A713DF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3B049614-D6B1-3941-AA0E-20B4E4D5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DF7FA673-BAD2-E946-BC55-D6FB706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61B6DE-EEFA-5948-9CC3-7A4F316D8551}" type="slidenum">
              <a:rPr lang="en-US" altLang="en-US" smtClean="0">
                <a:latin typeface="Garamond" panose="02020404030301010803" pitchFamily="18" charset="0"/>
              </a:rPr>
              <a:pPr/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1B47CBE-CD26-6F4F-809E-D86AFBC15B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666750"/>
          </a:xfrm>
        </p:spPr>
        <p:txBody>
          <a:bodyPr anchor="ctr"/>
          <a:lstStyle/>
          <a:p>
            <a:pPr eaLnBrk="1" hangingPunct="1"/>
            <a:r>
              <a:rPr lang="en-US" altLang="en-US" sz="4000"/>
              <a:t>Persisting Data to Files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FB3FE6D-2D9B-8F49-B63B-C352BB0DA2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15988"/>
            <a:ext cx="8229600" cy="3868737"/>
          </a:xfrm>
        </p:spPr>
        <p:txBody>
          <a:bodyPr/>
          <a:lstStyle/>
          <a:p>
            <a:r>
              <a:rPr lang="en-US" altLang="en-US" sz="2000">
                <a:cs typeface="ＭＳ Ｐゴシック" panose="020B0600070205080204" pitchFamily="34" charset="-128"/>
              </a:rPr>
              <a:t>Internal Storage: Store private data on the device memory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By default, files saved to the internal storage are private to your application and other applications cannot access them (nor can the user) 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When the user uninstalls your application, these files are removed</a:t>
            </a:r>
          </a:p>
          <a:p>
            <a:r>
              <a:rPr lang="en-US" altLang="en-US" sz="2000">
                <a:cs typeface="ＭＳ Ｐゴシック" panose="020B0600070205080204" pitchFamily="34" charset="-128"/>
              </a:rPr>
              <a:t>External Storage: Store public data on the shared external storage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Issue: not all phone has external storage</a:t>
            </a:r>
          </a:p>
          <a:p>
            <a:r>
              <a:rPr lang="en-US" altLang="en-US" sz="2000">
                <a:cs typeface="ＭＳ Ｐゴシック" panose="020B0600070205080204" pitchFamily="34" charset="-128"/>
              </a:rPr>
              <a:t>Saving files that can be shared with other apps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Should be saved to a "public" location on the device, such as Music/, Pictures/, and Ringtones/, where other apps can access them and the user can easily copy them from the device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/>
              <a:t>Saving to Internal Storage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>
                <a:cs typeface="ＭＳ Ｐゴシック" panose="020B0600070205080204" pitchFamily="34" charset="-128"/>
              </a:rPr>
              <a:t>Create a project and name it Files</a:t>
            </a:r>
          </a:p>
          <a:p>
            <a:r>
              <a:rPr lang="en-US" altLang="en-US" sz="2000">
                <a:cs typeface="ＭＳ Ｐゴシック" panose="020B0600070205080204" pitchFamily="34" charset="-128"/>
              </a:rPr>
              <a:t>Modify activity_main.xml:</a:t>
            </a:r>
          </a:p>
        </p:txBody>
      </p:sp>
      <p:sp>
        <p:nvSpPr>
          <p:cNvPr id="28678" name="Rectangle 1">
            <a:extLst>
              <a:ext uri="{FF2B5EF4-FFF2-40B4-BE49-F238E27FC236}">
                <a16:creationId xmlns:a16="http://schemas.microsoft.com/office/drawing/2014/main" id="{FB3475EF-4430-B34A-9386-477E1D2D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156" y="145197"/>
            <a:ext cx="5221287" cy="65556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 dirty="0"/>
              <a:t>&lt;?xml version="1.0" encoding="utf-8"?&gt;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 err="1"/>
              <a:t>LinearLayout</a:t>
            </a:r>
            <a:r>
              <a:rPr lang="en-US" sz="1200" dirty="0"/>
              <a:t> </a:t>
            </a:r>
            <a:r>
              <a:rPr lang="en-US" sz="1200" dirty="0" err="1"/>
              <a:t>xmlns:android</a:t>
            </a:r>
            <a:r>
              <a:rPr lang="en-US" sz="1200" dirty="0"/>
              <a:t>="http://</a:t>
            </a:r>
            <a:r>
              <a:rPr lang="en-US" sz="1200" dirty="0" err="1"/>
              <a:t>schemas.android.com</a:t>
            </a:r>
            <a:r>
              <a:rPr lang="en-US" sz="1200" dirty="0"/>
              <a:t>/</a:t>
            </a:r>
            <a:r>
              <a:rPr lang="en-US" sz="1200" dirty="0" err="1"/>
              <a:t>apk</a:t>
            </a:r>
            <a:r>
              <a:rPr lang="en-US" sz="1200" dirty="0"/>
              <a:t>/res/android"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xmlns:app</a:t>
            </a:r>
            <a:r>
              <a:rPr lang="en-US" sz="1200" dirty="0"/>
              <a:t>="http://</a:t>
            </a:r>
            <a:r>
              <a:rPr lang="en-US" sz="1200" dirty="0" err="1"/>
              <a:t>schemas.android.com</a:t>
            </a:r>
            <a:r>
              <a:rPr lang="en-US" sz="1200" dirty="0"/>
              <a:t>/</a:t>
            </a:r>
            <a:r>
              <a:rPr lang="en-US" sz="1200" dirty="0" err="1"/>
              <a:t>apk</a:t>
            </a:r>
            <a:r>
              <a:rPr lang="en-US" sz="1200" dirty="0"/>
              <a:t>/res-auto"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xmlns:tools</a:t>
            </a:r>
            <a:r>
              <a:rPr lang="en-US" sz="1200" dirty="0"/>
              <a:t>="http://</a:t>
            </a:r>
            <a:r>
              <a:rPr lang="en-US" sz="1200" dirty="0" err="1"/>
              <a:t>schemas.android.com</a:t>
            </a:r>
            <a:r>
              <a:rPr lang="en-US" sz="1200" dirty="0"/>
              <a:t>/tools"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activity_main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android:orientation</a:t>
            </a:r>
            <a:r>
              <a:rPr lang="en-US" sz="1200" dirty="0"/>
              <a:t>="vertical"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tools:context</a:t>
            </a:r>
            <a:r>
              <a:rPr lang="en-US" sz="1200" dirty="0"/>
              <a:t>=".</a:t>
            </a:r>
            <a:r>
              <a:rPr lang="en-US" sz="1200" dirty="0" err="1"/>
              <a:t>MainActivity</a:t>
            </a:r>
            <a:r>
              <a:rPr lang="en-US" sz="1200" dirty="0"/>
              <a:t>"&gt;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TextView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</a:t>
            </a:r>
            <a:r>
              <a:rPr lang="en-US" sz="1200" dirty="0"/>
              <a:t>="Please enter some text."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="245dp"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textView</a:t>
            </a:r>
            <a:r>
              <a:rPr lang="en-US" sz="1200" dirty="0"/>
              <a:t>" /&gt;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EditText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="241dp"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android:inputType</a:t>
            </a:r>
            <a:r>
              <a:rPr lang="en-US" sz="1200" dirty="0"/>
              <a:t>="text"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editText</a:t>
            </a:r>
            <a:r>
              <a:rPr lang="en-US" sz="1200" dirty="0"/>
              <a:t>" /&gt;</a:t>
            </a:r>
            <a:br>
              <a:rPr lang="en-US" sz="1200" dirty="0"/>
            </a:br>
            <a:r>
              <a:rPr lang="en-US" sz="1200" dirty="0"/>
              <a:t>    &lt;Button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</a:t>
            </a:r>
            <a:r>
              <a:rPr lang="en-US" sz="1200" dirty="0"/>
              <a:t>="Save"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="240dp"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btnSave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android:onClick</a:t>
            </a:r>
            <a:r>
              <a:rPr lang="en-US" sz="1200" dirty="0"/>
              <a:t>="</a:t>
            </a:r>
            <a:r>
              <a:rPr lang="en-US" sz="1200" dirty="0" err="1"/>
              <a:t>onClickSave</a:t>
            </a:r>
            <a:r>
              <a:rPr lang="en-US" sz="1200" dirty="0"/>
              <a:t>" /&gt;</a:t>
            </a:r>
            <a:br>
              <a:rPr lang="en-US" sz="1200" dirty="0"/>
            </a:br>
            <a:r>
              <a:rPr lang="en-US" sz="1200" dirty="0"/>
              <a:t>    &lt;Button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</a:t>
            </a:r>
            <a:r>
              <a:rPr lang="en-US" sz="1200" dirty="0"/>
              <a:t>="Load"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="241dp"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btnLoad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android:onClick</a:t>
            </a:r>
            <a:r>
              <a:rPr lang="en-US" sz="1200" dirty="0"/>
              <a:t>="</a:t>
            </a:r>
            <a:r>
              <a:rPr lang="en-US" sz="1200" dirty="0" err="1"/>
              <a:t>onClickLoad</a:t>
            </a:r>
            <a:r>
              <a:rPr lang="en-US" sz="1200" dirty="0"/>
              <a:t>" /&gt;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LinearLayout</a:t>
            </a:r>
            <a:r>
              <a:rPr lang="en-US" sz="1200" dirty="0"/>
              <a:t>&gt;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1">
            <a:extLst>
              <a:ext uri="{FF2B5EF4-FFF2-40B4-BE49-F238E27FC236}">
                <a16:creationId xmlns:a16="http://schemas.microsoft.com/office/drawing/2014/main" id="{0B4F8F24-670A-8146-830B-7D85FEFC99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6C7767-6BFB-8649-9BAF-543639F8FFEB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5415258B-D471-B54B-86C7-ABEBD1F2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76CD05E3-3AFC-E349-825D-03C3BFC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D2980D-A5F9-6F4E-909D-EC2F715E7DDB}" type="slidenum">
              <a:rPr lang="en-US" altLang="en-US" smtClean="0">
                <a:latin typeface="Garamond" panose="02020404030301010803" pitchFamily="18" charset="0"/>
              </a:rPr>
              <a:pPr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DA988560-1E88-9B4A-B1C4-A2A9A4EBBF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100" y="358775"/>
            <a:ext cx="3125788" cy="666750"/>
          </a:xfrm>
        </p:spPr>
        <p:txBody>
          <a:bodyPr anchor="ctr"/>
          <a:lstStyle/>
          <a:p>
            <a:pPr eaLnBrk="1" hangingPunct="1"/>
            <a:r>
              <a:rPr lang="en-US" altLang="en-US" sz="3200"/>
              <a:t>Saving to Internal Storage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22FE704-360D-3042-9636-97C34DAF6A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831850"/>
          </a:xfrm>
        </p:spPr>
        <p:txBody>
          <a:bodyPr/>
          <a:lstStyle/>
          <a:p>
            <a:r>
              <a:rPr lang="en-US" altLang="en-US" sz="2000">
                <a:cs typeface="ＭＳ Ｐゴシック" panose="020B0600070205080204" pitchFamily="34" charset="-128"/>
              </a:rPr>
              <a:t>Modify MainActivity.java: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FD3274A7-636B-304B-AC1C-823EC39A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317500"/>
            <a:ext cx="5784850" cy="5816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rgbClr val="000080"/>
                </a:solidFill>
              </a:rPr>
              <a:t>public class </a:t>
            </a:r>
            <a:r>
              <a:rPr lang="en-US" altLang="en-US" sz="1200" dirty="0" err="1"/>
              <a:t>MainActivity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80"/>
                </a:solidFill>
              </a:rPr>
              <a:t>extends </a:t>
            </a:r>
            <a:r>
              <a:rPr lang="en-US" altLang="en-US" sz="1200" dirty="0" err="1"/>
              <a:t>AppCompatActivity</a:t>
            </a:r>
            <a:r>
              <a:rPr lang="en-US" altLang="en-US" sz="1200" dirty="0"/>
              <a:t> {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 err="1"/>
              <a:t>EditText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660E7A"/>
                </a:solidFill>
              </a:rPr>
              <a:t>textBox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static final int </a:t>
            </a:r>
            <a:r>
              <a:rPr lang="en-US" altLang="en-US" sz="1200" b="1" i="1" dirty="0">
                <a:solidFill>
                  <a:srgbClr val="660E7A"/>
                </a:solidFill>
              </a:rPr>
              <a:t>READ_BLOCK_SIZE </a:t>
            </a:r>
            <a:r>
              <a:rPr lang="en-US" altLang="en-US" sz="1200" dirty="0"/>
              <a:t>= </a:t>
            </a:r>
            <a:r>
              <a:rPr lang="en-US" altLang="en-US" sz="1200" dirty="0">
                <a:solidFill>
                  <a:srgbClr val="0000FF"/>
                </a:solidFill>
              </a:rPr>
              <a:t>100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>
                <a:solidFill>
                  <a:srgbClr val="808000"/>
                </a:solidFill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</a:rPr>
            </a:br>
            <a:r>
              <a:rPr lang="en-US" altLang="en-US" sz="1200" dirty="0">
                <a:solidFill>
                  <a:srgbClr val="808000"/>
                </a:solidFill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altLang="en-US" sz="1200" dirty="0" err="1"/>
              <a:t>onCreate</a:t>
            </a:r>
            <a:r>
              <a:rPr lang="en-US" altLang="en-US" sz="1200" dirty="0"/>
              <a:t>(Bundle </a:t>
            </a:r>
            <a:r>
              <a:rPr lang="en-US" altLang="en-US" sz="1200" dirty="0" err="1"/>
              <a:t>savedInstanceState</a:t>
            </a:r>
            <a:r>
              <a:rPr lang="en-US" altLang="en-US" sz="1200" dirty="0"/>
              <a:t>)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 err="1">
                <a:solidFill>
                  <a:srgbClr val="000080"/>
                </a:solidFill>
              </a:rPr>
              <a:t>super</a:t>
            </a:r>
            <a:r>
              <a:rPr lang="en-US" altLang="en-US" sz="1200" dirty="0" err="1"/>
              <a:t>.onCreate</a:t>
            </a:r>
            <a:r>
              <a:rPr lang="en-US" altLang="en-US" sz="1200" dirty="0"/>
              <a:t>(</a:t>
            </a:r>
            <a:r>
              <a:rPr lang="en-US" altLang="en-US" sz="1200" dirty="0" err="1"/>
              <a:t>savedInstanceState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dirty="0" err="1"/>
              <a:t>setContentView</a:t>
            </a:r>
            <a:r>
              <a:rPr lang="en-US" altLang="en-US" sz="1200" dirty="0"/>
              <a:t>(</a:t>
            </a:r>
            <a:r>
              <a:rPr lang="en-US" altLang="en-US" sz="1200" dirty="0" err="1"/>
              <a:t>R.layout.</a:t>
            </a:r>
            <a:r>
              <a:rPr lang="en-US" altLang="en-US" sz="1200" b="1" i="1" dirty="0" err="1">
                <a:solidFill>
                  <a:srgbClr val="660E7A"/>
                </a:solidFill>
              </a:rPr>
              <a:t>activity_main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 err="1">
                <a:solidFill>
                  <a:srgbClr val="660E7A"/>
                </a:solidFill>
              </a:rPr>
              <a:t>textBox</a:t>
            </a:r>
            <a:r>
              <a:rPr lang="en-US" altLang="en-US" sz="1200" b="1" dirty="0">
                <a:solidFill>
                  <a:srgbClr val="660E7A"/>
                </a:solidFill>
              </a:rPr>
              <a:t> </a:t>
            </a:r>
            <a:r>
              <a:rPr lang="en-US" altLang="en-US" sz="1200" dirty="0"/>
              <a:t>= (</a:t>
            </a:r>
            <a:r>
              <a:rPr lang="en-US" altLang="en-US" sz="1200" dirty="0" err="1"/>
              <a:t>EditText</a:t>
            </a:r>
            <a:r>
              <a:rPr lang="en-US" altLang="en-US" sz="1200" dirty="0"/>
              <a:t>) </a:t>
            </a:r>
            <a:r>
              <a:rPr lang="en-US" altLang="en-US" sz="1200" dirty="0" err="1"/>
              <a:t>findViewById</a:t>
            </a:r>
            <a:r>
              <a:rPr lang="en-US" altLang="en-US" sz="1200" dirty="0"/>
              <a:t>(</a:t>
            </a:r>
            <a:r>
              <a:rPr lang="en-US" altLang="en-US" sz="1200" dirty="0" err="1"/>
              <a:t>R.id.</a:t>
            </a:r>
            <a:r>
              <a:rPr lang="en-US" altLang="en-US" sz="1200" b="1" i="1" dirty="0" err="1">
                <a:solidFill>
                  <a:srgbClr val="660E7A"/>
                </a:solidFill>
              </a:rPr>
              <a:t>editText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b="1" dirty="0">
                <a:solidFill>
                  <a:srgbClr val="000080"/>
                </a:solidFill>
              </a:rPr>
              <a:t>public void </a:t>
            </a:r>
            <a:r>
              <a:rPr lang="en-US" altLang="en-US" sz="1200" dirty="0" err="1"/>
              <a:t>onClickSave</a:t>
            </a:r>
            <a:r>
              <a:rPr lang="en-US" altLang="en-US" sz="1200" dirty="0"/>
              <a:t>(View view) {</a:t>
            </a:r>
            <a:br>
              <a:rPr lang="en-US" altLang="en-US" sz="1200" dirty="0"/>
            </a:br>
            <a:r>
              <a:rPr lang="en-US" altLang="en-US" sz="1200" dirty="0"/>
              <a:t>        String str = </a:t>
            </a:r>
            <a:r>
              <a:rPr lang="en-US" altLang="en-US" sz="1200" b="1" dirty="0" err="1">
                <a:solidFill>
                  <a:srgbClr val="660E7A"/>
                </a:solidFill>
              </a:rPr>
              <a:t>textBox</a:t>
            </a:r>
            <a:r>
              <a:rPr lang="en-US" altLang="en-US" sz="1200" dirty="0" err="1"/>
              <a:t>.getText</a:t>
            </a:r>
            <a:r>
              <a:rPr lang="en-US" altLang="en-US" sz="1200" dirty="0"/>
              <a:t>().</a:t>
            </a:r>
            <a:r>
              <a:rPr lang="en-US" altLang="en-US" sz="1200" dirty="0" err="1"/>
              <a:t>toString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try </a:t>
            </a: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FileOutputStream</a:t>
            </a:r>
            <a:r>
              <a:rPr lang="en-US" altLang="en-US" sz="1200" dirty="0"/>
              <a:t> </a:t>
            </a:r>
            <a:r>
              <a:rPr lang="en-US" altLang="en-US" sz="1200" dirty="0" err="1"/>
              <a:t>fOut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openFileOutput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</a:rPr>
              <a:t>textfile.txt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dirty="0"/>
              <a:t>, </a:t>
            </a:r>
            <a:r>
              <a:rPr lang="en-US" altLang="en-US" sz="1200" b="1" i="1" dirty="0">
                <a:solidFill>
                  <a:srgbClr val="660E7A"/>
                </a:solidFill>
              </a:rPr>
              <a:t>MODE_PRIVATE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OutputStreamWriter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osw</a:t>
            </a:r>
            <a:r>
              <a:rPr lang="en-US" altLang="en-US" sz="1200" dirty="0"/>
              <a:t> = </a:t>
            </a:r>
            <a:r>
              <a:rPr lang="en-US" altLang="en-US" sz="1200" b="1" dirty="0">
                <a:solidFill>
                  <a:srgbClr val="000080"/>
                </a:solidFill>
              </a:rPr>
              <a:t>new </a:t>
            </a:r>
            <a:r>
              <a:rPr lang="en-US" altLang="en-US" sz="1200" dirty="0" err="1"/>
              <a:t>OutputStreamWriter</a:t>
            </a:r>
            <a:r>
              <a:rPr lang="en-US" altLang="en-US" sz="1200" dirty="0"/>
              <a:t>(</a:t>
            </a:r>
            <a:r>
              <a:rPr lang="en-US" altLang="en-US" sz="1200" dirty="0" err="1"/>
              <a:t>fOut</a:t>
            </a:r>
            <a:r>
              <a:rPr lang="en-US" altLang="en-US" sz="1200" dirty="0"/>
              <a:t>);</a:t>
            </a:r>
            <a:br>
              <a:rPr lang="en-US" altLang="en-US" sz="1200" i="1" dirty="0">
                <a:solidFill>
                  <a:srgbClr val="808080"/>
                </a:solidFill>
              </a:rPr>
            </a:br>
            <a:r>
              <a:rPr lang="en-US" altLang="en-US" sz="1200" i="1" dirty="0">
                <a:solidFill>
                  <a:srgbClr val="808080"/>
                </a:solidFill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</a:rPr>
              <a:t>try </a:t>
            </a: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                </a:t>
            </a:r>
            <a:r>
              <a:rPr lang="en-US" altLang="en-US" sz="1200" dirty="0" err="1"/>
              <a:t>osw.write</a:t>
            </a:r>
            <a:r>
              <a:rPr lang="en-US" altLang="en-US" sz="1200" dirty="0"/>
              <a:t>(str);</a:t>
            </a:r>
            <a:br>
              <a:rPr lang="en-US" altLang="en-US" sz="1200" dirty="0"/>
            </a:br>
            <a:r>
              <a:rPr lang="en-US" altLang="en-US" sz="1200" dirty="0"/>
              <a:t>            } </a:t>
            </a:r>
            <a:r>
              <a:rPr lang="en-US" altLang="en-US" sz="1200" b="1" dirty="0">
                <a:solidFill>
                  <a:srgbClr val="000080"/>
                </a:solidFill>
              </a:rPr>
              <a:t>catch </a:t>
            </a:r>
            <a:r>
              <a:rPr lang="en-US" altLang="en-US" sz="1200" dirty="0"/>
              <a:t>(</a:t>
            </a:r>
            <a:r>
              <a:rPr lang="en-US" altLang="en-US" sz="1200" dirty="0" err="1"/>
              <a:t>IOException</a:t>
            </a:r>
            <a:r>
              <a:rPr lang="en-US" altLang="en-US" sz="1200" dirty="0"/>
              <a:t> e) {</a:t>
            </a:r>
            <a:br>
              <a:rPr lang="en-US" altLang="en-US" sz="1200" dirty="0"/>
            </a:br>
            <a:r>
              <a:rPr lang="en-US" altLang="en-US" sz="1200" dirty="0"/>
              <a:t>                </a:t>
            </a:r>
            <a:r>
              <a:rPr lang="en-US" altLang="en-US" sz="1200" dirty="0" err="1"/>
              <a:t>e.printStackTrace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    }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osw.flush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osw.close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Toast.</a:t>
            </a:r>
            <a:r>
              <a:rPr lang="en-US" altLang="en-US" sz="1200" i="1" dirty="0" err="1"/>
              <a:t>makeText</a:t>
            </a:r>
            <a:r>
              <a:rPr lang="en-US" altLang="en-US" sz="1200" dirty="0"/>
              <a:t>(</a:t>
            </a:r>
            <a:r>
              <a:rPr lang="en-US" altLang="en-US" sz="1200" dirty="0" err="1"/>
              <a:t>getBaseContext</a:t>
            </a:r>
            <a:r>
              <a:rPr lang="en-US" altLang="en-US" sz="1200" dirty="0"/>
              <a:t>(),</a:t>
            </a:r>
            <a:br>
              <a:rPr lang="en-US" altLang="en-US" sz="1200" dirty="0"/>
            </a:br>
            <a:r>
              <a:rPr lang="en-US" altLang="en-US" sz="1200" dirty="0"/>
              <a:t>                    </a:t>
            </a:r>
            <a:r>
              <a:rPr lang="en-US" altLang="en-US" sz="1200" b="1" dirty="0">
                <a:solidFill>
                  <a:srgbClr val="008000"/>
                </a:solidFill>
              </a:rPr>
              <a:t>"File saved successfully!"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Toast.</a:t>
            </a:r>
            <a:r>
              <a:rPr lang="en-US" altLang="en-US" sz="1200" b="1" i="1" dirty="0" err="1">
                <a:solidFill>
                  <a:srgbClr val="660E7A"/>
                </a:solidFill>
              </a:rPr>
              <a:t>LENGTH_SHORT</a:t>
            </a:r>
            <a:r>
              <a:rPr lang="en-US" altLang="en-US" sz="1200" dirty="0"/>
              <a:t>).show();</a:t>
            </a:r>
            <a:br>
              <a:rPr lang="en-US" altLang="en-US" sz="1200" dirty="0"/>
            </a:br>
            <a:r>
              <a:rPr lang="en-US" altLang="en-US" sz="1200" dirty="0"/>
              <a:t>             </a:t>
            </a:r>
            <a:r>
              <a:rPr lang="en-US" altLang="en-US" sz="1200" i="1" dirty="0">
                <a:solidFill>
                  <a:srgbClr val="808080"/>
                </a:solidFill>
              </a:rPr>
              <a:t>//---clears the </a:t>
            </a:r>
            <a:r>
              <a:rPr lang="en-US" altLang="en-US" sz="1200" i="1" dirty="0" err="1">
                <a:solidFill>
                  <a:srgbClr val="808080"/>
                </a:solidFill>
              </a:rPr>
              <a:t>EditText</a:t>
            </a:r>
            <a:r>
              <a:rPr lang="en-US" altLang="en-US" sz="1200" i="1" dirty="0">
                <a:solidFill>
                  <a:srgbClr val="808080"/>
                </a:solidFill>
              </a:rPr>
              <a:t>---</a:t>
            </a:r>
            <a:br>
              <a:rPr lang="en-US" altLang="en-US" sz="1200" i="1" dirty="0">
                <a:solidFill>
                  <a:srgbClr val="808080"/>
                </a:solidFill>
              </a:rPr>
            </a:br>
            <a:r>
              <a:rPr lang="en-US" altLang="en-US" sz="1200" i="1" dirty="0">
                <a:solidFill>
                  <a:srgbClr val="808080"/>
                </a:solidFill>
              </a:rPr>
              <a:t>            </a:t>
            </a:r>
            <a:r>
              <a:rPr lang="en-US" altLang="en-US" sz="1200" b="1" dirty="0" err="1">
                <a:solidFill>
                  <a:srgbClr val="660E7A"/>
                </a:solidFill>
              </a:rPr>
              <a:t>textBox</a:t>
            </a:r>
            <a:r>
              <a:rPr lang="en-US" altLang="en-US" sz="1200" dirty="0" err="1"/>
              <a:t>.setText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8000"/>
                </a:solidFill>
              </a:rPr>
              <a:t>""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} </a:t>
            </a:r>
            <a:r>
              <a:rPr lang="en-US" altLang="en-US" sz="1200" b="1" dirty="0">
                <a:solidFill>
                  <a:srgbClr val="000080"/>
                </a:solidFill>
              </a:rPr>
              <a:t>catch </a:t>
            </a:r>
            <a:r>
              <a:rPr lang="en-US" altLang="en-US" sz="1200" dirty="0"/>
              <a:t>(</a:t>
            </a:r>
            <a:r>
              <a:rPr lang="en-US" altLang="en-US" sz="1200" dirty="0" err="1"/>
              <a:t>IOException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ioe</a:t>
            </a:r>
            <a:r>
              <a:rPr lang="en-US" altLang="en-US" sz="1200" dirty="0"/>
              <a:t>) {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ioe.printStackTrace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}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</a:p>
        </p:txBody>
      </p:sp>
      <p:sp>
        <p:nvSpPr>
          <p:cNvPr id="30727" name="Rectangle 4">
            <a:extLst>
              <a:ext uri="{FF2B5EF4-FFF2-40B4-BE49-F238E27FC236}">
                <a16:creationId xmlns:a16="http://schemas.microsoft.com/office/drawing/2014/main" id="{B30684F8-039E-DA42-AE23-D1C4265D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2463800"/>
            <a:ext cx="3579812" cy="19543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sz="1100" dirty="0" err="1"/>
              <a:t>androidx.appcompat.app.AppCompatActivity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altLang="en-US" sz="1100" dirty="0" err="1"/>
              <a:t>android.os.Bundle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altLang="en-US" sz="1100" dirty="0" err="1"/>
              <a:t>android.view.View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altLang="en-US" sz="1100" dirty="0" err="1"/>
              <a:t>android.widget.EditText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altLang="en-US" sz="1100" dirty="0" err="1"/>
              <a:t>android.widget.Toast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altLang="en-US" sz="1100" dirty="0" err="1"/>
              <a:t>java.io.FileInputStream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altLang="en-US" sz="1100" dirty="0" err="1"/>
              <a:t>java.io.FileOutputStream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altLang="en-US" sz="1100" dirty="0" err="1"/>
              <a:t>java.io.IOException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altLang="en-US" sz="1100" dirty="0" err="1"/>
              <a:t>java.io.InputStreamReader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000080"/>
                </a:solidFill>
              </a:rPr>
              <a:t>import </a:t>
            </a:r>
            <a:r>
              <a:rPr lang="en-US" altLang="en-US" sz="1100" dirty="0" err="1"/>
              <a:t>java.io.OutputStreamWriter</a:t>
            </a:r>
            <a:r>
              <a:rPr lang="en-US" altLang="en-US" sz="1100" dirty="0"/>
              <a:t>;</a:t>
            </a:r>
            <a:br>
              <a:rPr lang="en-US" altLang="en-US" sz="1100" dirty="0"/>
            </a:br>
            <a:endParaRPr lang="en-US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1">
            <a:extLst>
              <a:ext uri="{FF2B5EF4-FFF2-40B4-BE49-F238E27FC236}">
                <a16:creationId xmlns:a16="http://schemas.microsoft.com/office/drawing/2014/main" id="{2A3EB2AE-9304-2C4C-9AF6-8705B22F95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768166-A9F8-C841-B9C7-FB5F38F72C28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6A6D2987-1E88-734D-8A7E-F4BD4A93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E5DCC4AA-E415-9144-BBE8-013B4A66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4BA961-E42A-A141-8C7B-83C876CCD04B}" type="slidenum">
              <a:rPr lang="en-US" altLang="en-US" smtClean="0">
                <a:latin typeface="Garamond" panose="02020404030301010803" pitchFamily="18" charset="0"/>
              </a:rPr>
              <a:pPr/>
              <a:t>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2772" name="Rectangle 1">
            <a:extLst>
              <a:ext uri="{FF2B5EF4-FFF2-40B4-BE49-F238E27FC236}">
                <a16:creationId xmlns:a16="http://schemas.microsoft.com/office/drawing/2014/main" id="{5D7C4F30-B5EA-8746-AFFB-83E7704B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554038"/>
            <a:ext cx="5357812" cy="434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80"/>
                </a:solidFill>
              </a:rPr>
              <a:t>public void </a:t>
            </a:r>
            <a:r>
              <a:rPr lang="en-US" altLang="en-US" sz="1200" dirty="0" err="1"/>
              <a:t>onClickLoad</a:t>
            </a:r>
            <a:r>
              <a:rPr lang="en-US" altLang="en-US" sz="1200" dirty="0"/>
              <a:t>(View view) {</a:t>
            </a:r>
            <a:br>
              <a:rPr lang="en-US" altLang="en-US" sz="1200" dirty="0"/>
            </a:br>
            <a:r>
              <a:rPr lang="en-US" altLang="en-US" sz="1200" dirty="0"/>
              <a:t>        </a:t>
            </a:r>
            <a:r>
              <a:rPr lang="en-US" altLang="en-US" sz="1200" b="1" dirty="0">
                <a:solidFill>
                  <a:srgbClr val="000080"/>
                </a:solidFill>
              </a:rPr>
              <a:t>try </a:t>
            </a: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FileInputStream</a:t>
            </a:r>
            <a:r>
              <a:rPr lang="en-US" altLang="en-US" sz="1200" dirty="0"/>
              <a:t> </a:t>
            </a:r>
            <a:r>
              <a:rPr lang="en-US" altLang="en-US" sz="1200" dirty="0" err="1"/>
              <a:t>fIn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openFileInput</a:t>
            </a:r>
            <a:r>
              <a:rPr lang="en-US" altLang="en-US" sz="1200" dirty="0"/>
              <a:t>(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</a:rPr>
              <a:t>textfile.txt</a:t>
            </a:r>
            <a:r>
              <a:rPr lang="en-US" altLang="en-US" sz="1200" b="1" dirty="0">
                <a:solidFill>
                  <a:srgbClr val="008000"/>
                </a:solidFill>
              </a:rPr>
              <a:t>"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InputStreamReader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isr</a:t>
            </a:r>
            <a:r>
              <a:rPr lang="en-US" altLang="en-US" sz="1200" dirty="0"/>
              <a:t> = </a:t>
            </a:r>
            <a:r>
              <a:rPr lang="en-US" altLang="en-US" sz="1200" b="1" dirty="0">
                <a:solidFill>
                  <a:srgbClr val="000080"/>
                </a:solidFill>
              </a:rPr>
              <a:t>new </a:t>
            </a:r>
            <a:r>
              <a:rPr lang="en-US" altLang="en-US" sz="1200" dirty="0" err="1"/>
              <a:t>InputStreamReader</a:t>
            </a:r>
            <a:r>
              <a:rPr lang="en-US" altLang="en-US" sz="1200" dirty="0"/>
              <a:t>(</a:t>
            </a:r>
            <a:r>
              <a:rPr lang="en-US" altLang="en-US" sz="1200" dirty="0" err="1"/>
              <a:t>fIn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b="1" dirty="0">
                <a:solidFill>
                  <a:srgbClr val="000080"/>
                </a:solidFill>
              </a:rPr>
              <a:t>char</a:t>
            </a:r>
            <a:r>
              <a:rPr lang="en-US" altLang="en-US" sz="1200" dirty="0"/>
              <a:t>[] </a:t>
            </a:r>
            <a:r>
              <a:rPr lang="en-US" altLang="en-US" sz="1200" dirty="0" err="1"/>
              <a:t>inputBuffer</a:t>
            </a:r>
            <a:r>
              <a:rPr lang="en-US" altLang="en-US" sz="1200" dirty="0"/>
              <a:t> = </a:t>
            </a:r>
            <a:r>
              <a:rPr lang="en-US" altLang="en-US" sz="1200" b="1" dirty="0">
                <a:solidFill>
                  <a:srgbClr val="000080"/>
                </a:solidFill>
              </a:rPr>
              <a:t>new char</a:t>
            </a:r>
            <a:r>
              <a:rPr lang="en-US" altLang="en-US" sz="1200" dirty="0"/>
              <a:t>[</a:t>
            </a:r>
            <a:r>
              <a:rPr lang="en-US" altLang="en-US" sz="1200" b="1" i="1" dirty="0">
                <a:solidFill>
                  <a:srgbClr val="660E7A"/>
                </a:solidFill>
              </a:rPr>
              <a:t>READ_BLOCK_SIZE</a:t>
            </a:r>
            <a:r>
              <a:rPr lang="en-US" altLang="en-US" sz="1200" dirty="0"/>
              <a:t>];</a:t>
            </a:r>
            <a:br>
              <a:rPr lang="en-US" altLang="en-US" sz="1200" dirty="0"/>
            </a:br>
            <a:r>
              <a:rPr lang="en-US" altLang="en-US" sz="1200" dirty="0"/>
              <a:t>            String s = </a:t>
            </a:r>
            <a:r>
              <a:rPr lang="en-US" altLang="en-US" sz="1200" b="1" dirty="0">
                <a:solidFill>
                  <a:srgbClr val="008000"/>
                </a:solidFill>
              </a:rPr>
              <a:t>""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b="1" dirty="0">
                <a:solidFill>
                  <a:srgbClr val="000080"/>
                </a:solidFill>
              </a:rPr>
              <a:t>int </a:t>
            </a:r>
            <a:r>
              <a:rPr lang="en-US" altLang="en-US" sz="1200" dirty="0" err="1"/>
              <a:t>charRead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b="1" dirty="0">
                <a:solidFill>
                  <a:srgbClr val="000080"/>
                </a:solidFill>
              </a:rPr>
              <a:t>while </a:t>
            </a:r>
            <a:r>
              <a:rPr lang="en-US" altLang="en-US" sz="1200" dirty="0"/>
              <a:t>((</a:t>
            </a:r>
            <a:r>
              <a:rPr lang="en-US" altLang="en-US" sz="1200" dirty="0" err="1"/>
              <a:t>charRead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isr.read</a:t>
            </a:r>
            <a:r>
              <a:rPr lang="en-US" altLang="en-US" sz="1200" dirty="0"/>
              <a:t>(</a:t>
            </a:r>
            <a:r>
              <a:rPr lang="en-US" altLang="en-US" sz="1200" dirty="0" err="1"/>
              <a:t>inputBuffer</a:t>
            </a:r>
            <a:r>
              <a:rPr lang="en-US" altLang="en-US" sz="1200" dirty="0"/>
              <a:t>)) &gt; </a:t>
            </a:r>
            <a:r>
              <a:rPr lang="en-US" altLang="en-US" sz="1200" dirty="0">
                <a:solidFill>
                  <a:srgbClr val="0000FF"/>
                </a:solidFill>
              </a:rPr>
              <a:t>0</a:t>
            </a:r>
            <a:r>
              <a:rPr lang="en-US" altLang="en-US" sz="1200" dirty="0"/>
              <a:t>) {</a:t>
            </a:r>
            <a:br>
              <a:rPr lang="en-US" altLang="en-US" sz="1200" dirty="0"/>
            </a:br>
            <a:r>
              <a:rPr lang="en-US" altLang="en-US" sz="1200" dirty="0"/>
              <a:t>                 </a:t>
            </a:r>
            <a:r>
              <a:rPr lang="en-US" altLang="en-US" sz="1200" i="1" dirty="0">
                <a:solidFill>
                  <a:srgbClr val="808080"/>
                </a:solidFill>
              </a:rPr>
              <a:t>//---convert the chars to a String---</a:t>
            </a:r>
            <a:br>
              <a:rPr lang="en-US" altLang="en-US" sz="1200" i="1" dirty="0">
                <a:solidFill>
                  <a:srgbClr val="808080"/>
                </a:solidFill>
              </a:rPr>
            </a:br>
            <a:r>
              <a:rPr lang="en-US" altLang="en-US" sz="1200" i="1" dirty="0">
                <a:solidFill>
                  <a:srgbClr val="808080"/>
                </a:solidFill>
              </a:rPr>
              <a:t>                </a:t>
            </a:r>
            <a:r>
              <a:rPr lang="en-US" altLang="en-US" sz="1200" dirty="0"/>
              <a:t>String </a:t>
            </a:r>
            <a:r>
              <a:rPr lang="en-US" altLang="en-US" sz="1200" dirty="0" err="1"/>
              <a:t>readString</a:t>
            </a:r>
            <a:r>
              <a:rPr lang="en-US" altLang="en-US" sz="1200" dirty="0"/>
              <a:t> =</a:t>
            </a:r>
            <a:br>
              <a:rPr lang="en-US" altLang="en-US" sz="1200" dirty="0"/>
            </a:br>
            <a:r>
              <a:rPr lang="en-US" altLang="en-US" sz="1200" dirty="0"/>
              <a:t>                        </a:t>
            </a:r>
            <a:r>
              <a:rPr lang="en-US" altLang="en-US" sz="1200" dirty="0" err="1"/>
              <a:t>String.</a:t>
            </a:r>
            <a:r>
              <a:rPr lang="en-US" altLang="en-US" sz="1200" i="1" dirty="0" err="1"/>
              <a:t>copyValueOf</a:t>
            </a:r>
            <a:r>
              <a:rPr lang="en-US" altLang="en-US" sz="1200" dirty="0"/>
              <a:t>(</a:t>
            </a:r>
            <a:r>
              <a:rPr lang="en-US" altLang="en-US" sz="1200" dirty="0" err="1"/>
              <a:t>inputBuffer</a:t>
            </a:r>
            <a:r>
              <a:rPr lang="en-US" altLang="en-US" sz="1200" dirty="0"/>
              <a:t>, </a:t>
            </a:r>
            <a:r>
              <a:rPr lang="en-US" altLang="en-US" sz="1200" dirty="0">
                <a:solidFill>
                  <a:srgbClr val="0000FF"/>
                </a:solidFill>
              </a:rPr>
              <a:t>0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charRead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              s += </a:t>
            </a:r>
            <a:r>
              <a:rPr lang="en-US" altLang="en-US" sz="1200" dirty="0" err="1"/>
              <a:t>readString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                </a:t>
            </a:r>
            <a:r>
              <a:rPr lang="en-US" altLang="en-US" sz="1200" dirty="0" err="1"/>
              <a:t>inputBuffer</a:t>
            </a:r>
            <a:r>
              <a:rPr lang="en-US" altLang="en-US" sz="1200" dirty="0"/>
              <a:t> = </a:t>
            </a:r>
            <a:r>
              <a:rPr lang="en-US" altLang="en-US" sz="1200" b="1" dirty="0">
                <a:solidFill>
                  <a:srgbClr val="000080"/>
                </a:solidFill>
              </a:rPr>
              <a:t>new char</a:t>
            </a:r>
            <a:r>
              <a:rPr lang="en-US" altLang="en-US" sz="1200" dirty="0"/>
              <a:t>[</a:t>
            </a:r>
            <a:r>
              <a:rPr lang="en-US" altLang="en-US" sz="1200" b="1" i="1" dirty="0">
                <a:solidFill>
                  <a:srgbClr val="660E7A"/>
                </a:solidFill>
              </a:rPr>
              <a:t>READ_BLOCK_SIZE</a:t>
            </a:r>
            <a:r>
              <a:rPr lang="en-US" altLang="en-US" sz="1200" dirty="0"/>
              <a:t>];</a:t>
            </a:r>
            <a:br>
              <a:rPr lang="en-US" altLang="en-US" sz="1200" dirty="0"/>
            </a:br>
            <a:r>
              <a:rPr lang="en-US" altLang="en-US" sz="1200" dirty="0"/>
              <a:t>            }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i="1" dirty="0">
                <a:solidFill>
                  <a:srgbClr val="808080"/>
                </a:solidFill>
              </a:rPr>
              <a:t>//---set the </a:t>
            </a:r>
            <a:r>
              <a:rPr lang="en-US" altLang="en-US" sz="1200" i="1" dirty="0" err="1">
                <a:solidFill>
                  <a:srgbClr val="808080"/>
                </a:solidFill>
              </a:rPr>
              <a:t>EditText</a:t>
            </a:r>
            <a:r>
              <a:rPr lang="en-US" altLang="en-US" sz="1200" i="1" dirty="0">
                <a:solidFill>
                  <a:srgbClr val="808080"/>
                </a:solidFill>
              </a:rPr>
              <a:t> to the text that has been read---</a:t>
            </a:r>
            <a:br>
              <a:rPr lang="en-US" altLang="en-US" sz="1200" i="1" dirty="0">
                <a:solidFill>
                  <a:srgbClr val="808080"/>
                </a:solidFill>
              </a:rPr>
            </a:br>
            <a:r>
              <a:rPr lang="en-US" altLang="en-US" sz="1200" i="1" dirty="0">
                <a:solidFill>
                  <a:srgbClr val="808080"/>
                </a:solidFill>
              </a:rPr>
              <a:t>            </a:t>
            </a:r>
            <a:r>
              <a:rPr lang="en-US" altLang="en-US" sz="1200" b="1" dirty="0" err="1">
                <a:solidFill>
                  <a:srgbClr val="660E7A"/>
                </a:solidFill>
              </a:rPr>
              <a:t>textBox</a:t>
            </a:r>
            <a:r>
              <a:rPr lang="en-US" altLang="en-US" sz="1200" dirty="0" err="1"/>
              <a:t>.setText</a:t>
            </a:r>
            <a:r>
              <a:rPr lang="en-US" altLang="en-US" sz="1200" dirty="0"/>
              <a:t>(s);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Toast.</a:t>
            </a:r>
            <a:r>
              <a:rPr lang="en-US" altLang="en-US" sz="1200" i="1" dirty="0" err="1"/>
              <a:t>makeText</a:t>
            </a:r>
            <a:r>
              <a:rPr lang="en-US" altLang="en-US" sz="1200" dirty="0"/>
              <a:t>(</a:t>
            </a:r>
            <a:r>
              <a:rPr lang="en-US" altLang="en-US" sz="1200" dirty="0" err="1"/>
              <a:t>getBaseContext</a:t>
            </a:r>
            <a:r>
              <a:rPr lang="en-US" altLang="en-US" sz="1200" dirty="0"/>
              <a:t>(), </a:t>
            </a:r>
            <a:r>
              <a:rPr lang="en-US" altLang="en-US" sz="1200" b="1" dirty="0">
                <a:solidFill>
                  <a:srgbClr val="008000"/>
                </a:solidFill>
              </a:rPr>
              <a:t>"File loaded successfully!"</a:t>
            </a:r>
            <a:r>
              <a:rPr lang="en-US" altLang="en-US" sz="1200" dirty="0"/>
              <a:t>,</a:t>
            </a:r>
            <a:br>
              <a:rPr lang="en-US" altLang="en-US" sz="1200" dirty="0"/>
            </a:br>
            <a:r>
              <a:rPr lang="en-US" altLang="en-US" sz="1200" dirty="0"/>
              <a:t>                    </a:t>
            </a:r>
            <a:r>
              <a:rPr lang="en-US" altLang="en-US" sz="1200" dirty="0" err="1"/>
              <a:t>Toast.</a:t>
            </a:r>
            <a:r>
              <a:rPr lang="en-US" altLang="en-US" sz="1200" b="1" i="1" dirty="0" err="1">
                <a:solidFill>
                  <a:srgbClr val="660E7A"/>
                </a:solidFill>
              </a:rPr>
              <a:t>LENGTH_SHORT</a:t>
            </a:r>
            <a:r>
              <a:rPr lang="en-US" altLang="en-US" sz="1200" dirty="0"/>
              <a:t>).show();</a:t>
            </a:r>
            <a:br>
              <a:rPr lang="en-US" altLang="en-US" sz="1200" dirty="0"/>
            </a:br>
            <a:r>
              <a:rPr lang="en-US" altLang="en-US" sz="1200" dirty="0"/>
              <a:t>        } </a:t>
            </a:r>
            <a:r>
              <a:rPr lang="en-US" altLang="en-US" sz="1200" b="1" dirty="0">
                <a:solidFill>
                  <a:srgbClr val="000080"/>
                </a:solidFill>
              </a:rPr>
              <a:t>catch </a:t>
            </a:r>
            <a:r>
              <a:rPr lang="en-US" altLang="en-US" sz="1200" dirty="0"/>
              <a:t>(</a:t>
            </a:r>
            <a:r>
              <a:rPr lang="en-US" altLang="en-US" sz="1200" dirty="0" err="1"/>
              <a:t>IOException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ioe</a:t>
            </a:r>
            <a:r>
              <a:rPr lang="en-US" altLang="en-US" sz="1200" dirty="0"/>
              <a:t>) {</a:t>
            </a:r>
            <a:br>
              <a:rPr lang="en-US" altLang="en-US" sz="1200" dirty="0"/>
            </a:br>
            <a:r>
              <a:rPr lang="en-US" altLang="en-US" sz="1200" dirty="0"/>
              <a:t>            </a:t>
            </a:r>
            <a:r>
              <a:rPr lang="en-US" altLang="en-US" sz="1200" dirty="0" err="1"/>
              <a:t>ioe.printStackTrace</a:t>
            </a:r>
            <a:r>
              <a:rPr lang="en-US" altLang="en-US" sz="1200" dirty="0"/>
              <a:t>();</a:t>
            </a:r>
            <a:br>
              <a:rPr lang="en-US" altLang="en-US" sz="1200" dirty="0"/>
            </a:br>
            <a:r>
              <a:rPr lang="en-US" altLang="en-US" sz="1200" dirty="0"/>
              <a:t>        }</a:t>
            </a:r>
            <a:br>
              <a:rPr lang="en-US" altLang="en-US" sz="1200" dirty="0"/>
            </a:br>
            <a:r>
              <a:rPr lang="en-US" altLang="en-US" sz="1200" dirty="0"/>
              <a:t>    }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FBCE6696-D041-354E-95DA-FAA694DCC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377825"/>
            <a:ext cx="29845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1">
            <a:extLst>
              <a:ext uri="{FF2B5EF4-FFF2-40B4-BE49-F238E27FC236}">
                <a16:creationId xmlns:a16="http://schemas.microsoft.com/office/drawing/2014/main" id="{805BD89B-B01C-914D-901C-EE414C2049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3C64CA-2E0E-D54B-BF34-284CB880B908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99F39D13-B917-B540-9DA7-DD93B107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7E6ED2A5-9AA6-EB4A-9A91-A925A89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AAAA6D-C133-8743-A691-B7AA8CD2A7FF}" type="slidenum">
              <a:rPr lang="en-US" altLang="en-US" smtClean="0">
                <a:latin typeface="Garamond" panose="02020404030301010803" pitchFamily="18" charset="0"/>
              </a:rPr>
              <a:pPr/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Hans" sz="4000" kern="0" dirty="0"/>
              <a:t>Saving files to public folders</a:t>
            </a:r>
            <a:endParaRPr lang="en-US" altLang="en-US" sz="4000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184884-7549-7A4E-9B16-35AD128A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06488"/>
            <a:ext cx="83073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altLang="en-US" sz="2000" kern="0" dirty="0">
                <a:cs typeface="ＭＳ Ｐゴシック" panose="020B0600070205080204" pitchFamily="34" charset="-128"/>
              </a:rPr>
              <a:t>To get a File representing the appropriate public directory, call </a:t>
            </a:r>
            <a:r>
              <a:rPr lang="en-US" altLang="en-US" sz="2000" kern="0" dirty="0" err="1">
                <a:cs typeface="ＭＳ Ｐゴシック" panose="020B0600070205080204" pitchFamily="34" charset="-128"/>
              </a:rPr>
              <a:t>getExternalStoragePublicDirectory</a:t>
            </a:r>
            <a:r>
              <a:rPr lang="en-US" altLang="en-US" sz="2000" kern="0" dirty="0">
                <a:cs typeface="ＭＳ Ｐゴシック" panose="020B0600070205080204" pitchFamily="34" charset="-128"/>
              </a:rPr>
              <a:t>(), passing it the type of directory you want, such as DIRECTORY_MUSIC, DIRECTORY_PICTURES, DIRECTORY_RINGTONES</a:t>
            </a:r>
          </a:p>
        </p:txBody>
      </p:sp>
      <p:sp>
        <p:nvSpPr>
          <p:cNvPr id="33798" name="TextBox 1">
            <a:extLst>
              <a:ext uri="{FF2B5EF4-FFF2-40B4-BE49-F238E27FC236}">
                <a16:creationId xmlns:a16="http://schemas.microsoft.com/office/drawing/2014/main" id="{8B826887-1776-7F4B-8907-CBBA0937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2482057"/>
            <a:ext cx="6538912" cy="2309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public File getAlbumStorageDir(String albumName) {</a:t>
            </a:r>
            <a:br>
              <a:rPr lang="en-US" altLang="en-US" sz="1600"/>
            </a:br>
            <a:r>
              <a:rPr lang="en-US" altLang="en-US" sz="1600"/>
              <a:t>    // Get the directory for the user's public pictures directory.</a:t>
            </a:r>
            <a:br>
              <a:rPr lang="en-US" altLang="en-US" sz="1600"/>
            </a:br>
            <a:r>
              <a:rPr lang="en-US" altLang="en-US" sz="1600"/>
              <a:t>    File file = new File(Environment.getExternalStoragePublicDirectory(</a:t>
            </a:r>
            <a:br>
              <a:rPr lang="en-US" altLang="en-US" sz="1600"/>
            </a:br>
            <a:r>
              <a:rPr lang="en-US" altLang="en-US" sz="1600"/>
              <a:t>            Environment.DIRECTORY_PICTURES), albumName);</a:t>
            </a:r>
            <a:br>
              <a:rPr lang="en-US" altLang="en-US" sz="1600"/>
            </a:br>
            <a:r>
              <a:rPr lang="en-US" altLang="en-US" sz="1600"/>
              <a:t>    if (!file.mkdirs()) {</a:t>
            </a:r>
            <a:br>
              <a:rPr lang="en-US" altLang="en-US" sz="1600"/>
            </a:br>
            <a:r>
              <a:rPr lang="en-US" altLang="en-US" sz="1600"/>
              <a:t>        Log.e(LOG_TAG, "Directory not created");</a:t>
            </a:r>
            <a:br>
              <a:rPr lang="en-US" altLang="en-US" sz="1600"/>
            </a:br>
            <a:r>
              <a:rPr lang="en-US" altLang="en-US" sz="1600"/>
              <a:t>    }</a:t>
            </a:r>
            <a:br>
              <a:rPr lang="en-US" altLang="en-US" sz="1600"/>
            </a:br>
            <a:r>
              <a:rPr lang="en-US" altLang="en-US" sz="1600"/>
              <a:t>    return file;</a:t>
            </a:r>
            <a:br>
              <a:rPr lang="en-US" altLang="en-US" sz="1600"/>
            </a:b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1">
            <a:extLst>
              <a:ext uri="{FF2B5EF4-FFF2-40B4-BE49-F238E27FC236}">
                <a16:creationId xmlns:a16="http://schemas.microsoft.com/office/drawing/2014/main" id="{6B21438C-7417-B54A-9760-1197610E81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995A41-705C-B04B-95C4-971E87A7228A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4818" name="Footer Placeholder 2">
            <a:extLst>
              <a:ext uri="{FF2B5EF4-FFF2-40B4-BE49-F238E27FC236}">
                <a16:creationId xmlns:a16="http://schemas.microsoft.com/office/drawing/2014/main" id="{65A5E71A-FFC0-384E-9DCD-6CF20A39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39C6A016-6234-A043-97C7-3A1F3AD7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16E5AE-8322-FF4E-BF77-C404BCC89ABF}" type="slidenum">
              <a:rPr lang="en-US" altLang="en-US" smtClean="0">
                <a:latin typeface="Garamond" panose="02020404030301010803" pitchFamily="18" charset="0"/>
              </a:rPr>
              <a:pPr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Hans" sz="4000" kern="0" dirty="0"/>
              <a:t>Saving files to public folders</a:t>
            </a:r>
            <a:endParaRPr lang="en-US" altLang="en-US" sz="4000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184884-7549-7A4E-9B16-35AD128A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06488"/>
            <a:ext cx="8307388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altLang="en-US" sz="2000" kern="0" dirty="0">
                <a:cs typeface="ＭＳ Ｐゴシック" panose="020B0600070205080204" pitchFamily="34" charset="-128"/>
              </a:rPr>
              <a:t>Add permission in Manifest</a:t>
            </a:r>
          </a:p>
          <a:p>
            <a:pPr>
              <a:defRPr/>
            </a:pPr>
            <a:endParaRPr lang="en-US" altLang="en-US" sz="2000" kern="0" dirty="0">
              <a:cs typeface="ＭＳ Ｐゴシック" panose="020B0600070205080204" pitchFamily="34" charset="-128"/>
            </a:endParaRPr>
          </a:p>
        </p:txBody>
      </p:sp>
      <p:sp>
        <p:nvSpPr>
          <p:cNvPr id="34822" name="Rectangle 1">
            <a:extLst>
              <a:ext uri="{FF2B5EF4-FFF2-40B4-BE49-F238E27FC236}">
                <a16:creationId xmlns:a16="http://schemas.microsoft.com/office/drawing/2014/main" id="{6FAF5673-1083-514B-9023-E738F806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1654175"/>
            <a:ext cx="8080375" cy="523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&lt;</a:t>
            </a:r>
            <a:r>
              <a:rPr lang="en-US" altLang="en-US" sz="1400" b="1">
                <a:solidFill>
                  <a:srgbClr val="000080"/>
                </a:solidFill>
              </a:rPr>
              <a:t>uses-permission </a:t>
            </a:r>
            <a:r>
              <a:rPr lang="en-US" altLang="en-US" sz="1400" b="1">
                <a:solidFill>
                  <a:srgbClr val="660E7A"/>
                </a:solidFill>
              </a:rPr>
              <a:t>android</a:t>
            </a:r>
            <a:r>
              <a:rPr lang="en-US" altLang="en-US" sz="1400" b="1">
                <a:solidFill>
                  <a:srgbClr val="0000FF"/>
                </a:solidFill>
              </a:rPr>
              <a:t>:name=</a:t>
            </a:r>
            <a:r>
              <a:rPr lang="en-US" altLang="en-US" sz="1400" b="1">
                <a:solidFill>
                  <a:srgbClr val="008000"/>
                </a:solidFill>
              </a:rPr>
              <a:t>"android.permission.READ_EXTERNAL_STORAGE" </a:t>
            </a:r>
            <a:r>
              <a:rPr lang="en-US" altLang="en-US" sz="1400"/>
              <a:t>/&gt;</a:t>
            </a:r>
            <a:br>
              <a:rPr lang="en-US" altLang="en-US" sz="1400"/>
            </a:br>
            <a:r>
              <a:rPr lang="en-US" altLang="en-US" sz="1400"/>
              <a:t>&lt;</a:t>
            </a:r>
            <a:r>
              <a:rPr lang="en-US" altLang="en-US" sz="1400" b="1">
                <a:solidFill>
                  <a:srgbClr val="000080"/>
                </a:solidFill>
              </a:rPr>
              <a:t>uses-permission </a:t>
            </a:r>
            <a:r>
              <a:rPr lang="en-US" altLang="en-US" sz="1400" b="1">
                <a:solidFill>
                  <a:srgbClr val="660E7A"/>
                </a:solidFill>
              </a:rPr>
              <a:t>android</a:t>
            </a:r>
            <a:r>
              <a:rPr lang="en-US" altLang="en-US" sz="1400" b="1">
                <a:solidFill>
                  <a:srgbClr val="0000FF"/>
                </a:solidFill>
              </a:rPr>
              <a:t>:name=</a:t>
            </a:r>
            <a:r>
              <a:rPr lang="en-US" altLang="en-US" sz="1400" b="1">
                <a:solidFill>
                  <a:srgbClr val="008000"/>
                </a:solidFill>
              </a:rPr>
              <a:t>"android.permission.WRITE_EXTERNAL_STORAGE" </a:t>
            </a:r>
            <a:r>
              <a:rPr lang="en-US" altLang="en-US" sz="1400"/>
              <a:t>/&gt;</a:t>
            </a:r>
          </a:p>
        </p:txBody>
      </p:sp>
      <p:sp>
        <p:nvSpPr>
          <p:cNvPr id="34823" name="Rectangle 2">
            <a:extLst>
              <a:ext uri="{FF2B5EF4-FFF2-40B4-BE49-F238E27FC236}">
                <a16:creationId xmlns:a16="http://schemas.microsoft.com/office/drawing/2014/main" id="{34DBB577-3E89-5E4F-9D7B-0F6B6F8D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51113"/>
            <a:ext cx="7781925" cy="329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File dir = getAlbumStorageDir(</a:t>
            </a:r>
            <a:r>
              <a:rPr lang="en-US" altLang="en-US" sz="1600" b="1">
                <a:solidFill>
                  <a:srgbClr val="008000"/>
                </a:solidFill>
              </a:rPr>
              <a:t>"gimbaldata"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//System.</a:t>
            </a:r>
            <a:r>
              <a:rPr lang="en-US" altLang="en-US" sz="1600" b="1" i="1">
                <a:solidFill>
                  <a:srgbClr val="660E7A"/>
                </a:solidFill>
              </a:rPr>
              <a:t>out</a:t>
            </a:r>
            <a:r>
              <a:rPr lang="en-US" altLang="en-US" sz="1600"/>
              <a:t>.println(</a:t>
            </a:r>
            <a:r>
              <a:rPr lang="en-US" altLang="en-US" sz="1600" b="1">
                <a:solidFill>
                  <a:srgbClr val="008000"/>
                </a:solidFill>
              </a:rPr>
              <a:t>"saving to dir "</a:t>
            </a:r>
            <a:r>
              <a:rPr lang="en-US" altLang="en-US" sz="1600"/>
              <a:t>+dir.getPath());</a:t>
            </a:r>
            <a:br>
              <a:rPr lang="en-US" altLang="en-US" sz="1600"/>
            </a:br>
            <a:r>
              <a:rPr lang="en-US" altLang="en-US" sz="1600"/>
              <a:t>String filePath = dir.getPath().toString()+</a:t>
            </a:r>
            <a:r>
              <a:rPr lang="en-US" altLang="en-US" sz="1600" b="1">
                <a:solidFill>
                  <a:srgbClr val="008000"/>
                </a:solidFill>
              </a:rPr>
              <a:t>"/log.csv"</a:t>
            </a:r>
            <a:r>
              <a:rPr lang="en-US" altLang="en-US" sz="1600"/>
              <a:t>;</a:t>
            </a:r>
            <a:br>
              <a:rPr lang="en-US" altLang="en-US" sz="1600"/>
            </a:br>
            <a:r>
              <a:rPr lang="en-US" altLang="en-US" sz="1600"/>
              <a:t>File outputFile = </a:t>
            </a:r>
            <a:r>
              <a:rPr lang="en-US" altLang="en-US" sz="1600" b="1">
                <a:solidFill>
                  <a:srgbClr val="000080"/>
                </a:solidFill>
              </a:rPr>
              <a:t>new </a:t>
            </a:r>
            <a:r>
              <a:rPr lang="en-US" altLang="en-US" sz="1600"/>
              <a:t>File(filePath);</a:t>
            </a:r>
            <a:br>
              <a:rPr lang="en-US" altLang="en-US" sz="1600"/>
            </a:br>
            <a:r>
              <a:rPr lang="en-US" altLang="en-US" sz="1600" b="1">
                <a:solidFill>
                  <a:srgbClr val="000080"/>
                </a:solidFill>
              </a:rPr>
              <a:t>if</a:t>
            </a:r>
            <a:r>
              <a:rPr lang="en-US" altLang="en-US" sz="1600"/>
              <a:t>(!outputFile.exists())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b="1">
                <a:solidFill>
                  <a:srgbClr val="000080"/>
                </a:solidFill>
              </a:rPr>
              <a:t>try </a:t>
            </a:r>
            <a:r>
              <a:rPr lang="en-US" altLang="en-US" sz="1600"/>
              <a:t>{</a:t>
            </a:r>
            <a:br>
              <a:rPr lang="en-US" altLang="en-US" sz="1600"/>
            </a:br>
            <a:r>
              <a:rPr lang="en-US" altLang="en-US" sz="1600"/>
              <a:t>        outputFile.</a:t>
            </a:r>
            <a:r>
              <a:rPr lang="en-US" altLang="en-US" sz="1600" b="1"/>
              <a:t>createNewFile</a:t>
            </a:r>
            <a:r>
              <a:rPr lang="en-US" altLang="en-US" sz="1600"/>
              <a:t>();</a:t>
            </a:r>
            <a:br>
              <a:rPr lang="en-US" altLang="en-US" sz="1600"/>
            </a:br>
            <a:r>
              <a:rPr lang="en-US" altLang="en-US" sz="1600"/>
              <a:t>    } </a:t>
            </a:r>
            <a:r>
              <a:rPr lang="en-US" altLang="en-US" sz="1600" b="1">
                <a:solidFill>
                  <a:srgbClr val="000080"/>
                </a:solidFill>
              </a:rPr>
              <a:t>catch </a:t>
            </a:r>
            <a:r>
              <a:rPr lang="en-US" altLang="en-US" sz="1600"/>
              <a:t>(IOException e) {</a:t>
            </a:r>
            <a:br>
              <a:rPr lang="en-US" altLang="en-US" sz="1600"/>
            </a:br>
            <a:r>
              <a:rPr lang="en-US" altLang="en-US" sz="1600"/>
              <a:t>        e.printStackTrace();</a:t>
            </a:r>
            <a:br>
              <a:rPr lang="en-US" altLang="en-US" sz="1600"/>
            </a:br>
            <a:r>
              <a:rPr lang="en-US" altLang="en-US" sz="1600"/>
              <a:t>        //System.</a:t>
            </a:r>
            <a:r>
              <a:rPr lang="en-US" altLang="en-US" sz="1600" b="1" i="1">
                <a:solidFill>
                  <a:srgbClr val="660E7A"/>
                </a:solidFill>
              </a:rPr>
              <a:t>out</a:t>
            </a:r>
            <a:r>
              <a:rPr lang="en-US" altLang="en-US" sz="1600"/>
              <a:t>.println(</a:t>
            </a:r>
            <a:r>
              <a:rPr lang="en-US" altLang="en-US" sz="1600" b="1">
                <a:solidFill>
                  <a:srgbClr val="008000"/>
                </a:solidFill>
              </a:rPr>
              <a:t>"cannot create new file: "</a:t>
            </a:r>
            <a:r>
              <a:rPr lang="en-US" altLang="en-US" sz="1600"/>
              <a:t>+filePath);</a:t>
            </a:r>
            <a:br>
              <a:rPr lang="en-US" altLang="en-US" sz="1600"/>
            </a:br>
            <a:r>
              <a:rPr lang="en-US" altLang="en-US" sz="1600"/>
              <a:t>    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1">
            <a:extLst>
              <a:ext uri="{FF2B5EF4-FFF2-40B4-BE49-F238E27FC236}">
                <a16:creationId xmlns:a16="http://schemas.microsoft.com/office/drawing/2014/main" id="{6CF3A053-E119-ED48-8A92-0D15ACD956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ABDE7C-D7BB-1948-BE5F-9522BA4CD9CB}" type="datetime1">
              <a:rPr lang="en-US" altLang="en-US" smtClean="0">
                <a:latin typeface="Garamond" panose="02020404030301010803" pitchFamily="18" charset="0"/>
              </a:rPr>
              <a:pPr/>
              <a:t>2/24/21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ACBB4417-550B-0D40-91C7-4AC03C23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096D77CC-5AA6-C047-9492-3A3A0A9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5C7C3E-8F87-814C-9A68-1F5DDBC2B8F0}" type="slidenum">
              <a:rPr lang="en-US" altLang="en-US" smtClean="0">
                <a:latin typeface="Garamond" panose="02020404030301010803" pitchFamily="18" charset="0"/>
              </a:rPr>
              <a:pPr/>
              <a:t>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83D863F-6A54-834B-A044-DF75641F3F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85825"/>
          </a:xfrm>
        </p:spPr>
        <p:txBody>
          <a:bodyPr anchor="ctr"/>
          <a:lstStyle/>
          <a:p>
            <a:r>
              <a:rPr lang="en-US" altLang="en-US"/>
              <a:t>Creating and Using Databases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7CDD6EA4-636C-4546-94F8-933EC3A4FF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06488"/>
            <a:ext cx="8229600" cy="4605337"/>
          </a:xfrm>
        </p:spPr>
        <p:txBody>
          <a:bodyPr/>
          <a:lstStyle/>
          <a:p>
            <a:r>
              <a:rPr lang="en-US" altLang="en-US" sz="2400" dirty="0">
                <a:cs typeface="ＭＳ Ｐゴシック" panose="020B0600070205080204" pitchFamily="34" charset="-128"/>
              </a:rPr>
              <a:t>Android uses the SQLite database system</a:t>
            </a:r>
          </a:p>
          <a:p>
            <a:r>
              <a:rPr lang="en-US" altLang="en-US" sz="2400" dirty="0">
                <a:cs typeface="ＭＳ Ｐゴシック" panose="020B0600070205080204" pitchFamily="34" charset="-128"/>
              </a:rPr>
              <a:t>The SQLite database that you create programmatically in an application is stored in the /data/data/&lt;</a:t>
            </a:r>
            <a:r>
              <a:rPr lang="en-US" altLang="en-US" sz="2400" dirty="0" err="1">
                <a:cs typeface="ＭＳ Ｐゴシック" panose="020B0600070205080204" pitchFamily="34" charset="-128"/>
              </a:rPr>
              <a:t>package_name</a:t>
            </a:r>
            <a:r>
              <a:rPr lang="en-US" altLang="en-US" sz="2400" dirty="0">
                <a:cs typeface="ＭＳ Ｐゴシック" panose="020B0600070205080204" pitchFamily="34" charset="-128"/>
              </a:rPr>
              <a:t>&gt;/databases folder</a:t>
            </a:r>
          </a:p>
          <a:p>
            <a:r>
              <a:rPr lang="en-US" altLang="en-US" sz="2400" dirty="0">
                <a:cs typeface="ＭＳ Ｐゴシック" panose="020B0600070205080204" pitchFamily="34" charset="-128"/>
              </a:rPr>
              <a:t>Create an app and named it Databases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Create an adapter for data structure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Insert, read, update, delete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52692350</TotalTime>
  <Words>2804</Words>
  <Application>Microsoft Macintosh PowerPoint</Application>
  <PresentationFormat>On-screen Show (4:3)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Garamond</vt:lpstr>
      <vt:lpstr>Tahoma</vt:lpstr>
      <vt:lpstr>Times New Roman</vt:lpstr>
      <vt:lpstr>Wingdings</vt:lpstr>
      <vt:lpstr>Edge</vt:lpstr>
      <vt:lpstr>CIS 470 Mobile App Development</vt:lpstr>
      <vt:lpstr>Data Persistence</vt:lpstr>
      <vt:lpstr>Persisting Data to Files</vt:lpstr>
      <vt:lpstr>Saving to Internal Storage</vt:lpstr>
      <vt:lpstr>Saving to Internal Storage</vt:lpstr>
      <vt:lpstr>PowerPoint Presentation</vt:lpstr>
      <vt:lpstr>PowerPoint Presentation</vt:lpstr>
      <vt:lpstr>PowerPoint Presentation</vt:lpstr>
      <vt:lpstr>Creating and Using Databases</vt:lpstr>
      <vt:lpstr>Creating and Using Databases</vt:lpstr>
      <vt:lpstr>PowerPoint Presentation</vt:lpstr>
      <vt:lpstr>PowerPoint Presentation</vt:lpstr>
      <vt:lpstr>Creating and Using Databases</vt:lpstr>
      <vt:lpstr>PowerPoint Presentation</vt:lpstr>
      <vt:lpstr>Homework #14</vt:lpstr>
    </vt:vector>
  </TitlesOfParts>
  <Company>Cleveland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EEC685/785</dc:title>
  <dc:creator>Wenbing Zhao</dc:creator>
  <cp:lastModifiedBy>Wenbing Zhao</cp:lastModifiedBy>
  <cp:revision>2264</cp:revision>
  <dcterms:created xsi:type="dcterms:W3CDTF">2001-11-05T19:15:31Z</dcterms:created>
  <dcterms:modified xsi:type="dcterms:W3CDTF">2021-02-24T21:43:55Z</dcterms:modified>
</cp:coreProperties>
</file>