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9"/>
  </p:notesMasterIdLst>
  <p:handoutMasterIdLst>
    <p:handoutMasterId r:id="rId30"/>
  </p:handoutMasterIdLst>
  <p:sldIdLst>
    <p:sldId id="380" r:id="rId2"/>
    <p:sldId id="552" r:id="rId3"/>
    <p:sldId id="502" r:id="rId4"/>
    <p:sldId id="602" r:id="rId5"/>
    <p:sldId id="618" r:id="rId6"/>
    <p:sldId id="604" r:id="rId7"/>
    <p:sldId id="619" r:id="rId8"/>
    <p:sldId id="620" r:id="rId9"/>
    <p:sldId id="621" r:id="rId10"/>
    <p:sldId id="622" r:id="rId11"/>
    <p:sldId id="623" r:id="rId12"/>
    <p:sldId id="609" r:id="rId13"/>
    <p:sldId id="624" r:id="rId14"/>
    <p:sldId id="625" r:id="rId15"/>
    <p:sldId id="626" r:id="rId16"/>
    <p:sldId id="569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</p:sldIdLst>
  <p:sldSz cx="9144000" cy="6858000" type="screen4x3"/>
  <p:notesSz cx="9240838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3"/>
    <p:restoredTop sz="94762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224" y="-90"/>
      </p:cViewPr>
      <p:guideLst>
        <p:guide orient="horz" pos="2191"/>
        <p:guide pos="29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7C49C48-85DA-EC40-977D-FB7B19A5B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1027">
            <a:extLst>
              <a:ext uri="{FF2B5EF4-FFF2-40B4-BE49-F238E27FC236}">
                <a16:creationId xmlns:a16="http://schemas.microsoft.com/office/drawing/2014/main" id="{AE461553-17F7-B543-A8BB-EA04EF3DA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9EBFD582-F700-1D4A-8DEF-2FA082A20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1029">
            <a:extLst>
              <a:ext uri="{FF2B5EF4-FFF2-40B4-BE49-F238E27FC236}">
                <a16:creationId xmlns:a16="http://schemas.microsoft.com/office/drawing/2014/main" id="{45081742-F052-0F4E-BBEB-579C0DA647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5182E-C327-4C45-A42A-7A1D49B92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4A82A-DDAD-9347-9BDF-5551ED7A8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C72F0D-C9E0-9B44-B4C5-F7BC5DF9DE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9DE354-2733-E045-B620-EA1354C58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2288"/>
            <a:ext cx="3475038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9C0C5CA6-3EB6-3C44-9A66-8669B2BED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3857D9B4-82D4-D84B-8B14-3177850078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43C82AC-F0BA-6C46-8DAA-399E7DB2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580070-6692-DF42-9827-EAF67A307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6C16C3E-14DE-7A4B-A15E-B3499908B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03EF2-A088-A443-86DC-9E2F61F4E9B0}" type="slidenum">
              <a:rPr lang="en-US" altLang="en-US" smtClean="0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6C2E69E-17F3-6C4C-A4BA-E2E8FFE48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DEB427-B0F2-6E49-9AA6-8D972EC1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82E636-8A7E-4043-8ECD-B93A7871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C31C7BA-771B-4B42-A0BA-5CA7E328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7C5FC9-4122-2840-977B-1E06FB379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26CF1-E866-C745-8148-43C9F1E8EDDD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756695-BDE3-1B4B-ADA2-8B44669A0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80E15B-154D-594C-9E18-D0336F2B0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BCDD-97B2-504B-B387-B150F6723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1FD70E-3845-4147-A87C-0954E670E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04E2-5EBB-074A-997E-F8ADB74E61BB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7FE1E-65D9-1742-8DFE-5936F94C4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44A3C4-1230-1E46-9A32-AB8188EDD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9E61-F71A-9A43-B71D-6030FF347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7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5356A7-1686-774E-A958-2E8A4D4C0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9176-283E-F24B-BA8C-D947748788FE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09AC1D-BA04-A44A-973D-03F5E36A3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C301E-4451-A94B-A97A-0B882BA4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88E0-2BAB-774A-8E48-BBCBA5884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2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69F8AA-E17B-A442-89A6-808916011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7131-565C-3047-9DAC-B2CC7F3FD5C6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84AFF-599A-EF49-B1A9-F3599AFA6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DD8EE-0C02-B244-B108-C17894976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8504-A83E-B541-A129-DB0AA22DB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8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21BE9-D322-1349-B4A2-98BAE99B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76D7-2B36-9C42-9343-C82AD5E184E4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51B2F-CFF9-6249-A4F5-7D68E5E7C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A30A2A-928A-7D4D-BF2B-A4218CAEA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18BEB-EDC1-AA42-9FC9-B2DA7AA87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17005-7BBF-2E48-8CB2-D8D63F1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63AE-67FB-8549-99A9-273825BDFA30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5CDF3-B489-AB4D-AB44-B4A97D424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790E2-E3D6-DA48-B24E-96A841E5D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EAA4-89E5-2E45-8DF7-DFA6E03B8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0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080E15-D783-DA4D-8EEE-7F866106E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DA87-EE66-714A-AAC7-C7F2BD5AB863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1EF12A-EA37-684D-9F97-4309EB1E4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BE45BD-6957-6447-99AA-8F334092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4A35-8A31-DF48-83F1-09D1FE221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F852E-5696-AE49-B22E-7F9CD016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12A7-6565-EA4E-B5FB-D39102693230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A1A467-B13F-A142-8022-E386C351A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C754-AC25-1143-99A6-79E99AEEF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258-C557-5E43-9496-16214AE46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0EF79E-9B5D-5C47-A2BA-12D4016BD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2237-504E-DB40-9BE0-57D080748131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D5A902-EB4E-8A4B-8B42-10BF3187E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08243C-52C5-274C-89AF-813782A37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A7C8-B56F-DB4E-AA7F-38D65258F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FC70-DB2D-C547-9753-9BCDBD591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6FD4-D850-0A47-9EF7-DE371A760682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45F31-901C-E24D-9E94-3E87515B8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75AC9-DAED-154F-92BF-A20ECE6B6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2612-6353-4044-A905-F5BA9A938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E294A-4F42-094D-A6A8-C54436141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DF922-0AE7-B845-8EC0-FAB31299E479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389A-CCA6-DF4A-9C03-BB3C68742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D26CF-7396-C544-BFE5-A487B48D5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AE6D-6872-F740-9E0B-C60D6C19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1D2590-5359-F34B-9EB0-98E84A9D5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30AC37-9673-9C4B-8D4A-C6CFB39E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764912E-419C-7A4F-9B36-BAE5D5FFB4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EC89779D-F813-1749-B64A-3BF762AE0ABD}" type="datetime1">
              <a:rPr lang="en-US" altLang="en-US"/>
              <a:pPr>
                <a:defRPr/>
              </a:pPr>
              <a:t>3/1/21</a:t>
            </a:fld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FD6C920-402B-184B-9246-681D3836A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FAA1A7C-F3AA-314A-84D6-75E34A016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5802A126-7D75-F546-A702-C6B22F0C6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C95582-AF4D-4342-8DF5-8C107215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4429489-EE71-5F40-A0AC-1F6C5596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4B948FF-3777-C64F-8097-5C7F967FA8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444500"/>
            <a:ext cx="8597900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CIS 470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</a:b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Mobile App Development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53F3EA-FDF9-B04E-995B-9F915D08F9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400" y="2752725"/>
            <a:ext cx="7594600" cy="330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Lecture 11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Wenbing Zhao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Department of Electrical Engineering and Computer Science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Cleveland State Universit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y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3" name="Date Placeholder 1">
            <a:extLst>
              <a:ext uri="{FF2B5EF4-FFF2-40B4-BE49-F238E27FC236}">
                <a16:creationId xmlns:a16="http://schemas.microsoft.com/office/drawing/2014/main" id="{9D0EBFF5-750B-FD43-AA54-394080CBD2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66BD6-AB38-D846-81AA-21D36E2F26A7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Footer Placeholder 2">
            <a:extLst>
              <a:ext uri="{FF2B5EF4-FFF2-40B4-BE49-F238E27FC236}">
                <a16:creationId xmlns:a16="http://schemas.microsoft.com/office/drawing/2014/main" id="{43F109B6-404A-E54F-8B6C-6C805BA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3581400D-3C68-5F4C-9F6A-9EC691F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260F2B-34CF-064F-A761-42FDD5EEB13C}" type="slidenum">
              <a:rPr lang="en-US" altLang="en-US" smtClean="0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AD310D0-EE4B-3841-83DF-D5C48EF0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88087"/>
            <a:ext cx="819364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Using a Content Provider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98B3B7D-04E0-B64D-8616-462696AC1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1443" y="1136075"/>
            <a:ext cx="8193640" cy="727627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AndroidManifest.xml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D57B2-EFE3-7F46-8DCC-6810452ABD28}"/>
              </a:ext>
            </a:extLst>
          </p:cNvPr>
          <p:cNvSpPr/>
          <p:nvPr/>
        </p:nvSpPr>
        <p:spPr>
          <a:xfrm>
            <a:off x="837344" y="1886226"/>
            <a:ext cx="6929919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0080"/>
                </a:solidFill>
              </a:rPr>
              <a:t>manifest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/res/android"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package=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com.wenbing.useprovider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b="1" dirty="0"/>
              <a:t>&lt;</a:t>
            </a:r>
            <a:r>
              <a:rPr lang="en-US" sz="1200" b="1" dirty="0">
                <a:solidFill>
                  <a:srgbClr val="000080"/>
                </a:solidFill>
              </a:rPr>
              <a:t>uses-permission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:name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android.permission.READ_CONTACTS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/>
              <a:t>/&gt;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:allowBackup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"@mipmap/</a:t>
            </a:r>
            <a:r>
              <a:rPr lang="en-US" sz="1200" dirty="0" err="1">
                <a:solidFill>
                  <a:srgbClr val="008000"/>
                </a:solidFill>
              </a:rPr>
              <a:t>ic_launcher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:label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"@string/</a:t>
            </a:r>
            <a:r>
              <a:rPr lang="en-US" sz="1200" dirty="0" err="1">
                <a:solidFill>
                  <a:srgbClr val="008000"/>
                </a:solidFill>
              </a:rPr>
              <a:t>app_name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:roundIcon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"@mipmap/</a:t>
            </a:r>
            <a:r>
              <a:rPr lang="en-US" sz="1200" dirty="0" err="1">
                <a:solidFill>
                  <a:srgbClr val="008000"/>
                </a:solidFill>
              </a:rPr>
              <a:t>ic_launcher_round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:supportsRtl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:theme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"@style/</a:t>
            </a:r>
            <a:r>
              <a:rPr lang="en-US" sz="1200" dirty="0" err="1">
                <a:solidFill>
                  <a:srgbClr val="008000"/>
                </a:solidFill>
              </a:rPr>
              <a:t>AppTheme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0080"/>
                </a:solidFill>
              </a:rPr>
              <a:t>activity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".</a:t>
            </a:r>
            <a:r>
              <a:rPr lang="en-US" sz="1200" dirty="0" err="1">
                <a:solidFill>
                  <a:srgbClr val="008000"/>
                </a:solidFill>
              </a:rPr>
              <a:t>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action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android.intent.action.MAIN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category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android.intent.category.LAUNCHER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0080"/>
                </a:solidFill>
              </a:rPr>
              <a:t>activity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0080"/>
                </a:solidFill>
              </a:rPr>
              <a:t>manifest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197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AD310D0-EE4B-3841-83DF-D5C48EF0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88087"/>
            <a:ext cx="819364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Using a Content Provider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35F57-0B90-8847-AB16-F5603AA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20" y="820738"/>
            <a:ext cx="2984500" cy="542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55352-49D3-634D-AE4A-8D379D3D6137}"/>
              </a:ext>
            </a:extLst>
          </p:cNvPr>
          <p:cNvSpPr txBox="1"/>
          <p:nvPr/>
        </p:nvSpPr>
        <p:spPr>
          <a:xfrm>
            <a:off x="7099443" y="1520575"/>
            <a:ext cx="1849348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you have at least one contact in your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661A4-3D81-EC42-B19F-7C08C817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0" y="1011465"/>
            <a:ext cx="2704437" cy="51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Using a Content Provider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15989"/>
            <a:ext cx="8229600" cy="87171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Retrieve contact information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import </a:t>
            </a:r>
            <a:r>
              <a:rPr lang="en-US" altLang="en-US" sz="1200" dirty="0" err="1">
                <a:ea typeface="ＭＳ Ｐゴシック" panose="020B0600070205080204" pitchFamily="34" charset="-128"/>
              </a:rPr>
              <a:t>android.util.Log</a:t>
            </a:r>
            <a:r>
              <a:rPr lang="en-US" altLang="en-US" sz="1200" dirty="0"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C58442-8745-7444-A9B8-3CA0ACA129A9}"/>
              </a:ext>
            </a:extLst>
          </p:cNvPr>
          <p:cNvSpPr/>
          <p:nvPr/>
        </p:nvSpPr>
        <p:spPr>
          <a:xfrm>
            <a:off x="765424" y="1622525"/>
            <a:ext cx="692992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private void </a:t>
            </a:r>
            <a:r>
              <a:rPr lang="en-US" sz="1200" dirty="0" err="1"/>
              <a:t>PrintContacts</a:t>
            </a:r>
            <a:r>
              <a:rPr lang="en-US" sz="1200" dirty="0"/>
              <a:t>(Cursor c)</a:t>
            </a:r>
            <a:br>
              <a:rPr lang="en-US" sz="1200" dirty="0"/>
            </a:br>
            <a:r>
              <a:rPr lang="en-US" sz="1200" dirty="0"/>
              <a:t>   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c.moveToFirst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do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    String </a:t>
            </a:r>
            <a:r>
              <a:rPr lang="en-US" sz="1200" dirty="0" err="1"/>
              <a:t>contactID</a:t>
            </a:r>
            <a:r>
              <a:rPr lang="en-US" sz="1200" dirty="0"/>
              <a:t> = </a:t>
            </a:r>
            <a:r>
              <a:rPr lang="en-US" sz="1200" dirty="0" err="1"/>
              <a:t>c.getString</a:t>
            </a:r>
            <a:r>
              <a:rPr lang="en-US" sz="1200" dirty="0"/>
              <a:t>(</a:t>
            </a:r>
            <a:r>
              <a:rPr lang="en-US" sz="1200" dirty="0" err="1"/>
              <a:t>c.getColumnIndex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ContactsContract.Contacts.</a:t>
            </a:r>
            <a:r>
              <a:rPr lang="en-US" sz="1200" b="1" i="1" dirty="0" err="1">
                <a:solidFill>
                  <a:srgbClr val="660E7A"/>
                </a:solidFill>
              </a:rPr>
              <a:t>_ID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        String </a:t>
            </a:r>
            <a:r>
              <a:rPr lang="en-US" sz="1200" dirty="0" err="1"/>
              <a:t>contactDisplayName</a:t>
            </a:r>
            <a:r>
              <a:rPr lang="en-US" sz="1200" dirty="0"/>
              <a:t> =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c.getString</a:t>
            </a:r>
            <a:r>
              <a:rPr lang="en-US" sz="1200" dirty="0"/>
              <a:t>(</a:t>
            </a:r>
            <a:r>
              <a:rPr lang="en-US" sz="1200" dirty="0" err="1"/>
              <a:t>c.getColumnIndex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ContactsContract.Contacts.</a:t>
            </a:r>
            <a:r>
              <a:rPr lang="en-US" sz="1200" b="1" i="1" dirty="0" err="1">
                <a:solidFill>
                  <a:srgbClr val="660E7A"/>
                </a:solidFill>
              </a:rPr>
              <a:t>DISPLAY_NAME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v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"Content Providers"</a:t>
            </a:r>
            <a:r>
              <a:rPr lang="en-US" sz="1200" dirty="0"/>
              <a:t>, </a:t>
            </a:r>
            <a:r>
              <a:rPr lang="en-US" sz="1200" dirty="0" err="1"/>
              <a:t>contactID</a:t>
            </a:r>
            <a:r>
              <a:rPr lang="en-US" sz="1200" dirty="0"/>
              <a:t> + </a:t>
            </a:r>
            <a:r>
              <a:rPr lang="en-US" sz="1200" b="1" dirty="0">
                <a:solidFill>
                  <a:srgbClr val="008000"/>
                </a:solidFill>
              </a:rPr>
              <a:t>", 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contactDisplayName</a:t>
            </a:r>
            <a:r>
              <a:rPr lang="en-US" sz="1200" dirty="0"/>
              <a:t>);</a:t>
            </a:r>
            <a:br>
              <a:rPr lang="en-US" sz="1200" dirty="0"/>
            </a:b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        </a:t>
            </a:r>
            <a:r>
              <a:rPr lang="en-US" sz="1200" dirty="0"/>
              <a:t>Cursor </a:t>
            </a:r>
            <a:r>
              <a:rPr lang="en-US" sz="1200" dirty="0" err="1"/>
              <a:t>phoneCursor</a:t>
            </a:r>
            <a:r>
              <a:rPr lang="en-US" sz="1200" dirty="0"/>
              <a:t> = </a:t>
            </a:r>
            <a:r>
              <a:rPr lang="en-US" sz="1200" dirty="0" err="1"/>
              <a:t>getContentResolver</a:t>
            </a:r>
            <a:r>
              <a:rPr lang="en-US" sz="1200" dirty="0"/>
              <a:t>().query(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ContactsContract.CommonDataKinds.Phone.</a:t>
            </a:r>
            <a:r>
              <a:rPr lang="en-US" sz="1200" b="1" i="1" dirty="0" err="1">
                <a:solidFill>
                  <a:srgbClr val="660E7A"/>
                </a:solidFill>
              </a:rPr>
              <a:t>CONTENT_URI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ContactsContract.CommonDataKinds.Phone.</a:t>
            </a:r>
            <a:r>
              <a:rPr lang="en-US" sz="1200" b="1" i="1" dirty="0" err="1">
                <a:solidFill>
                  <a:srgbClr val="660E7A"/>
                </a:solidFill>
              </a:rPr>
              <a:t>CONTACT_ID</a:t>
            </a:r>
            <a:r>
              <a:rPr lang="en-US" sz="1200" b="1" i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 = 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                </a:t>
            </a:r>
            <a:r>
              <a:rPr lang="en-US" sz="1200" dirty="0" err="1"/>
              <a:t>contactID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(</a:t>
            </a:r>
            <a:r>
              <a:rPr lang="en-US" sz="1200" dirty="0" err="1"/>
              <a:t>phoneCursor.moveToNext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v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"Content Providers"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  </a:t>
            </a:r>
            <a:r>
              <a:rPr lang="en-US" sz="1200" dirty="0" err="1"/>
              <a:t>phoneCursor.getString</a:t>
            </a:r>
            <a:r>
              <a:rPr lang="en-US" sz="1200" dirty="0"/>
              <a:t>(</a:t>
            </a:r>
            <a:r>
              <a:rPr lang="en-US" sz="1200" dirty="0" err="1"/>
              <a:t>phoneCursor.getColumnIndex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                    </a:t>
            </a:r>
            <a:r>
              <a:rPr lang="en-US" sz="1200" dirty="0" err="1"/>
              <a:t>ContactsContract.CommonDataKinds.Phone.</a:t>
            </a:r>
            <a:r>
              <a:rPr lang="en-US" sz="1200" b="1" i="1" dirty="0" err="1">
                <a:solidFill>
                  <a:srgbClr val="660E7A"/>
                </a:solidFill>
              </a:rPr>
              <a:t>NUMBER</a:t>
            </a:r>
            <a:r>
              <a:rPr lang="en-US" sz="1200" dirty="0"/>
              <a:t>)));</a:t>
            </a:r>
            <a:br>
              <a:rPr lang="en-US" sz="1200" dirty="0"/>
            </a:br>
            <a:r>
              <a:rPr lang="en-US" sz="1200" dirty="0"/>
              <a:t>                }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phoneCursor.close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} </a:t>
            </a: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(</a:t>
            </a:r>
            <a:r>
              <a:rPr lang="en-US" sz="1200" dirty="0" err="1"/>
              <a:t>c.moveToNext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Using a Content Provider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15989"/>
            <a:ext cx="8229600" cy="87171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Projections: third parameter in the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CursorLoader</a:t>
            </a:r>
            <a:r>
              <a:rPr lang="en-US" altLang="en-US" sz="2000" dirty="0">
                <a:cs typeface="ＭＳ Ｐゴシック" panose="020B0600070205080204" pitchFamily="34" charset="-128"/>
              </a:rPr>
              <a:t>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2CE08-9788-DB4E-B20F-29087BD0094C}"/>
              </a:ext>
            </a:extLst>
          </p:cNvPr>
          <p:cNvSpPr/>
          <p:nvPr/>
        </p:nvSpPr>
        <p:spPr>
          <a:xfrm>
            <a:off x="2286000" y="1942743"/>
            <a:ext cx="4572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/>
              <a:t>String[] projection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String[]</a:t>
            </a:r>
            <a:br>
              <a:rPr lang="en-US" sz="1400" dirty="0"/>
            </a:br>
            <a:r>
              <a:rPr lang="en-US" sz="1400" dirty="0"/>
              <a:t>        {</a:t>
            </a:r>
            <a:r>
              <a:rPr lang="en-US" sz="1400" dirty="0" err="1"/>
              <a:t>ContactsContract.Contacts.</a:t>
            </a:r>
            <a:r>
              <a:rPr lang="en-US" sz="1400" b="1" i="1" dirty="0" err="1">
                <a:solidFill>
                  <a:srgbClr val="660E7A"/>
                </a:solidFill>
              </a:rPr>
              <a:t>_ID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ContactsContract.Contacts.</a:t>
            </a:r>
            <a:r>
              <a:rPr lang="en-US" sz="1400" b="1" i="1" dirty="0" err="1">
                <a:solidFill>
                  <a:srgbClr val="660E7A"/>
                </a:solidFill>
              </a:rPr>
              <a:t>DISPLAY_NAME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ContactsContract.Contacts.</a:t>
            </a:r>
            <a:r>
              <a:rPr lang="en-US" sz="1400" b="1" i="1" dirty="0" err="1">
                <a:solidFill>
                  <a:srgbClr val="660E7A"/>
                </a:solidFill>
              </a:rPr>
              <a:t>HAS_PHONE_NUMBER</a:t>
            </a:r>
            <a:r>
              <a:rPr lang="en-US" sz="1400" dirty="0"/>
              <a:t>};</a:t>
            </a:r>
            <a:br>
              <a:rPr lang="en-US" sz="1400" dirty="0"/>
            </a:br>
            <a:r>
              <a:rPr lang="en-US" sz="1400" dirty="0"/>
              <a:t>Cursor c;</a:t>
            </a:r>
            <a:br>
              <a:rPr lang="en-US" sz="1400" dirty="0"/>
            </a:br>
            <a:r>
              <a:rPr lang="en-US" sz="1400" dirty="0" err="1"/>
              <a:t>CursorLoader</a:t>
            </a:r>
            <a:r>
              <a:rPr lang="en-US" sz="1400" dirty="0"/>
              <a:t> </a:t>
            </a:r>
            <a:r>
              <a:rPr lang="en-US" sz="1400" dirty="0" err="1"/>
              <a:t>cursorLoader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CursorLoader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this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allContacts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projection,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109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Using a Content Provider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15989"/>
            <a:ext cx="8229600" cy="87171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Filtering: fourth and fifth parameters in the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CursorLoader</a:t>
            </a:r>
            <a:r>
              <a:rPr lang="en-US" altLang="en-US" sz="2000" dirty="0">
                <a:cs typeface="ＭＳ Ｐゴシック" panose="020B0600070205080204" pitchFamily="34" charset="-128"/>
              </a:rPr>
              <a:t>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2CE08-9788-DB4E-B20F-29087BD0094C}"/>
              </a:ext>
            </a:extLst>
          </p:cNvPr>
          <p:cNvSpPr/>
          <p:nvPr/>
        </p:nvSpPr>
        <p:spPr>
          <a:xfrm>
            <a:off x="1715784" y="1942743"/>
            <a:ext cx="6616558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CursorLoader</a:t>
            </a:r>
            <a:r>
              <a:rPr lang="en-US" sz="1400" dirty="0"/>
              <a:t> </a:t>
            </a:r>
            <a:r>
              <a:rPr lang="en-US" sz="1400" dirty="0" err="1"/>
              <a:t>cursorLoader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CursorLoader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this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allContacts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projection,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ContactsContract.Contacts.DISPLAY_NAME</a:t>
            </a:r>
            <a:r>
              <a:rPr lang="en-US" sz="1400" dirty="0"/>
              <a:t> + " LIKE '%Lee'",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941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Using a Content Provider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15989"/>
            <a:ext cx="8229600" cy="87171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Sorting: last parameter in the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CursorLoader</a:t>
            </a:r>
            <a:r>
              <a:rPr lang="en-US" altLang="en-US" sz="2000" dirty="0">
                <a:cs typeface="ＭＳ Ｐゴシック" panose="020B0600070205080204" pitchFamily="34" charset="-128"/>
              </a:rPr>
              <a:t>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2CE08-9788-DB4E-B20F-29087BD0094C}"/>
              </a:ext>
            </a:extLst>
          </p:cNvPr>
          <p:cNvSpPr/>
          <p:nvPr/>
        </p:nvSpPr>
        <p:spPr>
          <a:xfrm>
            <a:off x="1715784" y="1942743"/>
            <a:ext cx="6616558" cy="18774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CursorLoader</a:t>
            </a:r>
            <a:r>
              <a:rPr lang="en-US" sz="1400" dirty="0"/>
              <a:t> </a:t>
            </a:r>
            <a:r>
              <a:rPr lang="en-US" sz="1400" dirty="0" err="1"/>
              <a:t>cursorLoader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CursorLoader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this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allContacts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projection,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ContactsContract.Contacts.DISPLAY_NAME</a:t>
            </a:r>
            <a:r>
              <a:rPr lang="en-US" sz="1400" dirty="0"/>
              <a:t> + " LIKE '%Lee'",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 err="1"/>
              <a:t>ContactsContract.Contacts.DISPLAY_NAME</a:t>
            </a:r>
            <a:r>
              <a:rPr lang="en-US" sz="1400" b="1" dirty="0"/>
              <a:t> + " ASC");</a:t>
            </a:r>
          </a:p>
          <a:p>
            <a:r>
              <a:rPr lang="en-US" sz="1400" dirty="0"/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8B535F-2C3C-0846-824E-3EC3E44E5993}"/>
              </a:ext>
            </a:extLst>
          </p:cNvPr>
          <p:cNvSpPr/>
          <p:nvPr/>
        </p:nvSpPr>
        <p:spPr>
          <a:xfrm>
            <a:off x="2755186" y="3975220"/>
            <a:ext cx="412849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" pitchFamily="2" charset="0"/>
              </a:rPr>
              <a:t>sorts the contact names in ascending order</a:t>
            </a:r>
            <a:endParaRPr lang="en-US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Create a project and name it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MyContentProvider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Add a Java class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BooksProvider.java</a:t>
            </a:r>
            <a:r>
              <a:rPr lang="en-US" altLang="en-US" sz="2000" dirty="0">
                <a:cs typeface="ＭＳ Ｐゴシック" panose="020B0600070205080204" pitchFamily="34" charset="-128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73FBB5-23D9-7D46-8C17-C972CFEE7B9C}"/>
              </a:ext>
            </a:extLst>
          </p:cNvPr>
          <p:cNvSpPr/>
          <p:nvPr/>
        </p:nvSpPr>
        <p:spPr>
          <a:xfrm>
            <a:off x="3124200" y="438528"/>
            <a:ext cx="55626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android.content.ContentProvider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android.content.ContentUris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android.content.ContentValues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android.content.Context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android.content.UriMatcher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android.database.Cursor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android.database.SQLException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android.database.sqlite.SQLiteDatabase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android.database.sqlite.SQLiteOpenHelper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android.database.sqlite.SQLiteQueryBuilder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android.net.Uri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android.text.TextUtils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BooksProvider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ContentProvider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PROVIDER_NAME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com.</a:t>
            </a:r>
            <a:r>
              <a:rPr lang="en-US" sz="1200" b="1" dirty="0" err="1">
                <a:solidFill>
                  <a:srgbClr val="FF0000"/>
                </a:solidFill>
              </a:rPr>
              <a:t>example</a:t>
            </a:r>
            <a:r>
              <a:rPr lang="en-US" sz="1200" b="1" dirty="0" err="1">
                <a:solidFill>
                  <a:srgbClr val="008000"/>
                </a:solidFill>
              </a:rPr>
              <a:t>.provider.Books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Uri </a:t>
            </a:r>
            <a:r>
              <a:rPr lang="en-US" sz="1200" b="1" i="1" dirty="0">
                <a:solidFill>
                  <a:srgbClr val="660E7A"/>
                </a:solidFill>
              </a:rPr>
              <a:t>CONTENT_URI </a:t>
            </a:r>
            <a:r>
              <a:rPr lang="en-US" sz="1200" dirty="0"/>
              <a:t>=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Uri.</a:t>
            </a:r>
            <a:r>
              <a:rPr lang="en-US" sz="1200" i="1" dirty="0" err="1"/>
              <a:t>parse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"content://"</a:t>
            </a:r>
            <a:r>
              <a:rPr lang="en-US" sz="1200" dirty="0"/>
              <a:t>+ </a:t>
            </a:r>
            <a:r>
              <a:rPr lang="en-US" sz="1200" b="1" i="1" dirty="0">
                <a:solidFill>
                  <a:srgbClr val="660E7A"/>
                </a:solidFill>
              </a:rPr>
              <a:t>PROVIDER_NAME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"/books"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_ID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"_id"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TITLE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"title"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ISBN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isbn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int </a:t>
            </a:r>
            <a:r>
              <a:rPr lang="en-US" sz="1200" b="1" i="1" dirty="0">
                <a:solidFill>
                  <a:srgbClr val="660E7A"/>
                </a:solidFill>
              </a:rPr>
              <a:t>BOOKS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int </a:t>
            </a:r>
            <a:r>
              <a:rPr lang="en-US" sz="1200" b="1" i="1" dirty="0">
                <a:solidFill>
                  <a:srgbClr val="660E7A"/>
                </a:solidFill>
              </a:rPr>
              <a:t>BOOK_ID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static final </a:t>
            </a:r>
            <a:r>
              <a:rPr lang="en-US" sz="1200" dirty="0" err="1"/>
              <a:t>UriMatcher</a:t>
            </a:r>
            <a:r>
              <a:rPr lang="en-US" sz="1200" dirty="0"/>
              <a:t> 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b="1" i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UriMatcher</a:t>
            </a:r>
            <a:r>
              <a:rPr lang="en-US" sz="1200" dirty="0"/>
              <a:t>(</a:t>
            </a:r>
            <a:r>
              <a:rPr lang="en-US" sz="1200" dirty="0" err="1"/>
              <a:t>UriMatcher.</a:t>
            </a:r>
            <a:r>
              <a:rPr lang="en-US" sz="1200" b="1" i="1" dirty="0" err="1">
                <a:solidFill>
                  <a:srgbClr val="660E7A"/>
                </a:solidFill>
              </a:rPr>
              <a:t>NO_MATCH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.addURI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PROVIDER_NAME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"books"</a:t>
            </a:r>
            <a:r>
              <a:rPr lang="en-US" sz="1200" dirty="0"/>
              <a:t>, </a:t>
            </a:r>
            <a:r>
              <a:rPr lang="en-US" sz="1200" b="1" i="1" dirty="0">
                <a:solidFill>
                  <a:srgbClr val="660E7A"/>
                </a:solidFill>
              </a:rPr>
              <a:t>BOOKS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.addURI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PROVIDER_NAME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"books/#"</a:t>
            </a:r>
            <a:r>
              <a:rPr lang="en-US" sz="1200" dirty="0"/>
              <a:t>, </a:t>
            </a:r>
            <a:r>
              <a:rPr lang="en-US" sz="1200" b="1" i="1" dirty="0">
                <a:solidFill>
                  <a:srgbClr val="660E7A"/>
                </a:solidFill>
              </a:rPr>
              <a:t>BOOK_ID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1D041-ABBE-9543-ABDC-0134071E5557}"/>
              </a:ext>
            </a:extLst>
          </p:cNvPr>
          <p:cNvSpPr/>
          <p:nvPr/>
        </p:nvSpPr>
        <p:spPr>
          <a:xfrm>
            <a:off x="3225799" y="369888"/>
            <a:ext cx="5609975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i="1" dirty="0">
                <a:solidFill>
                  <a:srgbClr val="808080"/>
                </a:solidFill>
              </a:rPr>
              <a:t>//---for database use---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</a:t>
            </a:r>
            <a:r>
              <a:rPr lang="en-US" sz="1200" dirty="0" err="1"/>
              <a:t>SQLiteDatabase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DATABASE_NAME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"Books"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DATABASE_TABLE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"titles"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i="1" dirty="0">
                <a:solidFill>
                  <a:srgbClr val="660E7A"/>
                </a:solidFill>
              </a:rPr>
              <a:t>DATABASE_VERSION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static final </a:t>
            </a:r>
            <a:r>
              <a:rPr lang="en-US" sz="1200" dirty="0"/>
              <a:t>String </a:t>
            </a:r>
            <a:r>
              <a:rPr lang="en-US" sz="1200" b="1" i="1" dirty="0">
                <a:solidFill>
                  <a:srgbClr val="660E7A"/>
                </a:solidFill>
              </a:rPr>
              <a:t>DATABASE_CREATE </a:t>
            </a:r>
            <a:r>
              <a:rPr lang="en-US" sz="1200" dirty="0"/>
              <a:t>=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8000"/>
                </a:solidFill>
              </a:rPr>
              <a:t>"create table " </a:t>
            </a:r>
            <a:r>
              <a:rPr lang="en-US" sz="1200" dirty="0"/>
              <a:t>+ </a:t>
            </a:r>
            <a:r>
              <a:rPr lang="en-US" sz="1200" b="1" i="1" dirty="0">
                <a:solidFill>
                  <a:srgbClr val="660E7A"/>
                </a:solidFill>
              </a:rPr>
              <a:t>DATABASE_TABLE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8000"/>
                </a:solidFill>
              </a:rPr>
              <a:t>" (_id integer primary key </a:t>
            </a:r>
            <a:r>
              <a:rPr lang="en-US" sz="1200" b="1" dirty="0" err="1">
                <a:solidFill>
                  <a:srgbClr val="008000"/>
                </a:solidFill>
              </a:rPr>
              <a:t>autoincrement</a:t>
            </a:r>
            <a:r>
              <a:rPr lang="en-US" sz="1200" b="1" dirty="0">
                <a:solidFill>
                  <a:srgbClr val="008000"/>
                </a:solidFill>
              </a:rPr>
              <a:t>, 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           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"title text not null, </a:t>
            </a:r>
            <a:r>
              <a:rPr lang="en-US" sz="1200" b="1" dirty="0" err="1">
                <a:solidFill>
                  <a:srgbClr val="008000"/>
                </a:solidFill>
              </a:rPr>
              <a:t>isbn</a:t>
            </a:r>
            <a:r>
              <a:rPr lang="en-US" sz="1200" b="1" dirty="0">
                <a:solidFill>
                  <a:srgbClr val="008000"/>
                </a:solidFill>
              </a:rPr>
              <a:t> text not null);"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static class </a:t>
            </a:r>
            <a:r>
              <a:rPr lang="en-US" sz="1200" dirty="0" err="1"/>
              <a:t>DatabaseHelper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SQLiteOpenHelper</a:t>
            </a:r>
            <a:br>
              <a:rPr lang="en-US" sz="1200" dirty="0"/>
            </a:br>
            <a:r>
              <a:rPr lang="en-US" sz="1200" dirty="0"/>
              <a:t>   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DatabaseHelper</a:t>
            </a:r>
            <a:r>
              <a:rPr lang="en-US" sz="1200" dirty="0"/>
              <a:t>(Context context)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super</a:t>
            </a:r>
            <a:r>
              <a:rPr lang="en-US" sz="1200" dirty="0"/>
              <a:t>(context, </a:t>
            </a:r>
            <a:r>
              <a:rPr lang="en-US" sz="1200" b="1" i="1" dirty="0">
                <a:solidFill>
                  <a:srgbClr val="660E7A"/>
                </a:solidFill>
              </a:rPr>
              <a:t>DATABASE_NAME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b="1" i="1" dirty="0">
                <a:solidFill>
                  <a:srgbClr val="660E7A"/>
                </a:solidFill>
              </a:rPr>
              <a:t>DATABASE_VERSION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onCreate</a:t>
            </a:r>
            <a:r>
              <a:rPr lang="en-US" sz="1200" dirty="0"/>
              <a:t>(</a:t>
            </a:r>
            <a:r>
              <a:rPr lang="en-US" sz="1200" dirty="0" err="1"/>
              <a:t>SQLiteDatabase</a:t>
            </a:r>
            <a:r>
              <a:rPr lang="en-US" sz="1200" dirty="0"/>
              <a:t> </a:t>
            </a:r>
            <a:r>
              <a:rPr lang="en-US" sz="1200" dirty="0" err="1"/>
              <a:t>db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db.execSQL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DATABASE_CREATE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onUpgrade</a:t>
            </a:r>
            <a:r>
              <a:rPr lang="en-US" sz="1200" dirty="0"/>
              <a:t>(</a:t>
            </a:r>
            <a:r>
              <a:rPr lang="en-US" sz="1200" dirty="0" err="1"/>
              <a:t>SQLiteDatabase</a:t>
            </a:r>
            <a:r>
              <a:rPr lang="en-US" sz="1200" dirty="0"/>
              <a:t> </a:t>
            </a:r>
            <a:r>
              <a:rPr lang="en-US" sz="1200" dirty="0" err="1"/>
              <a:t>db</a:t>
            </a:r>
            <a:r>
              <a:rPr lang="en-US" sz="1200" dirty="0"/>
              <a:t>,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oldVersion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newVersion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w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"Provider database"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8000"/>
                </a:solidFill>
              </a:rPr>
              <a:t>"Upgrading database from version 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    </a:t>
            </a:r>
            <a:r>
              <a:rPr lang="en-US" sz="1200" dirty="0" err="1"/>
              <a:t>oldVersion</a:t>
            </a:r>
            <a:r>
              <a:rPr lang="en-US" sz="1200" dirty="0"/>
              <a:t> + </a:t>
            </a:r>
            <a:r>
              <a:rPr lang="en-US" sz="1200" b="1" dirty="0">
                <a:solidFill>
                  <a:srgbClr val="008000"/>
                </a:solidFill>
              </a:rPr>
              <a:t>" to " </a:t>
            </a:r>
            <a:r>
              <a:rPr lang="en-US" sz="1200" dirty="0"/>
              <a:t>+ </a:t>
            </a:r>
            <a:r>
              <a:rPr lang="en-US" sz="1200" dirty="0" err="1"/>
              <a:t>newVersion</a:t>
            </a:r>
            <a:r>
              <a:rPr lang="en-US" sz="1200" dirty="0"/>
              <a:t> +</a:t>
            </a:r>
            <a:br>
              <a:rPr lang="en-US" sz="1200" dirty="0"/>
            </a:br>
            <a:r>
              <a:rPr lang="en-US" sz="1200" dirty="0"/>
              <a:t>                            </a:t>
            </a:r>
            <a:r>
              <a:rPr lang="en-US" sz="1200" b="1" dirty="0">
                <a:solidFill>
                  <a:srgbClr val="008000"/>
                </a:solidFill>
              </a:rPr>
              <a:t>", which will destroy all old data"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db.execSQL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"DROP TABLE IF EXISTS titles"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onCreate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663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18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Add a Java class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BooksProvider.java</a:t>
            </a:r>
            <a:r>
              <a:rPr lang="en-US" altLang="en-US" sz="2000" dirty="0">
                <a:cs typeface="ＭＳ Ｐゴシック" panose="020B0600070205080204" pitchFamily="34" charset="-128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51D544-5E62-CB48-8525-224F8B64BC1D}"/>
              </a:ext>
            </a:extLst>
          </p:cNvPr>
          <p:cNvSpPr/>
          <p:nvPr/>
        </p:nvSpPr>
        <p:spPr>
          <a:xfrm>
            <a:off x="3164440" y="369888"/>
            <a:ext cx="5825448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delete(Uri arg0, String arg1, String[] arg2) 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// arg0 = </a:t>
            </a:r>
            <a:r>
              <a:rPr lang="en-US" sz="1200" i="1" dirty="0" err="1">
                <a:solidFill>
                  <a:srgbClr val="808080"/>
                </a:solidFill>
              </a:rPr>
              <a:t>uri</a:t>
            </a:r>
            <a:r>
              <a:rPr lang="en-US" sz="1200" i="1" dirty="0">
                <a:solidFill>
                  <a:srgbClr val="808080"/>
                </a:solidFill>
              </a:rPr>
              <a:t>  arg1 = selection arg2 = </a:t>
            </a:r>
            <a:r>
              <a:rPr lang="en-US" sz="1200" i="1" dirty="0" err="1">
                <a:solidFill>
                  <a:srgbClr val="808080"/>
                </a:solidFill>
              </a:rPr>
              <a:t>selectionArgs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count=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switch </a:t>
            </a:r>
            <a:r>
              <a:rPr lang="en-US" sz="1200" dirty="0"/>
              <a:t>(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.match</a:t>
            </a:r>
            <a:r>
              <a:rPr lang="en-US" sz="1200" dirty="0"/>
              <a:t>(arg0)){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count =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 err="1"/>
              <a:t>.delete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, arg1, arg2);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BOOK_ID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String id = arg0.getPathSegments().get(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    count =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 err="1"/>
              <a:t>.delete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b="1" i="1" dirty="0">
                <a:solidFill>
                  <a:srgbClr val="660E7A"/>
                </a:solidFill>
              </a:rPr>
              <a:t>_ID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 = " </a:t>
            </a:r>
            <a:r>
              <a:rPr lang="en-US" sz="1200" dirty="0"/>
              <a:t>+ id + (!</a:t>
            </a:r>
            <a:r>
              <a:rPr lang="en-US" sz="1200" dirty="0" err="1"/>
              <a:t>TextUtils.</a:t>
            </a:r>
            <a:r>
              <a:rPr lang="en-US" sz="1200" i="1" dirty="0" err="1"/>
              <a:t>isEmpty</a:t>
            </a:r>
            <a:r>
              <a:rPr lang="en-US" sz="1200" dirty="0"/>
              <a:t>(arg1) ? </a:t>
            </a:r>
            <a:r>
              <a:rPr lang="en-US" sz="1200" b="1" dirty="0">
                <a:solidFill>
                  <a:srgbClr val="008000"/>
                </a:solidFill>
              </a:rPr>
              <a:t>" AND (" </a:t>
            </a:r>
            <a:r>
              <a:rPr lang="en-US" sz="1200" dirty="0"/>
              <a:t>+                                       </a:t>
            </a:r>
          </a:p>
          <a:p>
            <a:r>
              <a:rPr lang="en-US" sz="1200" dirty="0"/>
              <a:t>	arg1 + </a:t>
            </a:r>
            <a:r>
              <a:rPr lang="en-US" sz="1200" b="1" dirty="0">
                <a:solidFill>
                  <a:srgbClr val="008000"/>
                </a:solidFill>
              </a:rPr>
              <a:t>')' 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), arg2);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default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IllegalArgumentException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"Unknown URI " </a:t>
            </a:r>
            <a:r>
              <a:rPr lang="en-US" sz="1200" dirty="0"/>
              <a:t>+ arg0);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getContext</a:t>
            </a:r>
            <a:r>
              <a:rPr lang="en-US" sz="1200" dirty="0"/>
              <a:t>().</a:t>
            </a:r>
            <a:r>
              <a:rPr lang="en-US" sz="1200" dirty="0" err="1"/>
              <a:t>getContentResolver</a:t>
            </a:r>
            <a:r>
              <a:rPr lang="en-US" sz="1200" dirty="0"/>
              <a:t>().</a:t>
            </a:r>
            <a:r>
              <a:rPr lang="en-US" sz="1200" dirty="0" err="1"/>
              <a:t>notifyChange</a:t>
            </a:r>
            <a:r>
              <a:rPr lang="en-US" sz="1200" dirty="0"/>
              <a:t>(arg0,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count;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/>
              <a:t>String </a:t>
            </a:r>
            <a:r>
              <a:rPr lang="en-US" sz="1200" dirty="0" err="1"/>
              <a:t>getType</a:t>
            </a:r>
            <a:r>
              <a:rPr lang="en-US" sz="1200" dirty="0"/>
              <a:t>(Uri </a:t>
            </a:r>
            <a:r>
              <a:rPr lang="en-US" sz="1200" dirty="0" err="1"/>
              <a:t>uri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switch </a:t>
            </a:r>
            <a:r>
              <a:rPr lang="en-US" sz="1200" dirty="0"/>
              <a:t>(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.match</a:t>
            </a:r>
            <a:r>
              <a:rPr lang="en-US" sz="1200" dirty="0"/>
              <a:t>(</a:t>
            </a:r>
            <a:r>
              <a:rPr lang="en-US" sz="1200" dirty="0" err="1"/>
              <a:t>uri</a:t>
            </a:r>
            <a:r>
              <a:rPr lang="en-US" sz="1200" dirty="0"/>
              <a:t>)){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vnd.android.cursor.dir</a:t>
            </a:r>
            <a:r>
              <a:rPr lang="en-US" sz="1200" b="1" dirty="0">
                <a:solidFill>
                  <a:srgbClr val="008000"/>
                </a:solidFill>
              </a:rPr>
              <a:t>/vnd.learn2develop.books 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BOOK_ID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vnd.android.cursor.item</a:t>
            </a:r>
            <a:r>
              <a:rPr lang="en-US" sz="1200" b="1" dirty="0">
                <a:solidFill>
                  <a:srgbClr val="008000"/>
                </a:solidFill>
              </a:rPr>
              <a:t>/vnd.learn2develop.books 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default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IllegalArgumentException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"Unsupported URI: " </a:t>
            </a:r>
            <a:r>
              <a:rPr lang="en-US" sz="1200" dirty="0"/>
              <a:t>+ </a:t>
            </a:r>
            <a:r>
              <a:rPr lang="en-US" sz="1200" dirty="0" err="1"/>
              <a:t>uri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678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19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Add a Java class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BooksProvider.java</a:t>
            </a:r>
            <a:r>
              <a:rPr lang="en-US" altLang="en-US" sz="2000" dirty="0">
                <a:cs typeface="ＭＳ Ｐゴシック" panose="020B0600070205080204" pitchFamily="34" charset="-128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BF1FE-09F3-7948-8345-87E6F1DF33F1}"/>
              </a:ext>
            </a:extLst>
          </p:cNvPr>
          <p:cNvSpPr/>
          <p:nvPr/>
        </p:nvSpPr>
        <p:spPr>
          <a:xfrm>
            <a:off x="3359650" y="218999"/>
            <a:ext cx="5327150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/>
              <a:t>Uri insert(Uri </a:t>
            </a:r>
            <a:r>
              <a:rPr lang="en-US" sz="1200" dirty="0" err="1"/>
              <a:t>uri</a:t>
            </a:r>
            <a:r>
              <a:rPr lang="en-US" sz="1200" dirty="0"/>
              <a:t>, </a:t>
            </a:r>
            <a:r>
              <a:rPr lang="en-US" sz="1200" dirty="0" err="1"/>
              <a:t>ContentValues</a:t>
            </a:r>
            <a:r>
              <a:rPr lang="en-US" sz="1200" dirty="0"/>
              <a:t> values) 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long </a:t>
            </a:r>
            <a:r>
              <a:rPr lang="en-US" sz="1200" dirty="0" err="1"/>
              <a:t>rowID</a:t>
            </a:r>
            <a:r>
              <a:rPr lang="en-US" sz="1200" dirty="0"/>
              <a:t> =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 err="1"/>
              <a:t>.insert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, values);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rowID</a:t>
            </a:r>
            <a:r>
              <a:rPr lang="en-US" sz="1200" dirty="0"/>
              <a:t>&gt;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Uri _</a:t>
            </a:r>
            <a:r>
              <a:rPr lang="en-US" sz="1200" dirty="0" err="1"/>
              <a:t>uri</a:t>
            </a:r>
            <a:r>
              <a:rPr lang="en-US" sz="1200" dirty="0"/>
              <a:t> = </a:t>
            </a:r>
            <a:r>
              <a:rPr lang="en-US" sz="1200" dirty="0" err="1"/>
              <a:t>ContentUris.</a:t>
            </a:r>
            <a:r>
              <a:rPr lang="en-US" sz="1200" i="1" dirty="0" err="1"/>
              <a:t>withAppendedId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CONTENT_URI</a:t>
            </a:r>
            <a:r>
              <a:rPr lang="en-US" sz="1200" dirty="0"/>
              <a:t>, </a:t>
            </a:r>
            <a:r>
              <a:rPr lang="en-US" sz="1200" dirty="0" err="1"/>
              <a:t>rowID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getContext</a:t>
            </a:r>
            <a:r>
              <a:rPr lang="en-US" sz="1200" dirty="0"/>
              <a:t>().</a:t>
            </a:r>
            <a:r>
              <a:rPr lang="en-US" sz="1200" dirty="0" err="1"/>
              <a:t>getContentResolver</a:t>
            </a:r>
            <a:r>
              <a:rPr lang="en-US" sz="1200" dirty="0"/>
              <a:t>().</a:t>
            </a:r>
            <a:r>
              <a:rPr lang="en-US" sz="1200" dirty="0" err="1"/>
              <a:t>notifyChange</a:t>
            </a:r>
            <a:r>
              <a:rPr lang="en-US" sz="1200" dirty="0"/>
              <a:t>(_</a:t>
            </a:r>
            <a:r>
              <a:rPr lang="en-US" sz="1200" dirty="0" err="1"/>
              <a:t>uri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_</a:t>
            </a:r>
            <a:r>
              <a:rPr lang="en-US" sz="1200" dirty="0" err="1"/>
              <a:t>uri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SQLException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"Failed to insert row into " </a:t>
            </a:r>
            <a:r>
              <a:rPr lang="en-US" sz="1200" dirty="0"/>
              <a:t>+ </a:t>
            </a:r>
            <a:r>
              <a:rPr lang="en-US" sz="1200" dirty="0" err="1"/>
              <a:t>uri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</a:rPr>
              <a:t>boolean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onCreate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Context context = </a:t>
            </a:r>
            <a:r>
              <a:rPr lang="en-US" sz="1200" dirty="0" err="1"/>
              <a:t>getContext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DatabaseHelper</a:t>
            </a:r>
            <a:r>
              <a:rPr lang="en-US" sz="1200" dirty="0"/>
              <a:t> </a:t>
            </a:r>
            <a:r>
              <a:rPr lang="en-US" sz="1200" dirty="0" err="1"/>
              <a:t>dbHelper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DatabaseHelper</a:t>
            </a:r>
            <a:r>
              <a:rPr lang="en-US" sz="1200" dirty="0"/>
              <a:t>(context);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b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dirty="0" err="1"/>
              <a:t>dbHelper.getWritableDatabase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b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)? </a:t>
            </a:r>
            <a:r>
              <a:rPr lang="en-US" sz="1200" b="1" dirty="0" err="1">
                <a:solidFill>
                  <a:srgbClr val="000080"/>
                </a:solidFill>
              </a:rPr>
              <a:t>false</a:t>
            </a:r>
            <a:r>
              <a:rPr lang="en-US" sz="1200" dirty="0" err="1"/>
              <a:t>:</a:t>
            </a:r>
            <a:r>
              <a:rPr lang="en-US" sz="1200" b="1" dirty="0" err="1">
                <a:solidFill>
                  <a:srgbClr val="000080"/>
                </a:solidFill>
              </a:rPr>
              <a:t>true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/>
              <a:t>Cursor query(Uri </a:t>
            </a:r>
            <a:r>
              <a:rPr lang="en-US" sz="1200" dirty="0" err="1"/>
              <a:t>uri</a:t>
            </a:r>
            <a:r>
              <a:rPr lang="en-US" sz="1200" dirty="0"/>
              <a:t>, String[] projection, String selection,</a:t>
            </a:r>
            <a:br>
              <a:rPr lang="en-US" sz="1200" dirty="0"/>
            </a:br>
            <a:r>
              <a:rPr lang="en-US" sz="1200" dirty="0"/>
              <a:t>                        String[] </a:t>
            </a:r>
            <a:r>
              <a:rPr lang="en-US" sz="1200" dirty="0" err="1"/>
              <a:t>selectionArgs</a:t>
            </a:r>
            <a:r>
              <a:rPr lang="en-US" sz="1200" dirty="0"/>
              <a:t>, String </a:t>
            </a:r>
            <a:r>
              <a:rPr lang="en-US" sz="1200" dirty="0" err="1"/>
              <a:t>sortOrder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SQLiteQueryBuilder</a:t>
            </a:r>
            <a:r>
              <a:rPr lang="en-US" sz="1200" dirty="0"/>
              <a:t> </a:t>
            </a:r>
            <a:r>
              <a:rPr lang="en-US" sz="1200" dirty="0" err="1"/>
              <a:t>sqlBuilder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SQLiteQueryBuilder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sqlBuilder.setTables</a:t>
            </a:r>
            <a:r>
              <a:rPr lang="en-US" sz="1200" dirty="0"/>
              <a:t>(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.match</a:t>
            </a:r>
            <a:r>
              <a:rPr lang="en-US" sz="1200" dirty="0"/>
              <a:t>(</a:t>
            </a:r>
            <a:r>
              <a:rPr lang="en-US" sz="1200" dirty="0" err="1"/>
              <a:t>uri</a:t>
            </a:r>
            <a:r>
              <a:rPr lang="en-US" sz="1200" dirty="0"/>
              <a:t>) == </a:t>
            </a:r>
            <a:r>
              <a:rPr lang="en-US" sz="1200" b="1" i="1" dirty="0">
                <a:solidFill>
                  <a:srgbClr val="660E7A"/>
                </a:solidFill>
              </a:rPr>
              <a:t>BOOK_ID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sqlBuilder.appendWhere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i="1" dirty="0">
                <a:solidFill>
                  <a:srgbClr val="660E7A"/>
                </a:solidFill>
              </a:rPr>
              <a:t>_ID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 = " </a:t>
            </a:r>
            <a:r>
              <a:rPr lang="en-US" sz="1200" dirty="0"/>
              <a:t>+ </a:t>
            </a:r>
            <a:r>
              <a:rPr lang="en-US" sz="1200" dirty="0" err="1"/>
              <a:t>uri.getPathSegments</a:t>
            </a:r>
            <a:r>
              <a:rPr lang="en-US" sz="1200" dirty="0"/>
              <a:t>().get(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));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sortOrder</a:t>
            </a:r>
            <a:r>
              <a:rPr lang="en-US" sz="1200" dirty="0"/>
              <a:t>==</a:t>
            </a:r>
            <a:r>
              <a:rPr lang="en-US" sz="1200" b="1" dirty="0">
                <a:solidFill>
                  <a:srgbClr val="000080"/>
                </a:solidFill>
              </a:rPr>
              <a:t>null </a:t>
            </a:r>
            <a:r>
              <a:rPr lang="en-US" sz="1200" dirty="0"/>
              <a:t>|| </a:t>
            </a:r>
            <a:r>
              <a:rPr lang="en-US" sz="1200" dirty="0" err="1"/>
              <a:t>sortOrder</a:t>
            </a:r>
            <a:r>
              <a:rPr lang="en-US" sz="1200" dirty="0"/>
              <a:t>==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sortOrder</a:t>
            </a:r>
            <a:r>
              <a:rPr lang="en-US" sz="1200" dirty="0"/>
              <a:t> = </a:t>
            </a:r>
            <a:r>
              <a:rPr lang="en-US" sz="1200" b="1" i="1" dirty="0">
                <a:solidFill>
                  <a:srgbClr val="660E7A"/>
                </a:solidFill>
              </a:rPr>
              <a:t>TITLE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Cursor c = </a:t>
            </a:r>
            <a:r>
              <a:rPr lang="en-US" sz="1200" dirty="0" err="1"/>
              <a:t>sqlBuilder.query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/>
              <a:t>, projection, selection,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selectionArgs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dirty="0" err="1"/>
              <a:t>sortOrder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c.setNotificationUri</a:t>
            </a:r>
            <a:r>
              <a:rPr lang="en-US" sz="1200" dirty="0"/>
              <a:t>(</a:t>
            </a:r>
            <a:r>
              <a:rPr lang="en-US" sz="1200" dirty="0" err="1"/>
              <a:t>getContext</a:t>
            </a:r>
            <a:r>
              <a:rPr lang="en-US" sz="1200" dirty="0"/>
              <a:t>().</a:t>
            </a:r>
            <a:r>
              <a:rPr lang="en-US" sz="1200" dirty="0" err="1"/>
              <a:t>getContentResolver</a:t>
            </a:r>
            <a:r>
              <a:rPr lang="en-US" sz="1200" dirty="0"/>
              <a:t>(), </a:t>
            </a:r>
            <a:r>
              <a:rPr lang="en-US" sz="1200" dirty="0" err="1"/>
              <a:t>uri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c;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703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Sharing Data Through Content Providers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What content providers are</a:t>
            </a:r>
          </a:p>
          <a:p>
            <a:r>
              <a:rPr lang="en-US" altLang="en-US" sz="2400" dirty="0">
                <a:cs typeface="ＭＳ Ｐゴシック" panose="020B0600070205080204" pitchFamily="34" charset="-128"/>
              </a:rPr>
              <a:t>How to use a content provider in Android</a:t>
            </a:r>
          </a:p>
          <a:p>
            <a:r>
              <a:rPr lang="en-US" altLang="en-US" sz="2400" dirty="0">
                <a:cs typeface="ＭＳ Ｐゴシック" panose="020B0600070205080204" pitchFamily="34" charset="-128"/>
              </a:rPr>
              <a:t>How to create and use your own content provider</a:t>
            </a:r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400" dirty="0"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Add a Java class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BooksProvider.java</a:t>
            </a:r>
            <a:r>
              <a:rPr lang="en-US" altLang="en-US" sz="2000" dirty="0">
                <a:cs typeface="ＭＳ Ｐゴシック" panose="020B0600070205080204" pitchFamily="34" charset="-128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10A8E-4EBB-B34D-808D-FED156882342}"/>
              </a:ext>
            </a:extLst>
          </p:cNvPr>
          <p:cNvSpPr/>
          <p:nvPr/>
        </p:nvSpPr>
        <p:spPr>
          <a:xfrm>
            <a:off x="3124200" y="703263"/>
            <a:ext cx="5562600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update(Uri </a:t>
            </a:r>
            <a:r>
              <a:rPr lang="en-US" sz="1200" dirty="0" err="1"/>
              <a:t>uri</a:t>
            </a:r>
            <a:r>
              <a:rPr lang="en-US" sz="1200" dirty="0"/>
              <a:t>, </a:t>
            </a:r>
            <a:r>
              <a:rPr lang="en-US" sz="1200" dirty="0" err="1"/>
              <a:t>ContentValues</a:t>
            </a:r>
            <a:r>
              <a:rPr lang="en-US" sz="1200" dirty="0"/>
              <a:t> values, String selection,</a:t>
            </a:r>
            <a:br>
              <a:rPr lang="en-US" sz="1200" dirty="0"/>
            </a:br>
            <a:r>
              <a:rPr lang="en-US" sz="1200" dirty="0"/>
              <a:t>                  String[] </a:t>
            </a:r>
            <a:r>
              <a:rPr lang="en-US" sz="1200" dirty="0" err="1"/>
              <a:t>selectionArgs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count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switch </a:t>
            </a:r>
            <a:r>
              <a:rPr lang="en-US" sz="1200" dirty="0"/>
              <a:t>(</a:t>
            </a:r>
            <a:r>
              <a:rPr lang="en-US" sz="1200" b="1" i="1" dirty="0" err="1">
                <a:solidFill>
                  <a:srgbClr val="660E7A"/>
                </a:solidFill>
              </a:rPr>
              <a:t>uriMatcher</a:t>
            </a:r>
            <a:r>
              <a:rPr lang="en-US" sz="1200" dirty="0" err="1"/>
              <a:t>.match</a:t>
            </a:r>
            <a:r>
              <a:rPr lang="en-US" sz="1200" dirty="0"/>
              <a:t>(</a:t>
            </a:r>
            <a:r>
              <a:rPr lang="en-US" sz="1200" dirty="0" err="1"/>
              <a:t>uri</a:t>
            </a:r>
            <a:r>
              <a:rPr lang="en-US" sz="1200" dirty="0"/>
              <a:t>)){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count =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 err="1"/>
              <a:t>.update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values,</a:t>
            </a:r>
            <a:br>
              <a:rPr lang="en-US" sz="1200" dirty="0"/>
            </a:br>
            <a:r>
              <a:rPr lang="en-US" sz="1200" dirty="0"/>
              <a:t>                    selection,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selectionArgs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i="1" dirty="0">
                <a:solidFill>
                  <a:srgbClr val="660E7A"/>
                </a:solidFill>
              </a:rPr>
              <a:t>BOOK_ID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count = </a:t>
            </a:r>
            <a:r>
              <a:rPr lang="en-US" sz="1200" b="1" dirty="0" err="1">
                <a:solidFill>
                  <a:srgbClr val="660E7A"/>
                </a:solidFill>
              </a:rPr>
              <a:t>booksDB</a:t>
            </a:r>
            <a:r>
              <a:rPr lang="en-US" sz="1200" dirty="0" err="1"/>
              <a:t>.update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i="1" dirty="0">
                <a:solidFill>
                  <a:srgbClr val="660E7A"/>
                </a:solidFill>
              </a:rPr>
              <a:t>DATABASE_TABLE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values,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i="1" dirty="0">
                <a:solidFill>
                  <a:srgbClr val="660E7A"/>
                </a:solidFill>
              </a:rPr>
              <a:t>_ID </a:t>
            </a:r>
            <a:r>
              <a:rPr lang="en-US" sz="1200" dirty="0"/>
              <a:t>+ </a:t>
            </a:r>
            <a:r>
              <a:rPr lang="en-US" sz="1200" b="1" dirty="0">
                <a:solidFill>
                  <a:srgbClr val="008000"/>
                </a:solidFill>
              </a:rPr>
              <a:t>" = " </a:t>
            </a:r>
            <a:r>
              <a:rPr lang="en-US" sz="1200" dirty="0"/>
              <a:t>+ </a:t>
            </a:r>
            <a:r>
              <a:rPr lang="en-US" sz="1200" dirty="0" err="1"/>
              <a:t>uri.getPathSegments</a:t>
            </a:r>
            <a:r>
              <a:rPr lang="en-US" sz="1200" dirty="0"/>
              <a:t>().get(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) +</a:t>
            </a:r>
            <a:br>
              <a:rPr lang="en-US" sz="1200" dirty="0"/>
            </a:br>
            <a:r>
              <a:rPr lang="en-US" sz="1200" dirty="0"/>
              <a:t>                            (!</a:t>
            </a:r>
            <a:r>
              <a:rPr lang="en-US" sz="1200" dirty="0" err="1"/>
              <a:t>TextUtils.</a:t>
            </a:r>
            <a:r>
              <a:rPr lang="en-US" sz="1200" i="1" dirty="0" err="1"/>
              <a:t>isEmpty</a:t>
            </a:r>
            <a:r>
              <a:rPr lang="en-US" sz="1200" dirty="0"/>
              <a:t>(selection) ? </a:t>
            </a:r>
            <a:r>
              <a:rPr lang="en-US" sz="1200" b="1" dirty="0">
                <a:solidFill>
                  <a:srgbClr val="008000"/>
                </a:solidFill>
              </a:rPr>
              <a:t>" AND ("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            selection + </a:t>
            </a:r>
            <a:r>
              <a:rPr lang="en-US" sz="1200" b="1" dirty="0">
                <a:solidFill>
                  <a:srgbClr val="008000"/>
                </a:solidFill>
              </a:rPr>
              <a:t>')' 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selectionArgs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default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IllegalArgumentException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"Unknown URI " </a:t>
            </a:r>
            <a:r>
              <a:rPr lang="en-US" sz="1200" dirty="0"/>
              <a:t>+ </a:t>
            </a:r>
            <a:r>
              <a:rPr lang="en-US" sz="1200" dirty="0" err="1"/>
              <a:t>uri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getContext</a:t>
            </a:r>
            <a:r>
              <a:rPr lang="en-US" sz="1200" dirty="0"/>
              <a:t>().</a:t>
            </a:r>
            <a:r>
              <a:rPr lang="en-US" sz="1200" dirty="0" err="1"/>
              <a:t>getContentResolver</a:t>
            </a:r>
            <a:r>
              <a:rPr lang="en-US" sz="1200" dirty="0"/>
              <a:t>().</a:t>
            </a:r>
            <a:r>
              <a:rPr lang="en-US" sz="1200" dirty="0" err="1"/>
              <a:t>notifyChange</a:t>
            </a:r>
            <a:r>
              <a:rPr lang="en-US" sz="1200" dirty="0"/>
              <a:t>(</a:t>
            </a:r>
            <a:r>
              <a:rPr lang="en-US" sz="1200" dirty="0" err="1"/>
              <a:t>uri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count;</a:t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49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manifest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1D7ABB-BE77-1549-AA6D-CD96108811D9}"/>
              </a:ext>
            </a:extLst>
          </p:cNvPr>
          <p:cNvSpPr/>
          <p:nvPr/>
        </p:nvSpPr>
        <p:spPr>
          <a:xfrm>
            <a:off x="2590800" y="703263"/>
            <a:ext cx="630420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>
                <a:solidFill>
                  <a:srgbClr val="000080"/>
                </a:solidFill>
              </a:rPr>
              <a:t>manifest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/res/android"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package=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com.example.mycontentprovider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:allowBackup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"@mipmap/</a:t>
            </a:r>
            <a:r>
              <a:rPr lang="en-US" sz="1200" dirty="0" err="1">
                <a:solidFill>
                  <a:srgbClr val="008000"/>
                </a:solidFill>
              </a:rPr>
              <a:t>ic_launcher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:label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"@string/</a:t>
            </a:r>
            <a:r>
              <a:rPr lang="en-US" sz="1200" dirty="0" err="1">
                <a:solidFill>
                  <a:srgbClr val="008000"/>
                </a:solidFill>
              </a:rPr>
              <a:t>app_name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:roundIcon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"@mipmap/</a:t>
            </a:r>
            <a:r>
              <a:rPr lang="en-US" sz="1200" dirty="0" err="1">
                <a:solidFill>
                  <a:srgbClr val="008000"/>
                </a:solidFill>
              </a:rPr>
              <a:t>ic_launcher_round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:supportsRtl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:theme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"@style/</a:t>
            </a:r>
            <a:r>
              <a:rPr lang="en-US" sz="1200" dirty="0" err="1">
                <a:solidFill>
                  <a:srgbClr val="008000"/>
                </a:solidFill>
              </a:rPr>
              <a:t>AppTheme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>
                <a:solidFill>
                  <a:srgbClr val="000080"/>
                </a:solidFill>
              </a:rPr>
              <a:t>activity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".</a:t>
            </a:r>
            <a:r>
              <a:rPr lang="en-US" sz="1200" dirty="0" err="1">
                <a:solidFill>
                  <a:srgbClr val="008000"/>
                </a:solidFill>
              </a:rPr>
              <a:t>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action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android.intent.action.MAIN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>
                <a:solidFill>
                  <a:srgbClr val="000080"/>
                </a:solidFill>
              </a:rPr>
              <a:t>category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:name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android.intent.category.LAUNCHER</a:t>
            </a:r>
            <a:r>
              <a:rPr lang="en-US" sz="1200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>
                <a:solidFill>
                  <a:srgbClr val="000080"/>
                </a:solidFill>
              </a:rPr>
              <a:t>intent-filter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>
                <a:solidFill>
                  <a:srgbClr val="000080"/>
                </a:solidFill>
              </a:rPr>
              <a:t>activity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400" b="1" dirty="0"/>
              <a:t>        &lt;</a:t>
            </a:r>
            <a:r>
              <a:rPr lang="en-US" sz="1400" b="1" dirty="0">
                <a:solidFill>
                  <a:srgbClr val="000080"/>
                </a:solidFill>
              </a:rPr>
              <a:t>provider </a:t>
            </a:r>
            <a:r>
              <a:rPr lang="en-US" sz="1400" b="1" dirty="0" err="1">
                <a:solidFill>
                  <a:srgbClr val="660E7A"/>
                </a:solidFill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</a:rPr>
              <a:t>:name</a:t>
            </a:r>
            <a:r>
              <a:rPr lang="en-US" sz="1400" b="1" dirty="0">
                <a:solidFill>
                  <a:srgbClr val="0000FF"/>
                </a:solidFill>
              </a:rPr>
              <a:t>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BooksProvider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</a:rPr>
              <a:t>android</a:t>
            </a:r>
            <a:r>
              <a:rPr lang="en-US" sz="1400" b="1" dirty="0" err="1">
                <a:solidFill>
                  <a:srgbClr val="0000FF"/>
                </a:solidFill>
              </a:rPr>
              <a:t>:authorities</a:t>
            </a:r>
            <a:r>
              <a:rPr lang="en-US" sz="1400" b="1" dirty="0">
                <a:solidFill>
                  <a:srgbClr val="0000FF"/>
                </a:solidFill>
              </a:rPr>
              <a:t>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com.</a:t>
            </a:r>
            <a:r>
              <a:rPr lang="en-US" sz="1400" b="1" dirty="0" err="1">
                <a:solidFill>
                  <a:srgbClr val="FF0000"/>
                </a:solidFill>
              </a:rPr>
              <a:t>example</a:t>
            </a:r>
            <a:r>
              <a:rPr lang="en-US" sz="1400" b="1" dirty="0" err="1">
                <a:solidFill>
                  <a:srgbClr val="008000"/>
                </a:solidFill>
              </a:rPr>
              <a:t>.provider.Books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        &lt;/</a:t>
            </a:r>
            <a:r>
              <a:rPr lang="en-US" sz="1400" b="1" dirty="0">
                <a:solidFill>
                  <a:srgbClr val="000080"/>
                </a:solidFill>
              </a:rPr>
              <a:t>provider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200" dirty="0"/>
              <a:t>    &lt;/</a:t>
            </a:r>
            <a:r>
              <a:rPr lang="en-US" sz="1200" dirty="0">
                <a:solidFill>
                  <a:srgbClr val="000080"/>
                </a:solidFill>
              </a:rPr>
              <a:t>application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>
                <a:solidFill>
                  <a:srgbClr val="000080"/>
                </a:solidFill>
              </a:rPr>
              <a:t>manifest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145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activity_main.xml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1E84A5-C2A8-2B47-9756-2A07002EAA38}"/>
              </a:ext>
            </a:extLst>
          </p:cNvPr>
          <p:cNvSpPr/>
          <p:nvPr/>
        </p:nvSpPr>
        <p:spPr>
          <a:xfrm>
            <a:off x="2924578" y="-21934"/>
            <a:ext cx="5111840" cy="69249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 err="1"/>
              <a:t>androidx.constraintlayout.widget.ConstraintLayout</a:t>
            </a:r>
            <a:endParaRPr lang="en-US" sz="1200" dirty="0"/>
          </a:p>
          <a:p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/res/android"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/res-auto"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/tools"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match_parent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match_parent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:context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com.</a:t>
            </a:r>
            <a:r>
              <a:rPr lang="en-US" sz="1200" b="1" dirty="0" err="1">
                <a:solidFill>
                  <a:srgbClr val="FF0000"/>
                </a:solidFill>
              </a:rPr>
              <a:t>example</a:t>
            </a:r>
            <a:r>
              <a:rPr lang="en-US" sz="1200" dirty="0" err="1">
                <a:solidFill>
                  <a:srgbClr val="008000"/>
                </a:solidFill>
              </a:rPr>
              <a:t>.mycontentprovider.MainActivity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0080"/>
                </a:solidFill>
              </a:rPr>
              <a:t>TextView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:text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"ISBN"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wrap_content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wrap_content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textView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:layout_constraintTop_toTopOf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:layout_marginTop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"16dp"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0080"/>
                </a:solidFill>
              </a:rPr>
              <a:t>EditText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wrap_content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wrap_content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:inputType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"text"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:ems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"10"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txtISBN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:layout_constraintTop_toBottomOf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textView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:layout_marginTop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"8dp"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:layout_constraintBottom_toTopOf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"@+id/textView2"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:layout_marginBottom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"8dp"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:layout_constraintHorizontal_bias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"0.46"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:layout_constraintVertical_bias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"0.100000024" </a:t>
            </a:r>
            <a:r>
              <a:rPr lang="en-US" sz="12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3449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activity_main.xml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4FE21-5FA1-8440-B1AB-90764724AAA6}"/>
              </a:ext>
            </a:extLst>
          </p:cNvPr>
          <p:cNvSpPr/>
          <p:nvPr/>
        </p:nvSpPr>
        <p:spPr>
          <a:xfrm>
            <a:off x="3454400" y="582474"/>
            <a:ext cx="52324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b="1" dirty="0" err="1">
                <a:solidFill>
                  <a:srgbClr val="000080"/>
                </a:solidFill>
              </a:rPr>
              <a:t>TextView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:text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"Title"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:layout_width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:layout_height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:id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"@+id/textView2"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:layout_constraintTop_toTopOf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:layout_marginTop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"142dp"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:layout_constraintTop_creator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b="1" dirty="0" err="1">
                <a:solidFill>
                  <a:srgbClr val="000080"/>
                </a:solidFill>
              </a:rPr>
              <a:t>EditText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:layout_width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:layout_height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:inputType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"text"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:ems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"10"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:id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txtTitle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:layout_constraintTop_toBottomOf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"@+id/textView2"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:layout_marginTop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"8dp"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120806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activity_main.xml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74F9E1-1A0E-A341-B528-10A96373CD0A}"/>
              </a:ext>
            </a:extLst>
          </p:cNvPr>
          <p:cNvSpPr/>
          <p:nvPr/>
        </p:nvSpPr>
        <p:spPr>
          <a:xfrm>
            <a:off x="3454400" y="413613"/>
            <a:ext cx="5232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&lt;</a:t>
            </a:r>
            <a:r>
              <a:rPr lang="en-US" sz="1200" b="1" dirty="0">
                <a:solidFill>
                  <a:srgbClr val="000080"/>
                </a:solidFill>
              </a:rPr>
              <a:t>Button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:text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"Add Title"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:layout_width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:layout_height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:id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btnAdd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:layout_constraintTop_toBottomOf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txtTitle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:layout_marginTop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"112dp"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:onClick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onClickAddTitle</a:t>
            </a:r>
            <a:r>
              <a:rPr lang="en-US" sz="1200" b="1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b="1" dirty="0">
                <a:solidFill>
                  <a:srgbClr val="000080"/>
                </a:solidFill>
              </a:rPr>
              <a:t>Button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:text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"Retrieve Titles"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:layout_width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:layout_height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wrap_content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:id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btnRetrieve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:layout_constraintTop_toBottomOf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btnAdd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:layout_marginTop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"32dp"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app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"@+id/</a:t>
            </a:r>
            <a:r>
              <a:rPr lang="en-US" sz="1200" b="1" dirty="0" err="1">
                <a:solidFill>
                  <a:srgbClr val="008000"/>
                </a:solidFill>
              </a:rPr>
              <a:t>activity_main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tools</a:t>
            </a:r>
            <a:r>
              <a:rPr lang="en-US" sz="1200" b="1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"1"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android</a:t>
            </a:r>
            <a:r>
              <a:rPr lang="en-US" sz="1200" b="1" dirty="0" err="1">
                <a:solidFill>
                  <a:srgbClr val="0000FF"/>
                </a:solidFill>
              </a:rPr>
              <a:t>:onClick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onClickRetrieveTitles</a:t>
            </a:r>
            <a:r>
              <a:rPr lang="en-US" sz="1200" b="1" dirty="0">
                <a:solidFill>
                  <a:srgbClr val="008000"/>
                </a:solidFill>
              </a:rPr>
              <a:t>" </a:t>
            </a:r>
            <a:r>
              <a:rPr lang="en-US" sz="1200" dirty="0"/>
              <a:t>/&gt;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276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0D03EBD-0C0C-4F48-95D2-51E20BF3B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69888"/>
            <a:ext cx="3125787" cy="666750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Creating a Provider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3C544D4-D032-CF4D-BE5F-5456868DAD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95400"/>
            <a:ext cx="2994025" cy="3868738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C8C0B-459B-F341-B00F-82A257445CE3}"/>
              </a:ext>
            </a:extLst>
          </p:cNvPr>
          <p:cNvSpPr/>
          <p:nvPr/>
        </p:nvSpPr>
        <p:spPr>
          <a:xfrm>
            <a:off x="3356735" y="366289"/>
            <a:ext cx="4434983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android.content.ContentValues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android.content.CursorLoader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android.database.Cursor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android.net.Uri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android.view.View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android.widget.EditText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AppCompatActivity</a:t>
            </a:r>
            <a:r>
              <a:rPr lang="en-US" sz="1200" dirty="0"/>
              <a:t> {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onClickAddTitle</a:t>
            </a:r>
            <a:r>
              <a:rPr lang="en-US" sz="1200" dirty="0"/>
              <a:t>(View view) 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//---add a book---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 err="1"/>
              <a:t>ContentValues</a:t>
            </a:r>
            <a:r>
              <a:rPr lang="en-US" sz="1200" dirty="0"/>
              <a:t> values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ContentValues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values.put</a:t>
            </a:r>
            <a:r>
              <a:rPr lang="en-US" sz="1200" dirty="0"/>
              <a:t>(</a:t>
            </a:r>
            <a:r>
              <a:rPr lang="en-US" sz="1200" dirty="0" err="1"/>
              <a:t>BooksProvider.</a:t>
            </a:r>
            <a:r>
              <a:rPr lang="en-US" sz="1200" b="1" i="1" dirty="0" err="1">
                <a:solidFill>
                  <a:srgbClr val="660E7A"/>
                </a:solidFill>
              </a:rPr>
              <a:t>TITLE</a:t>
            </a:r>
            <a:r>
              <a:rPr lang="en-US" sz="1200" dirty="0"/>
              <a:t>, ((</a:t>
            </a:r>
            <a:r>
              <a:rPr lang="en-US" sz="1200" dirty="0" err="1"/>
              <a:t>EditText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findViewById</a:t>
            </a:r>
            <a:r>
              <a:rPr lang="en-US" sz="1200" dirty="0"/>
              <a:t>(</a:t>
            </a:r>
            <a:r>
              <a:rPr lang="en-US" sz="1200" dirty="0" err="1"/>
              <a:t>R.id.</a:t>
            </a:r>
            <a:r>
              <a:rPr lang="en-US" sz="1200" b="1" i="1" dirty="0" err="1">
                <a:solidFill>
                  <a:srgbClr val="660E7A"/>
                </a:solidFill>
              </a:rPr>
              <a:t>txtTitle</a:t>
            </a:r>
            <a:r>
              <a:rPr lang="en-US" sz="1200" dirty="0"/>
              <a:t>)).</a:t>
            </a:r>
            <a:r>
              <a:rPr lang="en-US" sz="1200" dirty="0" err="1"/>
              <a:t>getText</a:t>
            </a:r>
            <a:r>
              <a:rPr lang="en-US" sz="1200" dirty="0"/>
              <a:t>().</a:t>
            </a:r>
            <a:r>
              <a:rPr lang="en-US" sz="1200" dirty="0" err="1"/>
              <a:t>toString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values.put</a:t>
            </a:r>
            <a:r>
              <a:rPr lang="en-US" sz="1200" dirty="0"/>
              <a:t>(</a:t>
            </a:r>
            <a:r>
              <a:rPr lang="en-US" sz="1200" dirty="0" err="1"/>
              <a:t>BooksProvider.</a:t>
            </a:r>
            <a:r>
              <a:rPr lang="en-US" sz="1200" b="1" i="1" dirty="0" err="1">
                <a:solidFill>
                  <a:srgbClr val="660E7A"/>
                </a:solidFill>
              </a:rPr>
              <a:t>ISBN</a:t>
            </a:r>
            <a:r>
              <a:rPr lang="en-US" sz="1200" dirty="0"/>
              <a:t>, ((</a:t>
            </a:r>
            <a:r>
              <a:rPr lang="en-US" sz="1200" dirty="0" err="1"/>
              <a:t>EditText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findViewById</a:t>
            </a:r>
            <a:r>
              <a:rPr lang="en-US" sz="1200" dirty="0"/>
              <a:t>(</a:t>
            </a:r>
            <a:r>
              <a:rPr lang="en-US" sz="1200" dirty="0" err="1"/>
              <a:t>R.id.</a:t>
            </a:r>
            <a:r>
              <a:rPr lang="en-US" sz="1200" b="1" i="1" dirty="0" err="1">
                <a:solidFill>
                  <a:srgbClr val="660E7A"/>
                </a:solidFill>
              </a:rPr>
              <a:t>txtISBN</a:t>
            </a:r>
            <a:r>
              <a:rPr lang="en-US" sz="1200" dirty="0"/>
              <a:t>)).</a:t>
            </a:r>
            <a:r>
              <a:rPr lang="en-US" sz="1200" dirty="0" err="1"/>
              <a:t>getText</a:t>
            </a:r>
            <a:r>
              <a:rPr lang="en-US" sz="1200" dirty="0"/>
              <a:t>().</a:t>
            </a:r>
            <a:r>
              <a:rPr lang="en-US" sz="1200" dirty="0" err="1"/>
              <a:t>toString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Uri </a:t>
            </a:r>
            <a:r>
              <a:rPr lang="en-US" sz="1200" dirty="0" err="1"/>
              <a:t>uri</a:t>
            </a:r>
            <a:r>
              <a:rPr lang="en-US" sz="1200" dirty="0"/>
              <a:t> = </a:t>
            </a:r>
            <a:r>
              <a:rPr lang="en-US" sz="1200" dirty="0" err="1"/>
              <a:t>getContentResolver</a:t>
            </a:r>
            <a:r>
              <a:rPr lang="en-US" sz="1200" dirty="0"/>
              <a:t>().insert(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BooksProvider.</a:t>
            </a:r>
            <a:r>
              <a:rPr lang="en-US" sz="1200" b="1" i="1" dirty="0" err="1">
                <a:solidFill>
                  <a:srgbClr val="660E7A"/>
                </a:solidFill>
              </a:rPr>
              <a:t>CONTENT_URI</a:t>
            </a:r>
            <a:r>
              <a:rPr lang="en-US" sz="1200" dirty="0"/>
              <a:t>, values);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</a:t>
            </a:r>
            <a:r>
              <a:rPr lang="en-US" sz="1200" dirty="0" err="1"/>
              <a:t>uri.toString</a:t>
            </a:r>
            <a:r>
              <a:rPr lang="en-US" sz="1200" dirty="0"/>
              <a:t>(),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3670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1">
            <a:extLst>
              <a:ext uri="{FF2B5EF4-FFF2-40B4-BE49-F238E27FC236}">
                <a16:creationId xmlns:a16="http://schemas.microsoft.com/office/drawing/2014/main" id="{EAC02851-3BE0-A144-B57D-D9282A88D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CD595-CD75-CC49-B3FE-934241235479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369C6FCA-830A-814A-8C2C-7F69EC7F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D090E07-AED6-724D-9AD4-D08D98D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AD7F9-2234-4F43-BD2A-07A733125614}" type="slidenum">
              <a:rPr lang="en-US" altLang="en-US" smtClean="0">
                <a:latin typeface="Garamond" panose="02020404030301010803" pitchFamily="18" charset="0"/>
              </a:rPr>
              <a:pPr/>
              <a:t>26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43001-8258-A746-A51D-E7A71355EC81}"/>
              </a:ext>
            </a:extLst>
          </p:cNvPr>
          <p:cNvSpPr/>
          <p:nvPr/>
        </p:nvSpPr>
        <p:spPr>
          <a:xfrm>
            <a:off x="3831465" y="395356"/>
            <a:ext cx="4855335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onClickRetrieveTitles</a:t>
            </a:r>
            <a:r>
              <a:rPr lang="en-US" sz="1200" dirty="0"/>
              <a:t>(View view) {</a:t>
            </a:r>
            <a:br>
              <a:rPr lang="en-US" sz="1200" dirty="0"/>
            </a:br>
            <a:r>
              <a:rPr lang="en-US" sz="1200" i="1" dirty="0">
                <a:solidFill>
                  <a:srgbClr val="808080"/>
                </a:solidFill>
              </a:rPr>
              <a:t>//---retrieve the titles---</a:t>
            </a:r>
            <a:br>
              <a:rPr lang="en-US" sz="1200" i="1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808080"/>
                </a:solidFill>
              </a:rPr>
              <a:t>        </a:t>
            </a:r>
            <a:r>
              <a:rPr lang="en-US" sz="1200" dirty="0"/>
              <a:t>Uri </a:t>
            </a:r>
            <a:r>
              <a:rPr lang="en-US" sz="1200" dirty="0" err="1"/>
              <a:t>allTitles</a:t>
            </a:r>
            <a:r>
              <a:rPr lang="en-US" sz="1200" dirty="0"/>
              <a:t> = </a:t>
            </a:r>
            <a:r>
              <a:rPr lang="en-US" sz="1200" dirty="0" err="1"/>
              <a:t>Uri.</a:t>
            </a:r>
            <a:r>
              <a:rPr lang="en-US" sz="1200" i="1" dirty="0" err="1"/>
              <a:t>parse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8000"/>
                </a:solidFill>
              </a:rPr>
              <a:t>"content://</a:t>
            </a:r>
            <a:r>
              <a:rPr lang="en-US" sz="1200" b="1" dirty="0" err="1">
                <a:solidFill>
                  <a:srgbClr val="008000"/>
                </a:solidFill>
              </a:rPr>
              <a:t>com.</a:t>
            </a:r>
            <a:r>
              <a:rPr lang="en-US" sz="1200" b="1" dirty="0" err="1">
                <a:solidFill>
                  <a:srgbClr val="FF0000"/>
                </a:solidFill>
              </a:rPr>
              <a:t>example</a:t>
            </a:r>
            <a:r>
              <a:rPr lang="en-US" sz="1200" b="1" dirty="0" err="1">
                <a:solidFill>
                  <a:srgbClr val="008000"/>
                </a:solidFill>
              </a:rPr>
              <a:t>.provider.Books</a:t>
            </a:r>
            <a:r>
              <a:rPr lang="en-US" sz="1200" b="1" dirty="0">
                <a:solidFill>
                  <a:srgbClr val="008000"/>
                </a:solidFill>
              </a:rPr>
              <a:t>/books"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Cursor c;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CursorLoader</a:t>
            </a:r>
            <a:r>
              <a:rPr lang="en-US" sz="1200" dirty="0"/>
              <a:t> </a:t>
            </a:r>
            <a:r>
              <a:rPr lang="en-US" sz="1200" dirty="0" err="1"/>
              <a:t>cursorLoader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CursorLoader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allTitles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8000"/>
                </a:solidFill>
              </a:rPr>
              <a:t>"title desc"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c = </a:t>
            </a:r>
            <a:r>
              <a:rPr lang="en-US" sz="1200" dirty="0" err="1"/>
              <a:t>cursorLoader.loadInBackground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c.moveToFirst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do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c.getString</a:t>
            </a:r>
            <a:r>
              <a:rPr lang="en-US" sz="1200" dirty="0"/>
              <a:t>(</a:t>
            </a:r>
            <a:r>
              <a:rPr lang="en-US" sz="1200" dirty="0" err="1"/>
              <a:t>c.getColumnIndex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BooksProvider</a:t>
            </a:r>
            <a:r>
              <a:rPr lang="en-US" sz="1200" dirty="0"/>
              <a:t>.</a:t>
            </a:r>
            <a:r>
              <a:rPr lang="en-US" sz="1200" b="1" i="1" dirty="0">
                <a:solidFill>
                  <a:srgbClr val="660E7A"/>
                </a:solidFill>
              </a:rPr>
              <a:t>_ID</a:t>
            </a:r>
            <a:r>
              <a:rPr lang="en-US" sz="1200" dirty="0"/>
              <a:t>)) + </a:t>
            </a:r>
            <a:r>
              <a:rPr lang="en-US" sz="1200" b="1" dirty="0">
                <a:solidFill>
                  <a:srgbClr val="008000"/>
                </a:solidFill>
              </a:rPr>
              <a:t>", 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c.getString</a:t>
            </a:r>
            <a:r>
              <a:rPr lang="en-US" sz="1200" dirty="0"/>
              <a:t>(</a:t>
            </a:r>
            <a:r>
              <a:rPr lang="en-US" sz="1200" dirty="0" err="1"/>
              <a:t>c.getColumnIndex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                </a:t>
            </a:r>
            <a:r>
              <a:rPr lang="en-US" sz="1200" dirty="0" err="1"/>
              <a:t>BooksProvider.</a:t>
            </a:r>
            <a:r>
              <a:rPr lang="en-US" sz="1200" b="1" i="1" dirty="0" err="1">
                <a:solidFill>
                  <a:srgbClr val="660E7A"/>
                </a:solidFill>
              </a:rPr>
              <a:t>TITLE</a:t>
            </a:r>
            <a:r>
              <a:rPr lang="en-US" sz="1200" dirty="0"/>
              <a:t>)) + </a:t>
            </a:r>
            <a:r>
              <a:rPr lang="en-US" sz="1200" b="1" dirty="0">
                <a:solidFill>
                  <a:srgbClr val="008000"/>
                </a:solidFill>
              </a:rPr>
              <a:t>", " </a:t>
            </a:r>
            <a:r>
              <a:rPr lang="en-US" sz="1200" dirty="0"/>
              <a:t>+</a:t>
            </a:r>
            <a:br>
              <a:rPr lang="en-US" sz="1200" dirty="0"/>
            </a:br>
            <a:r>
              <a:rPr lang="en-US" sz="1200" dirty="0"/>
              <a:t>                                </a:t>
            </a:r>
            <a:r>
              <a:rPr lang="en-US" sz="1200" dirty="0" err="1"/>
              <a:t>c.getString</a:t>
            </a:r>
            <a:r>
              <a:rPr lang="en-US" sz="1200" dirty="0"/>
              <a:t>(</a:t>
            </a:r>
            <a:r>
              <a:rPr lang="en-US" sz="1200" dirty="0" err="1"/>
              <a:t>c.getColumnIndex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                        </a:t>
            </a:r>
            <a:r>
              <a:rPr lang="en-US" sz="1200" dirty="0" err="1"/>
              <a:t>BooksProvider.</a:t>
            </a:r>
            <a:r>
              <a:rPr lang="en-US" sz="1200" b="1" i="1" dirty="0" err="1">
                <a:solidFill>
                  <a:srgbClr val="660E7A"/>
                </a:solidFill>
              </a:rPr>
              <a:t>ISBN</a:t>
            </a:r>
            <a:r>
              <a:rPr lang="en-US" sz="1200" dirty="0"/>
              <a:t>)),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LENGTH_SHORT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 </a:t>
            </a: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(</a:t>
            </a:r>
            <a:r>
              <a:rPr lang="en-US" sz="1200" dirty="0" err="1"/>
              <a:t>c.moveToNext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F4EC-B689-9B4E-9BCB-99CAE05D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95356"/>
            <a:ext cx="3097369" cy="56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FF31FFAC-60C1-AB44-9FA3-858EF3703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4F45D-1514-D54D-8328-838603A713DF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B049614-D6B1-3941-AA0E-20B4E4D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F7FA673-BAD2-E946-BC55-D6FB706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1B6DE-EEFA-5948-9CC3-7A4F316D8551}" type="slidenum">
              <a:rPr lang="en-US" altLang="en-US" smtClean="0">
                <a:latin typeface="Garamond" panose="02020404030301010803" pitchFamily="18" charset="0"/>
              </a:rPr>
              <a:pPr/>
              <a:t>27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1B47CBE-CD26-6F4F-809E-D86AFBC15B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667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Homework </a:t>
            </a:r>
            <a:r>
              <a:rPr lang="en-US" altLang="en-US" sz="4000"/>
              <a:t>#15</a:t>
            </a:r>
            <a:endParaRPr lang="en-US" altLang="en-US" sz="4000" dirty="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FB3FE6D-2D9B-8F49-B63B-C352BB0DA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3302" y="1213939"/>
            <a:ext cx="8229600" cy="235119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Create a separate app that use the Books provider you just build: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Add a button to retrieve all books in the provider and display them in a scrollable </a:t>
            </a:r>
            <a:r>
              <a:rPr lang="en-US" altLang="en-US" sz="1600" dirty="0" err="1">
                <a:cs typeface="ＭＳ Ｐゴシック" panose="020B0600070205080204" pitchFamily="34" charset="-128"/>
              </a:rPr>
              <a:t>ListView</a:t>
            </a:r>
            <a:r>
              <a:rPr lang="en-US" altLang="en-US" sz="1600" dirty="0">
                <a:cs typeface="ＭＳ Ｐゴシック" panose="020B0600070205080204" pitchFamily="34" charset="-128"/>
              </a:rPr>
              <a:t> (a new Activity). On clicking a book in the list, display it in yet another Activity to show the details of the book 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In the display Activity, add a button so that you can sort the list based on ascending or descending order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Add another button to search for </a:t>
            </a:r>
            <a:r>
              <a:rPr lang="en-US" altLang="en-US" sz="1600">
                <a:cs typeface="ＭＳ Ｐゴシック" panose="020B0600070205080204" pitchFamily="34" charset="-128"/>
              </a:rPr>
              <a:t>particular book </a:t>
            </a:r>
            <a:r>
              <a:rPr lang="en-US" altLang="en-US" sz="1600" dirty="0">
                <a:cs typeface="ＭＳ Ｐゴシック" panose="020B0600070205080204" pitchFamily="34" charset="-128"/>
              </a:rPr>
              <a:t>based on a search term and display the result in a new Activity</a:t>
            </a:r>
          </a:p>
          <a:p>
            <a:pPr lvl="1"/>
            <a:endParaRPr lang="en-US" altLang="en-US" sz="160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72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Sharing Data Through Content Providers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281255"/>
            <a:ext cx="8296275" cy="4441450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Think of a content provider as a data store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Using a content provider is the recommended way to share data across packages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Unlike a database, a content provider can use different ways to store its data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The data can be stored in a database, in files, or even over a network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Android ships with many useful content providers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Browser—Stores data such as browser bookmarks, browser history, and so on</a:t>
            </a:r>
          </a:p>
          <a:p>
            <a:pPr lvl="1"/>
            <a:r>
              <a:rPr lang="en-US" altLang="en-US" sz="1600" dirty="0" err="1">
                <a:cs typeface="ＭＳ Ｐゴシック" panose="020B0600070205080204" pitchFamily="34" charset="-128"/>
              </a:rPr>
              <a:t>CallLog</a:t>
            </a:r>
            <a:r>
              <a:rPr lang="en-US" altLang="en-US" sz="1600" dirty="0">
                <a:cs typeface="ＭＳ Ｐゴシック" panose="020B0600070205080204" pitchFamily="34" charset="-128"/>
              </a:rPr>
              <a:t>—Stores data such as missed calls, call details, and so on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Contacts—Stores contact details</a:t>
            </a:r>
          </a:p>
          <a:p>
            <a:pPr lvl="1"/>
            <a:r>
              <a:rPr lang="en-US" altLang="en-US" sz="1600" dirty="0" err="1">
                <a:cs typeface="ＭＳ Ｐゴシック" panose="020B0600070205080204" pitchFamily="34" charset="-128"/>
              </a:rPr>
              <a:t>MediaStore</a:t>
            </a:r>
            <a:r>
              <a:rPr lang="en-US" altLang="en-US" sz="1600" dirty="0">
                <a:cs typeface="ＭＳ Ｐゴシック" panose="020B0600070205080204" pitchFamily="34" charset="-128"/>
              </a:rPr>
              <a:t>—Stores media files such as audio, video, and images</a:t>
            </a:r>
          </a:p>
          <a:p>
            <a:pPr lvl="1"/>
            <a:r>
              <a:rPr lang="en-US" altLang="en-US" sz="1600" dirty="0">
                <a:cs typeface="ＭＳ Ｐゴシック" panose="020B0600070205080204" pitchFamily="34" charset="-128"/>
              </a:rPr>
              <a:t>Settings—Stores the device’s settings and preferences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1">
            <a:extLst>
              <a:ext uri="{FF2B5EF4-FFF2-40B4-BE49-F238E27FC236}">
                <a16:creationId xmlns:a16="http://schemas.microsoft.com/office/drawing/2014/main" id="{545EB4F4-BFCF-C544-AE8A-50F5C83851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EF7B01-E534-D542-A037-F0ADDBAE2CB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8B1A9E1E-B04D-AD4F-8191-AFB1129D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DAD6590-7DE3-A546-9E8C-DF538195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722406-55F4-3840-9CE0-A7F433450AD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916ECD2-776D-604A-816E-F49331C99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Query a Content Provider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0054E40-E870-F54E-939C-4652025E5D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1031874"/>
            <a:ext cx="8223500" cy="4988781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Query a content provider using Uniform Resource Identifier (URI):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standard_prefix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&gt;://&lt;authority&gt;/&lt;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data_path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&gt;/&lt;id&gt;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standard prefix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content providers is always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content://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authority</a:t>
            </a:r>
            <a:r>
              <a:rPr lang="en-US" altLang="en-US" sz="2000" dirty="0">
                <a:ea typeface="ＭＳ Ｐゴシック" panose="020B0600070205080204" pitchFamily="34" charset="-128"/>
              </a:rPr>
              <a:t> specifies the name of the content provider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An example would be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contacts</a:t>
            </a:r>
            <a:r>
              <a:rPr lang="en-US" altLang="en-US" sz="1600" dirty="0">
                <a:ea typeface="ＭＳ Ｐゴシック" panose="020B0600070205080204" pitchFamily="34" charset="-128"/>
              </a:rPr>
              <a:t> for the built-in Contacts content provider.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For third-party content providers, this could be the fully qualified name, such as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com.wrox.provider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com.jfdimarzio.provider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 path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specifies the kind of data requested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For example, if you are getting all the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ontacts</a:t>
            </a:r>
            <a:r>
              <a:rPr lang="en-US" altLang="en-US" sz="1600" dirty="0">
                <a:ea typeface="ＭＳ Ｐゴシック" panose="020B0600070205080204" pitchFamily="34" charset="-128"/>
              </a:rPr>
              <a:t> from the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Contacts</a:t>
            </a:r>
            <a:r>
              <a:rPr lang="en-US" altLang="en-US" sz="1600" dirty="0">
                <a:ea typeface="ＭＳ Ｐゴシック" panose="020B0600070205080204" pitchFamily="34" charset="-128"/>
              </a:rPr>
              <a:t> content provider then the data path would be people, and the URI would look like this: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content://contacts/people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id</a:t>
            </a:r>
            <a:r>
              <a:rPr lang="en-US" altLang="en-US" sz="2000" dirty="0">
                <a:ea typeface="ＭＳ Ｐゴシック" panose="020B0600070205080204" pitchFamily="34" charset="-128"/>
              </a:rPr>
              <a:t> specifies the specific record requested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For example, if you are looking for contact number 2 in the Contacts content provider, the URI would look like this: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content://contacts/people/2</a:t>
            </a: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1">
            <a:extLst>
              <a:ext uri="{FF2B5EF4-FFF2-40B4-BE49-F238E27FC236}">
                <a16:creationId xmlns:a16="http://schemas.microsoft.com/office/drawing/2014/main" id="{545EB4F4-BFCF-C544-AE8A-50F5C83851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EF7B01-E534-D542-A037-F0ADDBAE2CB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8B1A9E1E-B04D-AD4F-8191-AFB1129D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DAD6590-7DE3-A546-9E8C-DF538195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722406-55F4-3840-9CE0-A7F433450AD1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916ECD2-776D-604A-816E-F49331C99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Query a Content Provider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35605-0372-0A4D-866D-B96331E55AC4}"/>
              </a:ext>
            </a:extLst>
          </p:cNvPr>
          <p:cNvSpPr/>
          <p:nvPr/>
        </p:nvSpPr>
        <p:spPr>
          <a:xfrm>
            <a:off x="606175" y="4618619"/>
            <a:ext cx="8152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		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2E598D-9528-894F-B2B6-DE060BA18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04703"/>
              </p:ext>
            </p:extLst>
          </p:nvPr>
        </p:nvGraphicFramePr>
        <p:xfrm>
          <a:off x="457200" y="985452"/>
          <a:ext cx="800870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353">
                  <a:extLst>
                    <a:ext uri="{9D8B030D-6E8A-4147-A177-3AD203B41FA5}">
                      <a16:colId xmlns:a16="http://schemas.microsoft.com/office/drawing/2014/main" val="3689452725"/>
                    </a:ext>
                  </a:extLst>
                </a:gridCol>
                <a:gridCol w="4004353">
                  <a:extLst>
                    <a:ext uri="{9D8B030D-6E8A-4147-A177-3AD203B41FA5}">
                      <a16:colId xmlns:a16="http://schemas.microsoft.com/office/drawing/2014/main" val="198435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Query String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content://media/internal/images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Returns a list of the internal images on the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1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content://media/external/images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Returns a list of the images stored on the external storage (for example, SD card) on the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content://</a:t>
                      </a:r>
                      <a:r>
                        <a:rPr lang="en-US" dirty="0" err="1">
                          <a:latin typeface="Times" pitchFamily="2" charset="0"/>
                        </a:rPr>
                        <a:t>call_log</a:t>
                      </a:r>
                      <a:r>
                        <a:rPr lang="en-US" dirty="0">
                          <a:latin typeface="Times" pitchFamily="2" charset="0"/>
                        </a:rPr>
                        <a:t>/calls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Returns a list of calls registered in the Call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content://browser/bookmarks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Returns a list of bookmarks stored in the browser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7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7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AD310D0-EE4B-3841-83DF-D5C48EF0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Using a Content Provider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98B3B7D-04E0-B64D-8616-462696AC1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030288"/>
            <a:ext cx="3246437" cy="2020887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Create a new app and name it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UseProvider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activity_main.xml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0FC57-561F-DC4B-91A1-E5CA6AC98F3C}"/>
              </a:ext>
            </a:extLst>
          </p:cNvPr>
          <p:cNvSpPr/>
          <p:nvPr/>
        </p:nvSpPr>
        <p:spPr>
          <a:xfrm>
            <a:off x="3282595" y="1381170"/>
            <a:ext cx="5660203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/>
              <a:t>&lt;?</a:t>
            </a:r>
            <a:r>
              <a:rPr lang="en-US" sz="1200" dirty="0">
                <a:solidFill>
                  <a:srgbClr val="0000FF"/>
                </a:solidFill>
              </a:rPr>
              <a:t>xml version=</a:t>
            </a:r>
            <a:r>
              <a:rPr lang="en-US" sz="1200" dirty="0">
                <a:solidFill>
                  <a:srgbClr val="008000"/>
                </a:solidFill>
              </a:rPr>
              <a:t>"1.0" </a:t>
            </a:r>
            <a:r>
              <a:rPr lang="en-US" sz="1200" dirty="0">
                <a:solidFill>
                  <a:srgbClr val="0000FF"/>
                </a:solidFill>
              </a:rPr>
              <a:t>encoding=</a:t>
            </a:r>
            <a:r>
              <a:rPr lang="en-US" sz="1200" dirty="0">
                <a:solidFill>
                  <a:srgbClr val="008000"/>
                </a:solidFill>
              </a:rPr>
              <a:t>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 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/res/android"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err="1">
                <a:solidFill>
                  <a:srgbClr val="008000"/>
                </a:solidFill>
              </a:rPr>
              <a:t>apk</a:t>
            </a:r>
            <a:r>
              <a:rPr lang="en-US" sz="1200" dirty="0">
                <a:solidFill>
                  <a:srgbClr val="008000"/>
                </a:solidFill>
              </a:rPr>
              <a:t>/res-auto"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0000FF"/>
                </a:solidFill>
              </a:rPr>
              <a:t>xmlns: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"http://</a:t>
            </a:r>
            <a:r>
              <a:rPr lang="en-US" sz="1200" dirty="0" err="1">
                <a:solidFill>
                  <a:srgbClr val="008000"/>
                </a:solidFill>
              </a:rPr>
              <a:t>schemas.android.com</a:t>
            </a:r>
            <a:r>
              <a:rPr lang="en-US" sz="1200" dirty="0">
                <a:solidFill>
                  <a:srgbClr val="008000"/>
                </a:solidFill>
              </a:rPr>
              <a:t>/tools"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match_parent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match_parent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:context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com.wenbing.useprovider.MainActivity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>
                <a:solidFill>
                  <a:srgbClr val="000080"/>
                </a:solidFill>
              </a:rPr>
              <a:t>TextView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:text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TextView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"0dp"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"60dp"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contactName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:layout_marginStart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"63dp"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:layout_marginEnd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"63dp"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:layout_constraintBottom_toTopOf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contactID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:layout_marginBottom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"40dp"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:layout_constraintBottom_creator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AD310D0-EE4B-3841-83DF-D5C48EF0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Using a Content Provider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98B3B7D-04E0-B64D-8616-462696AC1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1030288"/>
            <a:ext cx="3246437" cy="2020887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activity_main.xml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2114-FDF0-FF42-BEA6-210650840CC4}"/>
              </a:ext>
            </a:extLst>
          </p:cNvPr>
          <p:cNvSpPr/>
          <p:nvPr/>
        </p:nvSpPr>
        <p:spPr>
          <a:xfrm>
            <a:off x="3806574" y="1030288"/>
            <a:ext cx="5070297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>
                <a:solidFill>
                  <a:srgbClr val="000080"/>
                </a:solidFill>
              </a:rPr>
              <a:t>TextView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:text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TextView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"0dp"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"64dp"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contactID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:layout_marginStart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"63dp"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:layout_constraintLeft_creator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:layout_marginEnd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"63dp"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:layout_constraintRight_creator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:layout_constraintBottom_toBottomOf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:layout_marginBottom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"56dp"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:layout_constraintBottom_creator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</a:p>
          <a:p>
            <a:r>
              <a:rPr lang="en-US" sz="1200" dirty="0"/>
              <a:t>&lt;</a:t>
            </a:r>
            <a:r>
              <a:rPr lang="en-US" sz="1200" dirty="0" err="1">
                <a:solidFill>
                  <a:srgbClr val="000080"/>
                </a:solidFill>
              </a:rPr>
              <a:t>ListView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:layout_height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"0dp"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:id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</a:t>
            </a:r>
            <a:r>
              <a:rPr lang="en-US" sz="1200" dirty="0" err="1">
                <a:solidFill>
                  <a:srgbClr val="008000"/>
                </a:solidFill>
              </a:rPr>
              <a:t>android:id</a:t>
            </a:r>
            <a:r>
              <a:rPr lang="en-US" sz="1200" dirty="0">
                <a:solidFill>
                  <a:srgbClr val="008000"/>
                </a:solidFill>
              </a:rPr>
              <a:t>/list"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:layout_width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wrap_content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:layout_constraintLeft_toLeftOf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:layout_constraintTop_toTopOf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:layout_constraintTop_creator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:layout_constraintRight_toRightOf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activity_main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app</a:t>
            </a:r>
            <a:r>
              <a:rPr lang="en-US" sz="1200" dirty="0" err="1">
                <a:solidFill>
                  <a:srgbClr val="0000FF"/>
                </a:solidFill>
              </a:rPr>
              <a:t>:layout_constraintBottom_toTopOf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"@+id/</a:t>
            </a:r>
            <a:r>
              <a:rPr lang="en-US" sz="1200" dirty="0" err="1">
                <a:solidFill>
                  <a:srgbClr val="008000"/>
                </a:solidFill>
              </a:rPr>
              <a:t>contactName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android</a:t>
            </a:r>
            <a:r>
              <a:rPr lang="en-US" sz="1200" dirty="0" err="1">
                <a:solidFill>
                  <a:srgbClr val="0000FF"/>
                </a:solidFill>
              </a:rPr>
              <a:t>:layout_marginBottom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"5dp"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 </a:t>
            </a:r>
            <a:r>
              <a:rPr lang="en-US" sz="1200" dirty="0" err="1">
                <a:solidFill>
                  <a:srgbClr val="660E7A"/>
                </a:solidFill>
              </a:rPr>
              <a:t>tools</a:t>
            </a:r>
            <a:r>
              <a:rPr lang="en-US" sz="1200" dirty="0" err="1">
                <a:solidFill>
                  <a:srgbClr val="0000FF"/>
                </a:solidFill>
              </a:rPr>
              <a:t>:layout_constraintBottom_creator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8000"/>
                </a:solidFill>
              </a:rPr>
              <a:t>"1"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&lt;/ </a:t>
            </a:r>
            <a:r>
              <a:rPr lang="en-US" sz="1200" dirty="0" err="1"/>
              <a:t>androidx.constraintlayout.widget.ConstraintLayout</a:t>
            </a:r>
            <a:r>
              <a:rPr lang="en-US" sz="1200"/>
              <a:t> 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155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AD310D0-EE4B-3841-83DF-D5C48EF0C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3911" y="431925"/>
            <a:ext cx="3508624" cy="569912"/>
          </a:xfrm>
        </p:spPr>
        <p:txBody>
          <a:bodyPr anchor="ctr"/>
          <a:lstStyle/>
          <a:p>
            <a:pPr eaLnBrk="1" hangingPunct="1"/>
            <a:r>
              <a:rPr lang="en-US" altLang="en-US" sz="3200" dirty="0"/>
              <a:t>Using a Content Provider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98B3B7D-04E0-B64D-8616-462696AC1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1443" y="1522413"/>
            <a:ext cx="3246437" cy="2020887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C38BC8-B422-104C-8167-5131B04A96A4}"/>
              </a:ext>
            </a:extLst>
          </p:cNvPr>
          <p:cNvSpPr/>
          <p:nvPr/>
        </p:nvSpPr>
        <p:spPr>
          <a:xfrm>
            <a:off x="3933825" y="277813"/>
            <a:ext cx="4859997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androidx.core.app.ActivityCompat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androidx.core.content.ContextCompat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androidx.loader.content.CursorLoader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android.Manifest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android.app.ListActivity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android.content.pm.PackageManager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android.database.Cursor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android.net.Uri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android.provider.ContactsContract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android.widget.CursorAdapter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android.widget.SimpleCursorAdapter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b="1" dirty="0" err="1"/>
              <a:t>ListActivity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final private int </a:t>
            </a:r>
            <a:r>
              <a:rPr lang="en-US" sz="1200" b="1" dirty="0">
                <a:solidFill>
                  <a:srgbClr val="660E7A"/>
                </a:solidFill>
              </a:rPr>
              <a:t>REQUEST_READ_CONTACTS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123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ContextCompat.</a:t>
            </a:r>
            <a:r>
              <a:rPr lang="en-US" sz="1200" i="1" dirty="0" err="1"/>
              <a:t>checkSelfPermission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Manifest.permission.</a:t>
            </a:r>
            <a:r>
              <a:rPr lang="en-US" sz="1200" b="1" i="1" dirty="0" err="1">
                <a:solidFill>
                  <a:srgbClr val="660E7A"/>
                </a:solidFill>
              </a:rPr>
              <a:t>READ_CONTACTS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    != </a:t>
            </a:r>
            <a:r>
              <a:rPr lang="en-US" sz="1200" dirty="0" err="1"/>
              <a:t>PackageManager.</a:t>
            </a:r>
            <a:r>
              <a:rPr lang="en-US" sz="1200" b="1" i="1" dirty="0" err="1">
                <a:solidFill>
                  <a:srgbClr val="660E7A"/>
                </a:solidFill>
              </a:rPr>
              <a:t>PERMISSION_GRANTED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ActivityCompat.</a:t>
            </a:r>
            <a:r>
              <a:rPr lang="en-US" sz="1200" i="1" dirty="0" err="1"/>
              <a:t>requestPermissions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String[]{</a:t>
            </a:r>
            <a:r>
              <a:rPr lang="en-US" sz="1200" dirty="0" err="1"/>
              <a:t>Manifest.permission.</a:t>
            </a:r>
            <a:r>
              <a:rPr lang="en-US" sz="1200" b="1" i="1" dirty="0" err="1">
                <a:solidFill>
                  <a:srgbClr val="660E7A"/>
                </a:solidFill>
              </a:rPr>
              <a:t>READ_CONTACTS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b="1" dirty="0">
                <a:solidFill>
                  <a:srgbClr val="660E7A"/>
                </a:solidFill>
              </a:rPr>
              <a:t>REQUEST_READ_CONTACTS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else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ListContacts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3801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>
            <a:extLst>
              <a:ext uri="{FF2B5EF4-FFF2-40B4-BE49-F238E27FC236}">
                <a16:creationId xmlns:a16="http://schemas.microsoft.com/office/drawing/2014/main" id="{5181799E-6274-264F-AA0B-62640B2BF8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BBA7C7-B43B-7E4C-BD80-BEB3E0FE59ED}" type="datetime1">
              <a:rPr lang="en-US" altLang="en-US" smtClean="0">
                <a:latin typeface="Garamond" panose="02020404030301010803" pitchFamily="18" charset="0"/>
              </a:rPr>
              <a:pPr/>
              <a:t>3/1/21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1DF07D73-D64C-6D49-B022-3F43904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AE3A4F1-F9D3-C342-BE44-9F1A010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AC14A2-EF0A-0747-8A39-9B81A9B56C3F}" type="slidenum">
              <a:rPr lang="en-US" altLang="en-US" smtClean="0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2E70B-0C4C-1643-9401-855FA3FC49AB}"/>
              </a:ext>
            </a:extLst>
          </p:cNvPr>
          <p:cNvSpPr/>
          <p:nvPr/>
        </p:nvSpPr>
        <p:spPr>
          <a:xfrm>
            <a:off x="457200" y="250988"/>
            <a:ext cx="8104811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onRequestPermissionsResult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requestCode</a:t>
            </a:r>
            <a:br>
              <a:rPr lang="en-US" sz="1200" dirty="0"/>
            </a:br>
            <a:r>
              <a:rPr lang="en-US" sz="1200" dirty="0"/>
              <a:t>            , String[] permissions,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dirty="0"/>
              <a:t>[] </a:t>
            </a:r>
            <a:r>
              <a:rPr lang="en-US" sz="1200" dirty="0" err="1"/>
              <a:t>grantResults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switch </a:t>
            </a:r>
            <a:r>
              <a:rPr lang="en-US" sz="1200" dirty="0"/>
              <a:t>(</a:t>
            </a:r>
            <a:r>
              <a:rPr lang="en-US" sz="1200" dirty="0" err="1"/>
              <a:t>requestCode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dirty="0">
                <a:solidFill>
                  <a:srgbClr val="660E7A"/>
                </a:solidFill>
              </a:rPr>
              <a:t>REQUEST_READ_CONTACTS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grantResults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 err="1"/>
              <a:t>PackageManager.</a:t>
            </a:r>
            <a:r>
              <a:rPr lang="en-US" sz="1200" b="1" i="1" dirty="0" err="1">
                <a:solidFill>
                  <a:srgbClr val="660E7A"/>
                </a:solidFill>
              </a:rPr>
              <a:t>PERMISSION_GRANTED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ListContacts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    } </a:t>
            </a:r>
            <a:r>
              <a:rPr lang="en-US" sz="1200" b="1" dirty="0">
                <a:solidFill>
                  <a:srgbClr val="000080"/>
                </a:solidFill>
              </a:rPr>
              <a:t>else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MainActivity.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"Permission Denied"</a:t>
            </a:r>
            <a:r>
              <a:rPr lang="en-US" sz="1200" dirty="0"/>
              <a:t>,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LENGTH_SHORT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    }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default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.onRequestPermissionsResult</a:t>
            </a:r>
            <a:r>
              <a:rPr lang="en-US" sz="1200" dirty="0"/>
              <a:t>(</a:t>
            </a:r>
            <a:r>
              <a:rPr lang="en-US" sz="1200" dirty="0" err="1"/>
              <a:t>requestCode</a:t>
            </a:r>
            <a:r>
              <a:rPr lang="en-US" sz="1200" dirty="0"/>
              <a:t>, permissions, </a:t>
            </a:r>
            <a:r>
              <a:rPr lang="en-US" sz="1200" dirty="0" err="1"/>
              <a:t>grantResults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ListContacts</a:t>
            </a:r>
            <a:r>
              <a:rPr lang="en-US" sz="1200" dirty="0"/>
              <a:t>(){</a:t>
            </a:r>
            <a:br>
              <a:rPr lang="en-US" sz="1200" dirty="0"/>
            </a:br>
            <a:r>
              <a:rPr lang="en-US" sz="1200" dirty="0"/>
              <a:t>        Uri </a:t>
            </a:r>
            <a:r>
              <a:rPr lang="en-US" sz="1200" dirty="0" err="1"/>
              <a:t>allContacts</a:t>
            </a:r>
            <a:r>
              <a:rPr lang="en-US" sz="1200" dirty="0"/>
              <a:t> = </a:t>
            </a:r>
            <a:r>
              <a:rPr lang="en-US" sz="1200" dirty="0" err="1"/>
              <a:t>Uri.</a:t>
            </a:r>
            <a:r>
              <a:rPr lang="en-US" sz="1200" i="1" dirty="0" err="1"/>
              <a:t>parse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"content://contacts/people"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Cursor c;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CursorLoader</a:t>
            </a:r>
            <a:r>
              <a:rPr lang="en-US" sz="1200" dirty="0"/>
              <a:t> </a:t>
            </a:r>
            <a:r>
              <a:rPr lang="en-US" sz="1200" dirty="0" err="1"/>
              <a:t>cursorLoader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b="1" dirty="0" err="1"/>
              <a:t>CursorLoader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b="1" dirty="0"/>
              <a:t>, </a:t>
            </a:r>
            <a:r>
              <a:rPr lang="en-US" sz="1200" b="1" dirty="0" err="1"/>
              <a:t>allContacts</a:t>
            </a:r>
            <a:r>
              <a:rPr lang="en-US" sz="1200" b="1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b="1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b="1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b="1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b="1" dirty="0"/>
              <a:t>);</a:t>
            </a:r>
            <a:br>
              <a:rPr lang="en-US" sz="1200" dirty="0"/>
            </a:br>
            <a:r>
              <a:rPr lang="en-US" sz="1200" dirty="0"/>
              <a:t>        c = </a:t>
            </a:r>
            <a:r>
              <a:rPr lang="en-US" sz="1200" dirty="0" err="1"/>
              <a:t>cursorLoader.loadInBackground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numberofrecords</a:t>
            </a:r>
            <a:r>
              <a:rPr lang="en-US" sz="1200" dirty="0"/>
              <a:t> = </a:t>
            </a:r>
            <a:r>
              <a:rPr lang="en-US" sz="1200" dirty="0" err="1"/>
              <a:t>c.getCount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System.</a:t>
            </a:r>
            <a:r>
              <a:rPr lang="en-US" sz="1200" b="1" i="1" dirty="0" err="1">
                <a:solidFill>
                  <a:srgbClr val="660E7A"/>
                </a:solidFill>
              </a:rPr>
              <a:t>out</a:t>
            </a:r>
            <a:r>
              <a:rPr lang="en-US" sz="1200" dirty="0" err="1"/>
              <a:t>.println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"number of contacts returned: "</a:t>
            </a:r>
            <a:r>
              <a:rPr lang="en-US" sz="1200" dirty="0"/>
              <a:t>+</a:t>
            </a:r>
            <a:r>
              <a:rPr lang="en-US" sz="1200" dirty="0" err="1"/>
              <a:t>numberofrecords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String[] columns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String[]{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ContactsContract.Contacts.</a:t>
            </a:r>
            <a:r>
              <a:rPr lang="en-US" sz="1200" b="1" i="1" dirty="0" err="1">
                <a:solidFill>
                  <a:srgbClr val="660E7A"/>
                </a:solidFill>
              </a:rPr>
              <a:t>DISPLAY_NAME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ContactsContract.Contacts.</a:t>
            </a:r>
            <a:r>
              <a:rPr lang="en-US" sz="1200" b="1" i="1" dirty="0" err="1">
                <a:solidFill>
                  <a:srgbClr val="660E7A"/>
                </a:solidFill>
              </a:rPr>
              <a:t>_ID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dirty="0"/>
              <a:t>[] views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dirty="0"/>
              <a:t>[]{</a:t>
            </a:r>
            <a:r>
              <a:rPr lang="en-US" sz="1200" dirty="0" err="1"/>
              <a:t>R.id.</a:t>
            </a:r>
            <a:r>
              <a:rPr lang="en-US" sz="1200" b="1" i="1" dirty="0" err="1">
                <a:solidFill>
                  <a:srgbClr val="660E7A"/>
                </a:solidFill>
              </a:rPr>
              <a:t>contactName</a:t>
            </a:r>
            <a:r>
              <a:rPr lang="en-US" sz="1200" dirty="0"/>
              <a:t>, </a:t>
            </a:r>
            <a:r>
              <a:rPr lang="en-US" sz="1200" dirty="0" err="1"/>
              <a:t>R.id.</a:t>
            </a:r>
            <a:r>
              <a:rPr lang="en-US" sz="1200" b="1" i="1" dirty="0" err="1">
                <a:solidFill>
                  <a:srgbClr val="660E7A"/>
                </a:solidFill>
              </a:rPr>
              <a:t>contactID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SimpleCursorAdapter</a:t>
            </a:r>
            <a:r>
              <a:rPr lang="en-US" sz="1200" dirty="0"/>
              <a:t> adapter;</a:t>
            </a:r>
            <a:br>
              <a:rPr lang="en-US" sz="1200" dirty="0"/>
            </a:br>
            <a:r>
              <a:rPr lang="en-US" sz="1200" dirty="0"/>
              <a:t>        adapter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SimpleCursorAdapter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, c, columns, views,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CursorAdapter.</a:t>
            </a:r>
            <a:r>
              <a:rPr lang="en-US" sz="1200" b="1" i="1" dirty="0" err="1">
                <a:solidFill>
                  <a:srgbClr val="660E7A"/>
                </a:solidFill>
              </a:rPr>
              <a:t>FLAG_REGISTER_CONTENT_OBSERVER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 err="1"/>
              <a:t>.setListAdapter</a:t>
            </a:r>
            <a:r>
              <a:rPr lang="en-US" sz="1200" dirty="0"/>
              <a:t>(adapter);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97D46-5F1F-7646-AC7F-BB238C7556AA}"/>
              </a:ext>
            </a:extLst>
          </p:cNvPr>
          <p:cNvSpPr/>
          <p:nvPr/>
        </p:nvSpPr>
        <p:spPr>
          <a:xfrm>
            <a:off x="4992491" y="4667909"/>
            <a:ext cx="39563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The </a:t>
            </a:r>
            <a:r>
              <a:rPr lang="en-US" sz="1600" dirty="0" err="1">
                <a:latin typeface="Times" pitchFamily="2" charset="0"/>
              </a:rPr>
              <a:t>SimpleCursorAdapter</a:t>
            </a:r>
            <a:r>
              <a:rPr lang="en-US" sz="1600" dirty="0">
                <a:latin typeface="Times" pitchFamily="2" charset="0"/>
              </a:rPr>
              <a:t> object maps a cursor to </a:t>
            </a:r>
            <a:r>
              <a:rPr lang="en-US" sz="1600" dirty="0" err="1">
                <a:latin typeface="Times" pitchFamily="2" charset="0"/>
              </a:rPr>
              <a:t>TextViews</a:t>
            </a:r>
            <a:r>
              <a:rPr lang="en-US" sz="1600" dirty="0">
                <a:latin typeface="Times" pitchFamily="2" charset="0"/>
              </a:rPr>
              <a:t> defined in your XML file (</a:t>
            </a:r>
            <a:r>
              <a:rPr lang="en-US" sz="1600" dirty="0" err="1">
                <a:latin typeface="Times" pitchFamily="2" charset="0"/>
              </a:rPr>
              <a:t>activity_main.xml</a:t>
            </a:r>
            <a:r>
              <a:rPr lang="en-US" sz="1600" dirty="0">
                <a:latin typeface="Times" pitchFamily="2" charset="0"/>
              </a:rPr>
              <a:t>)</a:t>
            </a:r>
            <a:endParaRPr lang="en-US" sz="1600" dirty="0">
              <a:effectLst/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1DBED-632F-FF48-8F04-29BA53D0064F}"/>
              </a:ext>
            </a:extLst>
          </p:cNvPr>
          <p:cNvSpPr/>
          <p:nvPr/>
        </p:nvSpPr>
        <p:spPr>
          <a:xfrm>
            <a:off x="3733800" y="5840166"/>
            <a:ext cx="457200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" pitchFamily="2" charset="0"/>
              </a:rPr>
              <a:t>The flag registers the adapter to be informed when there is a change in the content provider</a:t>
            </a:r>
            <a:endParaRPr lang="en-US" sz="16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288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52691239</TotalTime>
  <Words>5544</Words>
  <Application>Microsoft Macintosh PowerPoint</Application>
  <PresentationFormat>On-screen Show (4:3)</PresentationFormat>
  <Paragraphs>202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Garamond</vt:lpstr>
      <vt:lpstr>Helvetica</vt:lpstr>
      <vt:lpstr>Tahoma</vt:lpstr>
      <vt:lpstr>Times</vt:lpstr>
      <vt:lpstr>Times New Roman</vt:lpstr>
      <vt:lpstr>Wingdings</vt:lpstr>
      <vt:lpstr>Edge</vt:lpstr>
      <vt:lpstr>CIS 470 Mobile App Development</vt:lpstr>
      <vt:lpstr>Sharing Data Through Content Providers</vt:lpstr>
      <vt:lpstr>Sharing Data Through Content Providers</vt:lpstr>
      <vt:lpstr>Query a Content Provider</vt:lpstr>
      <vt:lpstr>Query a Content Provider</vt:lpstr>
      <vt:lpstr>Using a Content Provider</vt:lpstr>
      <vt:lpstr>Using a Content Provider</vt:lpstr>
      <vt:lpstr>Using a Content Provider</vt:lpstr>
      <vt:lpstr>PowerPoint Presentation</vt:lpstr>
      <vt:lpstr>Using a Content Provider</vt:lpstr>
      <vt:lpstr>Using a Content Provider</vt:lpstr>
      <vt:lpstr>Using a Content Provider</vt:lpstr>
      <vt:lpstr>Using a Content Provider</vt:lpstr>
      <vt:lpstr>Using a Content Provider</vt:lpstr>
      <vt:lpstr>Using a Content Provider</vt:lpstr>
      <vt:lpstr>Creating a Provider</vt:lpstr>
      <vt:lpstr>Creating a Provider</vt:lpstr>
      <vt:lpstr>Creating a Provider</vt:lpstr>
      <vt:lpstr>Creating a Provider</vt:lpstr>
      <vt:lpstr>Creating a Provider</vt:lpstr>
      <vt:lpstr>Creating a Provider</vt:lpstr>
      <vt:lpstr>Creating a Provider</vt:lpstr>
      <vt:lpstr>Creating a Provider</vt:lpstr>
      <vt:lpstr>Creating a Provider</vt:lpstr>
      <vt:lpstr>Creating a Provider</vt:lpstr>
      <vt:lpstr>PowerPoint Presentation</vt:lpstr>
      <vt:lpstr>Homework #15</vt:lpstr>
    </vt:vector>
  </TitlesOfParts>
  <Company>Cleveland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EEC685/785</dc:title>
  <dc:creator>Wenbing Zhao</dc:creator>
  <cp:lastModifiedBy>Wenbing Zhao</cp:lastModifiedBy>
  <cp:revision>2361</cp:revision>
  <dcterms:created xsi:type="dcterms:W3CDTF">2001-11-05T19:15:31Z</dcterms:created>
  <dcterms:modified xsi:type="dcterms:W3CDTF">2021-03-01T23:57:28Z</dcterms:modified>
</cp:coreProperties>
</file>