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7"/>
  </p:notesMasterIdLst>
  <p:handoutMasterIdLst>
    <p:handoutMasterId r:id="rId18"/>
  </p:handoutMasterIdLst>
  <p:sldIdLst>
    <p:sldId id="380" r:id="rId2"/>
    <p:sldId id="655" r:id="rId3"/>
    <p:sldId id="552" r:id="rId4"/>
    <p:sldId id="645" r:id="rId5"/>
    <p:sldId id="639" r:id="rId6"/>
    <p:sldId id="656" r:id="rId7"/>
    <p:sldId id="657" r:id="rId8"/>
    <p:sldId id="658" r:id="rId9"/>
    <p:sldId id="640" r:id="rId10"/>
    <p:sldId id="502" r:id="rId11"/>
    <p:sldId id="662" r:id="rId12"/>
    <p:sldId id="663" r:id="rId13"/>
    <p:sldId id="664" r:id="rId14"/>
    <p:sldId id="665" r:id="rId15"/>
    <p:sldId id="654" r:id="rId16"/>
  </p:sldIdLst>
  <p:sldSz cx="9144000" cy="6858000" type="screen4x3"/>
  <p:notesSz cx="9240838" cy="6954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28"/>
    <p:restoredTop sz="94762"/>
  </p:normalViewPr>
  <p:slideViewPr>
    <p:cSldViewPr snapToGrid="0">
      <p:cViewPr varScale="1">
        <p:scale>
          <a:sx n="120" d="100"/>
          <a:sy n="120" d="100"/>
        </p:scale>
        <p:origin x="1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1224" y="-90"/>
      </p:cViewPr>
      <p:guideLst>
        <p:guide orient="horz" pos="2191"/>
        <p:guide pos="29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7C49C48-85DA-EC40-977D-FB7B19A5B0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1027">
            <a:extLst>
              <a:ext uri="{FF2B5EF4-FFF2-40B4-BE49-F238E27FC236}">
                <a16:creationId xmlns:a16="http://schemas.microsoft.com/office/drawing/2014/main" id="{AE461553-17F7-B543-A8BB-EA04EF3DAE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9EBFD582-F700-1D4A-8DEF-2FA082A20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1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1029">
            <a:extLst>
              <a:ext uri="{FF2B5EF4-FFF2-40B4-BE49-F238E27FC236}">
                <a16:creationId xmlns:a16="http://schemas.microsoft.com/office/drawing/2014/main" id="{45081742-F052-0F4E-BBEB-579C0DA647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5182E-C327-4C45-A42A-7A1D49B92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4A82A-DDAD-9347-9BDF-5551ED7A8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C72F0D-C9E0-9B44-B4C5-F7BC5DF9DE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D9DE354-2733-E045-B620-EA1354C589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2288"/>
            <a:ext cx="3475038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9C0C5CA6-3EB6-3C44-9A66-8669B2BED2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3588"/>
            <a:ext cx="6777038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3857D9B4-82D4-D84B-8B14-3177850078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943C82AC-F0BA-6C46-8DAA-399E7DB23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7175"/>
            <a:ext cx="400526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580070-6692-DF42-9827-EAF67A307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6C16C3E-14DE-7A4B-A15E-B3499908B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03EF2-A088-A443-86DC-9E2F61F4E9B0}" type="slidenum">
              <a:rPr lang="en-US" altLang="en-US" smtClean="0">
                <a:latin typeface="Tahoma" panose="020B0604030504040204" pitchFamily="34" charset="0"/>
              </a:rPr>
              <a:pPr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6C2E69E-17F3-6C4C-A4BA-E2E8FFE48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DEB427-B0F2-6E49-9AA6-8D972EC1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6E82E636-8A7E-4043-8ECD-B93A7871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C31C7BA-771B-4B42-A0BA-5CA7E328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7C5FC9-4122-2840-977B-1E06FB379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26CF1-E866-C745-8148-43C9F1E8EDDD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756695-BDE3-1B4B-ADA2-8B44669A0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80E15B-154D-594C-9E18-D0336F2B03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BCDD-97B2-504B-B387-B150F6723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1FD70E-3845-4147-A87C-0954E670EF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04E2-5EBB-074A-997E-F8ADB74E61BB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7FE1E-65D9-1742-8DFE-5936F94C4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44A3C4-1230-1E46-9A32-AB8188EDD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9E61-F71A-9A43-B71D-6030FF347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7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5356A7-1686-774E-A958-2E8A4D4C0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9176-283E-F24B-BA8C-D947748788FE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09AC1D-BA04-A44A-973D-03F5E36A3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C301E-4451-A94B-A97A-0B882BA4B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88E0-2BAB-774A-8E48-BBCBA5884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28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69F8AA-E17B-A442-89A6-808916011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7131-565C-3047-9DAC-B2CC7F3FD5C6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84AFF-599A-EF49-B1A9-F3599AFA6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DD8EE-0C02-B244-B108-C17894976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8504-A83E-B541-A129-DB0AA22DB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86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21BE9-D322-1349-B4A2-98BAE99B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76D7-2B36-9C42-9343-C82AD5E184E4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751B2F-CFF9-6249-A4F5-7D68E5E7C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A30A2A-928A-7D4D-BF2B-A4218CAEA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18BEB-EDC1-AA42-9FC9-B2DA7AA87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17005-7BBF-2E48-8CB2-D8D63F1808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63AE-67FB-8549-99A9-273825BDFA30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5CDF3-B489-AB4D-AB44-B4A97D424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790E2-E3D6-DA48-B24E-96A841E5D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EAA4-89E5-2E45-8DF7-DFA6E03B8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0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080E15-D783-DA4D-8EEE-7F866106E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BDA87-EE66-714A-AAC7-C7F2BD5AB863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1EF12A-EA37-684D-9F97-4309EB1E4B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BE45BD-6957-6447-99AA-8F334092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4A35-8A31-DF48-83F1-09D1FE221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F852E-5696-AE49-B22E-7F9CD016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12A7-6565-EA4E-B5FB-D39102693230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A1A467-B13F-A142-8022-E386C351A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C754-AC25-1143-99A6-79E99AEEF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258-C557-5E43-9496-16214AE46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0EF79E-9B5D-5C47-A2BA-12D4016BD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12237-504E-DB40-9BE0-57D080748131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D5A902-EB4E-8A4B-8B42-10BF3187E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08243C-52C5-274C-89AF-813782A37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A7C8-B56F-DB4E-AA7F-38D65258F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FC70-DB2D-C547-9753-9BCDBD591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6FD4-D850-0A47-9EF7-DE371A760682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45F31-901C-E24D-9E94-3E87515B8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75AC9-DAED-154F-92BF-A20ECE6B6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E2612-6353-4044-A905-F5BA9A938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E294A-4F42-094D-A6A8-C54436141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DF922-0AE7-B845-8EC0-FAB31299E479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389A-CCA6-DF4A-9C03-BB3C68742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D26CF-7396-C544-BFE5-A487B48D5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EAE6D-6872-F740-9E0B-C60D6C19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1D2590-5359-F34B-9EB0-98E84A9D5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30AC37-9673-9C4B-8D4A-C6CFB39E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764912E-419C-7A4F-9B36-BAE5D5FFB4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EC89779D-F813-1749-B64A-3BF762AE0ABD}" type="datetime1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FD6C920-402B-184B-9246-681D3836A7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CIS 470: Mobile App Development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FAA1A7C-F3AA-314A-84D6-75E34A016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>
              <a:defRPr/>
            </a:pPr>
            <a:fld id="{5802A126-7D75-F546-A702-C6B22F0C6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ABC95582-AF4D-4342-8DF5-8C107215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4429489-EE71-5F40-A0AC-1F6C5596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F4B948FF-3777-C64F-8097-5C7F967FA8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6100" y="444500"/>
            <a:ext cx="8597900" cy="1473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CIS 470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</a:b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Mobile App Development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053F3EA-FDF9-B04E-995B-9F915D08F9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87400" y="2752725"/>
            <a:ext cx="7594600" cy="330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Lecture 14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Wenbing Zhao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Department of Electrical Engineering and Computer Science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Cleveland </a:t>
            </a:r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State University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3" name="Date Placeholder 1">
            <a:extLst>
              <a:ext uri="{FF2B5EF4-FFF2-40B4-BE49-F238E27FC236}">
                <a16:creationId xmlns:a16="http://schemas.microsoft.com/office/drawing/2014/main" id="{9D0EBFF5-750B-FD43-AA54-394080CBD2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66BD6-AB38-D846-81AA-21D36E2F26A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5364" name="Footer Placeholder 2">
            <a:extLst>
              <a:ext uri="{FF2B5EF4-FFF2-40B4-BE49-F238E27FC236}">
                <a16:creationId xmlns:a16="http://schemas.microsoft.com/office/drawing/2014/main" id="{43F109B6-404A-E54F-8B6C-6C805BA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3581400D-3C68-5F4C-9F6A-9EC691F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260F2B-34CF-064F-A761-42FDD5EEB13C}" type="slidenum">
              <a:rPr lang="en-US" altLang="en-US" smtClean="0">
                <a:latin typeface="Garamond" panose="02020404030301010803" pitchFamily="18" charset="0"/>
              </a:rPr>
              <a:pPr/>
              <a:t>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Consuming JSON Services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281255"/>
            <a:ext cx="4669605" cy="4441450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XML is expensive both for decoding and transmission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JSON is a concise representation of XML document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Create another app and name it JSON</a:t>
            </a:r>
          </a:p>
          <a:p>
            <a:r>
              <a:rPr lang="en-US" altLang="en-US" sz="2000" dirty="0">
                <a:cs typeface="ＭＳ Ｐゴシック" panose="020B0600070205080204" pitchFamily="34" charset="-128"/>
              </a:rPr>
              <a:t>Add INTERNET permission in manifest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2D1D7-41F1-1A47-A9D7-982BA4D9AC55}"/>
              </a:ext>
            </a:extLst>
          </p:cNvPr>
          <p:cNvSpPr/>
          <p:nvPr/>
        </p:nvSpPr>
        <p:spPr>
          <a:xfrm>
            <a:off x="5126804" y="1135064"/>
            <a:ext cx="3400746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[</a:t>
            </a:r>
          </a:p>
          <a:p>
            <a:r>
              <a:rPr lang="en-US" sz="1400" dirty="0">
                <a:latin typeface="Times" pitchFamily="2" charset="0"/>
              </a:rPr>
              <a:t>{</a:t>
            </a:r>
          </a:p>
          <a:p>
            <a:r>
              <a:rPr lang="en-US" sz="1400" dirty="0">
                <a:latin typeface="Times" pitchFamily="2" charset="0"/>
              </a:rPr>
              <a:t>"appeId":"1",</a:t>
            </a:r>
          </a:p>
          <a:p>
            <a:r>
              <a:rPr lang="en-US" sz="1400" dirty="0">
                <a:latin typeface="Times" pitchFamily="2" charset="0"/>
              </a:rPr>
              <a:t>"survId":"1",</a:t>
            </a:r>
          </a:p>
          <a:p>
            <a:r>
              <a:rPr lang="en-US" sz="1400" dirty="0">
                <a:latin typeface="Times" pitchFamily="2" charset="0"/>
              </a:rPr>
              <a:t>"location":"",</a:t>
            </a:r>
          </a:p>
          <a:p>
            <a:r>
              <a:rPr lang="en-US" sz="1400" dirty="0">
                <a:latin typeface="Times" pitchFamily="2" charset="0"/>
              </a:rPr>
              <a:t>"surveyDate":"2008-03 14",</a:t>
            </a:r>
          </a:p>
          <a:p>
            <a:r>
              <a:rPr lang="en-US" sz="1400" dirty="0">
                <a:latin typeface="Times" pitchFamily="2" charset="0"/>
              </a:rPr>
              <a:t>"surveyTime":"12:19:47",</a:t>
            </a:r>
          </a:p>
          <a:p>
            <a:r>
              <a:rPr lang="en-US" sz="1400" dirty="0">
                <a:latin typeface="Times" pitchFamily="2" charset="0"/>
              </a:rPr>
              <a:t>"inputUserId":"1",</a:t>
            </a:r>
          </a:p>
          <a:p>
            <a:r>
              <a:rPr lang="en-US" sz="1400" dirty="0">
                <a:latin typeface="Times" pitchFamily="2" charset="0"/>
              </a:rPr>
              <a:t>"inputTime":"2008-03-14 12:21:51",</a:t>
            </a:r>
          </a:p>
          <a:p>
            <a:r>
              <a:rPr lang="en-US" sz="1400" dirty="0">
                <a:latin typeface="Times" pitchFamily="2" charset="0"/>
              </a:rPr>
              <a:t>"modifyTime":"0000-00-00 00:00:00”</a:t>
            </a:r>
          </a:p>
          <a:p>
            <a:r>
              <a:rPr lang="en-US" sz="1400" dirty="0">
                <a:latin typeface="Times" pitchFamily="2" charset="0"/>
              </a:rPr>
              <a:t>},</a:t>
            </a:r>
          </a:p>
          <a:p>
            <a:r>
              <a:rPr lang="en-US" sz="1400" dirty="0">
                <a:latin typeface="Times" pitchFamily="2" charset="0"/>
              </a:rPr>
              <a:t>{</a:t>
            </a:r>
          </a:p>
          <a:p>
            <a:r>
              <a:rPr lang="en-US" sz="1400" dirty="0">
                <a:latin typeface="Times" pitchFamily="2" charset="0"/>
              </a:rPr>
              <a:t>"appeId":"2",</a:t>
            </a:r>
          </a:p>
          <a:p>
            <a:r>
              <a:rPr lang="en-US" sz="1400" dirty="0">
                <a:latin typeface="Times" pitchFamily="2" charset="0"/>
              </a:rPr>
              <a:t>"survId":"32",</a:t>
            </a:r>
          </a:p>
          <a:p>
            <a:r>
              <a:rPr lang="en-US" sz="1400" dirty="0">
                <a:latin typeface="Times" pitchFamily="2" charset="0"/>
              </a:rPr>
              <a:t>"location":"",</a:t>
            </a:r>
          </a:p>
          <a:p>
            <a:r>
              <a:rPr lang="en-US" sz="1400" dirty="0">
                <a:latin typeface="Times" pitchFamily="2" charset="0"/>
              </a:rPr>
              <a:t>"surveyDate":"2008-03-14",</a:t>
            </a:r>
          </a:p>
          <a:p>
            <a:r>
              <a:rPr lang="en-US" sz="1400" dirty="0">
                <a:latin typeface="Times" pitchFamily="2" charset="0"/>
              </a:rPr>
              <a:t>"surveyTime":"22:43:09",</a:t>
            </a:r>
          </a:p>
          <a:p>
            <a:r>
              <a:rPr lang="en-US" sz="1400" dirty="0">
                <a:latin typeface="Times" pitchFamily="2" charset="0"/>
              </a:rPr>
              <a:t>"inputUserId":"32",</a:t>
            </a:r>
          </a:p>
          <a:p>
            <a:r>
              <a:rPr lang="en-US" sz="1400" dirty="0">
                <a:latin typeface="Times" pitchFamily="2" charset="0"/>
              </a:rPr>
              <a:t>"inputTime":"2008-03-14 22:43:37",</a:t>
            </a:r>
          </a:p>
          <a:p>
            <a:r>
              <a:rPr lang="en-US" sz="1400" dirty="0">
                <a:latin typeface="Times" pitchFamily="2" charset="0"/>
              </a:rPr>
              <a:t>"modifyTime":"0000-00-00 00:00:00"</a:t>
            </a:r>
          </a:p>
          <a:p>
            <a:r>
              <a:rPr lang="en-US" sz="1400" dirty="0">
                <a:latin typeface="Times" pitchFamily="2" charset="0"/>
              </a:rPr>
              <a:t>}</a:t>
            </a:r>
          </a:p>
          <a:p>
            <a:r>
              <a:rPr lang="en-US" sz="1400" dirty="0">
                <a:latin typeface="Times" pitchFamily="2" charset="0"/>
              </a:rPr>
              <a:t>]</a:t>
            </a:r>
            <a:endParaRPr lang="en-US" sz="1400" dirty="0">
              <a:effectLst/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407914"/>
            <a:ext cx="3416158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Consuming JSON Services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528011"/>
            <a:ext cx="3231223" cy="4194694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C40D3-47BD-4642-B254-503D72E52A53}"/>
              </a:ext>
            </a:extLst>
          </p:cNvPr>
          <p:cNvSpPr/>
          <p:nvPr/>
        </p:nvSpPr>
        <p:spPr>
          <a:xfrm>
            <a:off x="4034320" y="644392"/>
            <a:ext cx="4893922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android.os.AsyncTask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org.json.JSONArray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org.json.JSONObject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java.io.BufferedInputStream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java.io.BufferedReader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java.io.IOException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java.io.InputStream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java.io.InputStreamReader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java.net.HttpURLConnection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java.net.MalformedURLException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java.net.URL</a:t>
            </a:r>
            <a:r>
              <a:rPr lang="en-US" sz="1200" dirty="0"/>
              <a:t>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AppCompatActivity</a:t>
            </a:r>
            <a:r>
              <a:rPr lang="en-US" sz="1200" dirty="0"/>
              <a:t> {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ReadJSONFeedTask</a:t>
            </a:r>
            <a:r>
              <a:rPr lang="en-US" sz="1200" dirty="0"/>
              <a:t>().execute(</a:t>
            </a:r>
            <a:br>
              <a:rPr lang="en-US" sz="1200" dirty="0"/>
            </a:br>
            <a:r>
              <a:rPr lang="en-US" sz="1200" dirty="0"/>
              <a:t> 	"https://</a:t>
            </a:r>
            <a:r>
              <a:rPr lang="en-US" sz="1200" dirty="0" err="1"/>
              <a:t>api.androidhive.info</a:t>
            </a:r>
            <a:r>
              <a:rPr lang="en-US" sz="1200" dirty="0"/>
              <a:t>/contacts/");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39247-F8A2-3E46-9F59-2A86CF1FA49A}"/>
              </a:ext>
            </a:extLst>
          </p:cNvPr>
          <p:cNvSpPr/>
          <p:nvPr/>
        </p:nvSpPr>
        <p:spPr>
          <a:xfrm>
            <a:off x="4015884" y="246922"/>
            <a:ext cx="450079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www.tutorialspoint.com</a:t>
            </a:r>
            <a:r>
              <a:rPr lang="en-US" sz="1200" dirty="0"/>
              <a:t>/android/</a:t>
            </a:r>
            <a:r>
              <a:rPr lang="en-US" sz="1200" dirty="0" err="1"/>
              <a:t>android_json_parser.htm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678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4"/>
            <a:ext cx="3416158" cy="990832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Consuming JSON Services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443789"/>
            <a:ext cx="3231223" cy="4278916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5E397-C8D8-7041-9DAC-F3825FA21E8C}"/>
              </a:ext>
            </a:extLst>
          </p:cNvPr>
          <p:cNvSpPr/>
          <p:nvPr/>
        </p:nvSpPr>
        <p:spPr>
          <a:xfrm>
            <a:off x="3673011" y="440946"/>
            <a:ext cx="4693578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public </a:t>
            </a:r>
            <a:r>
              <a:rPr lang="en-US" sz="1200" dirty="0"/>
              <a:t>String </a:t>
            </a:r>
            <a:r>
              <a:rPr lang="en-US" sz="1200" dirty="0" err="1"/>
              <a:t>readJSONFeed</a:t>
            </a:r>
            <a:r>
              <a:rPr lang="en-US" sz="1200" dirty="0"/>
              <a:t>(String address) {</a:t>
            </a:r>
            <a:br>
              <a:rPr lang="en-US" sz="1200" dirty="0"/>
            </a:br>
            <a:r>
              <a:rPr lang="en-US" sz="1200" dirty="0"/>
              <a:t>    URL </a:t>
            </a:r>
            <a:r>
              <a:rPr lang="en-US" sz="1200" dirty="0" err="1"/>
              <a:t>url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url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URL(address);</a:t>
            </a:r>
            <a:br>
              <a:rPr lang="en-US" sz="1200" dirty="0"/>
            </a:br>
            <a:r>
              <a:rPr lang="en-US" sz="1200" dirty="0"/>
              <a:t>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MalformedURLException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StringBuilder</a:t>
            </a:r>
            <a:r>
              <a:rPr lang="en-US" sz="1200" dirty="0"/>
              <a:t> </a:t>
            </a:r>
            <a:r>
              <a:rPr lang="en-US" sz="1200" dirty="0" err="1"/>
              <a:t>stringBuilder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StringBuilder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HttpURLConnection</a:t>
            </a:r>
            <a:r>
              <a:rPr lang="en-US" sz="1200" dirty="0"/>
              <a:t> </a:t>
            </a:r>
            <a:r>
              <a:rPr lang="en-US" sz="1200" dirty="0" err="1"/>
              <a:t>urlConnection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urlConnection</a:t>
            </a:r>
            <a:r>
              <a:rPr lang="en-US" sz="1200" dirty="0"/>
              <a:t> = (</a:t>
            </a:r>
            <a:r>
              <a:rPr lang="en-US" sz="1200" dirty="0" err="1"/>
              <a:t>HttpURLConnection</a:t>
            </a:r>
            <a:r>
              <a:rPr lang="en-US" sz="1200" dirty="0"/>
              <a:t>) </a:t>
            </a:r>
            <a:r>
              <a:rPr lang="en-US" sz="1200" dirty="0" err="1"/>
              <a:t>url.openConnection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InputStream</a:t>
            </a:r>
            <a:r>
              <a:rPr lang="en-US" sz="1200" dirty="0"/>
              <a:t> content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BufferedInputStream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urlConnection.getInputStream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BufferedReader</a:t>
            </a:r>
            <a:r>
              <a:rPr lang="en-US" sz="1200" dirty="0"/>
              <a:t> reader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BufferedReader</a:t>
            </a:r>
            <a:r>
              <a:rPr lang="en-US" sz="1200" dirty="0"/>
              <a:t>(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InputStreamReader</a:t>
            </a:r>
            <a:r>
              <a:rPr lang="en-US" sz="1200" dirty="0"/>
              <a:t>(content));</a:t>
            </a:r>
            <a:br>
              <a:rPr lang="en-US" sz="1200" dirty="0"/>
            </a:br>
            <a:r>
              <a:rPr lang="en-US" sz="1200" dirty="0"/>
              <a:t>        String line;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((line = </a:t>
            </a:r>
            <a:r>
              <a:rPr lang="en-US" sz="1200" dirty="0" err="1"/>
              <a:t>reader.readLine</a:t>
            </a:r>
            <a:r>
              <a:rPr lang="en-US" sz="1200" dirty="0"/>
              <a:t>()) !=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stringBuilder.append</a:t>
            </a:r>
            <a:r>
              <a:rPr lang="en-US" sz="1200" dirty="0"/>
              <a:t>(line);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 </a:t>
            </a:r>
            <a:r>
              <a:rPr lang="en-US" sz="1200" b="1" dirty="0">
                <a:solidFill>
                  <a:srgbClr val="000080"/>
                </a:solidFill>
              </a:rPr>
              <a:t>finally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urlConnection.disconnect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/>
              <a:t>stringBuilder.toString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81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4731" y="390057"/>
            <a:ext cx="3416158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Consuming JSON Services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D0050F9-690B-0044-81C8-3AE426949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1540041"/>
            <a:ext cx="3231223" cy="4182663"/>
          </a:xfrm>
        </p:spPr>
        <p:txBody>
          <a:bodyPr/>
          <a:lstStyle/>
          <a:p>
            <a:r>
              <a:rPr lang="en-US" altLang="en-US" sz="2000" dirty="0">
                <a:cs typeface="ＭＳ Ｐゴシック" panose="020B0600070205080204" pitchFamily="34" charset="-128"/>
              </a:rPr>
              <a:t>Modify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MainActivity.java</a:t>
            </a:r>
            <a:endParaRPr lang="en-US" altLang="en-US" sz="200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97CDC-4126-A142-B7EC-7F165EC4D52B}"/>
              </a:ext>
            </a:extLst>
          </p:cNvPr>
          <p:cNvSpPr/>
          <p:nvPr/>
        </p:nvSpPr>
        <p:spPr>
          <a:xfrm>
            <a:off x="3544584" y="579911"/>
            <a:ext cx="5496674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private class </a:t>
            </a:r>
            <a:r>
              <a:rPr lang="en-US" sz="1200" dirty="0" err="1"/>
              <a:t>ReadJSONFeedTask</a:t>
            </a:r>
            <a:r>
              <a:rPr lang="en-US" sz="1200" dirty="0"/>
              <a:t> extends </a:t>
            </a:r>
            <a:r>
              <a:rPr lang="en-US" sz="1200" dirty="0" err="1"/>
              <a:t>AsyncTask</a:t>
            </a:r>
            <a:r>
              <a:rPr lang="en-US" sz="1200" dirty="0"/>
              <a:t>&lt;String, Void, String&gt; {</a:t>
            </a:r>
            <a:br>
              <a:rPr lang="en-US" sz="1200" dirty="0"/>
            </a:br>
            <a:r>
              <a:rPr lang="en-US" sz="1200" dirty="0"/>
              <a:t>        protected String </a:t>
            </a:r>
            <a:r>
              <a:rPr lang="en-US" sz="1200" dirty="0" err="1"/>
              <a:t>doInBackground</a:t>
            </a:r>
            <a:r>
              <a:rPr lang="en-US" sz="1200" dirty="0"/>
              <a:t>(String... </a:t>
            </a:r>
            <a:r>
              <a:rPr lang="en-US" sz="1200" dirty="0" err="1"/>
              <a:t>urls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return </a:t>
            </a:r>
            <a:r>
              <a:rPr lang="en-US" sz="1200" dirty="0" err="1"/>
              <a:t>readJSONFeed</a:t>
            </a:r>
            <a:r>
              <a:rPr lang="en-US" sz="1200" dirty="0"/>
              <a:t>(</a:t>
            </a:r>
            <a:r>
              <a:rPr lang="en-US" sz="1200" dirty="0" err="1"/>
              <a:t>urls</a:t>
            </a:r>
            <a:r>
              <a:rPr lang="en-US" sz="1200" dirty="0"/>
              <a:t>[0]);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protected void </a:t>
            </a:r>
            <a:r>
              <a:rPr lang="en-US" sz="1200" dirty="0" err="1"/>
              <a:t>onPostExecute</a:t>
            </a:r>
            <a:r>
              <a:rPr lang="en-US" sz="1200" dirty="0"/>
              <a:t>(String result) {</a:t>
            </a:r>
            <a:br>
              <a:rPr lang="en-US" sz="1200" dirty="0"/>
            </a:br>
            <a:r>
              <a:rPr lang="en-US" sz="1200" dirty="0"/>
              <a:t>            try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System.</a:t>
            </a:r>
            <a:r>
              <a:rPr lang="en-US" sz="1200" i="1" dirty="0" err="1"/>
              <a:t>out</a:t>
            </a:r>
            <a:r>
              <a:rPr lang="en-US" sz="1200" dirty="0" err="1"/>
              <a:t>.println</a:t>
            </a:r>
            <a:r>
              <a:rPr lang="en-US" sz="1200" dirty="0"/>
              <a:t>("result: "+result);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JSONObject</a:t>
            </a:r>
            <a:r>
              <a:rPr lang="en-US" sz="1200" dirty="0"/>
              <a:t> </a:t>
            </a:r>
            <a:r>
              <a:rPr lang="en-US" sz="1200" dirty="0" err="1"/>
              <a:t>jsonObj</a:t>
            </a:r>
            <a:r>
              <a:rPr lang="en-US" sz="1200" dirty="0"/>
              <a:t> = new </a:t>
            </a:r>
            <a:r>
              <a:rPr lang="en-US" sz="1200" dirty="0" err="1"/>
              <a:t>JSONObject</a:t>
            </a:r>
            <a:r>
              <a:rPr lang="en-US" sz="1200" dirty="0"/>
              <a:t>(result);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JSONArray</a:t>
            </a:r>
            <a:r>
              <a:rPr lang="en-US" sz="1200" dirty="0"/>
              <a:t> contacts = </a:t>
            </a:r>
            <a:r>
              <a:rPr lang="en-US" sz="1200" dirty="0" err="1"/>
              <a:t>jsonObj.getJSONArray</a:t>
            </a:r>
            <a:r>
              <a:rPr lang="en-US" sz="1200" dirty="0"/>
              <a:t>("contacts");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Log.</a:t>
            </a:r>
            <a:r>
              <a:rPr lang="en-US" sz="1200" i="1" dirty="0" err="1"/>
              <a:t>i</a:t>
            </a:r>
            <a:r>
              <a:rPr lang="en-US" sz="1200" dirty="0"/>
              <a:t>("JSON", "Number of contacts in feed: " +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dirty="0" err="1"/>
              <a:t>contacts.length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    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contacts.length</a:t>
            </a:r>
            <a:r>
              <a:rPr lang="en-US" sz="1200" dirty="0"/>
              <a:t>();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JSONObject</a:t>
            </a:r>
            <a:r>
              <a:rPr lang="en-US" sz="1200" dirty="0"/>
              <a:t> </a:t>
            </a:r>
            <a:r>
              <a:rPr lang="en-US" sz="1200" dirty="0" err="1"/>
              <a:t>tmp</a:t>
            </a:r>
            <a:r>
              <a:rPr lang="en-US" sz="1200" dirty="0"/>
              <a:t> = </a:t>
            </a:r>
            <a:r>
              <a:rPr lang="en-US" sz="1200" dirty="0" err="1"/>
              <a:t>contacts.getJSONObject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</a:t>
            </a:r>
            <a:br>
              <a:rPr lang="en-US" sz="1200" dirty="0"/>
            </a:br>
            <a:r>
              <a:rPr lang="en-US" sz="1200" dirty="0"/>
              <a:t>                            </a:t>
            </a:r>
            <a:r>
              <a:rPr lang="en-US" sz="1200" dirty="0" err="1"/>
              <a:t>tmp.getString</a:t>
            </a:r>
            <a:r>
              <a:rPr lang="en-US" sz="1200" dirty="0"/>
              <a:t>("name") +</a:t>
            </a:r>
            <a:br>
              <a:rPr lang="en-US" sz="1200" dirty="0"/>
            </a:br>
            <a:r>
              <a:rPr lang="en-US" sz="1200" dirty="0"/>
              <a:t>                                    " - " + </a:t>
            </a:r>
            <a:r>
              <a:rPr lang="en-US" sz="1200" dirty="0" err="1"/>
              <a:t>tmp.getString</a:t>
            </a:r>
            <a:r>
              <a:rPr lang="en-US" sz="1200" dirty="0"/>
              <a:t>("email"),</a:t>
            </a:r>
            <a:br>
              <a:rPr lang="en-US" sz="1200" dirty="0"/>
            </a:br>
            <a:r>
              <a:rPr lang="en-US" sz="1200" dirty="0"/>
              <a:t>            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LENGTH_SHORT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    }</a:t>
            </a:r>
            <a:br>
              <a:rPr lang="en-US" sz="1200" dirty="0"/>
            </a:br>
            <a:r>
              <a:rPr lang="en-US" sz="1200" dirty="0"/>
              <a:t>            } catch (Exception e)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6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Homework#</a:t>
            </a:r>
            <a:r>
              <a:rPr lang="en-US" altLang="zh-CN" sz="3600" dirty="0"/>
              <a:t>17</a:t>
            </a:r>
            <a:endParaRPr lang="en-US" altLang="en-US" sz="3600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108869"/>
            <a:ext cx="8621128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Modify the JSON app: instead of displaying the list of contacts in a sequence of toasts, store the contacts in an array and display them in a </a:t>
            </a:r>
            <a:r>
              <a:rPr lang="en-US" altLang="en-US" sz="2400" dirty="0" err="1">
                <a:cs typeface="ＭＳ Ｐゴシック" panose="020B0600070205080204" pitchFamily="34" charset="-128"/>
              </a:rPr>
              <a:t>ListView</a:t>
            </a:r>
            <a:r>
              <a:rPr lang="en-US" altLang="en-US" sz="2400" dirty="0">
                <a:cs typeface="ＭＳ Ｐゴシック" panose="020B0600070205080204" pitchFamily="34" charset="-128"/>
              </a:rPr>
              <a:t> nicely as part of the layout for the main activity</a:t>
            </a: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40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91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Extra credit assignment #2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108869"/>
            <a:ext cx="8621128" cy="5062538"/>
          </a:xfrm>
        </p:spPr>
        <p:txBody>
          <a:bodyPr/>
          <a:lstStyle/>
          <a:p>
            <a:r>
              <a:rPr lang="en-US" altLang="en-US" sz="2400" dirty="0">
                <a:cs typeface="ＭＳ Ｐゴシック" panose="020B0600070205080204" pitchFamily="34" charset="-128"/>
              </a:rPr>
              <a:t>Modify the Networking app: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Load a webpage that has at least two images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Analyze the text received and find the &lt;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img</a:t>
            </a:r>
            <a:r>
              <a:rPr lang="en-US" altLang="en-US" sz="2000" dirty="0">
                <a:cs typeface="ＭＳ Ｐゴシック" panose="020B0600070205080204" pitchFamily="34" charset="-128"/>
              </a:rPr>
              <a:t>&gt; component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Analyze the html page received and fetch every images referenced by the page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Store the fetched images in a Bitmap array</a:t>
            </a: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Display the thumbnail images in a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GridView</a:t>
            </a:r>
            <a:endParaRPr lang="en-US" altLang="en-US" sz="2000" dirty="0">
              <a:cs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cs typeface="ＭＳ Ｐゴシック" panose="020B0600070205080204" pitchFamily="34" charset="-128"/>
              </a:rPr>
              <a:t>On touching each thumbnail in the </a:t>
            </a:r>
            <a:r>
              <a:rPr lang="en-US" altLang="en-US" sz="2000" dirty="0" err="1">
                <a:cs typeface="ＭＳ Ｐゴシック" panose="020B0600070205080204" pitchFamily="34" charset="-128"/>
              </a:rPr>
              <a:t>GridView</a:t>
            </a:r>
            <a:r>
              <a:rPr lang="en-US" altLang="en-US" sz="2000" dirty="0">
                <a:cs typeface="ＭＳ Ｐゴシック" panose="020B0600070205080204" pitchFamily="34" charset="-128"/>
              </a:rPr>
              <a:t>, display the full image</a:t>
            </a:r>
          </a:p>
          <a:p>
            <a:pPr lvl="1"/>
            <a:endParaRPr lang="en-US" altLang="en-US" sz="2000" dirty="0">
              <a:cs typeface="ＭＳ Ｐゴシック" panose="020B0600070205080204" pitchFamily="34" charset="-128"/>
            </a:endParaRPr>
          </a:p>
          <a:p>
            <a:endParaRPr lang="en-US" altLang="en-US" sz="2400" dirty="0">
              <a:cs typeface="ＭＳ Ｐゴシック" panose="020B0600070205080204" pitchFamily="34" charset="-128"/>
            </a:endParaRPr>
          </a:p>
          <a:p>
            <a:endParaRPr lang="en-US" altLang="en-US" sz="1800" dirty="0">
              <a:cs typeface="ＭＳ Ｐゴシック" panose="020B0600070205080204" pitchFamily="34" charset="-128"/>
            </a:endParaRPr>
          </a:p>
          <a:p>
            <a:endParaRPr lang="en-US" altLang="en-US" sz="1400" dirty="0"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6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Networking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8296275" cy="5062538"/>
          </a:xfrm>
        </p:spPr>
        <p:txBody>
          <a:bodyPr/>
          <a:lstStyle/>
          <a:p>
            <a:r>
              <a:rPr lang="en-US" dirty="0"/>
              <a:t>How to connect to the web using HTTP</a:t>
            </a:r>
          </a:p>
          <a:p>
            <a:r>
              <a:rPr lang="en-US" dirty="0"/>
              <a:t>How to consume XML web services</a:t>
            </a:r>
          </a:p>
          <a:p>
            <a:r>
              <a:rPr lang="en-US" dirty="0"/>
              <a:t>How to consume JSON web services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3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Fetch Web Content using HTTP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3862" y="1033462"/>
            <a:ext cx="8296275" cy="5062538"/>
          </a:xfrm>
        </p:spPr>
        <p:txBody>
          <a:bodyPr/>
          <a:lstStyle/>
          <a:p>
            <a:r>
              <a:rPr lang="en-US" sz="2400" dirty="0"/>
              <a:t>Create a new app as usual and name it Networking</a:t>
            </a:r>
          </a:p>
          <a:p>
            <a:r>
              <a:rPr lang="en-US" sz="2400" dirty="0"/>
              <a:t>Add the INTERNET permission in manifest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 an </a:t>
            </a:r>
            <a:r>
              <a:rPr lang="en-US" sz="2400" dirty="0" err="1"/>
              <a:t>ImageView</a:t>
            </a:r>
            <a:r>
              <a:rPr lang="en-US" sz="2400" dirty="0"/>
              <a:t> in </a:t>
            </a:r>
            <a:r>
              <a:rPr lang="en-US" sz="2400" dirty="0" err="1"/>
              <a:t>activity_main.xml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DE096-6F14-5144-A376-5593E3122106}"/>
              </a:ext>
            </a:extLst>
          </p:cNvPr>
          <p:cNvSpPr/>
          <p:nvPr/>
        </p:nvSpPr>
        <p:spPr>
          <a:xfrm>
            <a:off x="575353" y="1948401"/>
            <a:ext cx="768507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uses-permission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android.permission.INTERNET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8A4FF-EE2E-B340-A765-2FA64A865FAF}"/>
              </a:ext>
            </a:extLst>
          </p:cNvPr>
          <p:cNvSpPr/>
          <p:nvPr/>
        </p:nvSpPr>
        <p:spPr>
          <a:xfrm>
            <a:off x="380144" y="2871252"/>
            <a:ext cx="830665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&lt;?xml version="1.0" encoding="utf-8"?&gt;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 </a:t>
            </a:r>
            <a:r>
              <a:rPr lang="en-US" sz="1200" dirty="0" err="1"/>
              <a:t>xmlns:android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/res/android"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xmlns:app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</a:t>
            </a:r>
            <a:r>
              <a:rPr lang="en-US" sz="1200" dirty="0" err="1"/>
              <a:t>apk</a:t>
            </a:r>
            <a:r>
              <a:rPr lang="en-US" sz="1200" dirty="0"/>
              <a:t>/res-auto"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xmlns:tools</a:t>
            </a:r>
            <a:r>
              <a:rPr lang="en-US" sz="1200" dirty="0"/>
              <a:t>="http://</a:t>
            </a:r>
            <a:r>
              <a:rPr lang="en-US" sz="1200" dirty="0" err="1"/>
              <a:t>schemas.android.com</a:t>
            </a:r>
            <a:r>
              <a:rPr lang="en-US" sz="1200" dirty="0"/>
              <a:t>/tools"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tools:context</a:t>
            </a:r>
            <a:r>
              <a:rPr lang="en-US" sz="1200" dirty="0"/>
              <a:t>=".</a:t>
            </a:r>
            <a:r>
              <a:rPr lang="en-US" sz="1200" dirty="0" err="1"/>
              <a:t>MainActivity</a:t>
            </a:r>
            <a:r>
              <a:rPr lang="en-US" sz="1200" dirty="0"/>
              <a:t>"&gt;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ImageView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android:src</a:t>
            </a:r>
            <a:r>
              <a:rPr lang="en-US" sz="1200" dirty="0"/>
              <a:t>="@color/material_grey_300"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="209dp"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="272dp"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imageView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app:layout_constraintBottom_toBottomOf</a:t>
            </a:r>
            <a:r>
              <a:rPr lang="en-US" sz="1200" dirty="0"/>
              <a:t>="parent"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app:layout_constraintLeft_toLeftOf</a:t>
            </a:r>
            <a:r>
              <a:rPr lang="en-US" sz="1200" dirty="0"/>
              <a:t>="parent"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app:layout_constraintRight_toRightOf</a:t>
            </a:r>
            <a:r>
              <a:rPr lang="en-US" sz="1200" dirty="0"/>
              <a:t>="parent"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app:layout_constraintTop_toTopOf</a:t>
            </a:r>
            <a:r>
              <a:rPr lang="en-US" sz="1200" dirty="0"/>
              <a:t>="parent" /&gt;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androidx.constraintlayout.widget.ConstraintLayout</a:t>
            </a:r>
            <a:r>
              <a:rPr lang="en-US" sz="1200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1">
            <a:extLst>
              <a:ext uri="{FF2B5EF4-FFF2-40B4-BE49-F238E27FC236}">
                <a16:creationId xmlns:a16="http://schemas.microsoft.com/office/drawing/2014/main" id="{187AC633-337D-7647-90AD-B8B1D5B7D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AE29C-37EF-E449-A0CF-B473CFDA0127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314CF3E8-66DE-8546-B7C5-6FECA183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D3AC99-9856-1243-99D2-54E6E0D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40B44-5EE5-4840-8A59-3E59CA4694DE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1FCE586-D65C-3E4A-9F69-AB5D292EA9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3587"/>
          </a:xfrm>
        </p:spPr>
        <p:txBody>
          <a:bodyPr anchor="ctr"/>
          <a:lstStyle/>
          <a:p>
            <a:pPr eaLnBrk="1" hangingPunct="1"/>
            <a:r>
              <a:rPr lang="en-US" altLang="en-US" sz="3600" dirty="0"/>
              <a:t>Fetch Web Content using HTTP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43CAC6-5DC3-EC42-B937-EC25FB4610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0950"/>
            <a:ext cx="4310009" cy="1132654"/>
          </a:xfrm>
        </p:spPr>
        <p:txBody>
          <a:bodyPr/>
          <a:lstStyle/>
          <a:p>
            <a:r>
              <a:rPr lang="en-US" sz="2000" dirty="0"/>
              <a:t>Modify </a:t>
            </a:r>
            <a:r>
              <a:rPr lang="en-US" sz="2000" dirty="0" err="1"/>
              <a:t>MainActivity.java</a:t>
            </a:r>
            <a:r>
              <a:rPr lang="en-US" sz="2000" dirty="0"/>
              <a:t>. We will first fetch an image, then the text/html</a:t>
            </a:r>
            <a:endParaRPr lang="en-US" sz="1800" dirty="0"/>
          </a:p>
          <a:p>
            <a:endParaRPr lang="en-US" altLang="en-US" sz="1050" dirty="0">
              <a:cs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0953FE-F096-044D-89F1-0915B46476DD}"/>
              </a:ext>
            </a:extLst>
          </p:cNvPr>
          <p:cNvSpPr/>
          <p:nvPr/>
        </p:nvSpPr>
        <p:spPr>
          <a:xfrm>
            <a:off x="238821" y="3164843"/>
            <a:ext cx="844798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public class </a:t>
            </a:r>
            <a:r>
              <a:rPr lang="en-US" sz="1200" dirty="0" err="1"/>
              <a:t>MainActivity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AppCompatActivity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ImageView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660E7A"/>
                </a:solidFill>
              </a:rPr>
              <a:t>img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final private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b="1" dirty="0">
                <a:solidFill>
                  <a:srgbClr val="660E7A"/>
                </a:solidFill>
              </a:rPr>
              <a:t>REQUEST_INTERNET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00FF"/>
                </a:solidFill>
              </a:rPr>
              <a:t>123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onCreate</a:t>
            </a:r>
            <a:r>
              <a:rPr lang="en-US" sz="1200" dirty="0"/>
              <a:t>(Bundle </a:t>
            </a:r>
            <a:r>
              <a:rPr lang="en-US" sz="1200" dirty="0" err="1"/>
              <a:t>savedInstanceState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.onCreate</a:t>
            </a:r>
            <a:r>
              <a:rPr lang="en-US" sz="1200" dirty="0"/>
              <a:t>(</a:t>
            </a:r>
            <a:r>
              <a:rPr lang="en-US" sz="1200" dirty="0" err="1"/>
              <a:t>savedInstanceState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setContentView</a:t>
            </a:r>
            <a:r>
              <a:rPr lang="en-US" sz="1200" dirty="0"/>
              <a:t>(</a:t>
            </a:r>
            <a:r>
              <a:rPr lang="en-US" sz="1200" dirty="0" err="1"/>
              <a:t>R.layout.</a:t>
            </a:r>
            <a:r>
              <a:rPr lang="en-US" sz="1200" b="1" i="1" dirty="0" err="1">
                <a:solidFill>
                  <a:srgbClr val="660E7A"/>
                </a:solidFill>
              </a:rPr>
              <a:t>activity_main</a:t>
            </a:r>
            <a:r>
              <a:rPr lang="en-US" sz="1200" dirty="0"/>
              <a:t>);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ContextCompat.</a:t>
            </a:r>
            <a:r>
              <a:rPr lang="en-US" sz="1200" i="1" dirty="0" err="1"/>
              <a:t>checkSelfPermission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dirty="0" err="1"/>
              <a:t>Manifest.permission.</a:t>
            </a:r>
            <a:r>
              <a:rPr lang="en-US" sz="1200" b="1" i="1" dirty="0" err="1">
                <a:solidFill>
                  <a:srgbClr val="660E7A"/>
                </a:solidFill>
              </a:rPr>
              <a:t>INTERNET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        != </a:t>
            </a:r>
            <a:r>
              <a:rPr lang="en-US" sz="1200" dirty="0" err="1"/>
              <a:t>PackageManager.</a:t>
            </a:r>
            <a:r>
              <a:rPr lang="en-US" sz="1200" b="1" i="1" dirty="0" err="1">
                <a:solidFill>
                  <a:srgbClr val="660E7A"/>
                </a:solidFill>
              </a:rPr>
              <a:t>PERMISSION_GRANTED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ActivityCompat.</a:t>
            </a:r>
            <a:r>
              <a:rPr lang="en-US" sz="1200" i="1" dirty="0" err="1"/>
              <a:t>requestPermissions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this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String[]{</a:t>
            </a:r>
            <a:r>
              <a:rPr lang="en-US" sz="1200" dirty="0" err="1"/>
              <a:t>Manifest.permission.</a:t>
            </a:r>
            <a:r>
              <a:rPr lang="en-US" sz="1200" b="1" i="1" dirty="0" err="1">
                <a:solidFill>
                  <a:srgbClr val="660E7A"/>
                </a:solidFill>
              </a:rPr>
              <a:t>INTERNET</a:t>
            </a:r>
            <a:r>
              <a:rPr lang="en-US" sz="1200" dirty="0"/>
              <a:t>}, </a:t>
            </a:r>
            <a:r>
              <a:rPr lang="en-US" sz="1200" b="1" dirty="0">
                <a:solidFill>
                  <a:srgbClr val="660E7A"/>
                </a:solidFill>
              </a:rPr>
              <a:t>REQUEST_INTERNET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else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downloadSomething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C4080-C759-0440-9C8A-2F8B9D15A555}"/>
              </a:ext>
            </a:extLst>
          </p:cNvPr>
          <p:cNvSpPr/>
          <p:nvPr/>
        </p:nvSpPr>
        <p:spPr>
          <a:xfrm>
            <a:off x="4905054" y="1066064"/>
            <a:ext cx="378174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androidx.core.app.ActivityCompat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androidx.core.content.ContextCompat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android.Manifest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android.content.pm.PackageManager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android.graphics.Bitmap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android.graphics.BitmapFactory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android.os.AsyncTask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android.util.Log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android.widget.ImageView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java.io.IOException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java.io.InputStream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java.io.InputStreamReader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java.net.HttpURLConnection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java.net.URL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java.net.URLConnection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298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Fetch Web Content using HTTP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FB00B-A986-6A46-A358-C016947D1530}"/>
              </a:ext>
            </a:extLst>
          </p:cNvPr>
          <p:cNvSpPr/>
          <p:nvPr/>
        </p:nvSpPr>
        <p:spPr>
          <a:xfrm>
            <a:off x="410966" y="1147814"/>
            <a:ext cx="8429946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private void </a:t>
            </a:r>
            <a:r>
              <a:rPr lang="en-US" sz="1200" dirty="0" err="1"/>
              <a:t>downloadSomething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String </a:t>
            </a:r>
            <a:r>
              <a:rPr lang="en-US" sz="1200" dirty="0" err="1"/>
              <a:t>texturl</a:t>
            </a:r>
            <a:r>
              <a:rPr lang="en-US" sz="1200" dirty="0"/>
              <a:t> = "https://</a:t>
            </a:r>
            <a:r>
              <a:rPr lang="en-US" sz="1200" dirty="0" err="1"/>
              <a:t>www.google.com</a:t>
            </a:r>
            <a:r>
              <a:rPr lang="en-US" sz="1200" dirty="0"/>
              <a:t>/";</a:t>
            </a:r>
            <a:br>
              <a:rPr lang="en-US" sz="1200" dirty="0"/>
            </a:br>
            <a:r>
              <a:rPr lang="en-US" sz="1200" dirty="0"/>
              <a:t>      String </a:t>
            </a:r>
            <a:r>
              <a:rPr lang="en-US" sz="1200" dirty="0" err="1"/>
              <a:t>imgurl</a:t>
            </a:r>
            <a:r>
              <a:rPr lang="en-US" sz="1200" dirty="0"/>
              <a:t> = "https://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/commons/0/04/</a:t>
            </a:r>
            <a:r>
              <a:rPr lang="en-US" sz="1200" dirty="0" err="1"/>
              <a:t>New_York_Empire_Apples.jpg</a:t>
            </a:r>
            <a:r>
              <a:rPr lang="en-US" sz="1200" dirty="0"/>
              <a:t>";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DownloadImageTask</a:t>
            </a:r>
            <a:r>
              <a:rPr lang="en-US" sz="1200" dirty="0"/>
              <a:t>().execute(</a:t>
            </a:r>
            <a:r>
              <a:rPr lang="en-US" sz="1200" dirty="0" err="1"/>
              <a:t>imgurl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DownloadTextTask</a:t>
            </a:r>
            <a:r>
              <a:rPr lang="en-US" sz="1200" dirty="0"/>
              <a:t>().execute(</a:t>
            </a:r>
            <a:r>
              <a:rPr lang="en-US" sz="1200" dirty="0" err="1"/>
              <a:t>texturl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b="1" dirty="0">
                <a:solidFill>
                  <a:srgbClr val="000080"/>
                </a:solidFill>
              </a:rPr>
              <a:t>public void </a:t>
            </a:r>
            <a:r>
              <a:rPr lang="en-US" sz="1200" dirty="0" err="1"/>
              <a:t>onRequestPermissionsResult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int </a:t>
            </a:r>
            <a:r>
              <a:rPr lang="en-US" sz="1200" dirty="0" err="1"/>
              <a:t>requestCode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             String[] permissions, </a:t>
            </a:r>
            <a:r>
              <a:rPr lang="en-US" sz="1200" b="1" dirty="0">
                <a:solidFill>
                  <a:srgbClr val="000080"/>
                </a:solidFill>
              </a:rPr>
              <a:t>int</a:t>
            </a:r>
            <a:r>
              <a:rPr lang="en-US" sz="1200" dirty="0"/>
              <a:t>[] </a:t>
            </a:r>
            <a:r>
              <a:rPr lang="en-US" sz="1200" dirty="0" err="1"/>
              <a:t>grantResults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switch </a:t>
            </a:r>
            <a:r>
              <a:rPr lang="en-US" sz="1200" dirty="0"/>
              <a:t>(</a:t>
            </a:r>
            <a:r>
              <a:rPr lang="en-US" sz="1200" dirty="0" err="1"/>
              <a:t>requestCode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case </a:t>
            </a:r>
            <a:r>
              <a:rPr lang="en-US" sz="1200" b="1" dirty="0">
                <a:solidFill>
                  <a:srgbClr val="660E7A"/>
                </a:solidFill>
              </a:rPr>
              <a:t>REQUEST_INTERNET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</a:t>
            </a:r>
            <a:r>
              <a:rPr lang="en-US" sz="1200" dirty="0" err="1"/>
              <a:t>grantResults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 err="1"/>
              <a:t>PackageManager.</a:t>
            </a:r>
            <a:r>
              <a:rPr lang="en-US" sz="1200" b="1" i="1" dirty="0" err="1">
                <a:solidFill>
                  <a:srgbClr val="660E7A"/>
                </a:solidFill>
              </a:rPr>
              <a:t>PERMISSION_GRANTED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downloadSomething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    } </a:t>
            </a:r>
            <a:r>
              <a:rPr lang="en-US" sz="1200" b="1" dirty="0">
                <a:solidFill>
                  <a:srgbClr val="000080"/>
                </a:solidFill>
              </a:rPr>
              <a:t>else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MainActivity.</a:t>
            </a:r>
            <a:r>
              <a:rPr lang="en-US" sz="1200" b="1" dirty="0" err="1">
                <a:solidFill>
                  <a:srgbClr val="000080"/>
                </a:solidFill>
              </a:rPr>
              <a:t>this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</a:t>
            </a:r>
            <a:r>
              <a:rPr lang="en-US" sz="1200" b="1" dirty="0">
                <a:solidFill>
                  <a:srgbClr val="008000"/>
                </a:solidFill>
              </a:rPr>
              <a:t>"Permission Denied"</a:t>
            </a:r>
            <a:r>
              <a:rPr lang="en-US" sz="1200" dirty="0"/>
              <a:t>,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LENGTH_SHORT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break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default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 err="1">
                <a:solidFill>
                  <a:srgbClr val="000080"/>
                </a:solidFill>
              </a:rPr>
              <a:t>super</a:t>
            </a:r>
            <a:r>
              <a:rPr lang="en-US" sz="1200" dirty="0" err="1"/>
              <a:t>.onRequestPermissionsResult</a:t>
            </a:r>
            <a:r>
              <a:rPr lang="en-US" sz="1200" dirty="0"/>
              <a:t>(</a:t>
            </a:r>
            <a:r>
              <a:rPr lang="en-US" sz="1200" dirty="0" err="1"/>
              <a:t>requestCode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permissions, </a:t>
            </a:r>
            <a:r>
              <a:rPr lang="en-US" sz="1200" dirty="0" err="1"/>
              <a:t>grantResults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3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8F761-401B-EF45-BAE4-C506506A4BC0}"/>
              </a:ext>
            </a:extLst>
          </p:cNvPr>
          <p:cNvSpPr/>
          <p:nvPr/>
        </p:nvSpPr>
        <p:spPr>
          <a:xfrm>
            <a:off x="457200" y="285929"/>
            <a:ext cx="8229599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 err="1"/>
              <a:t>InputStream</a:t>
            </a:r>
            <a:r>
              <a:rPr lang="en-US" sz="1200" dirty="0"/>
              <a:t> </a:t>
            </a:r>
            <a:r>
              <a:rPr lang="en-US" sz="1200" dirty="0" err="1"/>
              <a:t>OpenHttpConnection</a:t>
            </a:r>
            <a:r>
              <a:rPr lang="en-US" sz="1200" dirty="0"/>
              <a:t>(String </a:t>
            </a:r>
            <a:r>
              <a:rPr lang="en-US" sz="1200" dirty="0" err="1"/>
              <a:t>urlString</a:t>
            </a:r>
            <a:r>
              <a:rPr lang="en-US" sz="1200" dirty="0"/>
              <a:t>) </a:t>
            </a:r>
            <a:r>
              <a:rPr lang="en-US" sz="1200" b="1" dirty="0">
                <a:solidFill>
                  <a:srgbClr val="000080"/>
                </a:solidFill>
              </a:rPr>
              <a:t>throws </a:t>
            </a:r>
            <a:r>
              <a:rPr lang="en-US" sz="1200" dirty="0" err="1"/>
              <a:t>IOException</a:t>
            </a: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InputStream</a:t>
            </a:r>
            <a:r>
              <a:rPr lang="en-US" sz="1200" dirty="0"/>
              <a:t> in 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;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response = -</a:t>
            </a:r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/>
              <a:t>;  URL </a:t>
            </a:r>
            <a:r>
              <a:rPr lang="en-US" sz="1200" dirty="0" err="1"/>
              <a:t>url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/>
              <a:t>URL(</a:t>
            </a:r>
            <a:r>
              <a:rPr lang="en-US" sz="1200" dirty="0" err="1"/>
              <a:t>urlString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URLConnection</a:t>
            </a:r>
            <a:r>
              <a:rPr lang="en-US" sz="1200" dirty="0"/>
              <a:t> conn = </a:t>
            </a:r>
            <a:r>
              <a:rPr lang="en-US" sz="1200" dirty="0" err="1"/>
              <a:t>url.openConnection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(!(conn </a:t>
            </a:r>
            <a:r>
              <a:rPr lang="en-US" sz="1200" b="1" dirty="0" err="1">
                <a:solidFill>
                  <a:srgbClr val="000080"/>
                </a:solidFill>
              </a:rPr>
              <a:t>instanceof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HttpURLConnection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IOException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"Not an HTTP connection"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try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HttpURLConnection</a:t>
            </a:r>
            <a:r>
              <a:rPr lang="en-US" sz="1200" dirty="0"/>
              <a:t> </a:t>
            </a:r>
            <a:r>
              <a:rPr lang="en-US" sz="1200" dirty="0" err="1"/>
              <a:t>httpConn</a:t>
            </a:r>
            <a:r>
              <a:rPr lang="en-US" sz="1200" dirty="0"/>
              <a:t> = (</a:t>
            </a:r>
            <a:r>
              <a:rPr lang="en-US" sz="1200" dirty="0" err="1"/>
              <a:t>HttpURLConnection</a:t>
            </a:r>
            <a:r>
              <a:rPr lang="en-US" sz="1200" dirty="0"/>
              <a:t>) conn;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httpConn.setAllowUserInteraction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false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httpConn.setInstanceFollowRedirects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0080"/>
                </a:solidFill>
              </a:rPr>
              <a:t>true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httpConn.setRequestMethod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"GET"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httpConn.connect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response = </a:t>
            </a:r>
            <a:r>
              <a:rPr lang="en-US" sz="1200" dirty="0" err="1"/>
              <a:t>httpConn.getResponseCode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if </a:t>
            </a:r>
            <a:r>
              <a:rPr lang="en-US" sz="1200" dirty="0"/>
              <a:t>(response == </a:t>
            </a:r>
            <a:r>
              <a:rPr lang="en-US" sz="1200" dirty="0" err="1"/>
              <a:t>HttpURLConnection.</a:t>
            </a:r>
            <a:r>
              <a:rPr lang="en-US" sz="1200" b="1" i="1" dirty="0" err="1">
                <a:solidFill>
                  <a:srgbClr val="660E7A"/>
                </a:solidFill>
              </a:rPr>
              <a:t>HTTP_OK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in = </a:t>
            </a:r>
            <a:r>
              <a:rPr lang="en-US" sz="1200" dirty="0" err="1"/>
              <a:t>httpConn.getInputStream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 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(Exception ex)</a:t>
            </a:r>
            <a:br>
              <a:rPr lang="en-US" sz="1200" dirty="0"/>
            </a:br>
            <a:r>
              <a:rPr lang="en-US" sz="1200" dirty="0"/>
              <a:t>   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"Networking"</a:t>
            </a:r>
            <a:r>
              <a:rPr lang="en-US" sz="1200" dirty="0"/>
              <a:t>, </a:t>
            </a:r>
            <a:r>
              <a:rPr lang="en-US" sz="1200" dirty="0" err="1"/>
              <a:t>ex.getLocalizedMessage</a:t>
            </a:r>
            <a:r>
              <a:rPr lang="en-US" sz="1200" dirty="0"/>
              <a:t>());  </a:t>
            </a:r>
            <a:r>
              <a:rPr lang="en-US" sz="1200" b="1" dirty="0">
                <a:solidFill>
                  <a:srgbClr val="000080"/>
                </a:solidFill>
              </a:rPr>
              <a:t>throw new </a:t>
            </a:r>
            <a:r>
              <a:rPr lang="en-US" sz="1200" dirty="0" err="1"/>
              <a:t>IOException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"Error connecting"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in;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 err="1"/>
              <a:t>InputStream</a:t>
            </a:r>
            <a:r>
              <a:rPr lang="en-US" sz="1200" dirty="0"/>
              <a:t> download(String URL)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InputStream</a:t>
            </a:r>
            <a:r>
              <a:rPr lang="en-US" sz="1200" dirty="0"/>
              <a:t> in 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in = </a:t>
            </a:r>
            <a:r>
              <a:rPr lang="en-US" sz="1200" dirty="0" err="1"/>
              <a:t>OpenHttpConnection</a:t>
            </a:r>
            <a:r>
              <a:rPr lang="en-US" sz="1200" dirty="0"/>
              <a:t>(URL);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in;</a:t>
            </a:r>
            <a:br>
              <a:rPr lang="en-US" sz="1200" dirty="0"/>
            </a:br>
            <a:r>
              <a:rPr lang="en-US" sz="1200" dirty="0"/>
              <a:t>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e1)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NetworkingActivity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 e1.getLocalizedMessage());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5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5158C-363A-1C4A-9B06-7C4A583C2EB7}"/>
              </a:ext>
            </a:extLst>
          </p:cNvPr>
          <p:cNvSpPr/>
          <p:nvPr/>
        </p:nvSpPr>
        <p:spPr>
          <a:xfrm>
            <a:off x="544530" y="266750"/>
            <a:ext cx="831693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/>
              <a:t>Bitmap </a:t>
            </a:r>
            <a:r>
              <a:rPr lang="en-US" sz="1200" dirty="0" err="1"/>
              <a:t>DownloadImage</a:t>
            </a:r>
            <a:r>
              <a:rPr lang="en-US" sz="1200" dirty="0"/>
              <a:t>(String URL)</a:t>
            </a:r>
            <a:br>
              <a:rPr lang="en-US" sz="1200" dirty="0"/>
            </a:b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Bitmap bitmap 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InputStream</a:t>
            </a:r>
            <a:r>
              <a:rPr lang="en-US" sz="1200" dirty="0"/>
              <a:t> in = download(URL);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if</a:t>
            </a:r>
            <a:r>
              <a:rPr lang="en-US" sz="1200" dirty="0"/>
              <a:t>(in != </a:t>
            </a:r>
            <a:r>
              <a:rPr lang="en-US" sz="1200" b="1" dirty="0">
                <a:solidFill>
                  <a:srgbClr val="000080"/>
                </a:solidFill>
              </a:rPr>
              <a:t>null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bitmap = </a:t>
            </a:r>
            <a:r>
              <a:rPr lang="en-US" sz="1200" dirty="0" err="1"/>
              <a:t>BitmapFactory.</a:t>
            </a:r>
            <a:r>
              <a:rPr lang="en-US" sz="1200" i="1" dirty="0" err="1"/>
              <a:t>decodeStream</a:t>
            </a:r>
            <a:r>
              <a:rPr lang="en-US" sz="1200" dirty="0"/>
              <a:t>(in);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in.close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e1)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b="1" dirty="0" err="1">
                <a:solidFill>
                  <a:srgbClr val="008000"/>
                </a:solidFill>
              </a:rPr>
              <a:t>NetworkingActivity</a:t>
            </a:r>
            <a:r>
              <a:rPr lang="en-US" sz="1200" b="1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 e1.getLocalizedMessage());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bitmap;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r>
              <a:rPr lang="en-US" sz="1200" b="1" dirty="0">
                <a:solidFill>
                  <a:srgbClr val="000080"/>
                </a:solidFill>
              </a:rPr>
              <a:t>private class </a:t>
            </a:r>
            <a:r>
              <a:rPr lang="en-US" sz="1200" dirty="0" err="1"/>
              <a:t>DownloadImageTask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AsyncTask</a:t>
            </a:r>
            <a:r>
              <a:rPr lang="en-US" sz="1200" dirty="0"/>
              <a:t>&lt;String, Void, Bitmap&gt;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</a:t>
            </a:r>
            <a:r>
              <a:rPr lang="en-US" sz="1200" dirty="0"/>
              <a:t>Bitmap </a:t>
            </a:r>
            <a:r>
              <a:rPr lang="en-US" sz="1200" dirty="0" err="1"/>
              <a:t>doInBackground</a:t>
            </a:r>
            <a:r>
              <a:rPr lang="en-US" sz="1200" dirty="0"/>
              <a:t>(</a:t>
            </a:r>
            <a:r>
              <a:rPr lang="en-US" sz="1200" b="1" dirty="0"/>
              <a:t>String... </a:t>
            </a:r>
            <a:r>
              <a:rPr lang="en-US" sz="1200" dirty="0" err="1"/>
              <a:t>urls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/>
              <a:t>DownloadImage</a:t>
            </a:r>
            <a:r>
              <a:rPr lang="en-US" sz="1200" dirty="0"/>
              <a:t>(</a:t>
            </a:r>
            <a:r>
              <a:rPr lang="en-US" sz="1200" dirty="0" err="1"/>
              <a:t>urls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onPostExecute</a:t>
            </a:r>
            <a:r>
              <a:rPr lang="en-US" sz="1200" dirty="0"/>
              <a:t>(Bitmap result)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ImageView</a:t>
            </a:r>
            <a:r>
              <a:rPr lang="en-US" sz="1200" dirty="0"/>
              <a:t> </a:t>
            </a:r>
            <a:r>
              <a:rPr lang="en-US" sz="1200" dirty="0" err="1"/>
              <a:t>img</a:t>
            </a:r>
            <a:r>
              <a:rPr lang="en-US" sz="1200" dirty="0"/>
              <a:t> = (</a:t>
            </a:r>
            <a:r>
              <a:rPr lang="en-US" sz="1200" dirty="0" err="1"/>
              <a:t>ImageView</a:t>
            </a:r>
            <a:r>
              <a:rPr lang="en-US" sz="1200" dirty="0"/>
              <a:t>) </a:t>
            </a:r>
            <a:r>
              <a:rPr lang="en-US" sz="1200" dirty="0" err="1"/>
              <a:t>findViewById</a:t>
            </a:r>
            <a:r>
              <a:rPr lang="en-US" sz="1200" dirty="0"/>
              <a:t>(</a:t>
            </a:r>
            <a:r>
              <a:rPr lang="en-US" sz="1200" dirty="0" err="1"/>
              <a:t>R.id.</a:t>
            </a:r>
            <a:r>
              <a:rPr lang="en-US" sz="1200" b="1" i="1" dirty="0" err="1">
                <a:solidFill>
                  <a:srgbClr val="660E7A"/>
                </a:solidFill>
              </a:rPr>
              <a:t>imageView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img.setImageBitmap</a:t>
            </a:r>
            <a:r>
              <a:rPr lang="en-US" sz="1200" dirty="0"/>
              <a:t>(result);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8DA39-B15C-4345-BEDE-E579D88AE566}"/>
              </a:ext>
            </a:extLst>
          </p:cNvPr>
          <p:cNvSpPr/>
          <p:nvPr/>
        </p:nvSpPr>
        <p:spPr>
          <a:xfrm>
            <a:off x="2135311" y="2438731"/>
            <a:ext cx="688026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/>
              <a:t>The three periods after the final parameter's type indicate that the final argument may be passed as an array or as a sequence of arguments. </a:t>
            </a:r>
            <a:r>
              <a:rPr lang="en-US" sz="1400" i="1" dirty="0" err="1"/>
              <a:t>Varargs</a:t>
            </a:r>
            <a:r>
              <a:rPr lang="en-US" sz="1400" i="1" dirty="0"/>
              <a:t> can be used only in the final argument position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427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62222-6FDE-3842-BB75-1A37F3E29833}"/>
              </a:ext>
            </a:extLst>
          </p:cNvPr>
          <p:cNvSpPr/>
          <p:nvPr/>
        </p:nvSpPr>
        <p:spPr>
          <a:xfrm>
            <a:off x="457200" y="285929"/>
            <a:ext cx="8327204" cy="581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</a:rPr>
              <a:t>private </a:t>
            </a:r>
            <a:r>
              <a:rPr lang="en-US" sz="1200" dirty="0"/>
              <a:t>String </a:t>
            </a:r>
            <a:r>
              <a:rPr lang="en-US" sz="1200" dirty="0" err="1"/>
              <a:t>DownloadText</a:t>
            </a:r>
            <a:r>
              <a:rPr lang="en-US" sz="1200" dirty="0"/>
              <a:t>(String URL)</a:t>
            </a:r>
            <a:br>
              <a:rPr lang="en-US" sz="1200" dirty="0"/>
            </a:br>
            <a:r>
              <a:rPr lang="en-US" sz="1200" dirty="0"/>
              <a:t>   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/>
              <a:t>BUFFER_SIZE = </a:t>
            </a:r>
            <a:r>
              <a:rPr lang="en-US" sz="1200" dirty="0">
                <a:solidFill>
                  <a:srgbClr val="0000FF"/>
                </a:solidFill>
              </a:rPr>
              <a:t>2000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InputStream</a:t>
            </a:r>
            <a:r>
              <a:rPr lang="en-US" sz="1200" dirty="0"/>
              <a:t> in = download(URL);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InputStreamReader</a:t>
            </a:r>
            <a:r>
              <a:rPr lang="en-US" sz="1200" dirty="0"/>
              <a:t> </a:t>
            </a:r>
            <a:r>
              <a:rPr lang="en-US" sz="1200" dirty="0" err="1"/>
              <a:t>isr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</a:t>
            </a:r>
            <a:r>
              <a:rPr lang="en-US" sz="1200" dirty="0" err="1"/>
              <a:t>InputStreamReader</a:t>
            </a:r>
            <a:r>
              <a:rPr lang="en-US" sz="1200" dirty="0"/>
              <a:t>(in);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000080"/>
                </a:solidFill>
              </a:rPr>
              <a:t>int</a:t>
            </a:r>
            <a:r>
              <a:rPr lang="en-US" sz="1200" b="1" dirty="0">
                <a:solidFill>
                  <a:srgbClr val="000080"/>
                </a:solidFill>
              </a:rPr>
              <a:t> </a:t>
            </a:r>
            <a:r>
              <a:rPr lang="en-US" sz="1200" dirty="0" err="1"/>
              <a:t>charRead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char</a:t>
            </a:r>
            <a:r>
              <a:rPr lang="en-US" sz="1200" dirty="0"/>
              <a:t>[] </a:t>
            </a:r>
            <a:r>
              <a:rPr lang="en-US" sz="1200" dirty="0" err="1"/>
              <a:t>inputBuffer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char</a:t>
            </a:r>
            <a:r>
              <a:rPr lang="en-US" sz="1200" dirty="0"/>
              <a:t>[BUFFER_SIZE];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try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while </a:t>
            </a:r>
            <a:r>
              <a:rPr lang="en-US" sz="1200" dirty="0"/>
              <a:t>((</a:t>
            </a:r>
            <a:r>
              <a:rPr lang="en-US" sz="1200" dirty="0" err="1"/>
              <a:t>charRead</a:t>
            </a:r>
            <a:r>
              <a:rPr lang="en-US" sz="1200" dirty="0"/>
              <a:t> = </a:t>
            </a:r>
            <a:r>
              <a:rPr lang="en-US" sz="1200" dirty="0" err="1"/>
              <a:t>isr.read</a:t>
            </a:r>
            <a:r>
              <a:rPr lang="en-US" sz="1200" dirty="0"/>
              <a:t>(</a:t>
            </a:r>
            <a:r>
              <a:rPr lang="en-US" sz="1200" dirty="0" err="1"/>
              <a:t>inputBuffer</a:t>
            </a:r>
            <a:r>
              <a:rPr lang="en-US" sz="1200" dirty="0"/>
              <a:t>))&gt;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    String </a:t>
            </a:r>
            <a:r>
              <a:rPr lang="en-US" sz="1200" dirty="0" err="1"/>
              <a:t>readString</a:t>
            </a:r>
            <a:r>
              <a:rPr lang="en-US" sz="1200" dirty="0"/>
              <a:t> = </a:t>
            </a:r>
            <a:r>
              <a:rPr lang="en-US" sz="1200" dirty="0" err="1"/>
              <a:t>String.</a:t>
            </a:r>
            <a:r>
              <a:rPr lang="en-US" sz="1200" i="1" dirty="0" err="1"/>
              <a:t>copyValueOf</a:t>
            </a:r>
            <a:r>
              <a:rPr lang="en-US" sz="1200" dirty="0"/>
              <a:t>(</a:t>
            </a:r>
            <a:r>
              <a:rPr lang="en-US" sz="1200" dirty="0" err="1"/>
              <a:t>inputBuffer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, </a:t>
            </a:r>
            <a:r>
              <a:rPr lang="en-US" sz="1200" dirty="0" err="1"/>
              <a:t>charRead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str</a:t>
            </a:r>
            <a:r>
              <a:rPr lang="en-US" sz="1200" dirty="0"/>
              <a:t> += </a:t>
            </a:r>
            <a:r>
              <a:rPr lang="en-US" sz="1200" dirty="0" err="1"/>
              <a:t>readString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        </a:t>
            </a:r>
            <a:r>
              <a:rPr lang="en-US" sz="1200" dirty="0" err="1"/>
              <a:t>inputBuffer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000080"/>
                </a:solidFill>
              </a:rPr>
              <a:t>new char</a:t>
            </a:r>
            <a:r>
              <a:rPr lang="en-US" sz="1200" dirty="0"/>
              <a:t>[BUFFER_SIZE];</a:t>
            </a:r>
            <a:br>
              <a:rPr lang="en-US" sz="1200" dirty="0"/>
            </a:br>
            <a:r>
              <a:rPr lang="en-US" sz="1200" dirty="0"/>
              <a:t>            }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in.close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} </a:t>
            </a:r>
            <a:r>
              <a:rPr lang="en-US" sz="1200" b="1" dirty="0">
                <a:solidFill>
                  <a:srgbClr val="000080"/>
                </a:solidFill>
              </a:rPr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e)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Log.</a:t>
            </a:r>
            <a:r>
              <a:rPr lang="en-US" sz="1200" i="1" dirty="0" err="1"/>
              <a:t>d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008000"/>
                </a:solidFill>
              </a:rPr>
              <a:t>"Networking"</a:t>
            </a:r>
            <a:r>
              <a:rPr lang="en-US" sz="1200" dirty="0"/>
              <a:t>, </a:t>
            </a:r>
            <a:r>
              <a:rPr lang="en-US" sz="1200" dirty="0" err="1"/>
              <a:t>e.getLocalizedMessage</a:t>
            </a:r>
            <a:r>
              <a:rPr lang="en-US" sz="1200" dirty="0"/>
              <a:t>());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b="1" dirty="0">
                <a:solidFill>
                  <a:srgbClr val="008000"/>
                </a:solidFill>
              </a:rPr>
              <a:t>""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/>
              <a:t>str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private class </a:t>
            </a:r>
            <a:r>
              <a:rPr lang="en-US" sz="1200" dirty="0" err="1"/>
              <a:t>DownloadTextTask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0080"/>
                </a:solidFill>
              </a:rPr>
              <a:t>extends </a:t>
            </a:r>
            <a:r>
              <a:rPr lang="en-US" sz="1200" dirty="0" err="1"/>
              <a:t>AsyncTask</a:t>
            </a:r>
            <a:r>
              <a:rPr lang="en-US" sz="1200" dirty="0"/>
              <a:t>&lt;String, Void, String&gt;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protected </a:t>
            </a:r>
            <a:r>
              <a:rPr lang="en-US" sz="1200" dirty="0"/>
              <a:t>String </a:t>
            </a:r>
            <a:r>
              <a:rPr lang="en-US" sz="1200" dirty="0" err="1"/>
              <a:t>doInBackground</a:t>
            </a:r>
            <a:r>
              <a:rPr lang="en-US" sz="1200" dirty="0"/>
              <a:t>(String... </a:t>
            </a:r>
            <a:r>
              <a:rPr lang="en-US" sz="1200" dirty="0" err="1"/>
              <a:t>urls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 err="1"/>
              <a:t>DownloadText</a:t>
            </a:r>
            <a:r>
              <a:rPr lang="en-US" sz="1200" dirty="0"/>
              <a:t>(</a:t>
            </a:r>
            <a:r>
              <a:rPr lang="en-US" sz="1200" dirty="0" err="1"/>
              <a:t>urls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/>
              <a:t>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808000"/>
                </a:solidFill>
              </a:rPr>
              <a:t>@Override</a:t>
            </a:r>
            <a:br>
              <a:rPr lang="en-US" sz="1200" dirty="0">
                <a:solidFill>
                  <a:srgbClr val="808000"/>
                </a:solidFill>
              </a:rPr>
            </a:br>
            <a:r>
              <a:rPr lang="en-US" sz="1200" dirty="0">
                <a:solidFill>
                  <a:srgbClr val="808000"/>
                </a:solidFill>
              </a:rPr>
              <a:t>        </a:t>
            </a:r>
            <a:r>
              <a:rPr lang="en-US" sz="1200" b="1" dirty="0">
                <a:solidFill>
                  <a:srgbClr val="000080"/>
                </a:solidFill>
              </a:rPr>
              <a:t>protected void </a:t>
            </a:r>
            <a:r>
              <a:rPr lang="en-US" sz="1200" dirty="0" err="1"/>
              <a:t>onPostExecute</a:t>
            </a:r>
            <a:r>
              <a:rPr lang="en-US" sz="1200" dirty="0"/>
              <a:t>(String result)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Toast.</a:t>
            </a:r>
            <a:r>
              <a:rPr lang="en-US" sz="1200" i="1" dirty="0" err="1"/>
              <a:t>makeText</a:t>
            </a:r>
            <a:r>
              <a:rPr lang="en-US" sz="1200" dirty="0"/>
              <a:t>(</a:t>
            </a:r>
            <a:r>
              <a:rPr lang="en-US" sz="1200" dirty="0" err="1"/>
              <a:t>getBaseContext</a:t>
            </a:r>
            <a:r>
              <a:rPr lang="en-US" sz="1200" dirty="0"/>
              <a:t>(), result, </a:t>
            </a:r>
            <a:r>
              <a:rPr lang="en-US" sz="1200" dirty="0" err="1"/>
              <a:t>Toast.</a:t>
            </a:r>
            <a:r>
              <a:rPr lang="en-US" sz="1200" b="1" i="1" dirty="0" err="1">
                <a:solidFill>
                  <a:srgbClr val="660E7A"/>
                </a:solidFill>
              </a:rPr>
              <a:t>LENGTH_LONG</a:t>
            </a:r>
            <a:r>
              <a:rPr lang="en-US" sz="1200" dirty="0"/>
              <a:t>).show();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3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1">
            <a:extLst>
              <a:ext uri="{FF2B5EF4-FFF2-40B4-BE49-F238E27FC236}">
                <a16:creationId xmlns:a16="http://schemas.microsoft.com/office/drawing/2014/main" id="{A48A9DBC-D5B8-5D40-9FF4-BC67DF77CB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F1B13F-44B9-BF4D-96B9-F76563ADCAC4}" type="datetime1">
              <a:rPr lang="en-US" altLang="en-US" smtClean="0">
                <a:latin typeface="Garamond" panose="02020404030301010803" pitchFamily="18" charset="0"/>
              </a:rPr>
              <a:pPr/>
              <a:t>3/10/21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73AD70E-93D5-D54B-BB7F-5C996FB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Garamond" panose="02020404030301010803" pitchFamily="18" charset="0"/>
              </a:rPr>
              <a:t>CIS 470: Mobile App Development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1E3D184-AE60-AD4F-823A-9E5848E5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F0E513-F980-7C44-AD7C-552F1C2D12C5}" type="slidenum">
              <a:rPr lang="en-US" altLang="en-US" smtClean="0">
                <a:latin typeface="Garamond" panose="02020404030301010803" pitchFamily="18" charset="0"/>
              </a:rPr>
              <a:pPr/>
              <a:t>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994A159-CE18-A044-B06D-B1919025C2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199" y="277814"/>
            <a:ext cx="8471043" cy="857250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>Fetch Web Content using HTTP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262C97-196D-9D40-97D8-099035E2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68" y="1135064"/>
            <a:ext cx="2568329" cy="4824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18618-29FE-454B-93B6-39AFBACF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58" y="1135064"/>
            <a:ext cx="2447883" cy="5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859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52691747</TotalTime>
  <Words>2440</Words>
  <Application>Microsoft Macintosh PowerPoint</Application>
  <PresentationFormat>On-screen Show (4:3)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Tahoma</vt:lpstr>
      <vt:lpstr>Times</vt:lpstr>
      <vt:lpstr>Times New Roman</vt:lpstr>
      <vt:lpstr>Wingdings</vt:lpstr>
      <vt:lpstr>Edge</vt:lpstr>
      <vt:lpstr>CIS 470 Mobile App Development</vt:lpstr>
      <vt:lpstr>Networking</vt:lpstr>
      <vt:lpstr>Fetch Web Content using HTTP</vt:lpstr>
      <vt:lpstr>Fetch Web Content using HTTP</vt:lpstr>
      <vt:lpstr>Fetch Web Content using HTTP</vt:lpstr>
      <vt:lpstr>PowerPoint Presentation</vt:lpstr>
      <vt:lpstr>PowerPoint Presentation</vt:lpstr>
      <vt:lpstr>PowerPoint Presentation</vt:lpstr>
      <vt:lpstr>Fetch Web Content using HTTP</vt:lpstr>
      <vt:lpstr>Consuming JSON Services</vt:lpstr>
      <vt:lpstr>Consuming JSON Services</vt:lpstr>
      <vt:lpstr>Consuming JSON Services</vt:lpstr>
      <vt:lpstr>Consuming JSON Services</vt:lpstr>
      <vt:lpstr>Homework#17</vt:lpstr>
      <vt:lpstr>Extra credit assignment #2</vt:lpstr>
    </vt:vector>
  </TitlesOfParts>
  <Company>Cleveland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EEC685/785</dc:title>
  <dc:creator>Wenbing Zhao</dc:creator>
  <cp:lastModifiedBy>Wenbing Zhao</cp:lastModifiedBy>
  <cp:revision>2551</cp:revision>
  <dcterms:created xsi:type="dcterms:W3CDTF">2001-11-05T19:15:31Z</dcterms:created>
  <dcterms:modified xsi:type="dcterms:W3CDTF">2021-03-10T21:31:11Z</dcterms:modified>
</cp:coreProperties>
</file>