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2" r:id="rId1"/>
  </p:sldMasterIdLst>
  <p:notesMasterIdLst>
    <p:notesMasterId r:id="rId32"/>
  </p:notesMasterIdLst>
  <p:handoutMasterIdLst>
    <p:handoutMasterId r:id="rId33"/>
  </p:handoutMasterIdLst>
  <p:sldIdLst>
    <p:sldId id="380" r:id="rId2"/>
    <p:sldId id="552" r:id="rId3"/>
    <p:sldId id="502" r:id="rId4"/>
    <p:sldId id="613" r:id="rId5"/>
    <p:sldId id="614" r:id="rId6"/>
    <p:sldId id="615" r:id="rId7"/>
    <p:sldId id="616" r:id="rId8"/>
    <p:sldId id="617" r:id="rId9"/>
    <p:sldId id="618" r:id="rId10"/>
    <p:sldId id="619" r:id="rId11"/>
    <p:sldId id="620" r:id="rId12"/>
    <p:sldId id="621" r:id="rId13"/>
    <p:sldId id="622" r:id="rId14"/>
    <p:sldId id="623" r:id="rId15"/>
    <p:sldId id="590" r:id="rId16"/>
    <p:sldId id="624" r:id="rId17"/>
    <p:sldId id="625" r:id="rId18"/>
    <p:sldId id="553" r:id="rId19"/>
    <p:sldId id="603" r:id="rId20"/>
    <p:sldId id="605" r:id="rId21"/>
    <p:sldId id="598" r:id="rId22"/>
    <p:sldId id="609" r:id="rId23"/>
    <p:sldId id="626" r:id="rId24"/>
    <p:sldId id="606" r:id="rId25"/>
    <p:sldId id="607" r:id="rId26"/>
    <p:sldId id="608" r:id="rId27"/>
    <p:sldId id="610" r:id="rId28"/>
    <p:sldId id="611" r:id="rId29"/>
    <p:sldId id="612" r:id="rId30"/>
    <p:sldId id="541" r:id="rId31"/>
  </p:sldIdLst>
  <p:sldSz cx="9144000" cy="6858000" type="screen4x3"/>
  <p:notesSz cx="9240838" cy="6954838"/>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91">
          <p15:clr>
            <a:srgbClr val="A4A3A4"/>
          </p15:clr>
        </p15:guide>
        <p15:guide id="2" pos="291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frameSlides="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890"/>
    <p:restoredTop sz="94762"/>
  </p:normalViewPr>
  <p:slideViewPr>
    <p:cSldViewPr snapToGrid="0">
      <p:cViewPr varScale="1">
        <p:scale>
          <a:sx n="121" d="100"/>
          <a:sy n="121" d="100"/>
        </p:scale>
        <p:origin x="105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notesViewPr>
    <p:cSldViewPr snapToGrid="0">
      <p:cViewPr varScale="1">
        <p:scale>
          <a:sx n="44" d="100"/>
          <a:sy n="44" d="100"/>
        </p:scale>
        <p:origin x="-1224" y="-90"/>
      </p:cViewPr>
      <p:guideLst>
        <p:guide orient="horz" pos="2191"/>
        <p:guide pos="291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898" name="Rectangle 1026">
            <a:extLst>
              <a:ext uri="{FF2B5EF4-FFF2-40B4-BE49-F238E27FC236}">
                <a16:creationId xmlns:a16="http://schemas.microsoft.com/office/drawing/2014/main" id="{57C49C48-85DA-EC40-977D-FB7B19A5B053}"/>
              </a:ext>
            </a:extLst>
          </p:cNvPr>
          <p:cNvSpPr>
            <a:spLocks noGrp="1" noChangeArrowheads="1"/>
          </p:cNvSpPr>
          <p:nvPr>
            <p:ph type="hdr" sz="quarter"/>
          </p:nvPr>
        </p:nvSpPr>
        <p:spPr bwMode="auto">
          <a:xfrm>
            <a:off x="0" y="0"/>
            <a:ext cx="4005263" cy="3476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eaLnBrk="1" hangingPunct="1">
              <a:defRPr sz="1200" b="1">
                <a:latin typeface="Tahoma" charset="0"/>
                <a:ea typeface="ＭＳ Ｐゴシック" charset="0"/>
                <a:cs typeface="ＭＳ Ｐゴシック" charset="0"/>
              </a:defRPr>
            </a:lvl1pPr>
          </a:lstStyle>
          <a:p>
            <a:pPr>
              <a:defRPr/>
            </a:pPr>
            <a:endParaRPr lang="en-US"/>
          </a:p>
        </p:txBody>
      </p:sp>
      <p:sp>
        <p:nvSpPr>
          <p:cNvPr id="208899" name="Rectangle 1027">
            <a:extLst>
              <a:ext uri="{FF2B5EF4-FFF2-40B4-BE49-F238E27FC236}">
                <a16:creationId xmlns:a16="http://schemas.microsoft.com/office/drawing/2014/main" id="{AE461553-17F7-B543-A8BB-EA04EF3DAEB7}"/>
              </a:ext>
            </a:extLst>
          </p:cNvPr>
          <p:cNvSpPr>
            <a:spLocks noGrp="1" noChangeArrowheads="1"/>
          </p:cNvSpPr>
          <p:nvPr>
            <p:ph type="dt" sz="quarter" idx="1"/>
          </p:nvPr>
        </p:nvSpPr>
        <p:spPr bwMode="auto">
          <a:xfrm>
            <a:off x="5235575" y="0"/>
            <a:ext cx="4005263" cy="3476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b="1">
                <a:latin typeface="Tahoma" charset="0"/>
                <a:ea typeface="ＭＳ Ｐゴシック" charset="0"/>
                <a:cs typeface="ＭＳ Ｐゴシック" charset="0"/>
              </a:defRPr>
            </a:lvl1pPr>
          </a:lstStyle>
          <a:p>
            <a:pPr>
              <a:defRPr/>
            </a:pPr>
            <a:endParaRPr lang="en-US"/>
          </a:p>
        </p:txBody>
      </p:sp>
      <p:sp>
        <p:nvSpPr>
          <p:cNvPr id="208900" name="Rectangle 1028">
            <a:extLst>
              <a:ext uri="{FF2B5EF4-FFF2-40B4-BE49-F238E27FC236}">
                <a16:creationId xmlns:a16="http://schemas.microsoft.com/office/drawing/2014/main" id="{9EBFD582-F700-1D4A-8DEF-2FA082A20F0A}"/>
              </a:ext>
            </a:extLst>
          </p:cNvPr>
          <p:cNvSpPr>
            <a:spLocks noGrp="1" noChangeArrowheads="1"/>
          </p:cNvSpPr>
          <p:nvPr>
            <p:ph type="ftr" sz="quarter" idx="2"/>
          </p:nvPr>
        </p:nvSpPr>
        <p:spPr bwMode="auto">
          <a:xfrm>
            <a:off x="0" y="6607175"/>
            <a:ext cx="4005263" cy="347663"/>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1" hangingPunct="1">
              <a:defRPr sz="1200" b="1">
                <a:latin typeface="Tahoma" charset="0"/>
                <a:ea typeface="ＭＳ Ｐゴシック" charset="0"/>
                <a:cs typeface="ＭＳ Ｐゴシック" charset="0"/>
              </a:defRPr>
            </a:lvl1pPr>
          </a:lstStyle>
          <a:p>
            <a:pPr>
              <a:defRPr/>
            </a:pPr>
            <a:endParaRPr lang="en-US"/>
          </a:p>
        </p:txBody>
      </p:sp>
      <p:sp>
        <p:nvSpPr>
          <p:cNvPr id="208901" name="Rectangle 1029">
            <a:extLst>
              <a:ext uri="{FF2B5EF4-FFF2-40B4-BE49-F238E27FC236}">
                <a16:creationId xmlns:a16="http://schemas.microsoft.com/office/drawing/2014/main" id="{45081742-F052-0F4E-BBEB-579C0DA64718}"/>
              </a:ext>
            </a:extLst>
          </p:cNvPr>
          <p:cNvSpPr>
            <a:spLocks noGrp="1" noChangeArrowheads="1"/>
          </p:cNvSpPr>
          <p:nvPr>
            <p:ph type="sldNum" sz="quarter" idx="3"/>
          </p:nvPr>
        </p:nvSpPr>
        <p:spPr bwMode="auto">
          <a:xfrm>
            <a:off x="5235575" y="6607175"/>
            <a:ext cx="4005263" cy="347663"/>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b="1">
                <a:latin typeface="Tahoma" panose="020B0604030504040204" pitchFamily="34" charset="0"/>
                <a:ea typeface="+mn-ea"/>
                <a:cs typeface="Arial" panose="020B0604020202020204" pitchFamily="34" charset="0"/>
              </a:defRPr>
            </a:lvl1pPr>
          </a:lstStyle>
          <a:p>
            <a:pPr>
              <a:defRPr/>
            </a:pPr>
            <a:fld id="{28049AE8-96DD-5C4F-9659-9C35F3AC959E}"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8CD4A82A-DDAD-9347-9BDF-5551ED7A853F}"/>
              </a:ext>
            </a:extLst>
          </p:cNvPr>
          <p:cNvSpPr>
            <a:spLocks noGrp="1" noChangeArrowheads="1"/>
          </p:cNvSpPr>
          <p:nvPr>
            <p:ph type="hdr" sz="quarter"/>
          </p:nvPr>
        </p:nvSpPr>
        <p:spPr bwMode="auto">
          <a:xfrm>
            <a:off x="0" y="0"/>
            <a:ext cx="4005263" cy="3476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eaLnBrk="1" hangingPunct="1">
              <a:defRPr sz="1200">
                <a:latin typeface="Tahoma" charset="0"/>
                <a:ea typeface="ＭＳ Ｐゴシック" charset="0"/>
                <a:cs typeface="ＭＳ Ｐゴシック" charset="0"/>
              </a:defRPr>
            </a:lvl1pPr>
          </a:lstStyle>
          <a:p>
            <a:pPr>
              <a:defRPr/>
            </a:pPr>
            <a:endParaRPr lang="en-US"/>
          </a:p>
        </p:txBody>
      </p:sp>
      <p:sp>
        <p:nvSpPr>
          <p:cNvPr id="124931" name="Rectangle 3">
            <a:extLst>
              <a:ext uri="{FF2B5EF4-FFF2-40B4-BE49-F238E27FC236}">
                <a16:creationId xmlns:a16="http://schemas.microsoft.com/office/drawing/2014/main" id="{99C72F0D-C9E0-9B44-B4C5-F7BC5DF9DE8B}"/>
              </a:ext>
            </a:extLst>
          </p:cNvPr>
          <p:cNvSpPr>
            <a:spLocks noGrp="1" noChangeArrowheads="1"/>
          </p:cNvSpPr>
          <p:nvPr>
            <p:ph type="dt" idx="1"/>
          </p:nvPr>
        </p:nvSpPr>
        <p:spPr bwMode="auto">
          <a:xfrm>
            <a:off x="5235575" y="0"/>
            <a:ext cx="4005263" cy="3476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a:latin typeface="Tahoma" charset="0"/>
                <a:ea typeface="ＭＳ Ｐゴシック" charset="0"/>
                <a:cs typeface="ＭＳ Ｐゴシック" charset="0"/>
              </a:defRPr>
            </a:lvl1pPr>
          </a:lstStyle>
          <a:p>
            <a:pPr>
              <a:defRPr/>
            </a:pPr>
            <a:endParaRPr lang="en-US"/>
          </a:p>
        </p:txBody>
      </p:sp>
      <p:sp>
        <p:nvSpPr>
          <p:cNvPr id="13316" name="Rectangle 4">
            <a:extLst>
              <a:ext uri="{FF2B5EF4-FFF2-40B4-BE49-F238E27FC236}">
                <a16:creationId xmlns:a16="http://schemas.microsoft.com/office/drawing/2014/main" id="{BE93BF66-9CEC-B44D-BEA8-432B6BD6CFC7}"/>
              </a:ext>
            </a:extLst>
          </p:cNvPr>
          <p:cNvSpPr>
            <a:spLocks noGrp="1" noRot="1" noChangeAspect="1" noChangeArrowheads="1" noTextEdit="1"/>
          </p:cNvSpPr>
          <p:nvPr>
            <p:ph type="sldImg" idx="2"/>
          </p:nvPr>
        </p:nvSpPr>
        <p:spPr bwMode="auto">
          <a:xfrm>
            <a:off x="2882900" y="522288"/>
            <a:ext cx="3475038" cy="2606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3" name="Rectangle 5">
            <a:extLst>
              <a:ext uri="{FF2B5EF4-FFF2-40B4-BE49-F238E27FC236}">
                <a16:creationId xmlns:a16="http://schemas.microsoft.com/office/drawing/2014/main" id="{9C0C5CA6-3EB6-3C44-9A66-8669B2BED2C9}"/>
              </a:ext>
            </a:extLst>
          </p:cNvPr>
          <p:cNvSpPr>
            <a:spLocks noGrp="1" noChangeArrowheads="1"/>
          </p:cNvSpPr>
          <p:nvPr>
            <p:ph type="body" sz="quarter" idx="3"/>
          </p:nvPr>
        </p:nvSpPr>
        <p:spPr bwMode="auto">
          <a:xfrm>
            <a:off x="1231900" y="3303588"/>
            <a:ext cx="6777038" cy="3128962"/>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4934" name="Rectangle 6">
            <a:extLst>
              <a:ext uri="{FF2B5EF4-FFF2-40B4-BE49-F238E27FC236}">
                <a16:creationId xmlns:a16="http://schemas.microsoft.com/office/drawing/2014/main" id="{3857D9B4-82D4-D84B-8B14-317785007828}"/>
              </a:ext>
            </a:extLst>
          </p:cNvPr>
          <p:cNvSpPr>
            <a:spLocks noGrp="1" noChangeArrowheads="1"/>
          </p:cNvSpPr>
          <p:nvPr>
            <p:ph type="ftr" sz="quarter" idx="4"/>
          </p:nvPr>
        </p:nvSpPr>
        <p:spPr bwMode="auto">
          <a:xfrm>
            <a:off x="0" y="6607175"/>
            <a:ext cx="4005263" cy="347663"/>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1" hangingPunct="1">
              <a:defRPr sz="1200">
                <a:latin typeface="Tahoma" charset="0"/>
                <a:ea typeface="ＭＳ Ｐゴシック" charset="0"/>
                <a:cs typeface="ＭＳ Ｐゴシック" charset="0"/>
              </a:defRPr>
            </a:lvl1pPr>
          </a:lstStyle>
          <a:p>
            <a:pPr>
              <a:defRPr/>
            </a:pPr>
            <a:endParaRPr lang="en-US"/>
          </a:p>
        </p:txBody>
      </p:sp>
      <p:sp>
        <p:nvSpPr>
          <p:cNvPr id="124935" name="Rectangle 7">
            <a:extLst>
              <a:ext uri="{FF2B5EF4-FFF2-40B4-BE49-F238E27FC236}">
                <a16:creationId xmlns:a16="http://schemas.microsoft.com/office/drawing/2014/main" id="{943C82AC-F0BA-6C46-8DAA-399E7DB23959}"/>
              </a:ext>
            </a:extLst>
          </p:cNvPr>
          <p:cNvSpPr>
            <a:spLocks noGrp="1" noChangeArrowheads="1"/>
          </p:cNvSpPr>
          <p:nvPr>
            <p:ph type="sldNum" sz="quarter" idx="5"/>
          </p:nvPr>
        </p:nvSpPr>
        <p:spPr bwMode="auto">
          <a:xfrm>
            <a:off x="5235575" y="6607175"/>
            <a:ext cx="4005263" cy="347663"/>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a:latin typeface="Tahoma" panose="020B0604030504040204" pitchFamily="34" charset="0"/>
                <a:ea typeface="+mn-ea"/>
                <a:cs typeface="Arial" panose="020B0604020202020204" pitchFamily="34" charset="0"/>
              </a:defRPr>
            </a:lvl1pPr>
          </a:lstStyle>
          <a:p>
            <a:pPr>
              <a:defRPr/>
            </a:pPr>
            <a:fld id="{603484AE-3C30-7047-A58A-14FB2C9F32C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ED0D44EA-817E-DF4B-A3C2-C0331E79E8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ea typeface="ＭＳ Ｐゴシック" panose="020B0600070205080204" pitchFamily="34" charset="-128"/>
              </a:defRPr>
            </a:lvl1pPr>
            <a:lvl2pPr marL="742950" indent="-285750" defTabSz="931863">
              <a:defRPr>
                <a:solidFill>
                  <a:schemeClr val="tx1"/>
                </a:solidFill>
                <a:latin typeface="Arial" panose="020B0604020202020204" pitchFamily="34" charset="0"/>
                <a:ea typeface="ＭＳ Ｐゴシック" panose="020B0600070205080204" pitchFamily="34" charset="-128"/>
              </a:defRPr>
            </a:lvl2pPr>
            <a:lvl3pPr marL="1143000" indent="-228600" defTabSz="931863">
              <a:defRPr>
                <a:solidFill>
                  <a:schemeClr val="tx1"/>
                </a:solidFill>
                <a:latin typeface="Arial" panose="020B0604020202020204" pitchFamily="34" charset="0"/>
                <a:ea typeface="ＭＳ Ｐゴシック" panose="020B0600070205080204" pitchFamily="34" charset="-128"/>
              </a:defRPr>
            </a:lvl3pPr>
            <a:lvl4pPr marL="1600200" indent="-228600" defTabSz="931863">
              <a:defRPr>
                <a:solidFill>
                  <a:schemeClr val="tx1"/>
                </a:solidFill>
                <a:latin typeface="Arial" panose="020B0604020202020204" pitchFamily="34" charset="0"/>
                <a:ea typeface="ＭＳ Ｐゴシック" panose="020B0600070205080204" pitchFamily="34" charset="-128"/>
              </a:defRPr>
            </a:lvl4pPr>
            <a:lvl5pPr marL="2057400" indent="-228600" defTabSz="931863">
              <a:defRPr>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18B1139-564A-5642-BEDB-9D9E2745A9FC}" type="slidenum">
              <a:rPr lang="en-US" altLang="en-US" smtClean="0">
                <a:latin typeface="Tahoma" panose="020B0604030504040204" pitchFamily="34" charset="0"/>
              </a:rPr>
              <a:pPr/>
              <a:t>1</a:t>
            </a:fld>
            <a:endParaRPr lang="en-US" altLang="en-US">
              <a:latin typeface="Tahoma" panose="020B0604030504040204" pitchFamily="34" charset="0"/>
            </a:endParaRPr>
          </a:p>
        </p:txBody>
      </p:sp>
      <p:sp>
        <p:nvSpPr>
          <p:cNvPr id="16386" name="Rectangle 2">
            <a:extLst>
              <a:ext uri="{FF2B5EF4-FFF2-40B4-BE49-F238E27FC236}">
                <a16:creationId xmlns:a16="http://schemas.microsoft.com/office/drawing/2014/main" id="{CFA5D585-8834-B947-AE06-738D2039017E}"/>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53EE24F7-5050-4C4E-BC54-0E707D1EA8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cs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03484AE-3C30-7047-A58A-14FB2C9F32C4}" type="slidenum">
              <a:rPr lang="en-US" altLang="en-US" smtClean="0"/>
              <a:pPr>
                <a:defRPr/>
              </a:pPr>
              <a:t>2</a:t>
            </a:fld>
            <a:endParaRPr lang="en-US" altLang="en-US"/>
          </a:p>
        </p:txBody>
      </p:sp>
    </p:spTree>
    <p:extLst>
      <p:ext uri="{BB962C8B-B14F-4D97-AF65-F5344CB8AC3E}">
        <p14:creationId xmlns:p14="http://schemas.microsoft.com/office/powerpoint/2010/main" val="718004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DC85A71E-B890-1C49-BE5D-DA2D1A46C718}"/>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a:extLst>
              <a:ext uri="{FF2B5EF4-FFF2-40B4-BE49-F238E27FC236}">
                <a16:creationId xmlns:a16="http://schemas.microsoft.com/office/drawing/2014/main" id="{6B437E6E-DDE7-3545-BB74-2F3B50D366F0}"/>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46" name="Rectangle 2"/>
          <p:cNvSpPr>
            <a:spLocks noGrp="1" noChangeArrowheads="1"/>
          </p:cNvSpPr>
          <p:nvPr>
            <p:ph type="ctrTitle"/>
          </p:nvPr>
        </p:nvSpPr>
        <p:spPr>
          <a:xfrm>
            <a:off x="914400" y="1524000"/>
            <a:ext cx="7623175" cy="1752600"/>
          </a:xfrm>
        </p:spPr>
        <p:txBody>
          <a:bodyPr/>
          <a:lstStyle>
            <a:lvl1pPr>
              <a:defRPr sz="5000"/>
            </a:lvl1pPr>
          </a:lstStyle>
          <a:p>
            <a:pPr lvl="0"/>
            <a:r>
              <a:rPr lang="en-US" noProof="0"/>
              <a:t>Click to edit Master title style</a:t>
            </a:r>
          </a:p>
        </p:txBody>
      </p:sp>
      <p:sp>
        <p:nvSpPr>
          <p:cNvPr id="57347" name="Rectangle 3"/>
          <p:cNvSpPr>
            <a:spLocks noGrp="1" noChangeArrowheads="1"/>
          </p:cNvSpPr>
          <p:nvPr>
            <p:ph type="subTitle" idx="1"/>
          </p:nvPr>
        </p:nvSpPr>
        <p:spPr>
          <a:xfrm>
            <a:off x="1981200" y="3962400"/>
            <a:ext cx="6553200" cy="1752600"/>
          </a:xfrm>
        </p:spPr>
        <p:txBody>
          <a:bodyPr/>
          <a:lstStyle>
            <a:lvl1pPr marL="0" indent="0">
              <a:buFont typeface="Wingdings" charset="0"/>
              <a:buNone/>
              <a:defRPr sz="2800"/>
            </a:lvl1pPr>
          </a:lstStyle>
          <a:p>
            <a:pPr lvl="0"/>
            <a:r>
              <a:rPr lang="en-US" noProof="0"/>
              <a:t>Click to edit Master subtitle style</a:t>
            </a:r>
          </a:p>
        </p:txBody>
      </p:sp>
      <p:sp>
        <p:nvSpPr>
          <p:cNvPr id="6" name="Rectangle 4">
            <a:extLst>
              <a:ext uri="{FF2B5EF4-FFF2-40B4-BE49-F238E27FC236}">
                <a16:creationId xmlns:a16="http://schemas.microsoft.com/office/drawing/2014/main" id="{F7C7DF6B-C516-E54A-8257-AC0FF546941B}"/>
              </a:ext>
            </a:extLst>
          </p:cNvPr>
          <p:cNvSpPr>
            <a:spLocks noGrp="1" noChangeArrowheads="1"/>
          </p:cNvSpPr>
          <p:nvPr>
            <p:ph type="dt" sz="half" idx="10"/>
          </p:nvPr>
        </p:nvSpPr>
        <p:spPr/>
        <p:txBody>
          <a:bodyPr/>
          <a:lstStyle>
            <a:lvl1pPr>
              <a:defRPr/>
            </a:lvl1pPr>
          </a:lstStyle>
          <a:p>
            <a:pPr>
              <a:defRPr/>
            </a:pPr>
            <a:fld id="{8C7165F6-F9C9-244D-9EB2-5D0E691B6718}" type="datetime1">
              <a:rPr lang="en-US" altLang="en-US"/>
              <a:pPr>
                <a:defRPr/>
              </a:pPr>
              <a:t>3/24/21</a:t>
            </a:fld>
            <a:endParaRPr lang="en-US" altLang="en-US"/>
          </a:p>
        </p:txBody>
      </p:sp>
      <p:sp>
        <p:nvSpPr>
          <p:cNvPr id="7" name="Rectangle 5">
            <a:extLst>
              <a:ext uri="{FF2B5EF4-FFF2-40B4-BE49-F238E27FC236}">
                <a16:creationId xmlns:a16="http://schemas.microsoft.com/office/drawing/2014/main" id="{BD27CA7B-E7FC-214F-BE9A-015407D8B673}"/>
              </a:ext>
            </a:extLst>
          </p:cNvPr>
          <p:cNvSpPr>
            <a:spLocks noGrp="1" noChangeArrowheads="1"/>
          </p:cNvSpPr>
          <p:nvPr>
            <p:ph type="ftr" sz="quarter" idx="11"/>
          </p:nvPr>
        </p:nvSpPr>
        <p:spPr>
          <a:xfrm>
            <a:off x="3124200" y="6243638"/>
            <a:ext cx="2895600" cy="457200"/>
          </a:xfrm>
        </p:spPr>
        <p:txBody>
          <a:bodyPr/>
          <a:lstStyle>
            <a:lvl1pPr>
              <a:defRPr/>
            </a:lvl1pPr>
          </a:lstStyle>
          <a:p>
            <a:pPr>
              <a:defRPr/>
            </a:pPr>
            <a:r>
              <a:rPr lang="en-US"/>
              <a:t>CIS 470: Mobile App Development</a:t>
            </a:r>
          </a:p>
        </p:txBody>
      </p:sp>
      <p:sp>
        <p:nvSpPr>
          <p:cNvPr id="8" name="Rectangle 6">
            <a:extLst>
              <a:ext uri="{FF2B5EF4-FFF2-40B4-BE49-F238E27FC236}">
                <a16:creationId xmlns:a16="http://schemas.microsoft.com/office/drawing/2014/main" id="{1FC61EA8-08C7-434E-9535-EAF3D4F66AC9}"/>
              </a:ext>
            </a:extLst>
          </p:cNvPr>
          <p:cNvSpPr>
            <a:spLocks noGrp="1" noChangeArrowheads="1"/>
          </p:cNvSpPr>
          <p:nvPr>
            <p:ph type="sldNum" sz="quarter" idx="12"/>
          </p:nvPr>
        </p:nvSpPr>
        <p:spPr/>
        <p:txBody>
          <a:bodyPr/>
          <a:lstStyle>
            <a:lvl1pPr>
              <a:defRPr/>
            </a:lvl1pPr>
          </a:lstStyle>
          <a:p>
            <a:pPr>
              <a:defRPr/>
            </a:pPr>
            <a:fld id="{C788143F-B3DF-2F43-B640-60FCEB0733D5}" type="slidenum">
              <a:rPr lang="en-US" altLang="en-US"/>
              <a:pPr>
                <a:defRPr/>
              </a:pPr>
              <a:t>‹#›</a:t>
            </a:fld>
            <a:endParaRPr lang="en-US" altLang="en-US"/>
          </a:p>
        </p:txBody>
      </p:sp>
    </p:spTree>
    <p:extLst>
      <p:ext uri="{BB962C8B-B14F-4D97-AF65-F5344CB8AC3E}">
        <p14:creationId xmlns:p14="http://schemas.microsoft.com/office/powerpoint/2010/main" val="365847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0E7CAD9-7F36-8C44-B59E-5302BD159FFD}"/>
              </a:ext>
            </a:extLst>
          </p:cNvPr>
          <p:cNvSpPr>
            <a:spLocks noGrp="1" noChangeArrowheads="1"/>
          </p:cNvSpPr>
          <p:nvPr>
            <p:ph type="dt" sz="half" idx="10"/>
          </p:nvPr>
        </p:nvSpPr>
        <p:spPr>
          <a:ln/>
        </p:spPr>
        <p:txBody>
          <a:bodyPr/>
          <a:lstStyle>
            <a:lvl1pPr>
              <a:defRPr/>
            </a:lvl1pPr>
          </a:lstStyle>
          <a:p>
            <a:pPr>
              <a:defRPr/>
            </a:pPr>
            <a:fld id="{FD883B9B-65C0-CE49-A203-BB3A77415998}" type="datetime1">
              <a:rPr lang="en-US" altLang="en-US"/>
              <a:pPr>
                <a:defRPr/>
              </a:pPr>
              <a:t>3/24/21</a:t>
            </a:fld>
            <a:endParaRPr lang="en-US" altLang="en-US"/>
          </a:p>
        </p:txBody>
      </p:sp>
      <p:sp>
        <p:nvSpPr>
          <p:cNvPr id="5" name="Rectangle 5">
            <a:extLst>
              <a:ext uri="{FF2B5EF4-FFF2-40B4-BE49-F238E27FC236}">
                <a16:creationId xmlns:a16="http://schemas.microsoft.com/office/drawing/2014/main" id="{9711DF24-2601-B34B-947B-CD1F2F343457}"/>
              </a:ext>
            </a:extLst>
          </p:cNvPr>
          <p:cNvSpPr>
            <a:spLocks noGrp="1" noChangeArrowheads="1"/>
          </p:cNvSpPr>
          <p:nvPr>
            <p:ph type="ftr" sz="quarter" idx="11"/>
          </p:nvPr>
        </p:nvSpPr>
        <p:spPr>
          <a:ln/>
        </p:spPr>
        <p:txBody>
          <a:bodyPr/>
          <a:lstStyle>
            <a:lvl1pPr>
              <a:defRPr/>
            </a:lvl1pPr>
          </a:lstStyle>
          <a:p>
            <a:pPr>
              <a:defRPr/>
            </a:pPr>
            <a:r>
              <a:rPr lang="en-US"/>
              <a:t>CIS 470: Mobile App Development</a:t>
            </a:r>
          </a:p>
        </p:txBody>
      </p:sp>
      <p:sp>
        <p:nvSpPr>
          <p:cNvPr id="6" name="Rectangle 6">
            <a:extLst>
              <a:ext uri="{FF2B5EF4-FFF2-40B4-BE49-F238E27FC236}">
                <a16:creationId xmlns:a16="http://schemas.microsoft.com/office/drawing/2014/main" id="{BECC1042-B6AC-4B48-B207-8C44AE10A9D2}"/>
              </a:ext>
            </a:extLst>
          </p:cNvPr>
          <p:cNvSpPr>
            <a:spLocks noGrp="1" noChangeArrowheads="1"/>
          </p:cNvSpPr>
          <p:nvPr>
            <p:ph type="sldNum" sz="quarter" idx="12"/>
          </p:nvPr>
        </p:nvSpPr>
        <p:spPr>
          <a:ln/>
        </p:spPr>
        <p:txBody>
          <a:bodyPr/>
          <a:lstStyle>
            <a:lvl1pPr>
              <a:defRPr/>
            </a:lvl1pPr>
          </a:lstStyle>
          <a:p>
            <a:pPr>
              <a:defRPr/>
            </a:pPr>
            <a:fld id="{609AE3FC-19C5-5445-9273-39D253A98E49}" type="slidenum">
              <a:rPr lang="en-US" altLang="en-US"/>
              <a:pPr>
                <a:defRPr/>
              </a:pPr>
              <a:t>‹#›</a:t>
            </a:fld>
            <a:endParaRPr lang="en-US" altLang="en-US"/>
          </a:p>
        </p:txBody>
      </p:sp>
    </p:spTree>
    <p:extLst>
      <p:ext uri="{BB962C8B-B14F-4D97-AF65-F5344CB8AC3E}">
        <p14:creationId xmlns:p14="http://schemas.microsoft.com/office/powerpoint/2010/main" val="3643850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0F16C67-3712-C44F-B442-85882E1EE9D8}"/>
              </a:ext>
            </a:extLst>
          </p:cNvPr>
          <p:cNvSpPr>
            <a:spLocks noGrp="1" noChangeArrowheads="1"/>
          </p:cNvSpPr>
          <p:nvPr>
            <p:ph type="dt" sz="half" idx="10"/>
          </p:nvPr>
        </p:nvSpPr>
        <p:spPr>
          <a:ln/>
        </p:spPr>
        <p:txBody>
          <a:bodyPr/>
          <a:lstStyle>
            <a:lvl1pPr>
              <a:defRPr/>
            </a:lvl1pPr>
          </a:lstStyle>
          <a:p>
            <a:pPr>
              <a:defRPr/>
            </a:pPr>
            <a:fld id="{0A720B7B-9675-1C44-B3DC-CA27141BBFB0}" type="datetime1">
              <a:rPr lang="en-US" altLang="en-US"/>
              <a:pPr>
                <a:defRPr/>
              </a:pPr>
              <a:t>3/24/21</a:t>
            </a:fld>
            <a:endParaRPr lang="en-US" altLang="en-US"/>
          </a:p>
        </p:txBody>
      </p:sp>
      <p:sp>
        <p:nvSpPr>
          <p:cNvPr id="5" name="Rectangle 5">
            <a:extLst>
              <a:ext uri="{FF2B5EF4-FFF2-40B4-BE49-F238E27FC236}">
                <a16:creationId xmlns:a16="http://schemas.microsoft.com/office/drawing/2014/main" id="{62D2F800-269B-CD4A-8A9E-1052A7B1EFF9}"/>
              </a:ext>
            </a:extLst>
          </p:cNvPr>
          <p:cNvSpPr>
            <a:spLocks noGrp="1" noChangeArrowheads="1"/>
          </p:cNvSpPr>
          <p:nvPr>
            <p:ph type="ftr" sz="quarter" idx="11"/>
          </p:nvPr>
        </p:nvSpPr>
        <p:spPr>
          <a:ln/>
        </p:spPr>
        <p:txBody>
          <a:bodyPr/>
          <a:lstStyle>
            <a:lvl1pPr>
              <a:defRPr/>
            </a:lvl1pPr>
          </a:lstStyle>
          <a:p>
            <a:pPr>
              <a:defRPr/>
            </a:pPr>
            <a:r>
              <a:rPr lang="en-US"/>
              <a:t>CIS 470: Mobile App Development</a:t>
            </a:r>
          </a:p>
        </p:txBody>
      </p:sp>
      <p:sp>
        <p:nvSpPr>
          <p:cNvPr id="6" name="Rectangle 6">
            <a:extLst>
              <a:ext uri="{FF2B5EF4-FFF2-40B4-BE49-F238E27FC236}">
                <a16:creationId xmlns:a16="http://schemas.microsoft.com/office/drawing/2014/main" id="{0C734F49-48F5-D74D-8DEF-C013A2E4F9CC}"/>
              </a:ext>
            </a:extLst>
          </p:cNvPr>
          <p:cNvSpPr>
            <a:spLocks noGrp="1" noChangeArrowheads="1"/>
          </p:cNvSpPr>
          <p:nvPr>
            <p:ph type="sldNum" sz="quarter" idx="12"/>
          </p:nvPr>
        </p:nvSpPr>
        <p:spPr>
          <a:ln/>
        </p:spPr>
        <p:txBody>
          <a:bodyPr/>
          <a:lstStyle>
            <a:lvl1pPr>
              <a:defRPr/>
            </a:lvl1pPr>
          </a:lstStyle>
          <a:p>
            <a:pPr>
              <a:defRPr/>
            </a:pPr>
            <a:fld id="{3FF5D128-1058-AE40-8534-631F2A043B55}" type="slidenum">
              <a:rPr lang="en-US" altLang="en-US"/>
              <a:pPr>
                <a:defRPr/>
              </a:pPr>
              <a:t>‹#›</a:t>
            </a:fld>
            <a:endParaRPr lang="en-US" altLang="en-US"/>
          </a:p>
        </p:txBody>
      </p:sp>
    </p:spTree>
    <p:extLst>
      <p:ext uri="{BB962C8B-B14F-4D97-AF65-F5344CB8AC3E}">
        <p14:creationId xmlns:p14="http://schemas.microsoft.com/office/powerpoint/2010/main" val="31516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DD59D3D-CD02-9A42-96FC-7E538BB3E505}"/>
              </a:ext>
            </a:extLst>
          </p:cNvPr>
          <p:cNvSpPr>
            <a:spLocks noGrp="1" noChangeArrowheads="1"/>
          </p:cNvSpPr>
          <p:nvPr>
            <p:ph type="dt" sz="half" idx="10"/>
          </p:nvPr>
        </p:nvSpPr>
        <p:spPr>
          <a:ln/>
        </p:spPr>
        <p:txBody>
          <a:bodyPr/>
          <a:lstStyle>
            <a:lvl1pPr>
              <a:defRPr/>
            </a:lvl1pPr>
          </a:lstStyle>
          <a:p>
            <a:pPr>
              <a:defRPr/>
            </a:pPr>
            <a:fld id="{2801CECD-2624-2442-BC73-C059F6BCD08B}" type="datetime1">
              <a:rPr lang="en-US" altLang="en-US"/>
              <a:pPr>
                <a:defRPr/>
              </a:pPr>
              <a:t>3/24/21</a:t>
            </a:fld>
            <a:endParaRPr lang="en-US" altLang="en-US"/>
          </a:p>
        </p:txBody>
      </p:sp>
      <p:sp>
        <p:nvSpPr>
          <p:cNvPr id="5" name="Rectangle 5">
            <a:extLst>
              <a:ext uri="{FF2B5EF4-FFF2-40B4-BE49-F238E27FC236}">
                <a16:creationId xmlns:a16="http://schemas.microsoft.com/office/drawing/2014/main" id="{775F4984-109C-564B-95B3-CE0C021B6295}"/>
              </a:ext>
            </a:extLst>
          </p:cNvPr>
          <p:cNvSpPr>
            <a:spLocks noGrp="1" noChangeArrowheads="1"/>
          </p:cNvSpPr>
          <p:nvPr>
            <p:ph type="ftr" sz="quarter" idx="11"/>
          </p:nvPr>
        </p:nvSpPr>
        <p:spPr>
          <a:ln/>
        </p:spPr>
        <p:txBody>
          <a:bodyPr/>
          <a:lstStyle>
            <a:lvl1pPr>
              <a:defRPr/>
            </a:lvl1pPr>
          </a:lstStyle>
          <a:p>
            <a:pPr>
              <a:defRPr/>
            </a:pPr>
            <a:r>
              <a:rPr lang="en-US"/>
              <a:t>CIS 470: Mobile App Development</a:t>
            </a:r>
          </a:p>
        </p:txBody>
      </p:sp>
      <p:sp>
        <p:nvSpPr>
          <p:cNvPr id="6" name="Rectangle 6">
            <a:extLst>
              <a:ext uri="{FF2B5EF4-FFF2-40B4-BE49-F238E27FC236}">
                <a16:creationId xmlns:a16="http://schemas.microsoft.com/office/drawing/2014/main" id="{E6754412-B587-1145-9D14-6990924C36E6}"/>
              </a:ext>
            </a:extLst>
          </p:cNvPr>
          <p:cNvSpPr>
            <a:spLocks noGrp="1" noChangeArrowheads="1"/>
          </p:cNvSpPr>
          <p:nvPr>
            <p:ph type="sldNum" sz="quarter" idx="12"/>
          </p:nvPr>
        </p:nvSpPr>
        <p:spPr>
          <a:ln/>
        </p:spPr>
        <p:txBody>
          <a:bodyPr/>
          <a:lstStyle>
            <a:lvl1pPr>
              <a:defRPr/>
            </a:lvl1pPr>
          </a:lstStyle>
          <a:p>
            <a:pPr>
              <a:defRPr/>
            </a:pPr>
            <a:fld id="{12F39AD4-D13C-8D4B-96F7-72199872DE92}" type="slidenum">
              <a:rPr lang="en-US" altLang="en-US"/>
              <a:pPr>
                <a:defRPr/>
              </a:pPr>
              <a:t>‹#›</a:t>
            </a:fld>
            <a:endParaRPr lang="en-US" altLang="en-US"/>
          </a:p>
        </p:txBody>
      </p:sp>
    </p:spTree>
    <p:extLst>
      <p:ext uri="{BB962C8B-B14F-4D97-AF65-F5344CB8AC3E}">
        <p14:creationId xmlns:p14="http://schemas.microsoft.com/office/powerpoint/2010/main" val="2594689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8BCF370-5099-1C48-B506-26E028356313}"/>
              </a:ext>
            </a:extLst>
          </p:cNvPr>
          <p:cNvSpPr>
            <a:spLocks noGrp="1" noChangeArrowheads="1"/>
          </p:cNvSpPr>
          <p:nvPr>
            <p:ph type="dt" sz="half" idx="10"/>
          </p:nvPr>
        </p:nvSpPr>
        <p:spPr>
          <a:ln/>
        </p:spPr>
        <p:txBody>
          <a:bodyPr/>
          <a:lstStyle>
            <a:lvl1pPr>
              <a:defRPr/>
            </a:lvl1pPr>
          </a:lstStyle>
          <a:p>
            <a:pPr>
              <a:defRPr/>
            </a:pPr>
            <a:fld id="{627DA9A8-FCA5-C446-B4DB-5B9D62264C96}" type="datetime1">
              <a:rPr lang="en-US" altLang="en-US"/>
              <a:pPr>
                <a:defRPr/>
              </a:pPr>
              <a:t>3/24/21</a:t>
            </a:fld>
            <a:endParaRPr lang="en-US" altLang="en-US"/>
          </a:p>
        </p:txBody>
      </p:sp>
      <p:sp>
        <p:nvSpPr>
          <p:cNvPr id="5" name="Rectangle 5">
            <a:extLst>
              <a:ext uri="{FF2B5EF4-FFF2-40B4-BE49-F238E27FC236}">
                <a16:creationId xmlns:a16="http://schemas.microsoft.com/office/drawing/2014/main" id="{DDAF8F34-51E7-A146-BAA3-E60E407C96EE}"/>
              </a:ext>
            </a:extLst>
          </p:cNvPr>
          <p:cNvSpPr>
            <a:spLocks noGrp="1" noChangeArrowheads="1"/>
          </p:cNvSpPr>
          <p:nvPr>
            <p:ph type="ftr" sz="quarter" idx="11"/>
          </p:nvPr>
        </p:nvSpPr>
        <p:spPr>
          <a:ln/>
        </p:spPr>
        <p:txBody>
          <a:bodyPr/>
          <a:lstStyle>
            <a:lvl1pPr>
              <a:defRPr/>
            </a:lvl1pPr>
          </a:lstStyle>
          <a:p>
            <a:pPr>
              <a:defRPr/>
            </a:pPr>
            <a:r>
              <a:rPr lang="en-US"/>
              <a:t>CIS 470: Mobile App Development</a:t>
            </a:r>
          </a:p>
        </p:txBody>
      </p:sp>
      <p:sp>
        <p:nvSpPr>
          <p:cNvPr id="6" name="Rectangle 6">
            <a:extLst>
              <a:ext uri="{FF2B5EF4-FFF2-40B4-BE49-F238E27FC236}">
                <a16:creationId xmlns:a16="http://schemas.microsoft.com/office/drawing/2014/main" id="{F116DAB8-85E3-4D43-8A63-23892437CAE7}"/>
              </a:ext>
            </a:extLst>
          </p:cNvPr>
          <p:cNvSpPr>
            <a:spLocks noGrp="1" noChangeArrowheads="1"/>
          </p:cNvSpPr>
          <p:nvPr>
            <p:ph type="sldNum" sz="quarter" idx="12"/>
          </p:nvPr>
        </p:nvSpPr>
        <p:spPr>
          <a:ln/>
        </p:spPr>
        <p:txBody>
          <a:bodyPr/>
          <a:lstStyle>
            <a:lvl1pPr>
              <a:defRPr/>
            </a:lvl1pPr>
          </a:lstStyle>
          <a:p>
            <a:pPr>
              <a:defRPr/>
            </a:pPr>
            <a:fld id="{0E32EBD3-5AFD-8542-81D3-9916AE7F4A2F}" type="slidenum">
              <a:rPr lang="en-US" altLang="en-US"/>
              <a:pPr>
                <a:defRPr/>
              </a:pPr>
              <a:t>‹#›</a:t>
            </a:fld>
            <a:endParaRPr lang="en-US" altLang="en-US"/>
          </a:p>
        </p:txBody>
      </p:sp>
    </p:spTree>
    <p:extLst>
      <p:ext uri="{BB962C8B-B14F-4D97-AF65-F5344CB8AC3E}">
        <p14:creationId xmlns:p14="http://schemas.microsoft.com/office/powerpoint/2010/main" val="17280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1D6D054-6E7A-4445-B131-1785B73585B8}"/>
              </a:ext>
            </a:extLst>
          </p:cNvPr>
          <p:cNvSpPr>
            <a:spLocks noGrp="1" noChangeArrowheads="1"/>
          </p:cNvSpPr>
          <p:nvPr>
            <p:ph type="dt" sz="half" idx="10"/>
          </p:nvPr>
        </p:nvSpPr>
        <p:spPr>
          <a:ln/>
        </p:spPr>
        <p:txBody>
          <a:bodyPr/>
          <a:lstStyle>
            <a:lvl1pPr>
              <a:defRPr/>
            </a:lvl1pPr>
          </a:lstStyle>
          <a:p>
            <a:pPr>
              <a:defRPr/>
            </a:pPr>
            <a:fld id="{56787F39-2D57-0C43-861B-EC503001CE24}" type="datetime1">
              <a:rPr lang="en-US" altLang="en-US"/>
              <a:pPr>
                <a:defRPr/>
              </a:pPr>
              <a:t>3/24/21</a:t>
            </a:fld>
            <a:endParaRPr lang="en-US" altLang="en-US"/>
          </a:p>
        </p:txBody>
      </p:sp>
      <p:sp>
        <p:nvSpPr>
          <p:cNvPr id="6" name="Rectangle 5">
            <a:extLst>
              <a:ext uri="{FF2B5EF4-FFF2-40B4-BE49-F238E27FC236}">
                <a16:creationId xmlns:a16="http://schemas.microsoft.com/office/drawing/2014/main" id="{8BE6A86F-DFB9-9D4A-B1F6-FFBEF534F7AF}"/>
              </a:ext>
            </a:extLst>
          </p:cNvPr>
          <p:cNvSpPr>
            <a:spLocks noGrp="1" noChangeArrowheads="1"/>
          </p:cNvSpPr>
          <p:nvPr>
            <p:ph type="ftr" sz="quarter" idx="11"/>
          </p:nvPr>
        </p:nvSpPr>
        <p:spPr>
          <a:ln/>
        </p:spPr>
        <p:txBody>
          <a:bodyPr/>
          <a:lstStyle>
            <a:lvl1pPr>
              <a:defRPr/>
            </a:lvl1pPr>
          </a:lstStyle>
          <a:p>
            <a:pPr>
              <a:defRPr/>
            </a:pPr>
            <a:r>
              <a:rPr lang="en-US"/>
              <a:t>CIS 470: Mobile App Development</a:t>
            </a:r>
          </a:p>
        </p:txBody>
      </p:sp>
      <p:sp>
        <p:nvSpPr>
          <p:cNvPr id="7" name="Rectangle 6">
            <a:extLst>
              <a:ext uri="{FF2B5EF4-FFF2-40B4-BE49-F238E27FC236}">
                <a16:creationId xmlns:a16="http://schemas.microsoft.com/office/drawing/2014/main" id="{04321AA5-F42A-4640-9D2E-8D4CC11FB866}"/>
              </a:ext>
            </a:extLst>
          </p:cNvPr>
          <p:cNvSpPr>
            <a:spLocks noGrp="1" noChangeArrowheads="1"/>
          </p:cNvSpPr>
          <p:nvPr>
            <p:ph type="sldNum" sz="quarter" idx="12"/>
          </p:nvPr>
        </p:nvSpPr>
        <p:spPr>
          <a:ln/>
        </p:spPr>
        <p:txBody>
          <a:bodyPr/>
          <a:lstStyle>
            <a:lvl1pPr>
              <a:defRPr/>
            </a:lvl1pPr>
          </a:lstStyle>
          <a:p>
            <a:pPr>
              <a:defRPr/>
            </a:pPr>
            <a:fld id="{043879D9-A3C5-7F42-AD60-BFE5BD68DEE8}" type="slidenum">
              <a:rPr lang="en-US" altLang="en-US"/>
              <a:pPr>
                <a:defRPr/>
              </a:pPr>
              <a:t>‹#›</a:t>
            </a:fld>
            <a:endParaRPr lang="en-US" altLang="en-US"/>
          </a:p>
        </p:txBody>
      </p:sp>
    </p:spTree>
    <p:extLst>
      <p:ext uri="{BB962C8B-B14F-4D97-AF65-F5344CB8AC3E}">
        <p14:creationId xmlns:p14="http://schemas.microsoft.com/office/powerpoint/2010/main" val="2095777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B83457C-6E12-2B46-8967-6D7347D82189}"/>
              </a:ext>
            </a:extLst>
          </p:cNvPr>
          <p:cNvSpPr>
            <a:spLocks noGrp="1" noChangeArrowheads="1"/>
          </p:cNvSpPr>
          <p:nvPr>
            <p:ph type="dt" sz="half" idx="10"/>
          </p:nvPr>
        </p:nvSpPr>
        <p:spPr>
          <a:ln/>
        </p:spPr>
        <p:txBody>
          <a:bodyPr/>
          <a:lstStyle>
            <a:lvl1pPr>
              <a:defRPr/>
            </a:lvl1pPr>
          </a:lstStyle>
          <a:p>
            <a:pPr>
              <a:defRPr/>
            </a:pPr>
            <a:fld id="{52177020-9A31-194F-ACB7-3F9E27FE0400}" type="datetime1">
              <a:rPr lang="en-US" altLang="en-US"/>
              <a:pPr>
                <a:defRPr/>
              </a:pPr>
              <a:t>3/24/21</a:t>
            </a:fld>
            <a:endParaRPr lang="en-US" altLang="en-US"/>
          </a:p>
        </p:txBody>
      </p:sp>
      <p:sp>
        <p:nvSpPr>
          <p:cNvPr id="8" name="Rectangle 5">
            <a:extLst>
              <a:ext uri="{FF2B5EF4-FFF2-40B4-BE49-F238E27FC236}">
                <a16:creationId xmlns:a16="http://schemas.microsoft.com/office/drawing/2014/main" id="{FCE7FDDA-0BE4-154D-937F-8646A9FB89AA}"/>
              </a:ext>
            </a:extLst>
          </p:cNvPr>
          <p:cNvSpPr>
            <a:spLocks noGrp="1" noChangeArrowheads="1"/>
          </p:cNvSpPr>
          <p:nvPr>
            <p:ph type="ftr" sz="quarter" idx="11"/>
          </p:nvPr>
        </p:nvSpPr>
        <p:spPr>
          <a:ln/>
        </p:spPr>
        <p:txBody>
          <a:bodyPr/>
          <a:lstStyle>
            <a:lvl1pPr>
              <a:defRPr/>
            </a:lvl1pPr>
          </a:lstStyle>
          <a:p>
            <a:pPr>
              <a:defRPr/>
            </a:pPr>
            <a:r>
              <a:rPr lang="en-US"/>
              <a:t>CIS 470: Mobile App Development</a:t>
            </a:r>
          </a:p>
        </p:txBody>
      </p:sp>
      <p:sp>
        <p:nvSpPr>
          <p:cNvPr id="9" name="Rectangle 6">
            <a:extLst>
              <a:ext uri="{FF2B5EF4-FFF2-40B4-BE49-F238E27FC236}">
                <a16:creationId xmlns:a16="http://schemas.microsoft.com/office/drawing/2014/main" id="{751B9881-0240-FC47-A041-04BE1A887B0E}"/>
              </a:ext>
            </a:extLst>
          </p:cNvPr>
          <p:cNvSpPr>
            <a:spLocks noGrp="1" noChangeArrowheads="1"/>
          </p:cNvSpPr>
          <p:nvPr>
            <p:ph type="sldNum" sz="quarter" idx="12"/>
          </p:nvPr>
        </p:nvSpPr>
        <p:spPr>
          <a:ln/>
        </p:spPr>
        <p:txBody>
          <a:bodyPr/>
          <a:lstStyle>
            <a:lvl1pPr>
              <a:defRPr/>
            </a:lvl1pPr>
          </a:lstStyle>
          <a:p>
            <a:pPr>
              <a:defRPr/>
            </a:pPr>
            <a:fld id="{B585708F-30AE-2746-B3E2-442221BA8D30}" type="slidenum">
              <a:rPr lang="en-US" altLang="en-US"/>
              <a:pPr>
                <a:defRPr/>
              </a:pPr>
              <a:t>‹#›</a:t>
            </a:fld>
            <a:endParaRPr lang="en-US" altLang="en-US"/>
          </a:p>
        </p:txBody>
      </p:sp>
    </p:spTree>
    <p:extLst>
      <p:ext uri="{BB962C8B-B14F-4D97-AF65-F5344CB8AC3E}">
        <p14:creationId xmlns:p14="http://schemas.microsoft.com/office/powerpoint/2010/main" val="855618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B5248AE-80D9-7840-971E-FA7E6CDFD8AB}"/>
              </a:ext>
            </a:extLst>
          </p:cNvPr>
          <p:cNvSpPr>
            <a:spLocks noGrp="1" noChangeArrowheads="1"/>
          </p:cNvSpPr>
          <p:nvPr>
            <p:ph type="dt" sz="half" idx="10"/>
          </p:nvPr>
        </p:nvSpPr>
        <p:spPr>
          <a:ln/>
        </p:spPr>
        <p:txBody>
          <a:bodyPr/>
          <a:lstStyle>
            <a:lvl1pPr>
              <a:defRPr/>
            </a:lvl1pPr>
          </a:lstStyle>
          <a:p>
            <a:pPr>
              <a:defRPr/>
            </a:pPr>
            <a:fld id="{9B86D81B-6953-324B-8498-9E024113D32C}" type="datetime1">
              <a:rPr lang="en-US" altLang="en-US"/>
              <a:pPr>
                <a:defRPr/>
              </a:pPr>
              <a:t>3/24/21</a:t>
            </a:fld>
            <a:endParaRPr lang="en-US" altLang="en-US"/>
          </a:p>
        </p:txBody>
      </p:sp>
      <p:sp>
        <p:nvSpPr>
          <p:cNvPr id="4" name="Rectangle 5">
            <a:extLst>
              <a:ext uri="{FF2B5EF4-FFF2-40B4-BE49-F238E27FC236}">
                <a16:creationId xmlns:a16="http://schemas.microsoft.com/office/drawing/2014/main" id="{F52CA496-9A24-C148-AFCA-09541CB883D1}"/>
              </a:ext>
            </a:extLst>
          </p:cNvPr>
          <p:cNvSpPr>
            <a:spLocks noGrp="1" noChangeArrowheads="1"/>
          </p:cNvSpPr>
          <p:nvPr>
            <p:ph type="ftr" sz="quarter" idx="11"/>
          </p:nvPr>
        </p:nvSpPr>
        <p:spPr>
          <a:ln/>
        </p:spPr>
        <p:txBody>
          <a:bodyPr/>
          <a:lstStyle>
            <a:lvl1pPr>
              <a:defRPr/>
            </a:lvl1pPr>
          </a:lstStyle>
          <a:p>
            <a:pPr>
              <a:defRPr/>
            </a:pPr>
            <a:r>
              <a:rPr lang="en-US"/>
              <a:t>CIS 470: Mobile App Development</a:t>
            </a:r>
          </a:p>
        </p:txBody>
      </p:sp>
      <p:sp>
        <p:nvSpPr>
          <p:cNvPr id="5" name="Rectangle 6">
            <a:extLst>
              <a:ext uri="{FF2B5EF4-FFF2-40B4-BE49-F238E27FC236}">
                <a16:creationId xmlns:a16="http://schemas.microsoft.com/office/drawing/2014/main" id="{BE001FB0-F48E-D34C-8D6E-3983560D5342}"/>
              </a:ext>
            </a:extLst>
          </p:cNvPr>
          <p:cNvSpPr>
            <a:spLocks noGrp="1" noChangeArrowheads="1"/>
          </p:cNvSpPr>
          <p:nvPr>
            <p:ph type="sldNum" sz="quarter" idx="12"/>
          </p:nvPr>
        </p:nvSpPr>
        <p:spPr>
          <a:ln/>
        </p:spPr>
        <p:txBody>
          <a:bodyPr/>
          <a:lstStyle>
            <a:lvl1pPr>
              <a:defRPr/>
            </a:lvl1pPr>
          </a:lstStyle>
          <a:p>
            <a:pPr>
              <a:defRPr/>
            </a:pPr>
            <a:fld id="{052B85E6-4731-5146-9E5D-11BC26A84B6F}" type="slidenum">
              <a:rPr lang="en-US" altLang="en-US"/>
              <a:pPr>
                <a:defRPr/>
              </a:pPr>
              <a:t>‹#›</a:t>
            </a:fld>
            <a:endParaRPr lang="en-US" altLang="en-US"/>
          </a:p>
        </p:txBody>
      </p:sp>
    </p:spTree>
    <p:extLst>
      <p:ext uri="{BB962C8B-B14F-4D97-AF65-F5344CB8AC3E}">
        <p14:creationId xmlns:p14="http://schemas.microsoft.com/office/powerpoint/2010/main" val="3106085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7E8C03F-BADB-5C4B-812B-BF8EDA4F620B}"/>
              </a:ext>
            </a:extLst>
          </p:cNvPr>
          <p:cNvSpPr>
            <a:spLocks noGrp="1" noChangeArrowheads="1"/>
          </p:cNvSpPr>
          <p:nvPr>
            <p:ph type="dt" sz="half" idx="10"/>
          </p:nvPr>
        </p:nvSpPr>
        <p:spPr>
          <a:ln/>
        </p:spPr>
        <p:txBody>
          <a:bodyPr/>
          <a:lstStyle>
            <a:lvl1pPr>
              <a:defRPr/>
            </a:lvl1pPr>
          </a:lstStyle>
          <a:p>
            <a:pPr>
              <a:defRPr/>
            </a:pPr>
            <a:fld id="{13CCFE67-483C-4041-808B-E7F6370386DE}" type="datetime1">
              <a:rPr lang="en-US" altLang="en-US"/>
              <a:pPr>
                <a:defRPr/>
              </a:pPr>
              <a:t>3/24/21</a:t>
            </a:fld>
            <a:endParaRPr lang="en-US" altLang="en-US"/>
          </a:p>
        </p:txBody>
      </p:sp>
      <p:sp>
        <p:nvSpPr>
          <p:cNvPr id="3" name="Rectangle 5">
            <a:extLst>
              <a:ext uri="{FF2B5EF4-FFF2-40B4-BE49-F238E27FC236}">
                <a16:creationId xmlns:a16="http://schemas.microsoft.com/office/drawing/2014/main" id="{410EA2BA-36DF-EC4C-BAEE-0E95B8645808}"/>
              </a:ext>
            </a:extLst>
          </p:cNvPr>
          <p:cNvSpPr>
            <a:spLocks noGrp="1" noChangeArrowheads="1"/>
          </p:cNvSpPr>
          <p:nvPr>
            <p:ph type="ftr" sz="quarter" idx="11"/>
          </p:nvPr>
        </p:nvSpPr>
        <p:spPr>
          <a:ln/>
        </p:spPr>
        <p:txBody>
          <a:bodyPr/>
          <a:lstStyle>
            <a:lvl1pPr>
              <a:defRPr/>
            </a:lvl1pPr>
          </a:lstStyle>
          <a:p>
            <a:pPr>
              <a:defRPr/>
            </a:pPr>
            <a:r>
              <a:rPr lang="en-US"/>
              <a:t>CIS 470: Mobile App Development</a:t>
            </a:r>
          </a:p>
        </p:txBody>
      </p:sp>
      <p:sp>
        <p:nvSpPr>
          <p:cNvPr id="4" name="Rectangle 6">
            <a:extLst>
              <a:ext uri="{FF2B5EF4-FFF2-40B4-BE49-F238E27FC236}">
                <a16:creationId xmlns:a16="http://schemas.microsoft.com/office/drawing/2014/main" id="{DD878D0A-0638-7C43-B0A8-91CD70AB4104}"/>
              </a:ext>
            </a:extLst>
          </p:cNvPr>
          <p:cNvSpPr>
            <a:spLocks noGrp="1" noChangeArrowheads="1"/>
          </p:cNvSpPr>
          <p:nvPr>
            <p:ph type="sldNum" sz="quarter" idx="12"/>
          </p:nvPr>
        </p:nvSpPr>
        <p:spPr>
          <a:ln/>
        </p:spPr>
        <p:txBody>
          <a:bodyPr/>
          <a:lstStyle>
            <a:lvl1pPr>
              <a:defRPr/>
            </a:lvl1pPr>
          </a:lstStyle>
          <a:p>
            <a:pPr>
              <a:defRPr/>
            </a:pPr>
            <a:fld id="{D774FB8A-DFBD-4448-A592-890CC5931726}" type="slidenum">
              <a:rPr lang="en-US" altLang="en-US"/>
              <a:pPr>
                <a:defRPr/>
              </a:pPr>
              <a:t>‹#›</a:t>
            </a:fld>
            <a:endParaRPr lang="en-US" altLang="en-US"/>
          </a:p>
        </p:txBody>
      </p:sp>
    </p:spTree>
    <p:extLst>
      <p:ext uri="{BB962C8B-B14F-4D97-AF65-F5344CB8AC3E}">
        <p14:creationId xmlns:p14="http://schemas.microsoft.com/office/powerpoint/2010/main" val="2268807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E1BBC78-7E86-064A-9C9A-C9049E8F97C5}"/>
              </a:ext>
            </a:extLst>
          </p:cNvPr>
          <p:cNvSpPr>
            <a:spLocks noGrp="1" noChangeArrowheads="1"/>
          </p:cNvSpPr>
          <p:nvPr>
            <p:ph type="dt" sz="half" idx="10"/>
          </p:nvPr>
        </p:nvSpPr>
        <p:spPr>
          <a:ln/>
        </p:spPr>
        <p:txBody>
          <a:bodyPr/>
          <a:lstStyle>
            <a:lvl1pPr>
              <a:defRPr/>
            </a:lvl1pPr>
          </a:lstStyle>
          <a:p>
            <a:pPr>
              <a:defRPr/>
            </a:pPr>
            <a:fld id="{2CA9110B-1E9C-2C45-9551-D78D98A7967D}" type="datetime1">
              <a:rPr lang="en-US" altLang="en-US"/>
              <a:pPr>
                <a:defRPr/>
              </a:pPr>
              <a:t>3/24/21</a:t>
            </a:fld>
            <a:endParaRPr lang="en-US" altLang="en-US"/>
          </a:p>
        </p:txBody>
      </p:sp>
      <p:sp>
        <p:nvSpPr>
          <p:cNvPr id="6" name="Rectangle 5">
            <a:extLst>
              <a:ext uri="{FF2B5EF4-FFF2-40B4-BE49-F238E27FC236}">
                <a16:creationId xmlns:a16="http://schemas.microsoft.com/office/drawing/2014/main" id="{0E89C78F-34CA-AF44-8308-4632ACD14B88}"/>
              </a:ext>
            </a:extLst>
          </p:cNvPr>
          <p:cNvSpPr>
            <a:spLocks noGrp="1" noChangeArrowheads="1"/>
          </p:cNvSpPr>
          <p:nvPr>
            <p:ph type="ftr" sz="quarter" idx="11"/>
          </p:nvPr>
        </p:nvSpPr>
        <p:spPr>
          <a:ln/>
        </p:spPr>
        <p:txBody>
          <a:bodyPr/>
          <a:lstStyle>
            <a:lvl1pPr>
              <a:defRPr/>
            </a:lvl1pPr>
          </a:lstStyle>
          <a:p>
            <a:pPr>
              <a:defRPr/>
            </a:pPr>
            <a:r>
              <a:rPr lang="en-US"/>
              <a:t>CIS 470: Mobile App Development</a:t>
            </a:r>
          </a:p>
        </p:txBody>
      </p:sp>
      <p:sp>
        <p:nvSpPr>
          <p:cNvPr id="7" name="Rectangle 6">
            <a:extLst>
              <a:ext uri="{FF2B5EF4-FFF2-40B4-BE49-F238E27FC236}">
                <a16:creationId xmlns:a16="http://schemas.microsoft.com/office/drawing/2014/main" id="{A29DD2EA-5FEE-7E4A-A8F0-0DD57D32FF6C}"/>
              </a:ext>
            </a:extLst>
          </p:cNvPr>
          <p:cNvSpPr>
            <a:spLocks noGrp="1" noChangeArrowheads="1"/>
          </p:cNvSpPr>
          <p:nvPr>
            <p:ph type="sldNum" sz="quarter" idx="12"/>
          </p:nvPr>
        </p:nvSpPr>
        <p:spPr>
          <a:ln/>
        </p:spPr>
        <p:txBody>
          <a:bodyPr/>
          <a:lstStyle>
            <a:lvl1pPr>
              <a:defRPr/>
            </a:lvl1pPr>
          </a:lstStyle>
          <a:p>
            <a:pPr>
              <a:defRPr/>
            </a:pPr>
            <a:fld id="{0B40C987-91EF-BD43-8DF0-C0F9228623CC}" type="slidenum">
              <a:rPr lang="en-US" altLang="en-US"/>
              <a:pPr>
                <a:defRPr/>
              </a:pPr>
              <a:t>‹#›</a:t>
            </a:fld>
            <a:endParaRPr lang="en-US" altLang="en-US"/>
          </a:p>
        </p:txBody>
      </p:sp>
    </p:spTree>
    <p:extLst>
      <p:ext uri="{BB962C8B-B14F-4D97-AF65-F5344CB8AC3E}">
        <p14:creationId xmlns:p14="http://schemas.microsoft.com/office/powerpoint/2010/main" val="4138533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DCB88AD-44E8-414A-AA1E-A0E4595E0B87}"/>
              </a:ext>
            </a:extLst>
          </p:cNvPr>
          <p:cNvSpPr>
            <a:spLocks noGrp="1" noChangeArrowheads="1"/>
          </p:cNvSpPr>
          <p:nvPr>
            <p:ph type="dt" sz="half" idx="10"/>
          </p:nvPr>
        </p:nvSpPr>
        <p:spPr>
          <a:ln/>
        </p:spPr>
        <p:txBody>
          <a:bodyPr/>
          <a:lstStyle>
            <a:lvl1pPr>
              <a:defRPr/>
            </a:lvl1pPr>
          </a:lstStyle>
          <a:p>
            <a:pPr>
              <a:defRPr/>
            </a:pPr>
            <a:fld id="{A7D8F263-0CF2-2749-A6F0-14D117935B38}" type="datetime1">
              <a:rPr lang="en-US" altLang="en-US"/>
              <a:pPr>
                <a:defRPr/>
              </a:pPr>
              <a:t>3/24/21</a:t>
            </a:fld>
            <a:endParaRPr lang="en-US" altLang="en-US"/>
          </a:p>
        </p:txBody>
      </p:sp>
      <p:sp>
        <p:nvSpPr>
          <p:cNvPr id="6" name="Rectangle 5">
            <a:extLst>
              <a:ext uri="{FF2B5EF4-FFF2-40B4-BE49-F238E27FC236}">
                <a16:creationId xmlns:a16="http://schemas.microsoft.com/office/drawing/2014/main" id="{0B9065A4-A8C4-8C44-AACC-1E74EF5A51B7}"/>
              </a:ext>
            </a:extLst>
          </p:cNvPr>
          <p:cNvSpPr>
            <a:spLocks noGrp="1" noChangeArrowheads="1"/>
          </p:cNvSpPr>
          <p:nvPr>
            <p:ph type="ftr" sz="quarter" idx="11"/>
          </p:nvPr>
        </p:nvSpPr>
        <p:spPr>
          <a:ln/>
        </p:spPr>
        <p:txBody>
          <a:bodyPr/>
          <a:lstStyle>
            <a:lvl1pPr>
              <a:defRPr/>
            </a:lvl1pPr>
          </a:lstStyle>
          <a:p>
            <a:pPr>
              <a:defRPr/>
            </a:pPr>
            <a:r>
              <a:rPr lang="en-US"/>
              <a:t>CIS 470: Mobile App Development</a:t>
            </a:r>
          </a:p>
        </p:txBody>
      </p:sp>
      <p:sp>
        <p:nvSpPr>
          <p:cNvPr id="7" name="Rectangle 6">
            <a:extLst>
              <a:ext uri="{FF2B5EF4-FFF2-40B4-BE49-F238E27FC236}">
                <a16:creationId xmlns:a16="http://schemas.microsoft.com/office/drawing/2014/main" id="{23A7D9DC-07E2-8E42-83F5-1A09309FAE35}"/>
              </a:ext>
            </a:extLst>
          </p:cNvPr>
          <p:cNvSpPr>
            <a:spLocks noGrp="1" noChangeArrowheads="1"/>
          </p:cNvSpPr>
          <p:nvPr>
            <p:ph type="sldNum" sz="quarter" idx="12"/>
          </p:nvPr>
        </p:nvSpPr>
        <p:spPr>
          <a:ln/>
        </p:spPr>
        <p:txBody>
          <a:bodyPr/>
          <a:lstStyle>
            <a:lvl1pPr>
              <a:defRPr/>
            </a:lvl1pPr>
          </a:lstStyle>
          <a:p>
            <a:pPr>
              <a:defRPr/>
            </a:pPr>
            <a:fld id="{CE4A640D-87E1-4E40-BFA6-DCAB4E1D8281}" type="slidenum">
              <a:rPr lang="en-US" altLang="en-US"/>
              <a:pPr>
                <a:defRPr/>
              </a:pPr>
              <a:t>‹#›</a:t>
            </a:fld>
            <a:endParaRPr lang="en-US" altLang="en-US"/>
          </a:p>
        </p:txBody>
      </p:sp>
    </p:spTree>
    <p:extLst>
      <p:ext uri="{BB962C8B-B14F-4D97-AF65-F5344CB8AC3E}">
        <p14:creationId xmlns:p14="http://schemas.microsoft.com/office/powerpoint/2010/main" val="209844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9566986-5672-4A46-A9AB-63D2A4723E12}"/>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CC056D0-466E-E24B-8968-8EE61F53271F}"/>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6324" name="Rectangle 4">
            <a:extLst>
              <a:ext uri="{FF2B5EF4-FFF2-40B4-BE49-F238E27FC236}">
                <a16:creationId xmlns:a16="http://schemas.microsoft.com/office/drawing/2014/main" id="{3764912E-419C-7A4F-9B36-BAE5D5FFB404}"/>
              </a:ext>
            </a:extLst>
          </p:cNvPr>
          <p:cNvSpPr>
            <a:spLocks noGrp="1" noChangeArrowheads="1"/>
          </p:cNvSpPr>
          <p:nvPr>
            <p:ph type="dt" sz="half" idx="2"/>
          </p:nvPr>
        </p:nvSpPr>
        <p:spPr bwMode="auto">
          <a:xfrm>
            <a:off x="457200" y="6243638"/>
            <a:ext cx="2133600" cy="457200"/>
          </a:xfrm>
          <a:prstGeom prst="rect">
            <a:avLst/>
          </a:prstGeom>
          <a:noFill/>
          <a:ln>
            <a:noFill/>
          </a:ln>
          <a:effectLst/>
          <a:extLst>
            <a:ext uri="{FAA26D3D-D897-4be2-8F04-BA451C77F1D7}"/>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defRPr sz="1200">
                <a:latin typeface="Garamond" panose="02020404030301010803" pitchFamily="18" charset="0"/>
                <a:ea typeface="+mn-ea"/>
              </a:defRPr>
            </a:lvl1pPr>
          </a:lstStyle>
          <a:p>
            <a:pPr>
              <a:defRPr/>
            </a:pPr>
            <a:fld id="{46DCBAC6-0A04-AE48-B9B6-037479D03185}" type="datetime1">
              <a:rPr lang="en-US" altLang="en-US"/>
              <a:pPr>
                <a:defRPr/>
              </a:pPr>
              <a:t>3/24/21</a:t>
            </a:fld>
            <a:endParaRPr lang="en-US" altLang="en-US"/>
          </a:p>
        </p:txBody>
      </p:sp>
      <p:sp>
        <p:nvSpPr>
          <p:cNvPr id="56325" name="Rectangle 5">
            <a:extLst>
              <a:ext uri="{FF2B5EF4-FFF2-40B4-BE49-F238E27FC236}">
                <a16:creationId xmlns:a16="http://schemas.microsoft.com/office/drawing/2014/main" id="{9FD6C920-402B-184B-9246-681D3836A7BA}"/>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ctr" eaLnBrk="1" hangingPunct="1">
              <a:defRPr sz="1200">
                <a:latin typeface="Garamond" charset="0"/>
                <a:ea typeface="ＭＳ Ｐゴシック" charset="0"/>
                <a:cs typeface="ＭＳ Ｐゴシック" charset="0"/>
              </a:defRPr>
            </a:lvl1pPr>
          </a:lstStyle>
          <a:p>
            <a:pPr>
              <a:defRPr/>
            </a:pPr>
            <a:r>
              <a:rPr lang="en-US"/>
              <a:t>CIS 470: Mobile App Development</a:t>
            </a:r>
          </a:p>
        </p:txBody>
      </p:sp>
      <p:sp>
        <p:nvSpPr>
          <p:cNvPr id="56326" name="Rectangle 6">
            <a:extLst>
              <a:ext uri="{FF2B5EF4-FFF2-40B4-BE49-F238E27FC236}">
                <a16:creationId xmlns:a16="http://schemas.microsoft.com/office/drawing/2014/main" id="{5FAA1A7C-F3AA-314A-84D6-75E34A0167A5}"/>
              </a:ext>
            </a:extLst>
          </p:cNvPr>
          <p:cNvSpPr>
            <a:spLocks noGrp="1" noChangeArrowheads="1"/>
          </p:cNvSpPr>
          <p:nvPr>
            <p:ph type="sldNum" sz="quarter" idx="4"/>
          </p:nvPr>
        </p:nvSpPr>
        <p:spPr bwMode="auto">
          <a:xfrm>
            <a:off x="6553200" y="6243638"/>
            <a:ext cx="2133600" cy="457200"/>
          </a:xfrm>
          <a:prstGeom prst="rect">
            <a:avLst/>
          </a:prstGeom>
          <a:noFill/>
          <a:ln>
            <a:noFill/>
          </a:ln>
          <a:effectLst/>
          <a:extLst>
            <a:ext uri="{FAA26D3D-D897-4be2-8F04-BA451C77F1D7}"/>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ea typeface="+mn-ea"/>
              </a:defRPr>
            </a:lvl1pPr>
          </a:lstStyle>
          <a:p>
            <a:pPr>
              <a:defRPr/>
            </a:pPr>
            <a:fld id="{F375BBFA-DCE2-444E-A741-4FC38B07BB51}" type="slidenum">
              <a:rPr lang="en-US" altLang="en-US"/>
              <a:pPr>
                <a:defRPr/>
              </a:pPr>
              <a:t>‹#›</a:t>
            </a:fld>
            <a:endParaRPr lang="en-US" altLang="en-US"/>
          </a:p>
        </p:txBody>
      </p:sp>
      <p:sp>
        <p:nvSpPr>
          <p:cNvPr id="1031" name="Freeform 7">
            <a:extLst>
              <a:ext uri="{FF2B5EF4-FFF2-40B4-BE49-F238E27FC236}">
                <a16:creationId xmlns:a16="http://schemas.microsoft.com/office/drawing/2014/main" id="{C542F567-5095-8C4D-AC55-605591D8C43C}"/>
              </a:ext>
            </a:extLst>
          </p:cNvPr>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a:extLst>
              <a:ext uri="{FF2B5EF4-FFF2-40B4-BE49-F238E27FC236}">
                <a16:creationId xmlns:a16="http://schemas.microsoft.com/office/drawing/2014/main" id="{02361FBE-1D91-E446-91F0-03EF4B5DF73A}"/>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029"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Lst>
  <p:hf hdr="0"/>
  <p:txStyles>
    <p:titleStyle>
      <a:lvl1pPr algn="l" rtl="0" eaLnBrk="0" fontAlgn="base" hangingPunct="0">
        <a:spcBef>
          <a:spcPct val="0"/>
        </a:spcBef>
        <a:spcAft>
          <a:spcPct val="0"/>
        </a:spcAft>
        <a:defRPr sz="4200">
          <a:solidFill>
            <a:schemeClr val="tx2"/>
          </a:solidFill>
          <a:latin typeface="+mj-lt"/>
          <a:ea typeface="+mj-ea"/>
          <a:cs typeface="ＭＳ Ｐゴシック" charset="0"/>
        </a:defRPr>
      </a:lvl1pPr>
      <a:lvl2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2pPr>
      <a:lvl3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3pPr>
      <a:lvl4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4pPr>
      <a:lvl5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5pPr>
      <a:lvl6pPr marL="457200" algn="l" rtl="0" fontAlgn="base">
        <a:spcBef>
          <a:spcPct val="0"/>
        </a:spcBef>
        <a:spcAft>
          <a:spcPct val="0"/>
        </a:spcAft>
        <a:defRPr sz="4200">
          <a:solidFill>
            <a:schemeClr val="tx2"/>
          </a:solidFill>
          <a:latin typeface="Garamond" charset="0"/>
          <a:ea typeface="ＭＳ Ｐゴシック" charset="0"/>
          <a:cs typeface="Arial" charset="0"/>
        </a:defRPr>
      </a:lvl6pPr>
      <a:lvl7pPr marL="914400" algn="l" rtl="0" fontAlgn="base">
        <a:spcBef>
          <a:spcPct val="0"/>
        </a:spcBef>
        <a:spcAft>
          <a:spcPct val="0"/>
        </a:spcAft>
        <a:defRPr sz="4200">
          <a:solidFill>
            <a:schemeClr val="tx2"/>
          </a:solidFill>
          <a:latin typeface="Garamond" charset="0"/>
          <a:ea typeface="ＭＳ Ｐゴシック" charset="0"/>
          <a:cs typeface="Arial" charset="0"/>
        </a:defRPr>
      </a:lvl7pPr>
      <a:lvl8pPr marL="1371600" algn="l" rtl="0" fontAlgn="base">
        <a:spcBef>
          <a:spcPct val="0"/>
        </a:spcBef>
        <a:spcAft>
          <a:spcPct val="0"/>
        </a:spcAft>
        <a:defRPr sz="4200">
          <a:solidFill>
            <a:schemeClr val="tx2"/>
          </a:solidFill>
          <a:latin typeface="Garamond" charset="0"/>
          <a:ea typeface="ＭＳ Ｐゴシック" charset="0"/>
          <a:cs typeface="Arial" charset="0"/>
        </a:defRPr>
      </a:lvl8pPr>
      <a:lvl9pPr marL="1828800" algn="l" rtl="0" fontAlgn="base">
        <a:spcBef>
          <a:spcPct val="0"/>
        </a:spcBef>
        <a:spcAft>
          <a:spcPct val="0"/>
        </a:spcAft>
        <a:defRPr sz="4200">
          <a:solidFill>
            <a:schemeClr val="tx2"/>
          </a:solidFill>
          <a:latin typeface="Garamond" charset="0"/>
          <a:ea typeface="ＭＳ Ｐゴシック" charset="0"/>
          <a:cs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ＭＳ Ｐゴシック" charset="0"/>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Arial" charset="0"/>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Arial" charset="0"/>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Arial" charset="0"/>
          <a:cs typeface="+mn-cs"/>
        </a:defRPr>
      </a:lvl5pPr>
      <a:lvl6pPr marL="21383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6pPr>
      <a:lvl7pPr marL="25955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7pPr>
      <a:lvl8pPr marL="30527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8pPr>
      <a:lvl9pPr marL="35099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android.com/reference/androidx/core/app/NotificationCompat.Builder"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tiff"/><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F4B948FF-3777-C64F-8097-5C7F967FA86D}"/>
              </a:ext>
            </a:extLst>
          </p:cNvPr>
          <p:cNvSpPr>
            <a:spLocks noGrp="1" noChangeArrowheads="1"/>
          </p:cNvSpPr>
          <p:nvPr>
            <p:ph type="ctrTitle" idx="4294967295"/>
          </p:nvPr>
        </p:nvSpPr>
        <p:spPr>
          <a:xfrm>
            <a:off x="546100" y="444500"/>
            <a:ext cx="8597900" cy="1473200"/>
          </a:xfrm>
        </p:spPr>
        <p:txBody>
          <a:bodyPr anchor="ctr"/>
          <a:lstStyle/>
          <a:p>
            <a:pPr eaLnBrk="1" hangingPunct="1">
              <a:defRPr/>
            </a:pPr>
            <a:r>
              <a:rPr lang="en-US" dirty="0">
                <a:effectLst>
                  <a:outerShdw blurRad="38100" dist="38100" dir="2700000" algn="tl">
                    <a:srgbClr val="DDDDDD"/>
                  </a:outerShdw>
                </a:effectLst>
                <a:cs typeface="Arial" charset="0"/>
              </a:rPr>
              <a:t>CIS 470</a:t>
            </a:r>
            <a:br>
              <a:rPr lang="en-US" dirty="0">
                <a:effectLst>
                  <a:outerShdw blurRad="38100" dist="38100" dir="2700000" algn="tl">
                    <a:srgbClr val="DDDDDD"/>
                  </a:outerShdw>
                </a:effectLst>
                <a:cs typeface="Arial" charset="0"/>
              </a:rPr>
            </a:br>
            <a:r>
              <a:rPr lang="en-US" b="1" dirty="0">
                <a:effectLst>
                  <a:outerShdw blurRad="38100" dist="38100" dir="2700000" algn="tl">
                    <a:srgbClr val="DDDDDD"/>
                  </a:outerShdw>
                </a:effectLst>
                <a:cs typeface="Arial" charset="0"/>
              </a:rPr>
              <a:t>Mobile App Development</a:t>
            </a:r>
            <a:endParaRPr lang="en-US" dirty="0">
              <a:effectLst>
                <a:outerShdw blurRad="38100" dist="38100" dir="2700000" algn="tl">
                  <a:srgbClr val="DDDDDD"/>
                </a:outerShdw>
              </a:effectLst>
              <a:cs typeface="Arial" charset="0"/>
            </a:endParaRPr>
          </a:p>
        </p:txBody>
      </p:sp>
      <p:sp>
        <p:nvSpPr>
          <p:cNvPr id="199683" name="Rectangle 3">
            <a:extLst>
              <a:ext uri="{FF2B5EF4-FFF2-40B4-BE49-F238E27FC236}">
                <a16:creationId xmlns:a16="http://schemas.microsoft.com/office/drawing/2014/main" id="{4053F3EA-FDF9-B04E-995B-9F915D08F914}"/>
              </a:ext>
            </a:extLst>
          </p:cNvPr>
          <p:cNvSpPr>
            <a:spLocks noGrp="1" noChangeArrowheads="1"/>
          </p:cNvSpPr>
          <p:nvPr>
            <p:ph type="subTitle" idx="4294967295"/>
          </p:nvPr>
        </p:nvSpPr>
        <p:spPr>
          <a:xfrm>
            <a:off x="787400" y="2752725"/>
            <a:ext cx="7594600" cy="3302000"/>
          </a:xfrm>
        </p:spPr>
        <p:txBody>
          <a:bodyPr/>
          <a:lstStyle/>
          <a:p>
            <a:pPr marL="0" indent="0" eaLnBrk="1" hangingPunct="1">
              <a:lnSpc>
                <a:spcPct val="80000"/>
              </a:lnSpc>
              <a:buFont typeface="Wingdings" charset="0"/>
              <a:buNone/>
              <a:defRPr/>
            </a:pPr>
            <a:r>
              <a:rPr lang="en-US" sz="3600" dirty="0">
                <a:effectLst>
                  <a:outerShdw blurRad="38100" dist="38100" dir="2700000" algn="tl">
                    <a:srgbClr val="DDDDDD"/>
                  </a:outerShdw>
                </a:effectLst>
                <a:cs typeface="Arial" charset="0"/>
              </a:rPr>
              <a:t>Lecture 17</a:t>
            </a:r>
          </a:p>
          <a:p>
            <a:pPr marL="0" indent="0" eaLnBrk="1" hangingPunct="1">
              <a:lnSpc>
                <a:spcPct val="80000"/>
              </a:lnSpc>
              <a:buFont typeface="Wingdings" charset="0"/>
              <a:buNone/>
              <a:defRPr/>
            </a:pPr>
            <a:endParaRPr lang="en-US" sz="3600" dirty="0">
              <a:effectLst>
                <a:outerShdw blurRad="38100" dist="38100" dir="2700000" algn="tl">
                  <a:srgbClr val="DDDDDD"/>
                </a:outerShdw>
              </a:effectLst>
              <a:cs typeface="Arial" charset="0"/>
            </a:endParaRPr>
          </a:p>
          <a:p>
            <a:pPr marL="0" indent="0" eaLnBrk="1" hangingPunct="1">
              <a:lnSpc>
                <a:spcPct val="80000"/>
              </a:lnSpc>
              <a:buFont typeface="Wingdings" charset="0"/>
              <a:buNone/>
              <a:defRPr/>
            </a:pPr>
            <a:r>
              <a:rPr lang="en-US" sz="3200" dirty="0">
                <a:effectLst>
                  <a:outerShdw blurRad="38100" dist="38100" dir="2700000" algn="tl">
                    <a:srgbClr val="DDDDDD"/>
                  </a:outerShdw>
                </a:effectLst>
                <a:cs typeface="Arial" charset="0"/>
              </a:rPr>
              <a:t>Wenbing Zhao</a:t>
            </a:r>
          </a:p>
          <a:p>
            <a:pPr marL="0" indent="0" eaLnBrk="1" hangingPunct="1">
              <a:lnSpc>
                <a:spcPct val="80000"/>
              </a:lnSpc>
              <a:buFont typeface="Wingdings" charset="0"/>
              <a:buNone/>
              <a:defRPr/>
            </a:pPr>
            <a:r>
              <a:rPr lang="en-US" sz="2000" dirty="0">
                <a:effectLst>
                  <a:outerShdw blurRad="38100" dist="38100" dir="2700000" algn="tl">
                    <a:srgbClr val="DDDDDD"/>
                  </a:outerShdw>
                </a:effectLst>
                <a:cs typeface="Arial" charset="0"/>
              </a:rPr>
              <a:t>Department of Electrical Engineering and Computer Science</a:t>
            </a:r>
          </a:p>
          <a:p>
            <a:pPr marL="0" indent="0" eaLnBrk="1" hangingPunct="1">
              <a:lnSpc>
                <a:spcPct val="80000"/>
              </a:lnSpc>
              <a:buFont typeface="Wingdings" charset="0"/>
              <a:buNone/>
              <a:defRPr/>
            </a:pPr>
            <a:r>
              <a:rPr lang="en-US" sz="2400" dirty="0">
                <a:effectLst>
                  <a:outerShdw blurRad="38100" dist="38100" dir="2700000" algn="tl">
                    <a:srgbClr val="DDDDDD"/>
                  </a:outerShdw>
                </a:effectLst>
                <a:cs typeface="Arial" charset="0"/>
              </a:rPr>
              <a:t>Cleveland </a:t>
            </a:r>
            <a:r>
              <a:rPr lang="en-US" sz="2400">
                <a:effectLst>
                  <a:outerShdw blurRad="38100" dist="38100" dir="2700000" algn="tl">
                    <a:srgbClr val="DDDDDD"/>
                  </a:outerShdw>
                </a:effectLst>
                <a:cs typeface="Arial" charset="0"/>
              </a:rPr>
              <a:t>State University</a:t>
            </a:r>
            <a:endParaRPr lang="en-US" sz="3200" dirty="0">
              <a:effectLst>
                <a:outerShdw blurRad="38100" dist="38100" dir="2700000" algn="tl">
                  <a:srgbClr val="DDDDDD"/>
                </a:outerShdw>
              </a:effectLst>
              <a:cs typeface="Arial" charset="0"/>
            </a:endParaRPr>
          </a:p>
        </p:txBody>
      </p:sp>
      <p:sp>
        <p:nvSpPr>
          <p:cNvPr id="15363" name="Date Placeholder 1">
            <a:extLst>
              <a:ext uri="{FF2B5EF4-FFF2-40B4-BE49-F238E27FC236}">
                <a16:creationId xmlns:a16="http://schemas.microsoft.com/office/drawing/2014/main" id="{DE61F557-D572-A243-A886-A4A3801E554C}"/>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0D49C32-019B-2E49-B3C3-9BE8F4D5C2BE}" type="datetime1">
              <a:rPr lang="en-US" altLang="en-US" smtClean="0">
                <a:latin typeface="Garamond" panose="02020404030301010803" pitchFamily="18" charset="0"/>
              </a:rPr>
              <a:pPr/>
              <a:t>3/24/21</a:t>
            </a:fld>
            <a:endParaRPr lang="en-US" altLang="en-US">
              <a:latin typeface="Garamond" panose="02020404030301010803" pitchFamily="18" charset="0"/>
            </a:endParaRPr>
          </a:p>
        </p:txBody>
      </p:sp>
      <p:sp>
        <p:nvSpPr>
          <p:cNvPr id="15364" name="Footer Placeholder 2">
            <a:extLst>
              <a:ext uri="{FF2B5EF4-FFF2-40B4-BE49-F238E27FC236}">
                <a16:creationId xmlns:a16="http://schemas.microsoft.com/office/drawing/2014/main" id="{B4139164-76B7-A947-963D-256522566722}"/>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15365" name="Slide Number Placeholder 3">
            <a:extLst>
              <a:ext uri="{FF2B5EF4-FFF2-40B4-BE49-F238E27FC236}">
                <a16:creationId xmlns:a16="http://schemas.microsoft.com/office/drawing/2014/main" id="{7A4C58F8-B48F-4441-840E-98A132F124D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9037992-1AD4-D848-8539-CBD1E914ACCD}" type="slidenum">
              <a:rPr lang="en-US" altLang="en-US" smtClean="0">
                <a:latin typeface="Garamond" panose="02020404030301010803" pitchFamily="18" charset="0"/>
              </a:rPr>
              <a:pPr/>
              <a:t>1</a:t>
            </a:fld>
            <a:endParaRPr lang="en-US" altLang="en-US">
              <a:latin typeface="Garamond" panose="020204040303010108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C78B10EE-1A48-964A-A21C-93E7966AD949}"/>
              </a:ext>
            </a:extLst>
          </p:cNvPr>
          <p:cNvSpPr>
            <a:spLocks noGrp="1" noChangeArrowheads="1"/>
          </p:cNvSpPr>
          <p:nvPr>
            <p:ph type="title"/>
          </p:nvPr>
        </p:nvSpPr>
        <p:spPr>
          <a:xfrm>
            <a:off x="457200" y="277813"/>
            <a:ext cx="8229600" cy="1139825"/>
          </a:xfrm>
        </p:spPr>
        <p:txBody>
          <a:bodyPr wrap="square" anchor="t">
            <a:normAutofit/>
          </a:bodyPr>
          <a:lstStyle/>
          <a:p>
            <a:pPr eaLnBrk="1" hangingPunct="1"/>
            <a:r>
              <a:rPr lang="en-US" altLang="en-US" dirty="0"/>
              <a:t>Notifications</a:t>
            </a:r>
          </a:p>
        </p:txBody>
      </p:sp>
      <p:sp>
        <p:nvSpPr>
          <p:cNvPr id="18437" name="Rectangle 3">
            <a:extLst>
              <a:ext uri="{FF2B5EF4-FFF2-40B4-BE49-F238E27FC236}">
                <a16:creationId xmlns:a16="http://schemas.microsoft.com/office/drawing/2014/main" id="{B36CEA74-611F-E94D-852D-99BE8412DEDE}"/>
              </a:ext>
            </a:extLst>
          </p:cNvPr>
          <p:cNvSpPr>
            <a:spLocks noGrp="1" noChangeArrowheads="1"/>
          </p:cNvSpPr>
          <p:nvPr>
            <p:ph sz="half" idx="1"/>
          </p:nvPr>
        </p:nvSpPr>
        <p:spPr>
          <a:xfrm>
            <a:off x="364602" y="1044614"/>
            <a:ext cx="4462041" cy="5425634"/>
          </a:xfrm>
        </p:spPr>
        <p:txBody>
          <a:bodyPr wrap="square" anchor="t">
            <a:normAutofit fontScale="92500" lnSpcReduction="10000"/>
          </a:bodyPr>
          <a:lstStyle/>
          <a:p>
            <a:pPr>
              <a:lnSpc>
                <a:spcPct val="90000"/>
              </a:lnSpc>
            </a:pPr>
            <a:r>
              <a:rPr lang="en-US" altLang="en-US" sz="2000" b="1" dirty="0"/>
              <a:t>Notification updates and groups</a:t>
            </a:r>
          </a:p>
          <a:p>
            <a:pPr>
              <a:lnSpc>
                <a:spcPct val="90000"/>
              </a:lnSpc>
            </a:pPr>
            <a:r>
              <a:rPr lang="en-US" altLang="en-US" sz="2000" dirty="0"/>
              <a:t>To avoid bombarding your users with multiple or redundant notifications when you have additional updates, you should consider updating an existing notification rather than issuing a new one, or consider using the inbox-style notification to show conversation updates</a:t>
            </a:r>
          </a:p>
          <a:p>
            <a:pPr>
              <a:lnSpc>
                <a:spcPct val="90000"/>
              </a:lnSpc>
            </a:pPr>
            <a:r>
              <a:rPr lang="en-US" altLang="en-US" sz="2000" dirty="0"/>
              <a:t>However, if it's necessary to deliver multiple notifications, you should consider grouping those separate notifications into a group (available on Android 7.0 and higher) </a:t>
            </a:r>
          </a:p>
          <a:p>
            <a:pPr>
              <a:lnSpc>
                <a:spcPct val="90000"/>
              </a:lnSpc>
            </a:pPr>
            <a:r>
              <a:rPr lang="en-US" altLang="en-US" sz="2000" dirty="0"/>
              <a:t>A notification group allows you to collapse multiple notifications into just one post in the notification drawer, with a summary. The user can then expand the notification to reveal the details for each individual notification</a:t>
            </a:r>
          </a:p>
        </p:txBody>
      </p:sp>
      <p:sp>
        <p:nvSpPr>
          <p:cNvPr id="18433" name="Date Placeholder 1">
            <a:extLst>
              <a:ext uri="{FF2B5EF4-FFF2-40B4-BE49-F238E27FC236}">
                <a16:creationId xmlns:a16="http://schemas.microsoft.com/office/drawing/2014/main" id="{F59E8F08-26E0-2847-9791-C7D68CB3593C}"/>
              </a:ext>
            </a:extLst>
          </p:cNvPr>
          <p:cNvSpPr>
            <a:spLocks noGrp="1"/>
          </p:cNvSpPr>
          <p:nvPr>
            <p:ph type="dt" sz="half" idx="10"/>
          </p:nvPr>
        </p:nvSpPr>
        <p:spPr>
          <a:xfrm>
            <a:off x="457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7BAD8CEB-D75B-7947-9CF6-3D5F5E75F48F}" type="datetime1">
              <a:rPr lang="en-US" altLang="en-US" smtClean="0"/>
              <a:pPr>
                <a:spcAft>
                  <a:spcPts val="600"/>
                </a:spcAft>
              </a:pPr>
              <a:t>3/24/21</a:t>
            </a:fld>
            <a:endParaRPr lang="en-US" altLang="en-US"/>
          </a:p>
        </p:txBody>
      </p:sp>
      <p:sp>
        <p:nvSpPr>
          <p:cNvPr id="18434" name="Footer Placeholder 2">
            <a:extLst>
              <a:ext uri="{FF2B5EF4-FFF2-40B4-BE49-F238E27FC236}">
                <a16:creationId xmlns:a16="http://schemas.microsoft.com/office/drawing/2014/main" id="{0E38CA95-63F6-2C49-9B5C-BE803B120607}"/>
              </a:ext>
            </a:extLst>
          </p:cNvPr>
          <p:cNvSpPr>
            <a:spLocks noGrp="1"/>
          </p:cNvSpPr>
          <p:nvPr>
            <p:ph type="ftr" sz="quarter" idx="11"/>
          </p:nvPr>
        </p:nvSpPr>
        <p:spPr>
          <a:xfrm>
            <a:off x="3124200" y="6248400"/>
            <a:ext cx="28956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r>
              <a:rPr lang="en-US" altLang="en-US"/>
              <a:t>CIS 470: Mobile App Development</a:t>
            </a:r>
          </a:p>
        </p:txBody>
      </p:sp>
      <p:sp>
        <p:nvSpPr>
          <p:cNvPr id="18435" name="Slide Number Placeholder 3">
            <a:extLst>
              <a:ext uri="{FF2B5EF4-FFF2-40B4-BE49-F238E27FC236}">
                <a16:creationId xmlns:a16="http://schemas.microsoft.com/office/drawing/2014/main" id="{7AEA58DD-FE70-8549-ADFE-85FC9CBBBC7B}"/>
              </a:ext>
            </a:extLst>
          </p:cNvPr>
          <p:cNvSpPr>
            <a:spLocks noGrp="1"/>
          </p:cNvSpPr>
          <p:nvPr>
            <p:ph type="sldNum" sz="quarter" idx="12"/>
          </p:nvPr>
        </p:nvSpPr>
        <p:spPr>
          <a:xfrm>
            <a:off x="6553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AC3A0501-CDA7-224A-B2F0-B414210A6E24}" type="slidenum">
              <a:rPr lang="en-US" altLang="en-US" smtClean="0"/>
              <a:pPr>
                <a:spcAft>
                  <a:spcPts val="600"/>
                </a:spcAft>
              </a:pPr>
              <a:t>10</a:t>
            </a:fld>
            <a:endParaRPr lang="en-US" altLang="en-US"/>
          </a:p>
        </p:txBody>
      </p:sp>
      <p:pic>
        <p:nvPicPr>
          <p:cNvPr id="8194" name="Picture 2">
            <a:extLst>
              <a:ext uri="{FF2B5EF4-FFF2-40B4-BE49-F238E27FC236}">
                <a16:creationId xmlns:a16="http://schemas.microsoft.com/office/drawing/2014/main" id="{580CD736-B53F-1946-93CD-2A7C970645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8674" y="277813"/>
            <a:ext cx="4252124" cy="4786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700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C78B10EE-1A48-964A-A21C-93E7966AD949}"/>
              </a:ext>
            </a:extLst>
          </p:cNvPr>
          <p:cNvSpPr>
            <a:spLocks noGrp="1" noChangeArrowheads="1"/>
          </p:cNvSpPr>
          <p:nvPr>
            <p:ph type="title"/>
          </p:nvPr>
        </p:nvSpPr>
        <p:spPr>
          <a:xfrm>
            <a:off x="457200" y="277813"/>
            <a:ext cx="8229600" cy="1139825"/>
          </a:xfrm>
        </p:spPr>
        <p:txBody>
          <a:bodyPr wrap="square" anchor="t">
            <a:normAutofit/>
          </a:bodyPr>
          <a:lstStyle/>
          <a:p>
            <a:pPr eaLnBrk="1" hangingPunct="1"/>
            <a:r>
              <a:rPr lang="en-US" altLang="en-US" dirty="0"/>
              <a:t>Notification Channels</a:t>
            </a:r>
          </a:p>
        </p:txBody>
      </p:sp>
      <p:sp>
        <p:nvSpPr>
          <p:cNvPr id="18437" name="Rectangle 3">
            <a:extLst>
              <a:ext uri="{FF2B5EF4-FFF2-40B4-BE49-F238E27FC236}">
                <a16:creationId xmlns:a16="http://schemas.microsoft.com/office/drawing/2014/main" id="{B36CEA74-611F-E94D-852D-99BE8412DEDE}"/>
              </a:ext>
            </a:extLst>
          </p:cNvPr>
          <p:cNvSpPr>
            <a:spLocks noGrp="1" noChangeArrowheads="1"/>
          </p:cNvSpPr>
          <p:nvPr>
            <p:ph sz="half" idx="1"/>
          </p:nvPr>
        </p:nvSpPr>
        <p:spPr>
          <a:xfrm>
            <a:off x="364602" y="1044614"/>
            <a:ext cx="3955770" cy="5425634"/>
          </a:xfrm>
        </p:spPr>
        <p:txBody>
          <a:bodyPr wrap="square" anchor="t">
            <a:normAutofit/>
          </a:bodyPr>
          <a:lstStyle/>
          <a:p>
            <a:pPr>
              <a:lnSpc>
                <a:spcPct val="90000"/>
              </a:lnSpc>
            </a:pPr>
            <a:r>
              <a:rPr lang="en-US" altLang="en-US" sz="2000" dirty="0"/>
              <a:t>Starting in Android 8.0 (API level 26), all notifications must be assigned to a channel or it will not appear</a:t>
            </a:r>
          </a:p>
          <a:p>
            <a:pPr>
              <a:lnSpc>
                <a:spcPct val="90000"/>
              </a:lnSpc>
            </a:pPr>
            <a:r>
              <a:rPr lang="en-US" altLang="en-US" sz="2000" dirty="0"/>
              <a:t>By categorizing notifications into channels, users can disable specific notification channels for your app (instead of disabling all your notifications), and users can control the visual and auditory options for each channel</a:t>
            </a:r>
          </a:p>
          <a:p>
            <a:pPr>
              <a:lnSpc>
                <a:spcPct val="90000"/>
              </a:lnSpc>
            </a:pPr>
            <a:r>
              <a:rPr lang="en-US" altLang="en-US" sz="2000" dirty="0"/>
              <a:t>Users can also long-press a notification to change behaviors for the associated channel</a:t>
            </a:r>
          </a:p>
        </p:txBody>
      </p:sp>
      <p:sp>
        <p:nvSpPr>
          <p:cNvPr id="18433" name="Date Placeholder 1">
            <a:extLst>
              <a:ext uri="{FF2B5EF4-FFF2-40B4-BE49-F238E27FC236}">
                <a16:creationId xmlns:a16="http://schemas.microsoft.com/office/drawing/2014/main" id="{F59E8F08-26E0-2847-9791-C7D68CB3593C}"/>
              </a:ext>
            </a:extLst>
          </p:cNvPr>
          <p:cNvSpPr>
            <a:spLocks noGrp="1"/>
          </p:cNvSpPr>
          <p:nvPr>
            <p:ph type="dt" sz="half" idx="10"/>
          </p:nvPr>
        </p:nvSpPr>
        <p:spPr>
          <a:xfrm>
            <a:off x="457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7BAD8CEB-D75B-7947-9CF6-3D5F5E75F48F}" type="datetime1">
              <a:rPr lang="en-US" altLang="en-US" smtClean="0"/>
              <a:pPr>
                <a:spcAft>
                  <a:spcPts val="600"/>
                </a:spcAft>
              </a:pPr>
              <a:t>3/24/21</a:t>
            </a:fld>
            <a:endParaRPr lang="en-US" altLang="en-US"/>
          </a:p>
        </p:txBody>
      </p:sp>
      <p:sp>
        <p:nvSpPr>
          <p:cNvPr id="18434" name="Footer Placeholder 2">
            <a:extLst>
              <a:ext uri="{FF2B5EF4-FFF2-40B4-BE49-F238E27FC236}">
                <a16:creationId xmlns:a16="http://schemas.microsoft.com/office/drawing/2014/main" id="{0E38CA95-63F6-2C49-9B5C-BE803B120607}"/>
              </a:ext>
            </a:extLst>
          </p:cNvPr>
          <p:cNvSpPr>
            <a:spLocks noGrp="1"/>
          </p:cNvSpPr>
          <p:nvPr>
            <p:ph type="ftr" sz="quarter" idx="11"/>
          </p:nvPr>
        </p:nvSpPr>
        <p:spPr>
          <a:xfrm>
            <a:off x="3124200" y="6248400"/>
            <a:ext cx="28956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r>
              <a:rPr lang="en-US" altLang="en-US"/>
              <a:t>CIS 470: Mobile App Development</a:t>
            </a:r>
          </a:p>
        </p:txBody>
      </p:sp>
      <p:sp>
        <p:nvSpPr>
          <p:cNvPr id="18435" name="Slide Number Placeholder 3">
            <a:extLst>
              <a:ext uri="{FF2B5EF4-FFF2-40B4-BE49-F238E27FC236}">
                <a16:creationId xmlns:a16="http://schemas.microsoft.com/office/drawing/2014/main" id="{7AEA58DD-FE70-8549-ADFE-85FC9CBBBC7B}"/>
              </a:ext>
            </a:extLst>
          </p:cNvPr>
          <p:cNvSpPr>
            <a:spLocks noGrp="1"/>
          </p:cNvSpPr>
          <p:nvPr>
            <p:ph type="sldNum" sz="quarter" idx="12"/>
          </p:nvPr>
        </p:nvSpPr>
        <p:spPr>
          <a:xfrm>
            <a:off x="6553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AC3A0501-CDA7-224A-B2F0-B414210A6E24}" type="slidenum">
              <a:rPr lang="en-US" altLang="en-US" smtClean="0"/>
              <a:pPr>
                <a:spcAft>
                  <a:spcPts val="600"/>
                </a:spcAft>
              </a:pPr>
              <a:t>11</a:t>
            </a:fld>
            <a:endParaRPr lang="en-US" altLang="en-US"/>
          </a:p>
        </p:txBody>
      </p:sp>
      <p:pic>
        <p:nvPicPr>
          <p:cNvPr id="9218" name="Picture 2">
            <a:extLst>
              <a:ext uri="{FF2B5EF4-FFF2-40B4-BE49-F238E27FC236}">
                <a16:creationId xmlns:a16="http://schemas.microsoft.com/office/drawing/2014/main" id="{0F8A5C89-012D-1D4B-8F5A-6BE92E5A39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372" y="1044614"/>
            <a:ext cx="4615284" cy="390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39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C78B10EE-1A48-964A-A21C-93E7966AD949}"/>
              </a:ext>
            </a:extLst>
          </p:cNvPr>
          <p:cNvSpPr>
            <a:spLocks noGrp="1" noChangeArrowheads="1"/>
          </p:cNvSpPr>
          <p:nvPr>
            <p:ph type="title"/>
          </p:nvPr>
        </p:nvSpPr>
        <p:spPr>
          <a:xfrm>
            <a:off x="457200" y="277813"/>
            <a:ext cx="8229600" cy="1139825"/>
          </a:xfrm>
        </p:spPr>
        <p:txBody>
          <a:bodyPr wrap="square" anchor="t">
            <a:normAutofit/>
          </a:bodyPr>
          <a:lstStyle/>
          <a:p>
            <a:pPr eaLnBrk="1" hangingPunct="1"/>
            <a:r>
              <a:rPr lang="en-US" altLang="en-US" dirty="0"/>
              <a:t>Notification Channels</a:t>
            </a:r>
          </a:p>
        </p:txBody>
      </p:sp>
      <p:sp>
        <p:nvSpPr>
          <p:cNvPr id="18437" name="Rectangle 3">
            <a:extLst>
              <a:ext uri="{FF2B5EF4-FFF2-40B4-BE49-F238E27FC236}">
                <a16:creationId xmlns:a16="http://schemas.microsoft.com/office/drawing/2014/main" id="{B36CEA74-611F-E94D-852D-99BE8412DEDE}"/>
              </a:ext>
            </a:extLst>
          </p:cNvPr>
          <p:cNvSpPr>
            <a:spLocks noGrp="1" noChangeArrowheads="1"/>
          </p:cNvSpPr>
          <p:nvPr>
            <p:ph sz="half" idx="1"/>
          </p:nvPr>
        </p:nvSpPr>
        <p:spPr>
          <a:xfrm>
            <a:off x="364601" y="1044614"/>
            <a:ext cx="7946022" cy="5425634"/>
          </a:xfrm>
        </p:spPr>
        <p:txBody>
          <a:bodyPr wrap="square" anchor="t">
            <a:normAutofit/>
          </a:bodyPr>
          <a:lstStyle/>
          <a:p>
            <a:pPr>
              <a:lnSpc>
                <a:spcPct val="90000"/>
              </a:lnSpc>
            </a:pPr>
            <a:r>
              <a:rPr lang="en-US" altLang="en-US" sz="2400" dirty="0"/>
              <a:t>One app can have multiple notification channels—a separate channel for each type of notification the app issues</a:t>
            </a:r>
          </a:p>
          <a:p>
            <a:pPr>
              <a:lnSpc>
                <a:spcPct val="90000"/>
              </a:lnSpc>
            </a:pPr>
            <a:r>
              <a:rPr lang="en-US" altLang="en-US" sz="2400" dirty="0"/>
              <a:t>An app can also create notification channels in response to choices made by users of your app</a:t>
            </a:r>
          </a:p>
          <a:p>
            <a:pPr>
              <a:lnSpc>
                <a:spcPct val="90000"/>
              </a:lnSpc>
            </a:pPr>
            <a:r>
              <a:rPr lang="en-US" altLang="en-US" sz="2400" dirty="0"/>
              <a:t>For example, you may set up separate notification channels for each conversation group created by a user in a messaging app</a:t>
            </a:r>
          </a:p>
        </p:txBody>
      </p:sp>
      <p:sp>
        <p:nvSpPr>
          <p:cNvPr id="18433" name="Date Placeholder 1">
            <a:extLst>
              <a:ext uri="{FF2B5EF4-FFF2-40B4-BE49-F238E27FC236}">
                <a16:creationId xmlns:a16="http://schemas.microsoft.com/office/drawing/2014/main" id="{F59E8F08-26E0-2847-9791-C7D68CB3593C}"/>
              </a:ext>
            </a:extLst>
          </p:cNvPr>
          <p:cNvSpPr>
            <a:spLocks noGrp="1"/>
          </p:cNvSpPr>
          <p:nvPr>
            <p:ph type="dt" sz="half" idx="10"/>
          </p:nvPr>
        </p:nvSpPr>
        <p:spPr>
          <a:xfrm>
            <a:off x="457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7BAD8CEB-D75B-7947-9CF6-3D5F5E75F48F}" type="datetime1">
              <a:rPr lang="en-US" altLang="en-US" smtClean="0"/>
              <a:pPr>
                <a:spcAft>
                  <a:spcPts val="600"/>
                </a:spcAft>
              </a:pPr>
              <a:t>3/24/21</a:t>
            </a:fld>
            <a:endParaRPr lang="en-US" altLang="en-US"/>
          </a:p>
        </p:txBody>
      </p:sp>
      <p:sp>
        <p:nvSpPr>
          <p:cNvPr id="18434" name="Footer Placeholder 2">
            <a:extLst>
              <a:ext uri="{FF2B5EF4-FFF2-40B4-BE49-F238E27FC236}">
                <a16:creationId xmlns:a16="http://schemas.microsoft.com/office/drawing/2014/main" id="{0E38CA95-63F6-2C49-9B5C-BE803B120607}"/>
              </a:ext>
            </a:extLst>
          </p:cNvPr>
          <p:cNvSpPr>
            <a:spLocks noGrp="1"/>
          </p:cNvSpPr>
          <p:nvPr>
            <p:ph type="ftr" sz="quarter" idx="11"/>
          </p:nvPr>
        </p:nvSpPr>
        <p:spPr>
          <a:xfrm>
            <a:off x="3124200" y="6248400"/>
            <a:ext cx="28956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r>
              <a:rPr lang="en-US" altLang="en-US"/>
              <a:t>CIS 470: Mobile App Development</a:t>
            </a:r>
          </a:p>
        </p:txBody>
      </p:sp>
      <p:sp>
        <p:nvSpPr>
          <p:cNvPr id="18435" name="Slide Number Placeholder 3">
            <a:extLst>
              <a:ext uri="{FF2B5EF4-FFF2-40B4-BE49-F238E27FC236}">
                <a16:creationId xmlns:a16="http://schemas.microsoft.com/office/drawing/2014/main" id="{7AEA58DD-FE70-8549-ADFE-85FC9CBBBC7B}"/>
              </a:ext>
            </a:extLst>
          </p:cNvPr>
          <p:cNvSpPr>
            <a:spLocks noGrp="1"/>
          </p:cNvSpPr>
          <p:nvPr>
            <p:ph type="sldNum" sz="quarter" idx="12"/>
          </p:nvPr>
        </p:nvSpPr>
        <p:spPr>
          <a:xfrm>
            <a:off x="6553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AC3A0501-CDA7-224A-B2F0-B414210A6E24}" type="slidenum">
              <a:rPr lang="en-US" altLang="en-US" smtClean="0"/>
              <a:pPr>
                <a:spcAft>
                  <a:spcPts val="600"/>
                </a:spcAft>
              </a:pPr>
              <a:t>12</a:t>
            </a:fld>
            <a:endParaRPr lang="en-US" altLang="en-US"/>
          </a:p>
        </p:txBody>
      </p:sp>
    </p:spTree>
    <p:extLst>
      <p:ext uri="{BB962C8B-B14F-4D97-AF65-F5344CB8AC3E}">
        <p14:creationId xmlns:p14="http://schemas.microsoft.com/office/powerpoint/2010/main" val="2913860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C78B10EE-1A48-964A-A21C-93E7966AD949}"/>
              </a:ext>
            </a:extLst>
          </p:cNvPr>
          <p:cNvSpPr>
            <a:spLocks noGrp="1" noChangeArrowheads="1"/>
          </p:cNvSpPr>
          <p:nvPr>
            <p:ph type="title"/>
          </p:nvPr>
        </p:nvSpPr>
        <p:spPr>
          <a:xfrm>
            <a:off x="457200" y="277813"/>
            <a:ext cx="8229600" cy="1139825"/>
          </a:xfrm>
        </p:spPr>
        <p:txBody>
          <a:bodyPr wrap="square" anchor="t">
            <a:normAutofit/>
          </a:bodyPr>
          <a:lstStyle/>
          <a:p>
            <a:pPr eaLnBrk="1" hangingPunct="1"/>
            <a:r>
              <a:rPr lang="en-US" altLang="en-US" dirty="0"/>
              <a:t>Notification importance</a:t>
            </a:r>
          </a:p>
        </p:txBody>
      </p:sp>
      <p:sp>
        <p:nvSpPr>
          <p:cNvPr id="18437" name="Rectangle 3">
            <a:extLst>
              <a:ext uri="{FF2B5EF4-FFF2-40B4-BE49-F238E27FC236}">
                <a16:creationId xmlns:a16="http://schemas.microsoft.com/office/drawing/2014/main" id="{B36CEA74-611F-E94D-852D-99BE8412DEDE}"/>
              </a:ext>
            </a:extLst>
          </p:cNvPr>
          <p:cNvSpPr>
            <a:spLocks noGrp="1" noChangeArrowheads="1"/>
          </p:cNvSpPr>
          <p:nvPr>
            <p:ph sz="half" idx="1"/>
          </p:nvPr>
        </p:nvSpPr>
        <p:spPr>
          <a:xfrm>
            <a:off x="364601" y="1044614"/>
            <a:ext cx="5655199" cy="5425634"/>
          </a:xfrm>
        </p:spPr>
        <p:txBody>
          <a:bodyPr wrap="square" anchor="t">
            <a:normAutofit/>
          </a:bodyPr>
          <a:lstStyle/>
          <a:p>
            <a:pPr>
              <a:lnSpc>
                <a:spcPct val="90000"/>
              </a:lnSpc>
            </a:pPr>
            <a:r>
              <a:rPr lang="en-US" altLang="en-US" sz="2000" dirty="0"/>
              <a:t>Android uses the importance of a notification to determine how much the notification should interrupt the user (visually and audibly)</a:t>
            </a:r>
          </a:p>
          <a:p>
            <a:pPr>
              <a:lnSpc>
                <a:spcPct val="90000"/>
              </a:lnSpc>
            </a:pPr>
            <a:r>
              <a:rPr lang="en-US" altLang="en-US" sz="2000" dirty="0"/>
              <a:t>The higher the importance of a notification, the more interruptive the notification will be</a:t>
            </a:r>
          </a:p>
          <a:p>
            <a:pPr>
              <a:lnSpc>
                <a:spcPct val="90000"/>
              </a:lnSpc>
            </a:pPr>
            <a:r>
              <a:rPr lang="en-US" altLang="en-US" sz="2000" dirty="0"/>
              <a:t>On Android 8.0 (API level 26) and above, importance of a notification is determined by the importance of the channel the notification was posted to</a:t>
            </a:r>
          </a:p>
          <a:p>
            <a:pPr>
              <a:lnSpc>
                <a:spcPct val="90000"/>
              </a:lnSpc>
            </a:pPr>
            <a:r>
              <a:rPr lang="en-US" altLang="en-US" sz="2000" dirty="0"/>
              <a:t>Users can change the importance of a notification channel in the system settings =&gt;</a:t>
            </a:r>
          </a:p>
          <a:p>
            <a:pPr>
              <a:lnSpc>
                <a:spcPct val="90000"/>
              </a:lnSpc>
            </a:pPr>
            <a:r>
              <a:rPr lang="en-US" altLang="en-US" sz="2000" dirty="0"/>
              <a:t>On Android 7.1 (API level 25) and below, importance of each notification is determined by the notification's priority</a:t>
            </a:r>
          </a:p>
        </p:txBody>
      </p:sp>
      <p:sp>
        <p:nvSpPr>
          <p:cNvPr id="18433" name="Date Placeholder 1">
            <a:extLst>
              <a:ext uri="{FF2B5EF4-FFF2-40B4-BE49-F238E27FC236}">
                <a16:creationId xmlns:a16="http://schemas.microsoft.com/office/drawing/2014/main" id="{F59E8F08-26E0-2847-9791-C7D68CB3593C}"/>
              </a:ext>
            </a:extLst>
          </p:cNvPr>
          <p:cNvSpPr>
            <a:spLocks noGrp="1"/>
          </p:cNvSpPr>
          <p:nvPr>
            <p:ph type="dt" sz="half" idx="10"/>
          </p:nvPr>
        </p:nvSpPr>
        <p:spPr>
          <a:xfrm>
            <a:off x="457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7BAD8CEB-D75B-7947-9CF6-3D5F5E75F48F}" type="datetime1">
              <a:rPr lang="en-US" altLang="en-US" smtClean="0"/>
              <a:pPr>
                <a:spcAft>
                  <a:spcPts val="600"/>
                </a:spcAft>
              </a:pPr>
              <a:t>3/24/21</a:t>
            </a:fld>
            <a:endParaRPr lang="en-US" altLang="en-US"/>
          </a:p>
        </p:txBody>
      </p:sp>
      <p:sp>
        <p:nvSpPr>
          <p:cNvPr id="18434" name="Footer Placeholder 2">
            <a:extLst>
              <a:ext uri="{FF2B5EF4-FFF2-40B4-BE49-F238E27FC236}">
                <a16:creationId xmlns:a16="http://schemas.microsoft.com/office/drawing/2014/main" id="{0E38CA95-63F6-2C49-9B5C-BE803B120607}"/>
              </a:ext>
            </a:extLst>
          </p:cNvPr>
          <p:cNvSpPr>
            <a:spLocks noGrp="1"/>
          </p:cNvSpPr>
          <p:nvPr>
            <p:ph type="ftr" sz="quarter" idx="11"/>
          </p:nvPr>
        </p:nvSpPr>
        <p:spPr>
          <a:xfrm>
            <a:off x="3124200" y="6248400"/>
            <a:ext cx="28956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r>
              <a:rPr lang="en-US" altLang="en-US"/>
              <a:t>CIS 470: Mobile App Development</a:t>
            </a:r>
          </a:p>
        </p:txBody>
      </p:sp>
      <p:sp>
        <p:nvSpPr>
          <p:cNvPr id="18435" name="Slide Number Placeholder 3">
            <a:extLst>
              <a:ext uri="{FF2B5EF4-FFF2-40B4-BE49-F238E27FC236}">
                <a16:creationId xmlns:a16="http://schemas.microsoft.com/office/drawing/2014/main" id="{7AEA58DD-FE70-8549-ADFE-85FC9CBBBC7B}"/>
              </a:ext>
            </a:extLst>
          </p:cNvPr>
          <p:cNvSpPr>
            <a:spLocks noGrp="1"/>
          </p:cNvSpPr>
          <p:nvPr>
            <p:ph type="sldNum" sz="quarter" idx="12"/>
          </p:nvPr>
        </p:nvSpPr>
        <p:spPr>
          <a:xfrm>
            <a:off x="6553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AC3A0501-CDA7-224A-B2F0-B414210A6E24}" type="slidenum">
              <a:rPr lang="en-US" altLang="en-US" smtClean="0"/>
              <a:pPr>
                <a:spcAft>
                  <a:spcPts val="600"/>
                </a:spcAft>
              </a:pPr>
              <a:t>13</a:t>
            </a:fld>
            <a:endParaRPr lang="en-US" altLang="en-US"/>
          </a:p>
        </p:txBody>
      </p:sp>
      <p:pic>
        <p:nvPicPr>
          <p:cNvPr id="12290" name="Picture 2">
            <a:extLst>
              <a:ext uri="{FF2B5EF4-FFF2-40B4-BE49-F238E27FC236}">
                <a16:creationId xmlns:a16="http://schemas.microsoft.com/office/drawing/2014/main" id="{A478737A-F88A-0B4E-8456-0216C7CF9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882" y="671331"/>
            <a:ext cx="2808236" cy="4994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571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C78B10EE-1A48-964A-A21C-93E7966AD949}"/>
              </a:ext>
            </a:extLst>
          </p:cNvPr>
          <p:cNvSpPr>
            <a:spLocks noGrp="1" noChangeArrowheads="1"/>
          </p:cNvSpPr>
          <p:nvPr>
            <p:ph type="title"/>
          </p:nvPr>
        </p:nvSpPr>
        <p:spPr>
          <a:xfrm>
            <a:off x="457200" y="277813"/>
            <a:ext cx="8229600" cy="1139825"/>
          </a:xfrm>
        </p:spPr>
        <p:txBody>
          <a:bodyPr wrap="square" anchor="t">
            <a:normAutofit/>
          </a:bodyPr>
          <a:lstStyle/>
          <a:p>
            <a:pPr eaLnBrk="1" hangingPunct="1"/>
            <a:r>
              <a:rPr lang="en-US" altLang="en-US" dirty="0"/>
              <a:t>Notification importance</a:t>
            </a:r>
          </a:p>
        </p:txBody>
      </p:sp>
      <p:sp>
        <p:nvSpPr>
          <p:cNvPr id="18437" name="Rectangle 3">
            <a:extLst>
              <a:ext uri="{FF2B5EF4-FFF2-40B4-BE49-F238E27FC236}">
                <a16:creationId xmlns:a16="http://schemas.microsoft.com/office/drawing/2014/main" id="{B36CEA74-611F-E94D-852D-99BE8412DEDE}"/>
              </a:ext>
            </a:extLst>
          </p:cNvPr>
          <p:cNvSpPr>
            <a:spLocks noGrp="1" noChangeArrowheads="1"/>
          </p:cNvSpPr>
          <p:nvPr>
            <p:ph sz="half" idx="1"/>
          </p:nvPr>
        </p:nvSpPr>
        <p:spPr>
          <a:xfrm>
            <a:off x="364601" y="1044614"/>
            <a:ext cx="5655199" cy="5425634"/>
          </a:xfrm>
        </p:spPr>
        <p:txBody>
          <a:bodyPr wrap="square" anchor="t">
            <a:normAutofit/>
          </a:bodyPr>
          <a:lstStyle/>
          <a:p>
            <a:pPr>
              <a:lnSpc>
                <a:spcPct val="90000"/>
              </a:lnSpc>
            </a:pPr>
            <a:r>
              <a:rPr lang="en-US" altLang="en-US" sz="2000" dirty="0"/>
              <a:t>The possible importance levels are the following:</a:t>
            </a:r>
          </a:p>
          <a:p>
            <a:pPr>
              <a:lnSpc>
                <a:spcPct val="90000"/>
              </a:lnSpc>
            </a:pPr>
            <a:r>
              <a:rPr lang="en-US" altLang="en-US" sz="2000" dirty="0"/>
              <a:t>Urgent: Makes a sound and appears as a heads-up notification</a:t>
            </a:r>
          </a:p>
          <a:p>
            <a:pPr>
              <a:lnSpc>
                <a:spcPct val="90000"/>
              </a:lnSpc>
            </a:pPr>
            <a:r>
              <a:rPr lang="en-US" altLang="en-US" sz="2000" dirty="0"/>
              <a:t>High: Makes a sound</a:t>
            </a:r>
          </a:p>
          <a:p>
            <a:pPr>
              <a:lnSpc>
                <a:spcPct val="90000"/>
              </a:lnSpc>
            </a:pPr>
            <a:r>
              <a:rPr lang="en-US" altLang="en-US" sz="2000" dirty="0"/>
              <a:t>Medium: No sound</a:t>
            </a:r>
          </a:p>
          <a:p>
            <a:pPr>
              <a:lnSpc>
                <a:spcPct val="90000"/>
              </a:lnSpc>
            </a:pPr>
            <a:r>
              <a:rPr lang="en-US" altLang="en-US" sz="2000" dirty="0"/>
              <a:t>Low: No sound and does not appear in the status bar</a:t>
            </a:r>
          </a:p>
        </p:txBody>
      </p:sp>
      <p:sp>
        <p:nvSpPr>
          <p:cNvPr id="18433" name="Date Placeholder 1">
            <a:extLst>
              <a:ext uri="{FF2B5EF4-FFF2-40B4-BE49-F238E27FC236}">
                <a16:creationId xmlns:a16="http://schemas.microsoft.com/office/drawing/2014/main" id="{F59E8F08-26E0-2847-9791-C7D68CB3593C}"/>
              </a:ext>
            </a:extLst>
          </p:cNvPr>
          <p:cNvSpPr>
            <a:spLocks noGrp="1"/>
          </p:cNvSpPr>
          <p:nvPr>
            <p:ph type="dt" sz="half" idx="10"/>
          </p:nvPr>
        </p:nvSpPr>
        <p:spPr>
          <a:xfrm>
            <a:off x="457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7BAD8CEB-D75B-7947-9CF6-3D5F5E75F48F}" type="datetime1">
              <a:rPr lang="en-US" altLang="en-US" smtClean="0"/>
              <a:pPr>
                <a:spcAft>
                  <a:spcPts val="600"/>
                </a:spcAft>
              </a:pPr>
              <a:t>3/24/21</a:t>
            </a:fld>
            <a:endParaRPr lang="en-US" altLang="en-US"/>
          </a:p>
        </p:txBody>
      </p:sp>
      <p:sp>
        <p:nvSpPr>
          <p:cNvPr id="18434" name="Footer Placeholder 2">
            <a:extLst>
              <a:ext uri="{FF2B5EF4-FFF2-40B4-BE49-F238E27FC236}">
                <a16:creationId xmlns:a16="http://schemas.microsoft.com/office/drawing/2014/main" id="{0E38CA95-63F6-2C49-9B5C-BE803B120607}"/>
              </a:ext>
            </a:extLst>
          </p:cNvPr>
          <p:cNvSpPr>
            <a:spLocks noGrp="1"/>
          </p:cNvSpPr>
          <p:nvPr>
            <p:ph type="ftr" sz="quarter" idx="11"/>
          </p:nvPr>
        </p:nvSpPr>
        <p:spPr>
          <a:xfrm>
            <a:off x="3124200" y="6248400"/>
            <a:ext cx="28956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r>
              <a:rPr lang="en-US" altLang="en-US"/>
              <a:t>CIS 470: Mobile App Development</a:t>
            </a:r>
          </a:p>
        </p:txBody>
      </p:sp>
      <p:sp>
        <p:nvSpPr>
          <p:cNvPr id="18435" name="Slide Number Placeholder 3">
            <a:extLst>
              <a:ext uri="{FF2B5EF4-FFF2-40B4-BE49-F238E27FC236}">
                <a16:creationId xmlns:a16="http://schemas.microsoft.com/office/drawing/2014/main" id="{7AEA58DD-FE70-8549-ADFE-85FC9CBBBC7B}"/>
              </a:ext>
            </a:extLst>
          </p:cNvPr>
          <p:cNvSpPr>
            <a:spLocks noGrp="1"/>
          </p:cNvSpPr>
          <p:nvPr>
            <p:ph type="sldNum" sz="quarter" idx="12"/>
          </p:nvPr>
        </p:nvSpPr>
        <p:spPr>
          <a:xfrm>
            <a:off x="6553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AC3A0501-CDA7-224A-B2F0-B414210A6E24}" type="slidenum">
              <a:rPr lang="en-US" altLang="en-US" smtClean="0"/>
              <a:pPr>
                <a:spcAft>
                  <a:spcPts val="600"/>
                </a:spcAft>
              </a:pPr>
              <a:t>14</a:t>
            </a:fld>
            <a:endParaRPr lang="en-US" altLang="en-US"/>
          </a:p>
        </p:txBody>
      </p:sp>
      <p:pic>
        <p:nvPicPr>
          <p:cNvPr id="12290" name="Picture 2">
            <a:extLst>
              <a:ext uri="{FF2B5EF4-FFF2-40B4-BE49-F238E27FC236}">
                <a16:creationId xmlns:a16="http://schemas.microsoft.com/office/drawing/2014/main" id="{A478737A-F88A-0B4E-8456-0216C7CF9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882" y="671331"/>
            <a:ext cx="2808236" cy="4994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480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Date Placeholder 1">
            <a:extLst>
              <a:ext uri="{FF2B5EF4-FFF2-40B4-BE49-F238E27FC236}">
                <a16:creationId xmlns:a16="http://schemas.microsoft.com/office/drawing/2014/main" id="{A9461E56-EE34-C44D-BDD6-36F38CFC3FBD}"/>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15FAC17-6F10-4D46-8F0B-F442E7989FB7}" type="datetime1">
              <a:rPr lang="en-US" altLang="en-US" smtClean="0">
                <a:latin typeface="Garamond" panose="02020404030301010803" pitchFamily="18" charset="0"/>
              </a:rPr>
              <a:pPr/>
              <a:t>3/24/21</a:t>
            </a:fld>
            <a:endParaRPr lang="en-US" altLang="en-US">
              <a:latin typeface="Garamond" panose="02020404030301010803" pitchFamily="18" charset="0"/>
            </a:endParaRPr>
          </a:p>
        </p:txBody>
      </p:sp>
      <p:sp>
        <p:nvSpPr>
          <p:cNvPr id="20482" name="Footer Placeholder 2">
            <a:extLst>
              <a:ext uri="{FF2B5EF4-FFF2-40B4-BE49-F238E27FC236}">
                <a16:creationId xmlns:a16="http://schemas.microsoft.com/office/drawing/2014/main" id="{15BC59A4-3593-AF44-966B-891BB4CE71A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20483" name="Slide Number Placeholder 3">
            <a:extLst>
              <a:ext uri="{FF2B5EF4-FFF2-40B4-BE49-F238E27FC236}">
                <a16:creationId xmlns:a16="http://schemas.microsoft.com/office/drawing/2014/main" id="{8BCF82D0-2BB5-234A-908E-43A9C32F875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23C0AF9-52CF-0F4C-9FCA-56C2B2DBBC83}" type="slidenum">
              <a:rPr lang="en-US" altLang="en-US" smtClean="0">
                <a:latin typeface="Garamond" panose="02020404030301010803" pitchFamily="18" charset="0"/>
              </a:rPr>
              <a:pPr/>
              <a:t>15</a:t>
            </a:fld>
            <a:endParaRPr lang="en-US" altLang="en-US">
              <a:latin typeface="Garamond" panose="02020404030301010803" pitchFamily="18" charset="0"/>
            </a:endParaRPr>
          </a:p>
        </p:txBody>
      </p:sp>
      <p:sp>
        <p:nvSpPr>
          <p:cNvPr id="20484" name="Rectangle 2">
            <a:extLst>
              <a:ext uri="{FF2B5EF4-FFF2-40B4-BE49-F238E27FC236}">
                <a16:creationId xmlns:a16="http://schemas.microsoft.com/office/drawing/2014/main" id="{394421F2-BA42-8F4B-A712-D82BF3D890DC}"/>
              </a:ext>
            </a:extLst>
          </p:cNvPr>
          <p:cNvSpPr>
            <a:spLocks noGrp="1" noChangeArrowheads="1"/>
          </p:cNvSpPr>
          <p:nvPr>
            <p:ph type="title" idx="4294967295"/>
          </p:nvPr>
        </p:nvSpPr>
        <p:spPr/>
        <p:txBody>
          <a:bodyPr anchor="ctr"/>
          <a:lstStyle/>
          <a:p>
            <a:pPr eaLnBrk="1" hangingPunct="1"/>
            <a:r>
              <a:rPr lang="en-US" altLang="en-US" dirty="0"/>
              <a:t>Create and Send Notifications</a:t>
            </a:r>
          </a:p>
        </p:txBody>
      </p:sp>
      <p:sp>
        <p:nvSpPr>
          <p:cNvPr id="20485" name="Rectangle 3">
            <a:extLst>
              <a:ext uri="{FF2B5EF4-FFF2-40B4-BE49-F238E27FC236}">
                <a16:creationId xmlns:a16="http://schemas.microsoft.com/office/drawing/2014/main" id="{D7188ED3-6744-7B4F-9326-49FD156E3E27}"/>
              </a:ext>
            </a:extLst>
          </p:cNvPr>
          <p:cNvSpPr>
            <a:spLocks noGrp="1" noChangeArrowheads="1"/>
          </p:cNvSpPr>
          <p:nvPr>
            <p:ph type="body" idx="4294967295"/>
          </p:nvPr>
        </p:nvSpPr>
        <p:spPr>
          <a:xfrm>
            <a:off x="457200" y="1250950"/>
            <a:ext cx="8296275" cy="1676400"/>
          </a:xfrm>
        </p:spPr>
        <p:txBody>
          <a:bodyPr/>
          <a:lstStyle/>
          <a:p>
            <a:r>
              <a:rPr lang="en-US" altLang="en-US" sz="2000" dirty="0">
                <a:cs typeface="ＭＳ Ｐゴシック" panose="020B0600070205080204" pitchFamily="34" charset="-128"/>
              </a:rPr>
              <a:t>Step 1 - Create </a:t>
            </a:r>
            <a:r>
              <a:rPr lang="en-US" altLang="en-US" sz="2000">
                <a:cs typeface="ＭＳ Ｐゴシック" panose="020B0600070205080204" pitchFamily="34" charset="-128"/>
              </a:rPr>
              <a:t>Notification Channel</a:t>
            </a:r>
            <a:endParaRPr lang="en-US" altLang="en-US" sz="2000" dirty="0">
              <a:cs typeface="ＭＳ Ｐゴシック" panose="020B0600070205080204" pitchFamily="34" charset="-128"/>
            </a:endParaRPr>
          </a:p>
          <a:p>
            <a:r>
              <a:rPr lang="en-US" altLang="en-US" sz="2000" dirty="0">
                <a:cs typeface="ＭＳ Ｐゴシック" panose="020B0600070205080204" pitchFamily="34" charset="-128"/>
              </a:rPr>
              <a:t>Step 2 - Setting Notification Properties</a:t>
            </a:r>
          </a:p>
          <a:p>
            <a:r>
              <a:rPr lang="en-US" altLang="en-US" sz="2000" dirty="0">
                <a:cs typeface="ＭＳ Ｐゴシック" panose="020B0600070205080204" pitchFamily="34" charset="-128"/>
              </a:rPr>
              <a:t>Step 3 - Attach Actions</a:t>
            </a:r>
          </a:p>
          <a:p>
            <a:r>
              <a:rPr lang="en-US" altLang="en-US" sz="2000" dirty="0">
                <a:cs typeface="ＭＳ Ｐゴシック" panose="020B0600070205080204" pitchFamily="34" charset="-128"/>
              </a:rPr>
              <a:t>Step 4 - Generate the notification</a:t>
            </a:r>
          </a:p>
        </p:txBody>
      </p:sp>
      <p:sp>
        <p:nvSpPr>
          <p:cNvPr id="20486" name="Rectangle 1">
            <a:extLst>
              <a:ext uri="{FF2B5EF4-FFF2-40B4-BE49-F238E27FC236}">
                <a16:creationId xmlns:a16="http://schemas.microsoft.com/office/drawing/2014/main" id="{52958340-675D-9146-86BD-F58174B0FB5E}"/>
              </a:ext>
            </a:extLst>
          </p:cNvPr>
          <p:cNvSpPr>
            <a:spLocks noChangeArrowheads="1"/>
          </p:cNvSpPr>
          <p:nvPr/>
        </p:nvSpPr>
        <p:spPr bwMode="auto">
          <a:xfrm>
            <a:off x="2286000" y="-9359900"/>
            <a:ext cx="4572000" cy="56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400" b="1">
                <a:solidFill>
                  <a:srgbClr val="000080"/>
                </a:solidFill>
              </a:rPr>
              <a:t>import </a:t>
            </a:r>
            <a:r>
              <a:rPr lang="en-US" altLang="en-US" sz="1400"/>
              <a:t>android.support.v7.app.AppCompatActivity;</a:t>
            </a:r>
            <a:br>
              <a:rPr lang="en-US" altLang="en-US" sz="1400"/>
            </a:br>
            <a:r>
              <a:rPr lang="en-US" altLang="en-US" sz="1400" b="1">
                <a:solidFill>
                  <a:srgbClr val="000080"/>
                </a:solidFill>
              </a:rPr>
              <a:t>import </a:t>
            </a:r>
            <a:r>
              <a:rPr lang="en-US" altLang="en-US" sz="1400"/>
              <a:t>android.os.Bundle;</a:t>
            </a:r>
            <a:br>
              <a:rPr lang="en-US" altLang="en-US" sz="1400"/>
            </a:br>
            <a:r>
              <a:rPr lang="en-US" altLang="en-US" sz="1400" b="1">
                <a:solidFill>
                  <a:srgbClr val="000080"/>
                </a:solidFill>
              </a:rPr>
              <a:t>import </a:t>
            </a:r>
            <a:r>
              <a:rPr lang="en-US" altLang="en-US" sz="1400"/>
              <a:t>android.support.v7.app.ActionBar;</a:t>
            </a:r>
            <a:br>
              <a:rPr lang="en-US" altLang="en-US" sz="1400"/>
            </a:br>
            <a:r>
              <a:rPr lang="en-US" altLang="en-US" sz="1400" b="1">
                <a:solidFill>
                  <a:srgbClr val="000080"/>
                </a:solidFill>
              </a:rPr>
              <a:t>import </a:t>
            </a:r>
            <a:r>
              <a:rPr lang="en-US" altLang="en-US" sz="1400"/>
              <a:t>android.view.View;</a:t>
            </a:r>
            <a:br>
              <a:rPr lang="en-US" altLang="en-US" sz="1400"/>
            </a:br>
            <a:r>
              <a:rPr lang="en-US" altLang="en-US" sz="1400" b="1">
                <a:solidFill>
                  <a:srgbClr val="000080"/>
                </a:solidFill>
              </a:rPr>
              <a:t>import </a:t>
            </a:r>
            <a:r>
              <a:rPr lang="en-US" altLang="en-US" sz="1400"/>
              <a:t>android.view.animation.AnimationUtils;</a:t>
            </a:r>
            <a:br>
              <a:rPr lang="en-US" altLang="en-US" sz="1400"/>
            </a:br>
            <a:r>
              <a:rPr lang="en-US" altLang="en-US" sz="1400" b="1">
                <a:solidFill>
                  <a:srgbClr val="000080"/>
                </a:solidFill>
              </a:rPr>
              <a:t>import </a:t>
            </a:r>
            <a:r>
              <a:rPr lang="en-US" altLang="en-US" sz="1400"/>
              <a:t>android.widget.Button;</a:t>
            </a:r>
            <a:br>
              <a:rPr lang="en-US" altLang="en-US" sz="1400"/>
            </a:br>
            <a:r>
              <a:rPr lang="en-US" altLang="en-US" sz="1400" b="1">
                <a:solidFill>
                  <a:srgbClr val="000080"/>
                </a:solidFill>
              </a:rPr>
              <a:t>import </a:t>
            </a:r>
            <a:r>
              <a:rPr lang="en-US" altLang="en-US" sz="1400"/>
              <a:t>android.widget.ImageSwitcher;</a:t>
            </a:r>
            <a:br>
              <a:rPr lang="en-US" altLang="en-US" sz="1400"/>
            </a:br>
            <a:r>
              <a:rPr lang="en-US" altLang="en-US" sz="1400" b="1">
                <a:solidFill>
                  <a:srgbClr val="000080"/>
                </a:solidFill>
              </a:rPr>
              <a:t>import </a:t>
            </a:r>
            <a:r>
              <a:rPr lang="en-US" altLang="en-US" sz="1400"/>
              <a:t>android.widget.ImageView;</a:t>
            </a:r>
            <a:br>
              <a:rPr lang="en-US" altLang="en-US" sz="1400"/>
            </a:br>
            <a:r>
              <a:rPr lang="en-US" altLang="en-US" sz="1400" b="1">
                <a:solidFill>
                  <a:srgbClr val="000080"/>
                </a:solidFill>
              </a:rPr>
              <a:t>import </a:t>
            </a:r>
            <a:r>
              <a:rPr lang="en-US" altLang="en-US" sz="1400"/>
              <a:t>android.widget.Toast;</a:t>
            </a:r>
            <a:br>
              <a:rPr lang="en-US" altLang="en-US" sz="1400"/>
            </a:br>
            <a:r>
              <a:rPr lang="en-US" altLang="en-US" sz="1400" b="1">
                <a:solidFill>
                  <a:srgbClr val="000080"/>
                </a:solidFill>
              </a:rPr>
              <a:t>import </a:t>
            </a:r>
            <a:r>
              <a:rPr lang="en-US" altLang="en-US" sz="1400"/>
              <a:t>android.widget.ViewSwitcher;</a:t>
            </a:r>
            <a:br>
              <a:rPr lang="en-US" altLang="en-US" sz="1400"/>
            </a:br>
            <a:br>
              <a:rPr lang="en-US" altLang="en-US" sz="1400"/>
            </a:br>
            <a:r>
              <a:rPr lang="en-US" altLang="en-US" sz="1400" b="1">
                <a:solidFill>
                  <a:srgbClr val="000080"/>
                </a:solidFill>
              </a:rPr>
              <a:t>public class </a:t>
            </a:r>
            <a:r>
              <a:rPr lang="en-US" altLang="en-US" sz="1400"/>
              <a:t>MainActivity </a:t>
            </a:r>
            <a:r>
              <a:rPr lang="en-US" altLang="en-US" sz="1400" b="1">
                <a:solidFill>
                  <a:srgbClr val="000080"/>
                </a:solidFill>
              </a:rPr>
              <a:t>extends </a:t>
            </a:r>
            <a:r>
              <a:rPr lang="en-US" altLang="en-US" sz="1400"/>
              <a:t>AppCompatActivity {</a:t>
            </a:r>
            <a:br>
              <a:rPr lang="en-US" altLang="en-US" sz="1400"/>
            </a:br>
            <a:r>
              <a:rPr lang="en-US" altLang="en-US" sz="1400"/>
              <a:t>    </a:t>
            </a:r>
            <a:r>
              <a:rPr lang="en-US" altLang="en-US" sz="1400" b="1">
                <a:solidFill>
                  <a:srgbClr val="000080"/>
                </a:solidFill>
              </a:rPr>
              <a:t>private </a:t>
            </a:r>
            <a:r>
              <a:rPr lang="en-US" altLang="en-US" sz="1400"/>
              <a:t>ImageSwitcher </a:t>
            </a:r>
            <a:r>
              <a:rPr lang="en-US" altLang="en-US" sz="1400" b="1">
                <a:solidFill>
                  <a:srgbClr val="660E7A"/>
                </a:solidFill>
              </a:rPr>
              <a:t>imgSwitcher</a:t>
            </a:r>
            <a:r>
              <a:rPr lang="en-US" altLang="en-US" sz="1400"/>
              <a:t>;</a:t>
            </a:r>
            <a:br>
              <a:rPr lang="en-US" altLang="en-US" sz="1400"/>
            </a:br>
            <a:r>
              <a:rPr lang="en-US" altLang="en-US" sz="1400"/>
              <a:t>    </a:t>
            </a:r>
            <a:r>
              <a:rPr lang="en-US" altLang="en-US" sz="1400" b="1">
                <a:solidFill>
                  <a:srgbClr val="000080"/>
                </a:solidFill>
              </a:rPr>
              <a:t>private </a:t>
            </a:r>
            <a:r>
              <a:rPr lang="en-US" altLang="en-US" sz="1400"/>
              <a:t>Button </a:t>
            </a:r>
            <a:r>
              <a:rPr lang="en-US" altLang="en-US" sz="1400" b="1">
                <a:solidFill>
                  <a:srgbClr val="660E7A"/>
                </a:solidFill>
              </a:rPr>
              <a:t>btnViewWindows</a:t>
            </a:r>
            <a:r>
              <a:rPr lang="en-US" altLang="en-US" sz="1400"/>
              <a:t>,</a:t>
            </a:r>
            <a:r>
              <a:rPr lang="en-US" altLang="en-US" sz="1400" b="1">
                <a:solidFill>
                  <a:srgbClr val="660E7A"/>
                </a:solidFill>
              </a:rPr>
              <a:t>btnViewButterfly</a:t>
            </a:r>
            <a:r>
              <a:rPr lang="en-US" altLang="en-US" sz="1400"/>
              <a:t>;</a:t>
            </a:r>
            <a:br>
              <a:rPr lang="en-US" altLang="en-US" sz="1400"/>
            </a:br>
            <a:br>
              <a:rPr lang="en-US" altLang="en-US" sz="1400"/>
            </a:br>
            <a:r>
              <a:rPr lang="en-US" altLang="en-US" sz="1400"/>
              <a:t>v) {</a:t>
            </a:r>
            <a:br>
              <a:rPr lang="en-US" altLang="en-US" sz="1400"/>
            </a:br>
            <a:r>
              <a:rPr lang="en-US" altLang="en-US" sz="1400"/>
              <a:t>                Toast.</a:t>
            </a:r>
            <a:r>
              <a:rPr lang="en-US" altLang="en-US" sz="1400" i="1"/>
              <a:t>makeText</a:t>
            </a:r>
            <a:r>
              <a:rPr lang="en-US" altLang="en-US" sz="1400"/>
              <a:t>(getApplicationContext(), </a:t>
            </a:r>
            <a:r>
              <a:rPr lang="en-US" altLang="en-US" sz="1400" b="1">
                <a:solidFill>
                  <a:srgbClr val="008000"/>
                </a:solidFill>
              </a:rPr>
              <a:t>"View Butterfly"</a:t>
            </a:r>
            <a:br>
              <a:rPr lang="en-US" altLang="en-US" sz="1400" b="1">
                <a:solidFill>
                  <a:srgbClr val="008000"/>
                </a:solidFill>
              </a:rPr>
            </a:br>
            <a:r>
              <a:rPr lang="en-US" altLang="en-US" sz="1400" b="1">
                <a:solidFill>
                  <a:srgbClr val="008000"/>
                </a:solidFill>
              </a:rPr>
              <a:t>                        </a:t>
            </a:r>
            <a:r>
              <a:rPr lang="en-US" altLang="en-US" sz="1400"/>
              <a:t>, Toast.</a:t>
            </a:r>
            <a:r>
              <a:rPr lang="en-US" altLang="en-US" sz="1400" b="1" i="1">
                <a:solidFill>
                  <a:srgbClr val="660E7A"/>
                </a:solidFill>
              </a:rPr>
              <a:t>LENGTH_LONG</a:t>
            </a:r>
            <a:r>
              <a:rPr lang="en-US" altLang="en-US" sz="1400"/>
              <a:t>).show();</a:t>
            </a:r>
            <a:br>
              <a:rPr lang="en-US" altLang="en-US" sz="1400"/>
            </a:br>
            <a:r>
              <a:rPr lang="en-US" altLang="en-US" sz="1400"/>
              <a:t>                </a:t>
            </a:r>
            <a:r>
              <a:rPr lang="en-US" altLang="en-US" sz="1400" b="1">
                <a:solidFill>
                  <a:srgbClr val="660E7A"/>
                </a:solidFill>
              </a:rPr>
              <a:t>imgSwitcher</a:t>
            </a:r>
            <a:r>
              <a:rPr lang="en-US" altLang="en-US" sz="1400"/>
              <a:t>.setImageResource(R.mipmap.</a:t>
            </a:r>
            <a:r>
              <a:rPr lang="en-US" altLang="en-US" sz="1400" b="1" i="1">
                <a:solidFill>
                  <a:srgbClr val="660E7A"/>
                </a:solidFill>
              </a:rPr>
              <a:t>butterfly</a:t>
            </a:r>
            <a:r>
              <a:rPr lang="en-US" altLang="en-US" sz="1400"/>
              <a:t>);</a:t>
            </a:r>
            <a:br>
              <a:rPr lang="en-US" altLang="en-US" sz="1400"/>
            </a:br>
            <a:r>
              <a:rPr lang="en-US" altLang="en-US" sz="1400"/>
              <a:t>            }</a:t>
            </a:r>
            <a:br>
              <a:rPr lang="en-US" altLang="en-US" sz="1400"/>
            </a:br>
            <a:r>
              <a:rPr lang="en-US" altLang="en-US" sz="1400"/>
              <a:t>        });</a:t>
            </a:r>
            <a:br>
              <a:rPr lang="en-US" altLang="en-US" sz="1400"/>
            </a:br>
            <a:r>
              <a:rPr lang="en-US" altLang="en-US" sz="1400"/>
              <a:t>    }</a:t>
            </a:r>
            <a:br>
              <a:rPr lang="en-US" altLang="en-US" sz="1400"/>
            </a:br>
            <a:r>
              <a:rPr lang="en-US" altLang="en-US" sz="1400"/>
              <a:t>}</a:t>
            </a:r>
            <a:br>
              <a:rPr lang="en-US" altLang="en-US" sz="1400"/>
            </a:br>
            <a:endParaRPr lang="en-US"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Date Placeholder 1">
            <a:extLst>
              <a:ext uri="{FF2B5EF4-FFF2-40B4-BE49-F238E27FC236}">
                <a16:creationId xmlns:a16="http://schemas.microsoft.com/office/drawing/2014/main" id="{2AC1EFCD-C151-8941-99A3-C39958D68540}"/>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5F44246-69A0-0C43-975F-9C0D9B5376B4}" type="datetime1">
              <a:rPr lang="en-US" altLang="en-US" smtClean="0">
                <a:latin typeface="Garamond" panose="02020404030301010803" pitchFamily="18" charset="0"/>
              </a:rPr>
              <a:pPr/>
              <a:t>3/24/21</a:t>
            </a:fld>
            <a:endParaRPr lang="en-US" altLang="en-US">
              <a:latin typeface="Garamond" panose="02020404030301010803" pitchFamily="18" charset="0"/>
            </a:endParaRPr>
          </a:p>
        </p:txBody>
      </p:sp>
      <p:sp>
        <p:nvSpPr>
          <p:cNvPr id="24578" name="Footer Placeholder 2">
            <a:extLst>
              <a:ext uri="{FF2B5EF4-FFF2-40B4-BE49-F238E27FC236}">
                <a16:creationId xmlns:a16="http://schemas.microsoft.com/office/drawing/2014/main" id="{4389B934-1F3A-3641-AFA9-F2AC6EEB65D0}"/>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24579" name="Slide Number Placeholder 3">
            <a:extLst>
              <a:ext uri="{FF2B5EF4-FFF2-40B4-BE49-F238E27FC236}">
                <a16:creationId xmlns:a16="http://schemas.microsoft.com/office/drawing/2014/main" id="{50F424A2-B77D-C44B-AD87-D92CFCBDC1A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94E4A4C-8252-CC48-93B3-3791DBE6660C}" type="slidenum">
              <a:rPr lang="en-US" altLang="en-US" smtClean="0">
                <a:latin typeface="Garamond" panose="02020404030301010803" pitchFamily="18" charset="0"/>
              </a:rPr>
              <a:pPr/>
              <a:t>16</a:t>
            </a:fld>
            <a:endParaRPr lang="en-US" altLang="en-US">
              <a:latin typeface="Garamond" panose="02020404030301010803" pitchFamily="18" charset="0"/>
            </a:endParaRPr>
          </a:p>
        </p:txBody>
      </p:sp>
      <p:sp>
        <p:nvSpPr>
          <p:cNvPr id="24580" name="Rectangle 2">
            <a:extLst>
              <a:ext uri="{FF2B5EF4-FFF2-40B4-BE49-F238E27FC236}">
                <a16:creationId xmlns:a16="http://schemas.microsoft.com/office/drawing/2014/main" id="{8DD9B4B6-F763-B44F-9ECB-791CE229A313}"/>
              </a:ext>
            </a:extLst>
          </p:cNvPr>
          <p:cNvSpPr>
            <a:spLocks noGrp="1" noChangeArrowheads="1"/>
          </p:cNvSpPr>
          <p:nvPr>
            <p:ph type="title" idx="4294967295"/>
          </p:nvPr>
        </p:nvSpPr>
        <p:spPr>
          <a:xfrm>
            <a:off x="457200" y="277813"/>
            <a:ext cx="8229600" cy="666750"/>
          </a:xfrm>
        </p:spPr>
        <p:txBody>
          <a:bodyPr anchor="ctr"/>
          <a:lstStyle/>
          <a:p>
            <a:pPr eaLnBrk="1" hangingPunct="1"/>
            <a:r>
              <a:rPr lang="en-US" altLang="en-US" sz="4000" dirty="0"/>
              <a:t>Create a channel and set the importance</a:t>
            </a:r>
          </a:p>
        </p:txBody>
      </p:sp>
      <p:sp>
        <p:nvSpPr>
          <p:cNvPr id="24581" name="Rectangle 3">
            <a:extLst>
              <a:ext uri="{FF2B5EF4-FFF2-40B4-BE49-F238E27FC236}">
                <a16:creationId xmlns:a16="http://schemas.microsoft.com/office/drawing/2014/main" id="{CDC6DB9A-FEBE-5545-BBDD-07615A575CC0}"/>
              </a:ext>
            </a:extLst>
          </p:cNvPr>
          <p:cNvSpPr>
            <a:spLocks noGrp="1" noChangeArrowheads="1"/>
          </p:cNvSpPr>
          <p:nvPr>
            <p:ph type="body" idx="4294967295"/>
          </p:nvPr>
        </p:nvSpPr>
        <p:spPr>
          <a:xfrm>
            <a:off x="323850" y="915988"/>
            <a:ext cx="8553932" cy="1669557"/>
          </a:xfrm>
        </p:spPr>
        <p:txBody>
          <a:bodyPr/>
          <a:lstStyle/>
          <a:p>
            <a:r>
              <a:rPr lang="en-US" altLang="en-US" sz="2000" dirty="0">
                <a:cs typeface="ＭＳ Ｐゴシック" panose="020B0600070205080204" pitchFamily="34" charset="-128"/>
              </a:rPr>
              <a:t>Before you can deliver the notification on Android 8.0 and higher, you must register your app's notification channel with the system by passing an instance of </a:t>
            </a:r>
            <a:r>
              <a:rPr lang="en-US" altLang="en-US" sz="2000" dirty="0" err="1">
                <a:cs typeface="ＭＳ Ｐゴシック" panose="020B0600070205080204" pitchFamily="34" charset="-128"/>
              </a:rPr>
              <a:t>NotificationChannel</a:t>
            </a:r>
            <a:r>
              <a:rPr lang="en-US" altLang="en-US" sz="2000" dirty="0">
                <a:cs typeface="ＭＳ Ｐゴシック" panose="020B0600070205080204" pitchFamily="34" charset="-128"/>
              </a:rPr>
              <a:t> to </a:t>
            </a:r>
            <a:r>
              <a:rPr lang="en-US" altLang="en-US" sz="2000" dirty="0" err="1">
                <a:cs typeface="ＭＳ Ｐゴシック" panose="020B0600070205080204" pitchFamily="34" charset="-128"/>
              </a:rPr>
              <a:t>createNotificationChannel</a:t>
            </a:r>
            <a:r>
              <a:rPr lang="en-US" altLang="en-US" sz="2000" dirty="0">
                <a:cs typeface="ＭＳ Ｐゴシック" panose="020B0600070205080204" pitchFamily="34" charset="-128"/>
              </a:rPr>
              <a:t>()</a:t>
            </a:r>
          </a:p>
          <a:p>
            <a:r>
              <a:rPr lang="en-US" altLang="en-US" sz="2000" dirty="0">
                <a:cs typeface="ＭＳ Ｐゴシック" panose="020B0600070205080204" pitchFamily="34" charset="-128"/>
              </a:rPr>
              <a:t>So the following code is blocked by a condition on the SDK_INT version</a:t>
            </a:r>
          </a:p>
        </p:txBody>
      </p:sp>
      <p:sp>
        <p:nvSpPr>
          <p:cNvPr id="3" name="Rectangle 2">
            <a:extLst>
              <a:ext uri="{FF2B5EF4-FFF2-40B4-BE49-F238E27FC236}">
                <a16:creationId xmlns:a16="http://schemas.microsoft.com/office/drawing/2014/main" id="{A5F9C87E-CFE7-4246-9B56-89EFFBAA1356}"/>
              </a:ext>
            </a:extLst>
          </p:cNvPr>
          <p:cNvSpPr/>
          <p:nvPr/>
        </p:nvSpPr>
        <p:spPr>
          <a:xfrm>
            <a:off x="457201" y="2932808"/>
            <a:ext cx="8096250" cy="3323987"/>
          </a:xfrm>
          <a:prstGeom prst="rect">
            <a:avLst/>
          </a:prstGeom>
          <a:ln>
            <a:solidFill>
              <a:schemeClr val="accent1"/>
            </a:solidFill>
          </a:ln>
        </p:spPr>
        <p:txBody>
          <a:bodyPr wrap="square">
            <a:spAutoFit/>
          </a:bodyPr>
          <a:lstStyle/>
          <a:p>
            <a:r>
              <a:rPr lang="en-US" sz="1400" dirty="0">
                <a:solidFill>
                  <a:srgbClr val="3B78E7"/>
                </a:solidFill>
              </a:rPr>
              <a:t>private</a:t>
            </a:r>
            <a:r>
              <a:rPr lang="en-US" sz="1400" dirty="0"/>
              <a:t> </a:t>
            </a:r>
            <a:r>
              <a:rPr lang="en-US" sz="1400" dirty="0">
                <a:solidFill>
                  <a:srgbClr val="3B78E7"/>
                </a:solidFill>
              </a:rPr>
              <a:t>void</a:t>
            </a:r>
            <a:r>
              <a:rPr lang="en-US" sz="1400" dirty="0"/>
              <a:t> </a:t>
            </a:r>
            <a:r>
              <a:rPr lang="en-US" sz="1400" dirty="0" err="1"/>
              <a:t>createNotificationChannel</a:t>
            </a:r>
            <a:r>
              <a:rPr lang="en-US" sz="1400" dirty="0"/>
              <a:t>() {</a:t>
            </a:r>
            <a:br>
              <a:rPr lang="en-US" sz="1400" dirty="0"/>
            </a:br>
            <a:r>
              <a:rPr lang="en-US" sz="1400" dirty="0"/>
              <a:t>    </a:t>
            </a:r>
            <a:r>
              <a:rPr lang="en-US" sz="1400" dirty="0">
                <a:solidFill>
                  <a:srgbClr val="D81B60"/>
                </a:solidFill>
              </a:rPr>
              <a:t>// Create the </a:t>
            </a:r>
            <a:r>
              <a:rPr lang="en-US" sz="1400" dirty="0" err="1">
                <a:solidFill>
                  <a:srgbClr val="D81B60"/>
                </a:solidFill>
              </a:rPr>
              <a:t>NotificationChannel</a:t>
            </a:r>
            <a:r>
              <a:rPr lang="en-US" sz="1400" dirty="0">
                <a:solidFill>
                  <a:srgbClr val="D81B60"/>
                </a:solidFill>
              </a:rPr>
              <a:t>, but only on API 26+ because</a:t>
            </a:r>
            <a:br>
              <a:rPr lang="en-US" sz="1400" dirty="0"/>
            </a:br>
            <a:r>
              <a:rPr lang="en-US" sz="1400" dirty="0"/>
              <a:t>    </a:t>
            </a:r>
            <a:r>
              <a:rPr lang="en-US" sz="1400" dirty="0">
                <a:solidFill>
                  <a:srgbClr val="D81B60"/>
                </a:solidFill>
              </a:rPr>
              <a:t>// the </a:t>
            </a:r>
            <a:r>
              <a:rPr lang="en-US" sz="1400" dirty="0" err="1">
                <a:solidFill>
                  <a:srgbClr val="D81B60"/>
                </a:solidFill>
              </a:rPr>
              <a:t>NotificationChannel</a:t>
            </a:r>
            <a:r>
              <a:rPr lang="en-US" sz="1400" dirty="0">
                <a:solidFill>
                  <a:srgbClr val="D81B60"/>
                </a:solidFill>
              </a:rPr>
              <a:t> class is new and not in the support library</a:t>
            </a:r>
            <a:br>
              <a:rPr lang="en-US" sz="1400" dirty="0"/>
            </a:br>
            <a:r>
              <a:rPr lang="en-US" sz="1400" dirty="0"/>
              <a:t>    </a:t>
            </a:r>
            <a:r>
              <a:rPr lang="en-US" sz="1400" dirty="0">
                <a:solidFill>
                  <a:srgbClr val="3B78E7"/>
                </a:solidFill>
              </a:rPr>
              <a:t>if</a:t>
            </a:r>
            <a:r>
              <a:rPr lang="en-US" sz="1400" dirty="0"/>
              <a:t> (</a:t>
            </a:r>
            <a:r>
              <a:rPr lang="en-US" sz="1400" dirty="0" err="1">
                <a:solidFill>
                  <a:srgbClr val="9C27B0"/>
                </a:solidFill>
              </a:rPr>
              <a:t>Build</a:t>
            </a:r>
            <a:r>
              <a:rPr lang="en-US" sz="1400" dirty="0" err="1"/>
              <a:t>.VERSION.SDK_INT</a:t>
            </a:r>
            <a:r>
              <a:rPr lang="en-US" sz="1400" dirty="0"/>
              <a:t> &gt;= </a:t>
            </a:r>
            <a:r>
              <a:rPr lang="en-US" sz="1400" dirty="0" err="1">
                <a:solidFill>
                  <a:srgbClr val="9C27B0"/>
                </a:solidFill>
              </a:rPr>
              <a:t>Build</a:t>
            </a:r>
            <a:r>
              <a:rPr lang="en-US" sz="1400" dirty="0" err="1"/>
              <a:t>.VERSION_CODES.O</a:t>
            </a:r>
            <a:r>
              <a:rPr lang="en-US" sz="1400" dirty="0"/>
              <a:t>) {</a:t>
            </a:r>
            <a:br>
              <a:rPr lang="en-US" sz="1400" dirty="0"/>
            </a:br>
            <a:r>
              <a:rPr lang="en-US" sz="1400" dirty="0"/>
              <a:t>        </a:t>
            </a:r>
            <a:r>
              <a:rPr lang="en-US" sz="1400" dirty="0" err="1">
                <a:solidFill>
                  <a:srgbClr val="9C27B0"/>
                </a:solidFill>
              </a:rPr>
              <a:t>CharSequence</a:t>
            </a:r>
            <a:r>
              <a:rPr lang="en-US" sz="1400" dirty="0"/>
              <a:t> name = </a:t>
            </a:r>
            <a:r>
              <a:rPr lang="en-US" sz="1400" dirty="0" err="1"/>
              <a:t>getString</a:t>
            </a:r>
            <a:r>
              <a:rPr lang="en-US" sz="1400" dirty="0"/>
              <a:t>(</a:t>
            </a:r>
            <a:r>
              <a:rPr lang="en-US" sz="1400" dirty="0" err="1"/>
              <a:t>R.string.channel_name</a:t>
            </a:r>
            <a:r>
              <a:rPr lang="en-US" sz="1400" dirty="0"/>
              <a:t>);</a:t>
            </a:r>
            <a:br>
              <a:rPr lang="en-US" sz="1400" dirty="0"/>
            </a:br>
            <a:r>
              <a:rPr lang="en-US" sz="1400" dirty="0"/>
              <a:t>        </a:t>
            </a:r>
            <a:r>
              <a:rPr lang="en-US" sz="1400" dirty="0">
                <a:solidFill>
                  <a:srgbClr val="9C27B0"/>
                </a:solidFill>
              </a:rPr>
              <a:t>String</a:t>
            </a:r>
            <a:r>
              <a:rPr lang="en-US" sz="1400" dirty="0"/>
              <a:t> description = </a:t>
            </a:r>
            <a:r>
              <a:rPr lang="en-US" sz="1400" dirty="0" err="1"/>
              <a:t>getString</a:t>
            </a:r>
            <a:r>
              <a:rPr lang="en-US" sz="1400" dirty="0"/>
              <a:t>(</a:t>
            </a:r>
            <a:r>
              <a:rPr lang="en-US" sz="1400" dirty="0" err="1"/>
              <a:t>R.string.channel_description</a:t>
            </a:r>
            <a:r>
              <a:rPr lang="en-US" sz="1400" dirty="0"/>
              <a:t>);</a:t>
            </a:r>
            <a:br>
              <a:rPr lang="en-US" sz="1400" dirty="0"/>
            </a:br>
            <a:r>
              <a:rPr lang="en-US" sz="1400" dirty="0"/>
              <a:t>        </a:t>
            </a:r>
            <a:r>
              <a:rPr lang="en-US" sz="1400" dirty="0">
                <a:solidFill>
                  <a:srgbClr val="3B78E7"/>
                </a:solidFill>
              </a:rPr>
              <a:t>int</a:t>
            </a:r>
            <a:r>
              <a:rPr lang="en-US" sz="1400" dirty="0"/>
              <a:t> importance = </a:t>
            </a:r>
            <a:r>
              <a:rPr lang="en-US" sz="1400" dirty="0" err="1">
                <a:solidFill>
                  <a:srgbClr val="9C27B0"/>
                </a:solidFill>
              </a:rPr>
              <a:t>NotificationManager</a:t>
            </a:r>
            <a:r>
              <a:rPr lang="en-US" sz="1400" dirty="0" err="1"/>
              <a:t>.IMPORTANCE_DEFAULT</a:t>
            </a:r>
            <a:r>
              <a:rPr lang="en-US" sz="1400" dirty="0"/>
              <a:t>;</a:t>
            </a:r>
            <a:br>
              <a:rPr lang="en-US" sz="1400" dirty="0"/>
            </a:br>
            <a:r>
              <a:rPr lang="en-US" sz="1400" dirty="0"/>
              <a:t>        </a:t>
            </a:r>
            <a:r>
              <a:rPr lang="en-US" sz="1400" dirty="0" err="1">
                <a:solidFill>
                  <a:srgbClr val="9C27B0"/>
                </a:solidFill>
              </a:rPr>
              <a:t>NotificationChannel</a:t>
            </a:r>
            <a:r>
              <a:rPr lang="en-US" sz="1400" dirty="0"/>
              <a:t> channel = </a:t>
            </a:r>
            <a:r>
              <a:rPr lang="en-US" sz="1400" dirty="0">
                <a:solidFill>
                  <a:srgbClr val="3B78E7"/>
                </a:solidFill>
              </a:rPr>
              <a:t>new</a:t>
            </a:r>
            <a:r>
              <a:rPr lang="en-US" sz="1400" dirty="0"/>
              <a:t> </a:t>
            </a:r>
            <a:r>
              <a:rPr lang="en-US" sz="1400" dirty="0" err="1">
                <a:solidFill>
                  <a:srgbClr val="9C27B0"/>
                </a:solidFill>
              </a:rPr>
              <a:t>NotificationChannel</a:t>
            </a:r>
            <a:r>
              <a:rPr lang="en-US" sz="1400" dirty="0"/>
              <a:t>(CHANNEL_ID, name, importance);</a:t>
            </a:r>
            <a:br>
              <a:rPr lang="en-US" sz="1400" dirty="0"/>
            </a:br>
            <a:r>
              <a:rPr lang="en-US" sz="1400" dirty="0"/>
              <a:t>        </a:t>
            </a:r>
            <a:r>
              <a:rPr lang="en-US" sz="1400" dirty="0" err="1"/>
              <a:t>channel.setDescription</a:t>
            </a:r>
            <a:r>
              <a:rPr lang="en-US" sz="1400" dirty="0"/>
              <a:t>(description);</a:t>
            </a:r>
            <a:br>
              <a:rPr lang="en-US" sz="1400" dirty="0"/>
            </a:br>
            <a:r>
              <a:rPr lang="en-US" sz="1400" dirty="0"/>
              <a:t>        </a:t>
            </a:r>
            <a:r>
              <a:rPr lang="en-US" sz="1400" dirty="0">
                <a:solidFill>
                  <a:srgbClr val="D81B60"/>
                </a:solidFill>
              </a:rPr>
              <a:t>// Register the channel with the system; you can't change the importance</a:t>
            </a:r>
            <a:br>
              <a:rPr lang="en-US" sz="1400" dirty="0"/>
            </a:br>
            <a:r>
              <a:rPr lang="en-US" sz="1400" dirty="0"/>
              <a:t>        </a:t>
            </a:r>
            <a:r>
              <a:rPr lang="en-US" sz="1400" dirty="0">
                <a:solidFill>
                  <a:srgbClr val="D81B60"/>
                </a:solidFill>
              </a:rPr>
              <a:t>// or other notification behaviors after this</a:t>
            </a:r>
            <a:br>
              <a:rPr lang="en-US" sz="1400" dirty="0"/>
            </a:br>
            <a:r>
              <a:rPr lang="en-US" sz="1400" dirty="0"/>
              <a:t>        </a:t>
            </a:r>
            <a:r>
              <a:rPr lang="en-US" sz="1400" dirty="0" err="1">
                <a:solidFill>
                  <a:srgbClr val="9C27B0"/>
                </a:solidFill>
              </a:rPr>
              <a:t>NotificationManager</a:t>
            </a:r>
            <a:r>
              <a:rPr lang="en-US" sz="1400" dirty="0"/>
              <a:t> </a:t>
            </a:r>
            <a:r>
              <a:rPr lang="en-US" sz="1400" dirty="0" err="1"/>
              <a:t>notificationManager</a:t>
            </a:r>
            <a:r>
              <a:rPr lang="en-US" sz="1400" dirty="0"/>
              <a:t> = </a:t>
            </a:r>
            <a:r>
              <a:rPr lang="en-US" sz="1400" dirty="0" err="1"/>
              <a:t>getSystemService</a:t>
            </a:r>
            <a:r>
              <a:rPr lang="en-US" sz="1400" dirty="0"/>
              <a:t>(</a:t>
            </a:r>
            <a:r>
              <a:rPr lang="en-US" sz="1400" dirty="0" err="1">
                <a:solidFill>
                  <a:srgbClr val="9C27B0"/>
                </a:solidFill>
              </a:rPr>
              <a:t>NotificationManager</a:t>
            </a:r>
            <a:r>
              <a:rPr lang="en-US" sz="1400" dirty="0" err="1"/>
              <a:t>.</a:t>
            </a:r>
            <a:r>
              <a:rPr lang="en-US" sz="1400" dirty="0" err="1">
                <a:solidFill>
                  <a:srgbClr val="3B78E7"/>
                </a:solidFill>
              </a:rPr>
              <a:t>class</a:t>
            </a:r>
            <a:r>
              <a:rPr lang="en-US" sz="1400" dirty="0"/>
              <a:t>);</a:t>
            </a:r>
            <a:br>
              <a:rPr lang="en-US" sz="1400" dirty="0"/>
            </a:br>
            <a:r>
              <a:rPr lang="en-US" sz="1400" dirty="0"/>
              <a:t>        </a:t>
            </a:r>
            <a:r>
              <a:rPr lang="en-US" sz="1400" dirty="0" err="1"/>
              <a:t>notificationManager.createNotificationChannel</a:t>
            </a:r>
            <a:r>
              <a:rPr lang="en-US" sz="1400" dirty="0"/>
              <a:t>(channel);</a:t>
            </a:r>
            <a:br>
              <a:rPr lang="en-US" sz="1400" dirty="0"/>
            </a:br>
            <a:r>
              <a:rPr lang="en-US" sz="1400" dirty="0"/>
              <a:t>    }</a:t>
            </a:r>
            <a:br>
              <a:rPr lang="en-US" sz="1400" dirty="0"/>
            </a:br>
            <a:r>
              <a:rPr lang="en-US" sz="1400" dirty="0"/>
              <a:t>}</a:t>
            </a:r>
          </a:p>
        </p:txBody>
      </p:sp>
    </p:spTree>
    <p:extLst>
      <p:ext uri="{BB962C8B-B14F-4D97-AF65-F5344CB8AC3E}">
        <p14:creationId xmlns:p14="http://schemas.microsoft.com/office/powerpoint/2010/main" val="1517811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Date Placeholder 1">
            <a:extLst>
              <a:ext uri="{FF2B5EF4-FFF2-40B4-BE49-F238E27FC236}">
                <a16:creationId xmlns:a16="http://schemas.microsoft.com/office/drawing/2014/main" id="{2AC1EFCD-C151-8941-99A3-C39958D68540}"/>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5F44246-69A0-0C43-975F-9C0D9B5376B4}" type="datetime1">
              <a:rPr lang="en-US" altLang="en-US" smtClean="0">
                <a:latin typeface="Garamond" panose="02020404030301010803" pitchFamily="18" charset="0"/>
              </a:rPr>
              <a:pPr/>
              <a:t>3/24/21</a:t>
            </a:fld>
            <a:endParaRPr lang="en-US" altLang="en-US">
              <a:latin typeface="Garamond" panose="02020404030301010803" pitchFamily="18" charset="0"/>
            </a:endParaRPr>
          </a:p>
        </p:txBody>
      </p:sp>
      <p:sp>
        <p:nvSpPr>
          <p:cNvPr id="24578" name="Footer Placeholder 2">
            <a:extLst>
              <a:ext uri="{FF2B5EF4-FFF2-40B4-BE49-F238E27FC236}">
                <a16:creationId xmlns:a16="http://schemas.microsoft.com/office/drawing/2014/main" id="{4389B934-1F3A-3641-AFA9-F2AC6EEB65D0}"/>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24579" name="Slide Number Placeholder 3">
            <a:extLst>
              <a:ext uri="{FF2B5EF4-FFF2-40B4-BE49-F238E27FC236}">
                <a16:creationId xmlns:a16="http://schemas.microsoft.com/office/drawing/2014/main" id="{50F424A2-B77D-C44B-AD87-D92CFCBDC1A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94E4A4C-8252-CC48-93B3-3791DBE6660C}" type="slidenum">
              <a:rPr lang="en-US" altLang="en-US" smtClean="0">
                <a:latin typeface="Garamond" panose="02020404030301010803" pitchFamily="18" charset="0"/>
              </a:rPr>
              <a:pPr/>
              <a:t>17</a:t>
            </a:fld>
            <a:endParaRPr lang="en-US" altLang="en-US">
              <a:latin typeface="Garamond" panose="02020404030301010803" pitchFamily="18" charset="0"/>
            </a:endParaRPr>
          </a:p>
        </p:txBody>
      </p:sp>
      <p:sp>
        <p:nvSpPr>
          <p:cNvPr id="24580" name="Rectangle 2">
            <a:extLst>
              <a:ext uri="{FF2B5EF4-FFF2-40B4-BE49-F238E27FC236}">
                <a16:creationId xmlns:a16="http://schemas.microsoft.com/office/drawing/2014/main" id="{8DD9B4B6-F763-B44F-9ECB-791CE229A313}"/>
              </a:ext>
            </a:extLst>
          </p:cNvPr>
          <p:cNvSpPr>
            <a:spLocks noGrp="1" noChangeArrowheads="1"/>
          </p:cNvSpPr>
          <p:nvPr>
            <p:ph type="title" idx="4294967295"/>
          </p:nvPr>
        </p:nvSpPr>
        <p:spPr>
          <a:xfrm>
            <a:off x="457200" y="277813"/>
            <a:ext cx="8229600" cy="666750"/>
          </a:xfrm>
        </p:spPr>
        <p:txBody>
          <a:bodyPr anchor="ctr"/>
          <a:lstStyle/>
          <a:p>
            <a:pPr eaLnBrk="1" hangingPunct="1"/>
            <a:r>
              <a:rPr lang="en-US" altLang="en-US" sz="4000" dirty="0"/>
              <a:t>Create a channel and set the importance</a:t>
            </a:r>
          </a:p>
        </p:txBody>
      </p:sp>
      <p:sp>
        <p:nvSpPr>
          <p:cNvPr id="24581" name="Rectangle 3">
            <a:extLst>
              <a:ext uri="{FF2B5EF4-FFF2-40B4-BE49-F238E27FC236}">
                <a16:creationId xmlns:a16="http://schemas.microsoft.com/office/drawing/2014/main" id="{CDC6DB9A-FEBE-5545-BBDD-07615A575CC0}"/>
              </a:ext>
            </a:extLst>
          </p:cNvPr>
          <p:cNvSpPr>
            <a:spLocks noGrp="1" noChangeArrowheads="1"/>
          </p:cNvSpPr>
          <p:nvPr>
            <p:ph type="body" idx="4294967295"/>
          </p:nvPr>
        </p:nvSpPr>
        <p:spPr>
          <a:xfrm>
            <a:off x="323850" y="915988"/>
            <a:ext cx="8553932" cy="4882928"/>
          </a:xfrm>
        </p:spPr>
        <p:txBody>
          <a:bodyPr/>
          <a:lstStyle/>
          <a:p>
            <a:r>
              <a:rPr lang="en-US" altLang="en-US" sz="2400" dirty="0">
                <a:cs typeface="ＭＳ Ｐゴシック" panose="020B0600070205080204" pitchFamily="34" charset="-128"/>
              </a:rPr>
              <a:t>Because you must create the notification channel before posting any notifications on Android 8.0 and higher, you should execute this code as soon as your app starts </a:t>
            </a:r>
          </a:p>
          <a:p>
            <a:r>
              <a:rPr lang="en-US" altLang="en-US" sz="2400" dirty="0">
                <a:cs typeface="ＭＳ Ｐゴシック" panose="020B0600070205080204" pitchFamily="34" charset="-128"/>
              </a:rPr>
              <a:t>It's safe to call this repeatedly because creating an existing notification channel performs no operation</a:t>
            </a:r>
          </a:p>
          <a:p>
            <a:r>
              <a:rPr lang="en-US" altLang="en-US" sz="2400" dirty="0">
                <a:cs typeface="ＭＳ Ｐゴシック" panose="020B0600070205080204" pitchFamily="34" charset="-128"/>
              </a:rPr>
              <a:t>Notice that the </a:t>
            </a:r>
            <a:r>
              <a:rPr lang="en-US" altLang="en-US" sz="2400" dirty="0" err="1">
                <a:cs typeface="ＭＳ Ｐゴシック" panose="020B0600070205080204" pitchFamily="34" charset="-128"/>
              </a:rPr>
              <a:t>NotificationChannel</a:t>
            </a:r>
            <a:r>
              <a:rPr lang="en-US" altLang="en-US" sz="2400" dirty="0">
                <a:cs typeface="ＭＳ Ｐゴシック" panose="020B0600070205080204" pitchFamily="34" charset="-128"/>
              </a:rPr>
              <a:t> constructor requires an importance, using one of the constants from the </a:t>
            </a:r>
            <a:r>
              <a:rPr lang="en-US" altLang="en-US" sz="2400" dirty="0" err="1">
                <a:cs typeface="ＭＳ Ｐゴシック" panose="020B0600070205080204" pitchFamily="34" charset="-128"/>
              </a:rPr>
              <a:t>NotificationManager</a:t>
            </a:r>
            <a:r>
              <a:rPr lang="en-US" altLang="en-US" sz="2400" dirty="0">
                <a:cs typeface="ＭＳ Ｐゴシック" panose="020B0600070205080204" pitchFamily="34" charset="-128"/>
              </a:rPr>
              <a:t> class</a:t>
            </a:r>
          </a:p>
          <a:p>
            <a:r>
              <a:rPr lang="en-US" altLang="en-US" sz="2400" dirty="0">
                <a:cs typeface="ＭＳ Ｐゴシック" panose="020B0600070205080204" pitchFamily="34" charset="-128"/>
              </a:rPr>
              <a:t>This parameter determines how to interrupt the user for any notification that belongs to this channel—though you must also set the priority with </a:t>
            </a:r>
            <a:r>
              <a:rPr lang="en-US" altLang="en-US" sz="2400" dirty="0" err="1">
                <a:cs typeface="ＭＳ Ｐゴシック" panose="020B0600070205080204" pitchFamily="34" charset="-128"/>
              </a:rPr>
              <a:t>setPriority</a:t>
            </a:r>
            <a:r>
              <a:rPr lang="en-US" altLang="en-US" sz="2400" dirty="0">
                <a:cs typeface="ＭＳ Ｐゴシック" panose="020B0600070205080204" pitchFamily="34" charset="-128"/>
              </a:rPr>
              <a:t>() to support Android 7.1 and lower</a:t>
            </a:r>
          </a:p>
        </p:txBody>
      </p:sp>
    </p:spTree>
    <p:extLst>
      <p:ext uri="{BB962C8B-B14F-4D97-AF65-F5344CB8AC3E}">
        <p14:creationId xmlns:p14="http://schemas.microsoft.com/office/powerpoint/2010/main" val="2877523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Date Placeholder 1">
            <a:extLst>
              <a:ext uri="{FF2B5EF4-FFF2-40B4-BE49-F238E27FC236}">
                <a16:creationId xmlns:a16="http://schemas.microsoft.com/office/drawing/2014/main" id="{2AC1EFCD-C151-8941-99A3-C39958D68540}"/>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5F44246-69A0-0C43-975F-9C0D9B5376B4}" type="datetime1">
              <a:rPr lang="en-US" altLang="en-US" smtClean="0">
                <a:latin typeface="Garamond" panose="02020404030301010803" pitchFamily="18" charset="0"/>
              </a:rPr>
              <a:pPr/>
              <a:t>3/24/21</a:t>
            </a:fld>
            <a:endParaRPr lang="en-US" altLang="en-US">
              <a:latin typeface="Garamond" panose="02020404030301010803" pitchFamily="18" charset="0"/>
            </a:endParaRPr>
          </a:p>
        </p:txBody>
      </p:sp>
      <p:sp>
        <p:nvSpPr>
          <p:cNvPr id="24578" name="Footer Placeholder 2">
            <a:extLst>
              <a:ext uri="{FF2B5EF4-FFF2-40B4-BE49-F238E27FC236}">
                <a16:creationId xmlns:a16="http://schemas.microsoft.com/office/drawing/2014/main" id="{4389B934-1F3A-3641-AFA9-F2AC6EEB65D0}"/>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24579" name="Slide Number Placeholder 3">
            <a:extLst>
              <a:ext uri="{FF2B5EF4-FFF2-40B4-BE49-F238E27FC236}">
                <a16:creationId xmlns:a16="http://schemas.microsoft.com/office/drawing/2014/main" id="{50F424A2-B77D-C44B-AD87-D92CFCBDC1A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94E4A4C-8252-CC48-93B3-3791DBE6660C}" type="slidenum">
              <a:rPr lang="en-US" altLang="en-US" smtClean="0">
                <a:latin typeface="Garamond" panose="02020404030301010803" pitchFamily="18" charset="0"/>
              </a:rPr>
              <a:pPr/>
              <a:t>18</a:t>
            </a:fld>
            <a:endParaRPr lang="en-US" altLang="en-US">
              <a:latin typeface="Garamond" panose="02020404030301010803" pitchFamily="18" charset="0"/>
            </a:endParaRPr>
          </a:p>
        </p:txBody>
      </p:sp>
      <p:sp>
        <p:nvSpPr>
          <p:cNvPr id="24580" name="Rectangle 2">
            <a:extLst>
              <a:ext uri="{FF2B5EF4-FFF2-40B4-BE49-F238E27FC236}">
                <a16:creationId xmlns:a16="http://schemas.microsoft.com/office/drawing/2014/main" id="{8DD9B4B6-F763-B44F-9ECB-791CE229A313}"/>
              </a:ext>
            </a:extLst>
          </p:cNvPr>
          <p:cNvSpPr>
            <a:spLocks noGrp="1" noChangeArrowheads="1"/>
          </p:cNvSpPr>
          <p:nvPr>
            <p:ph type="title" idx="4294967295"/>
          </p:nvPr>
        </p:nvSpPr>
        <p:spPr>
          <a:xfrm>
            <a:off x="457200" y="277813"/>
            <a:ext cx="8229600" cy="666750"/>
          </a:xfrm>
        </p:spPr>
        <p:txBody>
          <a:bodyPr anchor="ctr"/>
          <a:lstStyle/>
          <a:p>
            <a:pPr eaLnBrk="1" hangingPunct="1"/>
            <a:r>
              <a:rPr lang="en-US" altLang="en-US" sz="4000" dirty="0"/>
              <a:t>Create Notification Builder</a:t>
            </a:r>
          </a:p>
        </p:txBody>
      </p:sp>
      <p:sp>
        <p:nvSpPr>
          <p:cNvPr id="24581" name="Rectangle 3">
            <a:extLst>
              <a:ext uri="{FF2B5EF4-FFF2-40B4-BE49-F238E27FC236}">
                <a16:creationId xmlns:a16="http://schemas.microsoft.com/office/drawing/2014/main" id="{CDC6DB9A-FEBE-5545-BBDD-07615A575CC0}"/>
              </a:ext>
            </a:extLst>
          </p:cNvPr>
          <p:cNvSpPr>
            <a:spLocks noGrp="1" noChangeArrowheads="1"/>
          </p:cNvSpPr>
          <p:nvPr>
            <p:ph type="body" idx="4294967295"/>
          </p:nvPr>
        </p:nvSpPr>
        <p:spPr>
          <a:xfrm>
            <a:off x="323850" y="915988"/>
            <a:ext cx="8229600" cy="3343496"/>
          </a:xfrm>
        </p:spPr>
        <p:txBody>
          <a:bodyPr/>
          <a:lstStyle/>
          <a:p>
            <a:r>
              <a:rPr lang="en-US" altLang="en-US" sz="2400" dirty="0">
                <a:cs typeface="ＭＳ Ｐゴシック" panose="020B0600070205080204" pitchFamily="34" charset="-128"/>
              </a:rPr>
              <a:t>To get started, you need to set the notification's content and channel using a </a:t>
            </a:r>
            <a:r>
              <a:rPr lang="en-US" altLang="en-US" sz="2400" dirty="0" err="1">
                <a:cs typeface="ＭＳ Ｐゴシック" panose="020B0600070205080204" pitchFamily="34" charset="-128"/>
              </a:rPr>
              <a:t>NotificationCompat.Builder</a:t>
            </a:r>
            <a:r>
              <a:rPr lang="en-US" altLang="en-US" sz="2400" dirty="0">
                <a:cs typeface="ＭＳ Ｐゴシック" panose="020B0600070205080204" pitchFamily="34" charset="-128"/>
              </a:rPr>
              <a:t> object. The following example shows how to create a notification with the following:</a:t>
            </a:r>
          </a:p>
          <a:p>
            <a:pPr lvl="1"/>
            <a:r>
              <a:rPr lang="en-US" altLang="en-US" sz="1800" dirty="0">
                <a:cs typeface="ＭＳ Ｐゴシック" panose="020B0600070205080204" pitchFamily="34" charset="-128"/>
              </a:rPr>
              <a:t>A small icon, set by </a:t>
            </a:r>
            <a:r>
              <a:rPr lang="en-US" altLang="en-US" sz="1800" dirty="0" err="1">
                <a:cs typeface="ＭＳ Ｐゴシック" panose="020B0600070205080204" pitchFamily="34" charset="-128"/>
              </a:rPr>
              <a:t>setSmallIcon</a:t>
            </a:r>
            <a:r>
              <a:rPr lang="en-US" altLang="en-US" sz="1800" dirty="0">
                <a:cs typeface="ＭＳ Ｐゴシック" panose="020B0600070205080204" pitchFamily="34" charset="-128"/>
              </a:rPr>
              <a:t>(). This is the only user-visible content that's required.</a:t>
            </a:r>
          </a:p>
          <a:p>
            <a:pPr lvl="1"/>
            <a:r>
              <a:rPr lang="en-US" altLang="en-US" sz="1800" dirty="0">
                <a:cs typeface="ＭＳ Ｐゴシック" panose="020B0600070205080204" pitchFamily="34" charset="-128"/>
              </a:rPr>
              <a:t>A title, set by </a:t>
            </a:r>
            <a:r>
              <a:rPr lang="en-US" altLang="en-US" sz="1800" dirty="0" err="1">
                <a:cs typeface="ＭＳ Ｐゴシック" panose="020B0600070205080204" pitchFamily="34" charset="-128"/>
              </a:rPr>
              <a:t>setContentTitle</a:t>
            </a:r>
            <a:r>
              <a:rPr lang="en-US" altLang="en-US" sz="1800" dirty="0">
                <a:cs typeface="ＭＳ Ｐゴシック" panose="020B0600070205080204" pitchFamily="34" charset="-128"/>
              </a:rPr>
              <a:t>().</a:t>
            </a:r>
          </a:p>
          <a:p>
            <a:pPr lvl="1"/>
            <a:r>
              <a:rPr lang="en-US" altLang="en-US" sz="1800" dirty="0">
                <a:cs typeface="ＭＳ Ｐゴシック" panose="020B0600070205080204" pitchFamily="34" charset="-128"/>
              </a:rPr>
              <a:t>The body text, set by </a:t>
            </a:r>
            <a:r>
              <a:rPr lang="en-US" altLang="en-US" sz="1800" dirty="0" err="1">
                <a:cs typeface="ＭＳ Ｐゴシック" panose="020B0600070205080204" pitchFamily="34" charset="-128"/>
              </a:rPr>
              <a:t>setContentText</a:t>
            </a:r>
            <a:r>
              <a:rPr lang="en-US" altLang="en-US" sz="1800" dirty="0">
                <a:cs typeface="ＭＳ Ｐゴシック" panose="020B0600070205080204" pitchFamily="34" charset="-128"/>
              </a:rPr>
              <a:t>().</a:t>
            </a:r>
          </a:p>
          <a:p>
            <a:pPr lvl="1"/>
            <a:r>
              <a:rPr lang="en-US" altLang="en-US" sz="1800" dirty="0">
                <a:cs typeface="ＭＳ Ｐゴシック" panose="020B0600070205080204" pitchFamily="34" charset="-128"/>
              </a:rPr>
              <a:t>The notification priority, set by </a:t>
            </a:r>
            <a:r>
              <a:rPr lang="en-US" altLang="en-US" sz="1800" dirty="0" err="1">
                <a:cs typeface="ＭＳ Ｐゴシック" panose="020B0600070205080204" pitchFamily="34" charset="-128"/>
              </a:rPr>
              <a:t>setPriority</a:t>
            </a:r>
            <a:r>
              <a:rPr lang="en-US" altLang="en-US" sz="1800" dirty="0">
                <a:cs typeface="ＭＳ Ｐゴシック" panose="020B0600070205080204" pitchFamily="34" charset="-128"/>
              </a:rPr>
              <a:t>()</a:t>
            </a:r>
          </a:p>
        </p:txBody>
      </p:sp>
      <p:sp>
        <p:nvSpPr>
          <p:cNvPr id="3" name="Rectangle 2">
            <a:extLst>
              <a:ext uri="{FF2B5EF4-FFF2-40B4-BE49-F238E27FC236}">
                <a16:creationId xmlns:a16="http://schemas.microsoft.com/office/drawing/2014/main" id="{2616306D-97D6-EE4A-8268-D1145C3344DF}"/>
              </a:ext>
            </a:extLst>
          </p:cNvPr>
          <p:cNvSpPr/>
          <p:nvPr/>
        </p:nvSpPr>
        <p:spPr>
          <a:xfrm>
            <a:off x="555585" y="4079629"/>
            <a:ext cx="8131215" cy="1169551"/>
          </a:xfrm>
          <a:prstGeom prst="rect">
            <a:avLst/>
          </a:prstGeom>
          <a:ln>
            <a:solidFill>
              <a:schemeClr val="accent1"/>
            </a:solidFill>
          </a:ln>
        </p:spPr>
        <p:txBody>
          <a:bodyPr wrap="square">
            <a:spAutoFit/>
          </a:bodyPr>
          <a:lstStyle/>
          <a:p>
            <a:r>
              <a:rPr lang="en-US" sz="1400" dirty="0" err="1">
                <a:solidFill>
                  <a:srgbClr val="9C27B0"/>
                </a:solidFill>
              </a:rPr>
              <a:t>NotificationCompat</a:t>
            </a:r>
            <a:r>
              <a:rPr lang="en-US" sz="1400" dirty="0" err="1"/>
              <a:t>.</a:t>
            </a:r>
            <a:r>
              <a:rPr lang="en-US" sz="1400" dirty="0" err="1">
                <a:solidFill>
                  <a:srgbClr val="9C27B0"/>
                </a:solidFill>
              </a:rPr>
              <a:t>Builder</a:t>
            </a:r>
            <a:r>
              <a:rPr lang="en-US" sz="1400" dirty="0"/>
              <a:t> builder = </a:t>
            </a:r>
            <a:r>
              <a:rPr lang="en-US" sz="1400" dirty="0">
                <a:solidFill>
                  <a:srgbClr val="3B78E7"/>
                </a:solidFill>
              </a:rPr>
              <a:t>new</a:t>
            </a:r>
            <a:r>
              <a:rPr lang="en-US" sz="1400" dirty="0"/>
              <a:t> </a:t>
            </a:r>
            <a:r>
              <a:rPr lang="en-US" sz="1400" dirty="0" err="1">
                <a:solidFill>
                  <a:srgbClr val="9C27B0"/>
                </a:solidFill>
              </a:rPr>
              <a:t>NotificationCompat</a:t>
            </a:r>
            <a:r>
              <a:rPr lang="en-US" sz="1400" dirty="0" err="1"/>
              <a:t>.</a:t>
            </a:r>
            <a:r>
              <a:rPr lang="en-US" sz="1400" dirty="0" err="1">
                <a:solidFill>
                  <a:srgbClr val="9C27B0"/>
                </a:solidFill>
              </a:rPr>
              <a:t>Builder</a:t>
            </a:r>
            <a:r>
              <a:rPr lang="en-US" sz="1400" dirty="0"/>
              <a:t>(</a:t>
            </a:r>
            <a:r>
              <a:rPr lang="en-US" sz="1400" dirty="0">
                <a:solidFill>
                  <a:srgbClr val="3B78E7"/>
                </a:solidFill>
              </a:rPr>
              <a:t>this</a:t>
            </a:r>
            <a:r>
              <a:rPr lang="en-US" sz="1400" dirty="0"/>
              <a:t>, CHANNEL_ID)</a:t>
            </a:r>
            <a:br>
              <a:rPr lang="en-US" sz="1400" dirty="0"/>
            </a:br>
            <a:r>
              <a:rPr lang="en-US" sz="1400" dirty="0"/>
              <a:t>        .</a:t>
            </a:r>
            <a:r>
              <a:rPr lang="en-US" sz="1400" dirty="0" err="1"/>
              <a:t>setSmallIcon</a:t>
            </a:r>
            <a:r>
              <a:rPr lang="en-US" sz="1400" dirty="0"/>
              <a:t>(</a:t>
            </a:r>
            <a:r>
              <a:rPr lang="en-US" sz="1400" dirty="0" err="1"/>
              <a:t>R.drawable.notification_icon</a:t>
            </a:r>
            <a:r>
              <a:rPr lang="en-US" sz="1400" dirty="0"/>
              <a:t>)</a:t>
            </a:r>
            <a:br>
              <a:rPr lang="en-US" sz="1400" dirty="0"/>
            </a:br>
            <a:r>
              <a:rPr lang="en-US" sz="1400" dirty="0"/>
              <a:t>        .</a:t>
            </a:r>
            <a:r>
              <a:rPr lang="en-US" sz="1400" dirty="0" err="1"/>
              <a:t>setContentTitle</a:t>
            </a:r>
            <a:r>
              <a:rPr lang="en-US" sz="1400" dirty="0"/>
              <a:t>(</a:t>
            </a:r>
            <a:r>
              <a:rPr lang="en-US" sz="1400" dirty="0" err="1"/>
              <a:t>textTitle</a:t>
            </a:r>
            <a:r>
              <a:rPr lang="en-US" sz="1400" dirty="0"/>
              <a:t>)</a:t>
            </a:r>
            <a:br>
              <a:rPr lang="en-US" sz="1400" dirty="0"/>
            </a:br>
            <a:r>
              <a:rPr lang="en-US" sz="1400" dirty="0"/>
              <a:t>        .</a:t>
            </a:r>
            <a:r>
              <a:rPr lang="en-US" sz="1400" dirty="0" err="1"/>
              <a:t>setContentText</a:t>
            </a:r>
            <a:r>
              <a:rPr lang="en-US" sz="1400" dirty="0"/>
              <a:t>(</a:t>
            </a:r>
            <a:r>
              <a:rPr lang="en-US" sz="1400" dirty="0" err="1"/>
              <a:t>textContent</a:t>
            </a:r>
            <a:r>
              <a:rPr lang="en-US" sz="1400" dirty="0"/>
              <a:t>)</a:t>
            </a:r>
            <a:br>
              <a:rPr lang="en-US" sz="1400" dirty="0"/>
            </a:br>
            <a:r>
              <a:rPr lang="en-US" sz="1400" dirty="0"/>
              <a:t>        .</a:t>
            </a:r>
            <a:r>
              <a:rPr lang="en-US" sz="1400" dirty="0" err="1"/>
              <a:t>setPriority</a:t>
            </a:r>
            <a:r>
              <a:rPr lang="en-US" sz="1400" dirty="0"/>
              <a:t>(</a:t>
            </a:r>
            <a:r>
              <a:rPr lang="en-US" sz="1400" dirty="0" err="1">
                <a:solidFill>
                  <a:srgbClr val="9C27B0"/>
                </a:solidFill>
              </a:rPr>
              <a:t>NotificationCompat</a:t>
            </a:r>
            <a:r>
              <a:rPr lang="en-US" sz="1400" dirty="0" err="1"/>
              <a:t>.PRIORITY_DEFAULT</a:t>
            </a:r>
            <a:r>
              <a:rPr lang="en-US" sz="1400" dirty="0"/>
              <a:t>);</a:t>
            </a:r>
          </a:p>
        </p:txBody>
      </p:sp>
      <p:sp>
        <p:nvSpPr>
          <p:cNvPr id="4" name="Rectangle 3">
            <a:extLst>
              <a:ext uri="{FF2B5EF4-FFF2-40B4-BE49-F238E27FC236}">
                <a16:creationId xmlns:a16="http://schemas.microsoft.com/office/drawing/2014/main" id="{3B645BCE-F06A-4C4E-8A43-2F3594024536}"/>
              </a:ext>
            </a:extLst>
          </p:cNvPr>
          <p:cNvSpPr/>
          <p:nvPr/>
        </p:nvSpPr>
        <p:spPr>
          <a:xfrm>
            <a:off x="506392" y="5412641"/>
            <a:ext cx="8229599" cy="830997"/>
          </a:xfrm>
          <a:prstGeom prst="rect">
            <a:avLst/>
          </a:prstGeom>
          <a:ln>
            <a:solidFill>
              <a:schemeClr val="accent1"/>
            </a:solidFill>
          </a:ln>
        </p:spPr>
        <p:txBody>
          <a:bodyPr wrap="square">
            <a:spAutoFit/>
          </a:bodyPr>
          <a:lstStyle/>
          <a:p>
            <a:r>
              <a:rPr lang="en-US" sz="1600" dirty="0">
                <a:solidFill>
                  <a:srgbClr val="202124"/>
                </a:solidFill>
                <a:latin typeface="Roboto"/>
              </a:rPr>
              <a:t>Notice that the </a:t>
            </a:r>
            <a:r>
              <a:rPr lang="en-US" sz="1600" dirty="0">
                <a:hlinkClick r:id="rId2"/>
              </a:rPr>
              <a:t>NotificationCompat.Builder</a:t>
            </a:r>
            <a:r>
              <a:rPr lang="en-US" sz="1600" dirty="0">
                <a:solidFill>
                  <a:srgbClr val="202124"/>
                </a:solidFill>
                <a:latin typeface="Roboto"/>
              </a:rPr>
              <a:t> constructor requires that you provide a channel ID. This is required for compatibility with Android 8.0 (API level 26) and higher, but is ignored by older versions.</a:t>
            </a:r>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Date Placeholder 1">
            <a:extLst>
              <a:ext uri="{FF2B5EF4-FFF2-40B4-BE49-F238E27FC236}">
                <a16:creationId xmlns:a16="http://schemas.microsoft.com/office/drawing/2014/main" id="{2AC1EFCD-C151-8941-99A3-C39958D68540}"/>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5F44246-69A0-0C43-975F-9C0D9B5376B4}" type="datetime1">
              <a:rPr lang="en-US" altLang="en-US" smtClean="0">
                <a:latin typeface="Garamond" panose="02020404030301010803" pitchFamily="18" charset="0"/>
              </a:rPr>
              <a:pPr/>
              <a:t>3/24/21</a:t>
            </a:fld>
            <a:endParaRPr lang="en-US" altLang="en-US">
              <a:latin typeface="Garamond" panose="02020404030301010803" pitchFamily="18" charset="0"/>
            </a:endParaRPr>
          </a:p>
        </p:txBody>
      </p:sp>
      <p:sp>
        <p:nvSpPr>
          <p:cNvPr id="24578" name="Footer Placeholder 2">
            <a:extLst>
              <a:ext uri="{FF2B5EF4-FFF2-40B4-BE49-F238E27FC236}">
                <a16:creationId xmlns:a16="http://schemas.microsoft.com/office/drawing/2014/main" id="{4389B934-1F3A-3641-AFA9-F2AC6EEB65D0}"/>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24579" name="Slide Number Placeholder 3">
            <a:extLst>
              <a:ext uri="{FF2B5EF4-FFF2-40B4-BE49-F238E27FC236}">
                <a16:creationId xmlns:a16="http://schemas.microsoft.com/office/drawing/2014/main" id="{50F424A2-B77D-C44B-AD87-D92CFCBDC1A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94E4A4C-8252-CC48-93B3-3791DBE6660C}" type="slidenum">
              <a:rPr lang="en-US" altLang="en-US" smtClean="0">
                <a:latin typeface="Garamond" panose="02020404030301010803" pitchFamily="18" charset="0"/>
              </a:rPr>
              <a:pPr/>
              <a:t>19</a:t>
            </a:fld>
            <a:endParaRPr lang="en-US" altLang="en-US">
              <a:latin typeface="Garamond" panose="02020404030301010803" pitchFamily="18" charset="0"/>
            </a:endParaRPr>
          </a:p>
        </p:txBody>
      </p:sp>
      <p:sp>
        <p:nvSpPr>
          <p:cNvPr id="24580" name="Rectangle 2">
            <a:extLst>
              <a:ext uri="{FF2B5EF4-FFF2-40B4-BE49-F238E27FC236}">
                <a16:creationId xmlns:a16="http://schemas.microsoft.com/office/drawing/2014/main" id="{8DD9B4B6-F763-B44F-9ECB-791CE229A313}"/>
              </a:ext>
            </a:extLst>
          </p:cNvPr>
          <p:cNvSpPr>
            <a:spLocks noGrp="1" noChangeArrowheads="1"/>
          </p:cNvSpPr>
          <p:nvPr>
            <p:ph type="title" idx="4294967295"/>
          </p:nvPr>
        </p:nvSpPr>
        <p:spPr>
          <a:xfrm>
            <a:off x="457200" y="277813"/>
            <a:ext cx="8229600" cy="666750"/>
          </a:xfrm>
        </p:spPr>
        <p:txBody>
          <a:bodyPr anchor="ctr"/>
          <a:lstStyle/>
          <a:p>
            <a:pPr eaLnBrk="1" hangingPunct="1"/>
            <a:r>
              <a:rPr lang="en-US" altLang="en-US" sz="4000" dirty="0"/>
              <a:t>Attach Actions</a:t>
            </a:r>
          </a:p>
        </p:txBody>
      </p:sp>
      <p:sp>
        <p:nvSpPr>
          <p:cNvPr id="24581" name="Rectangle 3">
            <a:extLst>
              <a:ext uri="{FF2B5EF4-FFF2-40B4-BE49-F238E27FC236}">
                <a16:creationId xmlns:a16="http://schemas.microsoft.com/office/drawing/2014/main" id="{CDC6DB9A-FEBE-5545-BBDD-07615A575CC0}"/>
              </a:ext>
            </a:extLst>
          </p:cNvPr>
          <p:cNvSpPr>
            <a:spLocks noGrp="1" noChangeArrowheads="1"/>
          </p:cNvSpPr>
          <p:nvPr>
            <p:ph type="body" idx="4294967295"/>
          </p:nvPr>
        </p:nvSpPr>
        <p:spPr>
          <a:xfrm>
            <a:off x="323850" y="915987"/>
            <a:ext cx="8229600" cy="4969806"/>
          </a:xfrm>
        </p:spPr>
        <p:txBody>
          <a:bodyPr/>
          <a:lstStyle/>
          <a:p>
            <a:r>
              <a:rPr lang="en-US" altLang="en-US" sz="2000" dirty="0">
                <a:cs typeface="ＭＳ Ｐゴシック" panose="020B0600070205080204" pitchFamily="34" charset="-128"/>
              </a:rPr>
              <a:t>Every notification should respond to a tap, usually to open an activity in your app that corresponds to the notification</a:t>
            </a:r>
          </a:p>
          <a:p>
            <a:r>
              <a:rPr lang="en-US" altLang="en-US" sz="2000" dirty="0">
                <a:cs typeface="ＭＳ Ｐゴシック" panose="020B0600070205080204" pitchFamily="34" charset="-128"/>
              </a:rPr>
              <a:t>To do so, you must specify a content intent defined with a </a:t>
            </a:r>
            <a:r>
              <a:rPr lang="en-US" altLang="en-US" sz="2000" dirty="0" err="1">
                <a:cs typeface="ＭＳ Ｐゴシック" panose="020B0600070205080204" pitchFamily="34" charset="-128"/>
              </a:rPr>
              <a:t>PendingIntent</a:t>
            </a:r>
            <a:r>
              <a:rPr lang="en-US" altLang="en-US" sz="2000" dirty="0">
                <a:cs typeface="ＭＳ Ｐゴシック" panose="020B0600070205080204" pitchFamily="34" charset="-128"/>
              </a:rPr>
              <a:t> object and pass it to </a:t>
            </a:r>
            <a:r>
              <a:rPr lang="en-US" altLang="en-US" sz="2000" dirty="0" err="1">
                <a:cs typeface="ＭＳ Ｐゴシック" panose="020B0600070205080204" pitchFamily="34" charset="-128"/>
              </a:rPr>
              <a:t>setContentIntent</a:t>
            </a:r>
            <a:r>
              <a:rPr lang="en-US" altLang="en-US" sz="2000" dirty="0">
                <a:cs typeface="ＭＳ Ｐゴシック" panose="020B0600070205080204" pitchFamily="34" charset="-128"/>
              </a:rPr>
              <a:t>()</a:t>
            </a:r>
          </a:p>
          <a:p>
            <a:r>
              <a:rPr lang="en-US" altLang="en-US" sz="2000" dirty="0">
                <a:cs typeface="ＭＳ Ｐゴシック" panose="020B0600070205080204" pitchFamily="34" charset="-128"/>
              </a:rPr>
              <a:t>Notice this code calls </a:t>
            </a:r>
            <a:r>
              <a:rPr lang="en-US" altLang="en-US" sz="2000" dirty="0" err="1">
                <a:cs typeface="ＭＳ Ｐゴシック" panose="020B0600070205080204" pitchFamily="34" charset="-128"/>
              </a:rPr>
              <a:t>setAutoCancel</a:t>
            </a:r>
            <a:r>
              <a:rPr lang="en-US" altLang="en-US" sz="2000" dirty="0">
                <a:cs typeface="ＭＳ Ｐゴシック" panose="020B0600070205080204" pitchFamily="34" charset="-128"/>
              </a:rPr>
              <a:t>(), which automatically removes the notification when the user taps it</a:t>
            </a:r>
            <a:endParaRPr lang="en-US" altLang="en-US" sz="1200" dirty="0">
              <a:cs typeface="ＭＳ Ｐゴシック" panose="020B0600070205080204" pitchFamily="34" charset="-128"/>
            </a:endParaRPr>
          </a:p>
        </p:txBody>
      </p:sp>
      <p:sp>
        <p:nvSpPr>
          <p:cNvPr id="2" name="Rectangle 1">
            <a:extLst>
              <a:ext uri="{FF2B5EF4-FFF2-40B4-BE49-F238E27FC236}">
                <a16:creationId xmlns:a16="http://schemas.microsoft.com/office/drawing/2014/main" id="{BAFA8819-3477-5648-A560-906ECA607261}"/>
              </a:ext>
            </a:extLst>
          </p:cNvPr>
          <p:cNvSpPr/>
          <p:nvPr/>
        </p:nvSpPr>
        <p:spPr>
          <a:xfrm>
            <a:off x="457200" y="3169235"/>
            <a:ext cx="8114094" cy="2893100"/>
          </a:xfrm>
          <a:prstGeom prst="rect">
            <a:avLst/>
          </a:prstGeom>
          <a:ln>
            <a:solidFill>
              <a:schemeClr val="accent1"/>
            </a:solidFill>
          </a:ln>
        </p:spPr>
        <p:txBody>
          <a:bodyPr wrap="square">
            <a:spAutoFit/>
          </a:bodyPr>
          <a:lstStyle/>
          <a:p>
            <a:r>
              <a:rPr lang="en-US" sz="1400" dirty="0">
                <a:solidFill>
                  <a:srgbClr val="D81B60"/>
                </a:solidFill>
              </a:rPr>
              <a:t>// Create an explicit intent for an Activity in your app</a:t>
            </a:r>
            <a:br>
              <a:rPr lang="en-US" sz="1400" dirty="0"/>
            </a:br>
            <a:r>
              <a:rPr lang="en-US" sz="1400" b="1" dirty="0">
                <a:solidFill>
                  <a:srgbClr val="9C27B0"/>
                </a:solidFill>
              </a:rPr>
              <a:t>Intent</a:t>
            </a:r>
            <a:r>
              <a:rPr lang="en-US" sz="1400" b="1" dirty="0"/>
              <a:t> intent = </a:t>
            </a:r>
            <a:r>
              <a:rPr lang="en-US" sz="1400" b="1" dirty="0">
                <a:solidFill>
                  <a:srgbClr val="3B78E7"/>
                </a:solidFill>
              </a:rPr>
              <a:t>new</a:t>
            </a:r>
            <a:r>
              <a:rPr lang="en-US" sz="1400" b="1" dirty="0"/>
              <a:t> </a:t>
            </a:r>
            <a:r>
              <a:rPr lang="en-US" sz="1400" b="1" dirty="0">
                <a:solidFill>
                  <a:srgbClr val="9C27B0"/>
                </a:solidFill>
              </a:rPr>
              <a:t>Intent</a:t>
            </a:r>
            <a:r>
              <a:rPr lang="en-US" sz="1400" b="1" dirty="0"/>
              <a:t>(</a:t>
            </a:r>
            <a:r>
              <a:rPr lang="en-US" sz="1400" b="1" dirty="0">
                <a:solidFill>
                  <a:srgbClr val="3B78E7"/>
                </a:solidFill>
              </a:rPr>
              <a:t>this</a:t>
            </a:r>
            <a:r>
              <a:rPr lang="en-US" sz="1400" b="1" dirty="0"/>
              <a:t>, </a:t>
            </a:r>
            <a:r>
              <a:rPr lang="en-US" sz="1400" b="1" dirty="0" err="1">
                <a:solidFill>
                  <a:srgbClr val="9C27B0"/>
                </a:solidFill>
              </a:rPr>
              <a:t>AlertDetails</a:t>
            </a:r>
            <a:r>
              <a:rPr lang="en-US" sz="1400" b="1" dirty="0" err="1"/>
              <a:t>.</a:t>
            </a:r>
            <a:r>
              <a:rPr lang="en-US" sz="1400" b="1" dirty="0" err="1">
                <a:solidFill>
                  <a:srgbClr val="3B78E7"/>
                </a:solidFill>
              </a:rPr>
              <a:t>class</a:t>
            </a:r>
            <a:r>
              <a:rPr lang="en-US" sz="1400" b="1" dirty="0"/>
              <a:t>);</a:t>
            </a:r>
            <a:br>
              <a:rPr lang="en-US" sz="1400" b="1" dirty="0"/>
            </a:br>
            <a:r>
              <a:rPr lang="en-US" sz="1400" b="1" dirty="0" err="1"/>
              <a:t>intent.setFlags</a:t>
            </a:r>
            <a:r>
              <a:rPr lang="en-US" sz="1400" b="1" dirty="0"/>
              <a:t>(</a:t>
            </a:r>
            <a:r>
              <a:rPr lang="en-US" sz="1400" b="1" dirty="0" err="1">
                <a:solidFill>
                  <a:srgbClr val="9C27B0"/>
                </a:solidFill>
              </a:rPr>
              <a:t>Intent</a:t>
            </a:r>
            <a:r>
              <a:rPr lang="en-US" sz="1400" b="1" dirty="0" err="1"/>
              <a:t>.FLAG_ACTIVITY_NEW_TASK</a:t>
            </a:r>
            <a:r>
              <a:rPr lang="en-US" sz="1400" b="1" dirty="0"/>
              <a:t> | </a:t>
            </a:r>
            <a:r>
              <a:rPr lang="en-US" sz="1400" b="1" dirty="0" err="1">
                <a:solidFill>
                  <a:srgbClr val="9C27B0"/>
                </a:solidFill>
              </a:rPr>
              <a:t>Intent</a:t>
            </a:r>
            <a:r>
              <a:rPr lang="en-US" sz="1400" b="1" dirty="0" err="1"/>
              <a:t>.FLAG_ACTIVITY_CLEAR_TASK</a:t>
            </a:r>
            <a:r>
              <a:rPr lang="en-US" sz="1400" b="1" dirty="0"/>
              <a:t>);</a:t>
            </a:r>
            <a:br>
              <a:rPr lang="en-US" sz="1400" b="1" dirty="0"/>
            </a:br>
            <a:r>
              <a:rPr lang="en-US" sz="1400" b="1" dirty="0" err="1">
                <a:solidFill>
                  <a:srgbClr val="9C27B0"/>
                </a:solidFill>
              </a:rPr>
              <a:t>PendingIntent</a:t>
            </a:r>
            <a:r>
              <a:rPr lang="en-US" sz="1400" b="1" dirty="0"/>
              <a:t> </a:t>
            </a:r>
            <a:r>
              <a:rPr lang="en-US" sz="1400" b="1" dirty="0" err="1"/>
              <a:t>pendingIntent</a:t>
            </a:r>
            <a:r>
              <a:rPr lang="en-US" sz="1400" b="1" dirty="0"/>
              <a:t> = </a:t>
            </a:r>
            <a:r>
              <a:rPr lang="en-US" sz="1400" b="1" dirty="0" err="1">
                <a:solidFill>
                  <a:srgbClr val="9C27B0"/>
                </a:solidFill>
              </a:rPr>
              <a:t>PendingIntent</a:t>
            </a:r>
            <a:r>
              <a:rPr lang="en-US" sz="1400" b="1" dirty="0" err="1"/>
              <a:t>.getActivity</a:t>
            </a:r>
            <a:r>
              <a:rPr lang="en-US" sz="1400" b="1" dirty="0"/>
              <a:t>(</a:t>
            </a:r>
            <a:r>
              <a:rPr lang="en-US" sz="1400" b="1" dirty="0">
                <a:solidFill>
                  <a:srgbClr val="3B78E7"/>
                </a:solidFill>
              </a:rPr>
              <a:t>this</a:t>
            </a:r>
            <a:r>
              <a:rPr lang="en-US" sz="1400" b="1" dirty="0"/>
              <a:t>, </a:t>
            </a:r>
            <a:r>
              <a:rPr lang="en-US" sz="1400" b="1" dirty="0">
                <a:solidFill>
                  <a:srgbClr val="C53929"/>
                </a:solidFill>
              </a:rPr>
              <a:t>0</a:t>
            </a:r>
            <a:r>
              <a:rPr lang="en-US" sz="1400" b="1" dirty="0"/>
              <a:t>, intent, </a:t>
            </a:r>
            <a:r>
              <a:rPr lang="en-US" sz="1400" b="1" dirty="0">
                <a:solidFill>
                  <a:srgbClr val="C53929"/>
                </a:solidFill>
              </a:rPr>
              <a:t>0</a:t>
            </a:r>
            <a:r>
              <a:rPr lang="en-US" sz="1400" b="1" dirty="0"/>
              <a:t>);</a:t>
            </a:r>
            <a:br>
              <a:rPr lang="en-US" sz="1400" dirty="0"/>
            </a:br>
            <a:br>
              <a:rPr lang="en-US" sz="1400" dirty="0"/>
            </a:br>
            <a:r>
              <a:rPr lang="en-US" sz="1400" dirty="0" err="1">
                <a:solidFill>
                  <a:srgbClr val="9C27B0"/>
                </a:solidFill>
              </a:rPr>
              <a:t>NotificationCompat</a:t>
            </a:r>
            <a:r>
              <a:rPr lang="en-US" sz="1400" dirty="0" err="1"/>
              <a:t>.</a:t>
            </a:r>
            <a:r>
              <a:rPr lang="en-US" sz="1400" dirty="0" err="1">
                <a:solidFill>
                  <a:srgbClr val="9C27B0"/>
                </a:solidFill>
              </a:rPr>
              <a:t>Builder</a:t>
            </a:r>
            <a:r>
              <a:rPr lang="en-US" sz="1400" dirty="0"/>
              <a:t> builder = </a:t>
            </a:r>
            <a:r>
              <a:rPr lang="en-US" sz="1400" dirty="0">
                <a:solidFill>
                  <a:srgbClr val="3B78E7"/>
                </a:solidFill>
              </a:rPr>
              <a:t>new</a:t>
            </a:r>
            <a:r>
              <a:rPr lang="en-US" sz="1400" dirty="0"/>
              <a:t> </a:t>
            </a:r>
            <a:r>
              <a:rPr lang="en-US" sz="1400" dirty="0" err="1">
                <a:solidFill>
                  <a:srgbClr val="9C27B0"/>
                </a:solidFill>
              </a:rPr>
              <a:t>NotificationCompat</a:t>
            </a:r>
            <a:r>
              <a:rPr lang="en-US" sz="1400" dirty="0" err="1"/>
              <a:t>.</a:t>
            </a:r>
            <a:r>
              <a:rPr lang="en-US" sz="1400" dirty="0" err="1">
                <a:solidFill>
                  <a:srgbClr val="9C27B0"/>
                </a:solidFill>
              </a:rPr>
              <a:t>Builder</a:t>
            </a:r>
            <a:r>
              <a:rPr lang="en-US" sz="1400" dirty="0"/>
              <a:t>(</a:t>
            </a:r>
            <a:r>
              <a:rPr lang="en-US" sz="1400" dirty="0">
                <a:solidFill>
                  <a:srgbClr val="3B78E7"/>
                </a:solidFill>
              </a:rPr>
              <a:t>this</a:t>
            </a:r>
            <a:r>
              <a:rPr lang="en-US" sz="1400" dirty="0"/>
              <a:t>, CHANNEL_ID)</a:t>
            </a:r>
            <a:br>
              <a:rPr lang="en-US" sz="1400" dirty="0"/>
            </a:br>
            <a:r>
              <a:rPr lang="en-US" sz="1400" dirty="0"/>
              <a:t>        .</a:t>
            </a:r>
            <a:r>
              <a:rPr lang="en-US" sz="1400" dirty="0" err="1"/>
              <a:t>setSmallIcon</a:t>
            </a:r>
            <a:r>
              <a:rPr lang="en-US" sz="1400" dirty="0"/>
              <a:t>(</a:t>
            </a:r>
            <a:r>
              <a:rPr lang="en-US" sz="1400" dirty="0" err="1"/>
              <a:t>R.drawable.notification_icon</a:t>
            </a:r>
            <a:r>
              <a:rPr lang="en-US" sz="1400" dirty="0"/>
              <a:t>)</a:t>
            </a:r>
            <a:br>
              <a:rPr lang="en-US" sz="1400" dirty="0"/>
            </a:br>
            <a:r>
              <a:rPr lang="en-US" sz="1400" dirty="0"/>
              <a:t>        .</a:t>
            </a:r>
            <a:r>
              <a:rPr lang="en-US" sz="1400" dirty="0" err="1"/>
              <a:t>setContentTitle</a:t>
            </a:r>
            <a:r>
              <a:rPr lang="en-US" sz="1400" dirty="0"/>
              <a:t>(</a:t>
            </a:r>
            <a:r>
              <a:rPr lang="en-US" sz="1400" dirty="0">
                <a:solidFill>
                  <a:srgbClr val="0D904F"/>
                </a:solidFill>
              </a:rPr>
              <a:t>"My notification"</a:t>
            </a:r>
            <a:r>
              <a:rPr lang="en-US" sz="1400" dirty="0"/>
              <a:t>)</a:t>
            </a:r>
            <a:br>
              <a:rPr lang="en-US" sz="1400" dirty="0"/>
            </a:br>
            <a:r>
              <a:rPr lang="en-US" sz="1400" dirty="0"/>
              <a:t>        .</a:t>
            </a:r>
            <a:r>
              <a:rPr lang="en-US" sz="1400" dirty="0" err="1"/>
              <a:t>setContentText</a:t>
            </a:r>
            <a:r>
              <a:rPr lang="en-US" sz="1400" dirty="0"/>
              <a:t>(</a:t>
            </a:r>
            <a:r>
              <a:rPr lang="en-US" sz="1400" dirty="0">
                <a:solidFill>
                  <a:srgbClr val="0D904F"/>
                </a:solidFill>
              </a:rPr>
              <a:t>"Hello World!"</a:t>
            </a:r>
            <a:r>
              <a:rPr lang="en-US" sz="1400" dirty="0"/>
              <a:t>)</a:t>
            </a:r>
            <a:br>
              <a:rPr lang="en-US" sz="1400" dirty="0"/>
            </a:br>
            <a:r>
              <a:rPr lang="en-US" sz="1400" dirty="0"/>
              <a:t>        .</a:t>
            </a:r>
            <a:r>
              <a:rPr lang="en-US" sz="1400" dirty="0" err="1"/>
              <a:t>setPriority</a:t>
            </a:r>
            <a:r>
              <a:rPr lang="en-US" sz="1400" dirty="0"/>
              <a:t>(</a:t>
            </a:r>
            <a:r>
              <a:rPr lang="en-US" sz="1400" dirty="0" err="1">
                <a:solidFill>
                  <a:srgbClr val="9C27B0"/>
                </a:solidFill>
              </a:rPr>
              <a:t>NotificationCompat</a:t>
            </a:r>
            <a:r>
              <a:rPr lang="en-US" sz="1400" dirty="0" err="1"/>
              <a:t>.PRIORITY_DEFAULT</a:t>
            </a:r>
            <a:r>
              <a:rPr lang="en-US" sz="1400" dirty="0"/>
              <a:t>)</a:t>
            </a:r>
            <a:br>
              <a:rPr lang="en-US" sz="1400" dirty="0"/>
            </a:br>
            <a:r>
              <a:rPr lang="en-US" sz="1400" dirty="0"/>
              <a:t>        </a:t>
            </a:r>
            <a:r>
              <a:rPr lang="en-US" sz="1400" dirty="0">
                <a:solidFill>
                  <a:srgbClr val="D81B60"/>
                </a:solidFill>
              </a:rPr>
              <a:t>// Set the intent that will fire when the user taps the notification</a:t>
            </a:r>
            <a:br>
              <a:rPr lang="en-US" sz="1400" dirty="0"/>
            </a:br>
            <a:r>
              <a:rPr lang="en-US" sz="1400" dirty="0"/>
              <a:t>        </a:t>
            </a:r>
            <a:r>
              <a:rPr lang="en-US" sz="1400" b="1" dirty="0"/>
              <a:t>.</a:t>
            </a:r>
            <a:r>
              <a:rPr lang="en-US" sz="1400" b="1" dirty="0" err="1"/>
              <a:t>setContentIntent</a:t>
            </a:r>
            <a:r>
              <a:rPr lang="en-US" sz="1400" b="1" dirty="0"/>
              <a:t>(</a:t>
            </a:r>
            <a:r>
              <a:rPr lang="en-US" sz="1400" b="1" dirty="0" err="1"/>
              <a:t>pendingIntent</a:t>
            </a:r>
            <a:r>
              <a:rPr lang="en-US" sz="1400" b="1" dirty="0"/>
              <a:t>)</a:t>
            </a:r>
            <a:br>
              <a:rPr lang="en-US" sz="1400" dirty="0"/>
            </a:br>
            <a:r>
              <a:rPr lang="en-US" sz="1400" dirty="0"/>
              <a:t>        .</a:t>
            </a:r>
            <a:r>
              <a:rPr lang="en-US" sz="1400" dirty="0" err="1"/>
              <a:t>setAutoCancel</a:t>
            </a:r>
            <a:r>
              <a:rPr lang="en-US" sz="1400" dirty="0"/>
              <a:t>(</a:t>
            </a:r>
            <a:r>
              <a:rPr lang="en-US" sz="1400" dirty="0">
                <a:solidFill>
                  <a:srgbClr val="3B78E7"/>
                </a:solidFill>
              </a:rPr>
              <a:t>true</a:t>
            </a:r>
            <a:r>
              <a:rPr lang="en-US" sz="1400" dirty="0"/>
              <a:t>);</a:t>
            </a:r>
          </a:p>
        </p:txBody>
      </p:sp>
    </p:spTree>
    <p:extLst>
      <p:ext uri="{BB962C8B-B14F-4D97-AF65-F5344CB8AC3E}">
        <p14:creationId xmlns:p14="http://schemas.microsoft.com/office/powerpoint/2010/main" val="196031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Date Placeholder 1">
            <a:extLst>
              <a:ext uri="{FF2B5EF4-FFF2-40B4-BE49-F238E27FC236}">
                <a16:creationId xmlns:a16="http://schemas.microsoft.com/office/drawing/2014/main" id="{4BD7332F-7110-F64A-9713-496E06D85A5B}"/>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6CB7719-2D3D-0E48-A4A5-27A6836F53D9}" type="datetime1">
              <a:rPr lang="en-US" altLang="en-US" smtClean="0">
                <a:latin typeface="Garamond" panose="02020404030301010803" pitchFamily="18" charset="0"/>
              </a:rPr>
              <a:pPr/>
              <a:t>3/24/21</a:t>
            </a:fld>
            <a:endParaRPr lang="en-US" altLang="en-US">
              <a:latin typeface="Garamond" panose="02020404030301010803" pitchFamily="18" charset="0"/>
            </a:endParaRPr>
          </a:p>
        </p:txBody>
      </p:sp>
      <p:sp>
        <p:nvSpPr>
          <p:cNvPr id="17410" name="Footer Placeholder 2">
            <a:extLst>
              <a:ext uri="{FF2B5EF4-FFF2-40B4-BE49-F238E27FC236}">
                <a16:creationId xmlns:a16="http://schemas.microsoft.com/office/drawing/2014/main" id="{D57D9ECA-18CE-8543-9C4B-41FEC9BCD634}"/>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17411" name="Slide Number Placeholder 3">
            <a:extLst>
              <a:ext uri="{FF2B5EF4-FFF2-40B4-BE49-F238E27FC236}">
                <a16:creationId xmlns:a16="http://schemas.microsoft.com/office/drawing/2014/main" id="{14111199-0C64-B84C-82BA-709A2030227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2FAFC9C-CB66-5947-B73E-A5A83AC7CE9F}" type="slidenum">
              <a:rPr lang="en-US" altLang="en-US" smtClean="0">
                <a:latin typeface="Garamond" panose="02020404030301010803" pitchFamily="18" charset="0"/>
              </a:rPr>
              <a:pPr/>
              <a:t>2</a:t>
            </a:fld>
            <a:endParaRPr lang="en-US" altLang="en-US">
              <a:latin typeface="Garamond" panose="02020404030301010803" pitchFamily="18" charset="0"/>
            </a:endParaRPr>
          </a:p>
        </p:txBody>
      </p:sp>
      <p:sp>
        <p:nvSpPr>
          <p:cNvPr id="17412" name="Rectangle 2">
            <a:extLst>
              <a:ext uri="{FF2B5EF4-FFF2-40B4-BE49-F238E27FC236}">
                <a16:creationId xmlns:a16="http://schemas.microsoft.com/office/drawing/2014/main" id="{046F00A5-C617-5F4F-8D61-940ED4957319}"/>
              </a:ext>
            </a:extLst>
          </p:cNvPr>
          <p:cNvSpPr>
            <a:spLocks noGrp="1" noChangeArrowheads="1"/>
          </p:cNvSpPr>
          <p:nvPr>
            <p:ph type="title" idx="4294967295"/>
          </p:nvPr>
        </p:nvSpPr>
        <p:spPr>
          <a:xfrm>
            <a:off x="457200" y="277813"/>
            <a:ext cx="8229600" cy="763587"/>
          </a:xfrm>
        </p:spPr>
        <p:txBody>
          <a:bodyPr anchor="ctr"/>
          <a:lstStyle/>
          <a:p>
            <a:pPr eaLnBrk="1" hangingPunct="1"/>
            <a:r>
              <a:rPr lang="en-US" altLang="en-US" sz="3600" dirty="0"/>
              <a:t>Notifications</a:t>
            </a:r>
          </a:p>
        </p:txBody>
      </p:sp>
      <p:sp>
        <p:nvSpPr>
          <p:cNvPr id="17413" name="Rectangle 3">
            <a:extLst>
              <a:ext uri="{FF2B5EF4-FFF2-40B4-BE49-F238E27FC236}">
                <a16:creationId xmlns:a16="http://schemas.microsoft.com/office/drawing/2014/main" id="{DEA0A542-7D28-A241-817E-8F870CAA6B65}"/>
              </a:ext>
            </a:extLst>
          </p:cNvPr>
          <p:cNvSpPr>
            <a:spLocks noGrp="1" noChangeArrowheads="1"/>
          </p:cNvSpPr>
          <p:nvPr>
            <p:ph type="body" idx="4294967295"/>
          </p:nvPr>
        </p:nvSpPr>
        <p:spPr>
          <a:xfrm>
            <a:off x="457200" y="1250950"/>
            <a:ext cx="8296275" cy="5062538"/>
          </a:xfrm>
        </p:spPr>
        <p:txBody>
          <a:bodyPr/>
          <a:lstStyle/>
          <a:p>
            <a:r>
              <a:rPr lang="en-US" altLang="en-US" sz="2400" dirty="0">
                <a:cs typeface="ＭＳ Ｐゴシック" panose="020B0600070205080204" pitchFamily="34" charset="-128"/>
              </a:rPr>
              <a:t>What is notification</a:t>
            </a:r>
          </a:p>
          <a:p>
            <a:r>
              <a:rPr lang="en-US" altLang="en-US" sz="2400" dirty="0">
                <a:cs typeface="ＭＳ Ｐゴシック" panose="020B0600070205080204" pitchFamily="34" charset="-128"/>
              </a:rPr>
              <a:t>Create and send notifications</a:t>
            </a:r>
          </a:p>
          <a:p>
            <a:r>
              <a:rPr lang="en-US" altLang="en-US" sz="2400" dirty="0">
                <a:cs typeface="ＭＳ Ｐゴシック" panose="020B0600070205080204" pitchFamily="34" charset="-128"/>
              </a:rPr>
              <a:t>Example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Date Placeholder 1">
            <a:extLst>
              <a:ext uri="{FF2B5EF4-FFF2-40B4-BE49-F238E27FC236}">
                <a16:creationId xmlns:a16="http://schemas.microsoft.com/office/drawing/2014/main" id="{2AC1EFCD-C151-8941-99A3-C39958D68540}"/>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5F44246-69A0-0C43-975F-9C0D9B5376B4}" type="datetime1">
              <a:rPr lang="en-US" altLang="en-US" smtClean="0">
                <a:latin typeface="Garamond" panose="02020404030301010803" pitchFamily="18" charset="0"/>
              </a:rPr>
              <a:pPr/>
              <a:t>3/24/21</a:t>
            </a:fld>
            <a:endParaRPr lang="en-US" altLang="en-US">
              <a:latin typeface="Garamond" panose="02020404030301010803" pitchFamily="18" charset="0"/>
            </a:endParaRPr>
          </a:p>
        </p:txBody>
      </p:sp>
      <p:sp>
        <p:nvSpPr>
          <p:cNvPr id="24578" name="Footer Placeholder 2">
            <a:extLst>
              <a:ext uri="{FF2B5EF4-FFF2-40B4-BE49-F238E27FC236}">
                <a16:creationId xmlns:a16="http://schemas.microsoft.com/office/drawing/2014/main" id="{4389B934-1F3A-3641-AFA9-F2AC6EEB65D0}"/>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24579" name="Slide Number Placeholder 3">
            <a:extLst>
              <a:ext uri="{FF2B5EF4-FFF2-40B4-BE49-F238E27FC236}">
                <a16:creationId xmlns:a16="http://schemas.microsoft.com/office/drawing/2014/main" id="{50F424A2-B77D-C44B-AD87-D92CFCBDC1A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94E4A4C-8252-CC48-93B3-3791DBE6660C}" type="slidenum">
              <a:rPr lang="en-US" altLang="en-US" smtClean="0">
                <a:latin typeface="Garamond" panose="02020404030301010803" pitchFamily="18" charset="0"/>
              </a:rPr>
              <a:pPr/>
              <a:t>20</a:t>
            </a:fld>
            <a:endParaRPr lang="en-US" altLang="en-US">
              <a:latin typeface="Garamond" panose="02020404030301010803" pitchFamily="18" charset="0"/>
            </a:endParaRPr>
          </a:p>
        </p:txBody>
      </p:sp>
      <p:sp>
        <p:nvSpPr>
          <p:cNvPr id="24580" name="Rectangle 2">
            <a:extLst>
              <a:ext uri="{FF2B5EF4-FFF2-40B4-BE49-F238E27FC236}">
                <a16:creationId xmlns:a16="http://schemas.microsoft.com/office/drawing/2014/main" id="{8DD9B4B6-F763-B44F-9ECB-791CE229A313}"/>
              </a:ext>
            </a:extLst>
          </p:cNvPr>
          <p:cNvSpPr>
            <a:spLocks noGrp="1" noChangeArrowheads="1"/>
          </p:cNvSpPr>
          <p:nvPr>
            <p:ph type="title" idx="4294967295"/>
          </p:nvPr>
        </p:nvSpPr>
        <p:spPr>
          <a:xfrm>
            <a:off x="457200" y="277813"/>
            <a:ext cx="8229600" cy="666750"/>
          </a:xfrm>
        </p:spPr>
        <p:txBody>
          <a:bodyPr anchor="ctr"/>
          <a:lstStyle/>
          <a:p>
            <a:pPr eaLnBrk="1" hangingPunct="1"/>
            <a:r>
              <a:rPr lang="en-US" altLang="en-US" sz="4000"/>
              <a:t>Generate </a:t>
            </a:r>
            <a:r>
              <a:rPr lang="en-US" altLang="en-US" sz="4000" dirty="0"/>
              <a:t>the Notification</a:t>
            </a:r>
          </a:p>
        </p:txBody>
      </p:sp>
      <p:sp>
        <p:nvSpPr>
          <p:cNvPr id="24581" name="Rectangle 3">
            <a:extLst>
              <a:ext uri="{FF2B5EF4-FFF2-40B4-BE49-F238E27FC236}">
                <a16:creationId xmlns:a16="http://schemas.microsoft.com/office/drawing/2014/main" id="{CDC6DB9A-FEBE-5545-BBDD-07615A575CC0}"/>
              </a:ext>
            </a:extLst>
          </p:cNvPr>
          <p:cNvSpPr>
            <a:spLocks noGrp="1" noChangeArrowheads="1"/>
          </p:cNvSpPr>
          <p:nvPr>
            <p:ph type="body" idx="4294967295"/>
          </p:nvPr>
        </p:nvSpPr>
        <p:spPr>
          <a:xfrm>
            <a:off x="323850" y="915987"/>
            <a:ext cx="8229600" cy="2247627"/>
          </a:xfrm>
        </p:spPr>
        <p:txBody>
          <a:bodyPr/>
          <a:lstStyle/>
          <a:p>
            <a:r>
              <a:rPr lang="en-US" altLang="en-US" sz="2000" dirty="0">
                <a:cs typeface="ＭＳ Ｐゴシック" panose="020B0600070205080204" pitchFamily="34" charset="-128"/>
              </a:rPr>
              <a:t>To make the notification appear, call </a:t>
            </a:r>
            <a:r>
              <a:rPr lang="en-US" altLang="en-US" sz="2000" dirty="0" err="1">
                <a:cs typeface="ＭＳ Ｐゴシック" panose="020B0600070205080204" pitchFamily="34" charset="-128"/>
              </a:rPr>
              <a:t>NotificationManagerCompat.notify</a:t>
            </a:r>
            <a:r>
              <a:rPr lang="en-US" altLang="en-US" sz="2000" dirty="0">
                <a:cs typeface="ＭＳ Ｐゴシック" panose="020B0600070205080204" pitchFamily="34" charset="-128"/>
              </a:rPr>
              <a:t>(), passing it a unique ID for the notification and the result of </a:t>
            </a:r>
            <a:r>
              <a:rPr lang="en-US" altLang="en-US" sz="2000" dirty="0" err="1">
                <a:cs typeface="ＭＳ Ｐゴシック" panose="020B0600070205080204" pitchFamily="34" charset="-128"/>
              </a:rPr>
              <a:t>NotificationCompat.Builder.build</a:t>
            </a:r>
            <a:r>
              <a:rPr lang="en-US" altLang="en-US" sz="2000" dirty="0">
                <a:cs typeface="ＭＳ Ｐゴシック" panose="020B0600070205080204" pitchFamily="34" charset="-128"/>
              </a:rPr>
              <a:t>()</a:t>
            </a:r>
          </a:p>
          <a:p>
            <a:r>
              <a:rPr lang="en-US" altLang="en-US" sz="2000" dirty="0">
                <a:cs typeface="ＭＳ Ｐゴシック" panose="020B0600070205080204" pitchFamily="34" charset="-128"/>
              </a:rPr>
              <a:t>Remember to save the notification ID that you pass to </a:t>
            </a:r>
            <a:r>
              <a:rPr lang="en-US" altLang="en-US" sz="2000" dirty="0" err="1">
                <a:cs typeface="ＭＳ Ｐゴシック" panose="020B0600070205080204" pitchFamily="34" charset="-128"/>
              </a:rPr>
              <a:t>NotificationManagerCompat.notify</a:t>
            </a:r>
            <a:r>
              <a:rPr lang="en-US" altLang="en-US" sz="2000" dirty="0">
                <a:cs typeface="ＭＳ Ｐゴシック" panose="020B0600070205080204" pitchFamily="34" charset="-128"/>
              </a:rPr>
              <a:t>() because you'll need it later if you want to update or remove the notification</a:t>
            </a:r>
          </a:p>
        </p:txBody>
      </p:sp>
      <p:sp>
        <p:nvSpPr>
          <p:cNvPr id="3" name="Rectangle 2">
            <a:extLst>
              <a:ext uri="{FF2B5EF4-FFF2-40B4-BE49-F238E27FC236}">
                <a16:creationId xmlns:a16="http://schemas.microsoft.com/office/drawing/2014/main" id="{B60CD140-CC72-834A-9788-8D781CBFDE41}"/>
              </a:ext>
            </a:extLst>
          </p:cNvPr>
          <p:cNvSpPr/>
          <p:nvPr/>
        </p:nvSpPr>
        <p:spPr>
          <a:xfrm>
            <a:off x="457200" y="3801788"/>
            <a:ext cx="8229600" cy="954107"/>
          </a:xfrm>
          <a:prstGeom prst="rect">
            <a:avLst/>
          </a:prstGeom>
          <a:ln>
            <a:solidFill>
              <a:schemeClr val="accent1"/>
            </a:solidFill>
          </a:ln>
        </p:spPr>
        <p:txBody>
          <a:bodyPr wrap="square">
            <a:spAutoFit/>
          </a:bodyPr>
          <a:lstStyle/>
          <a:p>
            <a:r>
              <a:rPr lang="en-US" sz="1400" dirty="0" err="1">
                <a:solidFill>
                  <a:srgbClr val="9C27B0"/>
                </a:solidFill>
              </a:rPr>
              <a:t>NotificationManagerCompat</a:t>
            </a:r>
            <a:r>
              <a:rPr lang="en-US" sz="1400" dirty="0"/>
              <a:t> </a:t>
            </a:r>
            <a:r>
              <a:rPr lang="en-US" sz="1400" dirty="0" err="1"/>
              <a:t>notificationManager</a:t>
            </a:r>
            <a:r>
              <a:rPr lang="en-US" sz="1400" dirty="0"/>
              <a:t> = </a:t>
            </a:r>
            <a:r>
              <a:rPr lang="en-US" sz="1400" dirty="0" err="1">
                <a:solidFill>
                  <a:srgbClr val="9C27B0"/>
                </a:solidFill>
              </a:rPr>
              <a:t>NotificationManagerCompat</a:t>
            </a:r>
            <a:r>
              <a:rPr lang="en-US" sz="1400" dirty="0" err="1"/>
              <a:t>.from</a:t>
            </a:r>
            <a:r>
              <a:rPr lang="en-US" sz="1400" dirty="0"/>
              <a:t>(</a:t>
            </a:r>
            <a:r>
              <a:rPr lang="en-US" sz="1400" dirty="0">
                <a:solidFill>
                  <a:srgbClr val="3B78E7"/>
                </a:solidFill>
              </a:rPr>
              <a:t>this</a:t>
            </a:r>
            <a:r>
              <a:rPr lang="en-US" sz="1400" dirty="0"/>
              <a:t>);</a:t>
            </a:r>
            <a:br>
              <a:rPr lang="en-US" sz="1400" dirty="0"/>
            </a:br>
            <a:br>
              <a:rPr lang="en-US" sz="1400" dirty="0"/>
            </a:br>
            <a:r>
              <a:rPr lang="en-US" sz="1400" dirty="0">
                <a:solidFill>
                  <a:srgbClr val="D81B60"/>
                </a:solidFill>
              </a:rPr>
              <a:t>// </a:t>
            </a:r>
            <a:r>
              <a:rPr lang="en-US" sz="1400" dirty="0" err="1">
                <a:solidFill>
                  <a:srgbClr val="D81B60"/>
                </a:solidFill>
              </a:rPr>
              <a:t>notificationId</a:t>
            </a:r>
            <a:r>
              <a:rPr lang="en-US" sz="1400" dirty="0">
                <a:solidFill>
                  <a:srgbClr val="D81B60"/>
                </a:solidFill>
              </a:rPr>
              <a:t> is a unique int for each notification that you must define</a:t>
            </a:r>
            <a:br>
              <a:rPr lang="en-US" sz="1400" dirty="0"/>
            </a:br>
            <a:r>
              <a:rPr lang="en-US" sz="1400" dirty="0" err="1"/>
              <a:t>notificationManager.notify</a:t>
            </a:r>
            <a:r>
              <a:rPr lang="en-US" sz="1400" dirty="0"/>
              <a:t>(</a:t>
            </a:r>
            <a:r>
              <a:rPr lang="en-US" sz="1400" b="1" dirty="0" err="1"/>
              <a:t>notificationId</a:t>
            </a:r>
            <a:r>
              <a:rPr lang="en-US" sz="1400" dirty="0"/>
              <a:t>, </a:t>
            </a:r>
            <a:r>
              <a:rPr lang="en-US" sz="1400" dirty="0" err="1"/>
              <a:t>builder.build</a:t>
            </a:r>
            <a:r>
              <a:rPr lang="en-US" sz="1400" dirty="0"/>
              <a:t>());</a:t>
            </a:r>
          </a:p>
        </p:txBody>
      </p:sp>
    </p:spTree>
    <p:extLst>
      <p:ext uri="{BB962C8B-B14F-4D97-AF65-F5344CB8AC3E}">
        <p14:creationId xmlns:p14="http://schemas.microsoft.com/office/powerpoint/2010/main" val="1761049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Date Placeholder 1">
            <a:extLst>
              <a:ext uri="{FF2B5EF4-FFF2-40B4-BE49-F238E27FC236}">
                <a16:creationId xmlns:a16="http://schemas.microsoft.com/office/drawing/2014/main" id="{4503AF8D-E110-2F4A-8D15-5BC5D80601F9}"/>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B5FE1C3-C981-C14E-A74C-8E39046BBCE7}" type="datetime1">
              <a:rPr lang="en-US" altLang="en-US" smtClean="0">
                <a:latin typeface="Garamond" panose="02020404030301010803" pitchFamily="18" charset="0"/>
              </a:rPr>
              <a:pPr/>
              <a:t>3/24/21</a:t>
            </a:fld>
            <a:endParaRPr lang="en-US" altLang="en-US">
              <a:latin typeface="Garamond" panose="02020404030301010803" pitchFamily="18" charset="0"/>
            </a:endParaRPr>
          </a:p>
        </p:txBody>
      </p:sp>
      <p:sp>
        <p:nvSpPr>
          <p:cNvPr id="33794" name="Footer Placeholder 2">
            <a:extLst>
              <a:ext uri="{FF2B5EF4-FFF2-40B4-BE49-F238E27FC236}">
                <a16:creationId xmlns:a16="http://schemas.microsoft.com/office/drawing/2014/main" id="{862BD4D4-82CB-D444-BFF7-85C901DF87B7}"/>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33795" name="Slide Number Placeholder 3">
            <a:extLst>
              <a:ext uri="{FF2B5EF4-FFF2-40B4-BE49-F238E27FC236}">
                <a16:creationId xmlns:a16="http://schemas.microsoft.com/office/drawing/2014/main" id="{3FD200B6-6557-5346-8EF1-C392AEADAC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849DDD8-5C71-CB46-B0A3-6D2116CEC6E8}" type="slidenum">
              <a:rPr lang="en-US" altLang="en-US" smtClean="0">
                <a:latin typeface="Garamond" panose="02020404030301010803" pitchFamily="18" charset="0"/>
              </a:rPr>
              <a:pPr/>
              <a:t>21</a:t>
            </a:fld>
            <a:endParaRPr lang="en-US" altLang="en-US">
              <a:latin typeface="Garamond" panose="02020404030301010803" pitchFamily="18" charset="0"/>
            </a:endParaRPr>
          </a:p>
        </p:txBody>
      </p:sp>
      <p:sp>
        <p:nvSpPr>
          <p:cNvPr id="33796" name="Rectangle 2">
            <a:extLst>
              <a:ext uri="{FF2B5EF4-FFF2-40B4-BE49-F238E27FC236}">
                <a16:creationId xmlns:a16="http://schemas.microsoft.com/office/drawing/2014/main" id="{68397ABD-7044-614E-8450-CD1ABF184725}"/>
              </a:ext>
            </a:extLst>
          </p:cNvPr>
          <p:cNvSpPr>
            <a:spLocks noGrp="1" noChangeArrowheads="1"/>
          </p:cNvSpPr>
          <p:nvPr>
            <p:ph type="title" idx="4294967295"/>
          </p:nvPr>
        </p:nvSpPr>
        <p:spPr>
          <a:xfrm>
            <a:off x="320566" y="277814"/>
            <a:ext cx="4570522" cy="608012"/>
          </a:xfrm>
        </p:spPr>
        <p:txBody>
          <a:bodyPr anchor="ctr"/>
          <a:lstStyle/>
          <a:p>
            <a:r>
              <a:rPr lang="en-US" altLang="en-US" sz="3600" dirty="0"/>
              <a:t>Example</a:t>
            </a:r>
          </a:p>
        </p:txBody>
      </p:sp>
      <p:sp>
        <p:nvSpPr>
          <p:cNvPr id="33797" name="Rectangle 3">
            <a:extLst>
              <a:ext uri="{FF2B5EF4-FFF2-40B4-BE49-F238E27FC236}">
                <a16:creationId xmlns:a16="http://schemas.microsoft.com/office/drawing/2014/main" id="{F35D40EC-ECE0-9944-868A-F3FC0B5174A3}"/>
              </a:ext>
            </a:extLst>
          </p:cNvPr>
          <p:cNvSpPr>
            <a:spLocks noGrp="1" noChangeArrowheads="1"/>
          </p:cNvSpPr>
          <p:nvPr>
            <p:ph type="body" idx="4294967295"/>
          </p:nvPr>
        </p:nvSpPr>
        <p:spPr>
          <a:xfrm>
            <a:off x="236482" y="1076325"/>
            <a:ext cx="4030718" cy="1163638"/>
          </a:xfrm>
        </p:spPr>
        <p:txBody>
          <a:bodyPr/>
          <a:lstStyle/>
          <a:p>
            <a:r>
              <a:rPr lang="en-US" altLang="en-US" sz="2000" dirty="0">
                <a:cs typeface="ＭＳ Ｐゴシック" panose="020B0600070205080204" pitchFamily="34" charset="-128"/>
              </a:rPr>
              <a:t>Create a new project and name it </a:t>
            </a:r>
            <a:r>
              <a:rPr lang="en-US" altLang="en-US" sz="2000" dirty="0" err="1">
                <a:cs typeface="ＭＳ Ｐゴシック" panose="020B0600070205080204" pitchFamily="34" charset="-128"/>
              </a:rPr>
              <a:t>MyNotification</a:t>
            </a:r>
            <a:endParaRPr lang="en-US" altLang="en-US" sz="2000" dirty="0">
              <a:cs typeface="ＭＳ Ｐゴシック" panose="020B0600070205080204" pitchFamily="34" charset="-128"/>
            </a:endParaRPr>
          </a:p>
          <a:p>
            <a:r>
              <a:rPr lang="en-US" altLang="en-US" sz="2000" dirty="0">
                <a:cs typeface="ＭＳ Ｐゴシック" panose="020B0600070205080204" pitchFamily="34" charset="-128"/>
              </a:rPr>
              <a:t>Modify </a:t>
            </a:r>
            <a:r>
              <a:rPr lang="en-US" altLang="en-US" sz="2000" dirty="0" err="1">
                <a:cs typeface="ＭＳ Ｐゴシック" panose="020B0600070205080204" pitchFamily="34" charset="-128"/>
              </a:rPr>
              <a:t>MainActivity.java</a:t>
            </a:r>
            <a:endParaRPr lang="en-US" altLang="en-US" sz="2000" dirty="0">
              <a:cs typeface="ＭＳ Ｐゴシック" panose="020B0600070205080204" pitchFamily="34" charset="-128"/>
            </a:endParaRPr>
          </a:p>
        </p:txBody>
      </p:sp>
      <p:sp>
        <p:nvSpPr>
          <p:cNvPr id="3" name="Rectangle 2">
            <a:extLst>
              <a:ext uri="{FF2B5EF4-FFF2-40B4-BE49-F238E27FC236}">
                <a16:creationId xmlns:a16="http://schemas.microsoft.com/office/drawing/2014/main" id="{914815C8-668C-EC42-B21D-10D8EFBE8AC7}"/>
              </a:ext>
            </a:extLst>
          </p:cNvPr>
          <p:cNvSpPr/>
          <p:nvPr/>
        </p:nvSpPr>
        <p:spPr>
          <a:xfrm>
            <a:off x="4419600" y="277814"/>
            <a:ext cx="4487918" cy="3323987"/>
          </a:xfrm>
          <a:prstGeom prst="rect">
            <a:avLst/>
          </a:prstGeom>
          <a:ln>
            <a:solidFill>
              <a:schemeClr val="accent1"/>
            </a:solidFill>
          </a:ln>
        </p:spPr>
        <p:txBody>
          <a:bodyPr wrap="square">
            <a:spAutoFit/>
          </a:bodyPr>
          <a:lstStyle/>
          <a:p>
            <a:r>
              <a:rPr lang="en-US" sz="1400" dirty="0"/>
              <a:t>import </a:t>
            </a:r>
            <a:r>
              <a:rPr lang="en-US" sz="1400" dirty="0" err="1"/>
              <a:t>androidx.core.app.NotificationCompat</a:t>
            </a:r>
            <a:r>
              <a:rPr lang="en-US" sz="1400" dirty="0"/>
              <a:t>;</a:t>
            </a:r>
          </a:p>
          <a:p>
            <a:r>
              <a:rPr lang="en-US" sz="1400" dirty="0"/>
              <a:t>import </a:t>
            </a:r>
            <a:r>
              <a:rPr lang="en-US" sz="1400" dirty="0" err="1"/>
              <a:t>androidx.core.app.NotificationManagerCompat</a:t>
            </a:r>
            <a:r>
              <a:rPr lang="en-US" sz="1400" dirty="0"/>
              <a:t>;</a:t>
            </a:r>
          </a:p>
          <a:p>
            <a:endParaRPr lang="en-US" sz="1400" dirty="0"/>
          </a:p>
          <a:p>
            <a:r>
              <a:rPr lang="en-US" sz="1400" dirty="0"/>
              <a:t>import </a:t>
            </a:r>
            <a:r>
              <a:rPr lang="en-US" sz="1400" dirty="0" err="1"/>
              <a:t>android.app.Activity</a:t>
            </a:r>
            <a:r>
              <a:rPr lang="en-US" sz="1400" dirty="0"/>
              <a:t>;</a:t>
            </a:r>
          </a:p>
          <a:p>
            <a:r>
              <a:rPr lang="en-US" sz="1400" dirty="0"/>
              <a:t>import </a:t>
            </a:r>
            <a:r>
              <a:rPr lang="en-US" sz="1400" dirty="0" err="1"/>
              <a:t>android.app.NotificationChannel</a:t>
            </a:r>
            <a:r>
              <a:rPr lang="en-US" sz="1400" dirty="0"/>
              <a:t>;</a:t>
            </a:r>
          </a:p>
          <a:p>
            <a:r>
              <a:rPr lang="en-US" sz="1400" dirty="0"/>
              <a:t>import </a:t>
            </a:r>
            <a:r>
              <a:rPr lang="en-US" sz="1400" dirty="0" err="1"/>
              <a:t>android.app.NotificationManager</a:t>
            </a:r>
            <a:r>
              <a:rPr lang="en-US" sz="1400" dirty="0"/>
              <a:t>;</a:t>
            </a:r>
          </a:p>
          <a:p>
            <a:r>
              <a:rPr lang="en-US" sz="1400" dirty="0"/>
              <a:t>import </a:t>
            </a:r>
            <a:r>
              <a:rPr lang="en-US" sz="1400" dirty="0" err="1"/>
              <a:t>android.app.PendingIntent</a:t>
            </a:r>
            <a:r>
              <a:rPr lang="en-US" sz="1400" dirty="0"/>
              <a:t>;</a:t>
            </a:r>
          </a:p>
          <a:p>
            <a:r>
              <a:rPr lang="en-US" sz="1400" dirty="0"/>
              <a:t>import </a:t>
            </a:r>
            <a:r>
              <a:rPr lang="en-US" sz="1400" dirty="0" err="1"/>
              <a:t>android.app.TaskStackBuilder</a:t>
            </a:r>
            <a:r>
              <a:rPr lang="en-US" sz="1400" dirty="0"/>
              <a:t>;</a:t>
            </a:r>
          </a:p>
          <a:p>
            <a:r>
              <a:rPr lang="en-US" sz="1400" dirty="0"/>
              <a:t>import </a:t>
            </a:r>
            <a:r>
              <a:rPr lang="en-US" sz="1400" dirty="0" err="1"/>
              <a:t>android.content.Context</a:t>
            </a:r>
            <a:r>
              <a:rPr lang="en-US" sz="1400" dirty="0"/>
              <a:t>;</a:t>
            </a:r>
          </a:p>
          <a:p>
            <a:r>
              <a:rPr lang="en-US" sz="1400" dirty="0"/>
              <a:t>import </a:t>
            </a:r>
            <a:r>
              <a:rPr lang="en-US" sz="1400" dirty="0" err="1"/>
              <a:t>android.content.Intent</a:t>
            </a:r>
            <a:r>
              <a:rPr lang="en-US" sz="1400" dirty="0"/>
              <a:t>;</a:t>
            </a:r>
          </a:p>
          <a:p>
            <a:r>
              <a:rPr lang="en-US" sz="1400" dirty="0"/>
              <a:t>import </a:t>
            </a:r>
            <a:r>
              <a:rPr lang="en-US" sz="1400" dirty="0" err="1"/>
              <a:t>android.graphics.Color</a:t>
            </a:r>
            <a:r>
              <a:rPr lang="en-US" sz="1400" dirty="0"/>
              <a:t>;</a:t>
            </a:r>
          </a:p>
          <a:p>
            <a:r>
              <a:rPr lang="en-US" sz="1400" dirty="0"/>
              <a:t>import </a:t>
            </a:r>
            <a:r>
              <a:rPr lang="en-US" sz="1400" dirty="0" err="1"/>
              <a:t>android.os.Build</a:t>
            </a:r>
            <a:r>
              <a:rPr lang="en-US" sz="1400" dirty="0"/>
              <a:t>;</a:t>
            </a:r>
          </a:p>
          <a:p>
            <a:r>
              <a:rPr lang="en-US" sz="1400" dirty="0"/>
              <a:t>import </a:t>
            </a:r>
            <a:r>
              <a:rPr lang="en-US" sz="1400" dirty="0" err="1"/>
              <a:t>android.os.Bundle</a:t>
            </a:r>
            <a:r>
              <a:rPr lang="en-US" sz="1400" dirty="0"/>
              <a:t>;</a:t>
            </a:r>
          </a:p>
          <a:p>
            <a:r>
              <a:rPr lang="en-US" sz="1400" dirty="0"/>
              <a:t>import </a:t>
            </a:r>
            <a:r>
              <a:rPr lang="en-US" sz="1400" dirty="0" err="1"/>
              <a:t>android.view.View</a:t>
            </a:r>
            <a:r>
              <a:rPr lang="en-US" sz="1400" dirty="0"/>
              <a:t>;</a:t>
            </a:r>
          </a:p>
          <a:p>
            <a:r>
              <a:rPr lang="en-US" sz="1400" dirty="0"/>
              <a:t>import </a:t>
            </a:r>
            <a:r>
              <a:rPr lang="en-US" sz="1400" dirty="0" err="1"/>
              <a:t>android.widget.Button</a:t>
            </a:r>
            <a:r>
              <a:rPr lang="en-US" sz="1400" dirty="0"/>
              <a:t>;</a:t>
            </a:r>
          </a:p>
        </p:txBody>
      </p:sp>
      <p:sp>
        <p:nvSpPr>
          <p:cNvPr id="4" name="Rectangle 3">
            <a:extLst>
              <a:ext uri="{FF2B5EF4-FFF2-40B4-BE49-F238E27FC236}">
                <a16:creationId xmlns:a16="http://schemas.microsoft.com/office/drawing/2014/main" id="{77D17071-7F92-6048-94D6-D8B49F395D0E}"/>
              </a:ext>
            </a:extLst>
          </p:cNvPr>
          <p:cNvSpPr/>
          <p:nvPr/>
        </p:nvSpPr>
        <p:spPr>
          <a:xfrm>
            <a:off x="126124" y="2239963"/>
            <a:ext cx="4764964" cy="4185761"/>
          </a:xfrm>
          <a:prstGeom prst="rect">
            <a:avLst/>
          </a:prstGeom>
          <a:ln>
            <a:solidFill>
              <a:schemeClr val="accent1"/>
            </a:solidFill>
          </a:ln>
        </p:spPr>
        <p:txBody>
          <a:bodyPr wrap="square">
            <a:spAutoFit/>
          </a:bodyPr>
          <a:lstStyle/>
          <a:p>
            <a:r>
              <a:rPr lang="en-US" sz="1400" dirty="0"/>
              <a:t>public class </a:t>
            </a:r>
            <a:r>
              <a:rPr lang="en-US" sz="1400" dirty="0" err="1"/>
              <a:t>MainActivity</a:t>
            </a:r>
            <a:r>
              <a:rPr lang="en-US" sz="1400" dirty="0"/>
              <a:t> extends Activity {</a:t>
            </a:r>
          </a:p>
          <a:p>
            <a:r>
              <a:rPr lang="en-US" sz="1400" dirty="0"/>
              <a:t>    Button b1;</a:t>
            </a:r>
          </a:p>
          <a:p>
            <a:r>
              <a:rPr lang="en-US" sz="1400" dirty="0"/>
              <a:t>    String </a:t>
            </a:r>
            <a:r>
              <a:rPr lang="en-US" sz="1400" dirty="0" err="1"/>
              <a:t>channel_name</a:t>
            </a:r>
            <a:r>
              <a:rPr lang="en-US" sz="1400" dirty="0"/>
              <a:t>="</a:t>
            </a:r>
            <a:r>
              <a:rPr lang="en-US" sz="1400" dirty="0" err="1"/>
              <a:t>testchannel</a:t>
            </a:r>
            <a:r>
              <a:rPr lang="en-US" sz="1400" dirty="0"/>
              <a:t>";</a:t>
            </a:r>
          </a:p>
          <a:p>
            <a:r>
              <a:rPr lang="en-US" sz="1400" dirty="0"/>
              <a:t>    String </a:t>
            </a:r>
            <a:r>
              <a:rPr lang="en-US" sz="1400" dirty="0" err="1"/>
              <a:t>channel_description</a:t>
            </a:r>
            <a:r>
              <a:rPr lang="en-US" sz="1400" dirty="0"/>
              <a:t>="description here";</a:t>
            </a:r>
          </a:p>
          <a:p>
            <a:r>
              <a:rPr lang="en-US" sz="1400" dirty="0"/>
              <a:t>    String CHANNEL_ID = "</a:t>
            </a:r>
            <a:r>
              <a:rPr lang="en-US" sz="1400" dirty="0" err="1"/>
              <a:t>wenbing</a:t>
            </a:r>
            <a:r>
              <a:rPr lang="en-US" sz="1400" dirty="0"/>
              <a:t>";</a:t>
            </a:r>
          </a:p>
          <a:p>
            <a:r>
              <a:rPr lang="en-US" sz="1400" dirty="0"/>
              <a:t>    int </a:t>
            </a:r>
            <a:r>
              <a:rPr lang="en-US" sz="1400" dirty="0" err="1"/>
              <a:t>notificationId</a:t>
            </a:r>
            <a:r>
              <a:rPr lang="en-US" sz="1400" dirty="0"/>
              <a:t> = 123;</a:t>
            </a:r>
          </a:p>
          <a:p>
            <a:r>
              <a:rPr lang="en-US" sz="1400" dirty="0"/>
              <a:t>    @Override</a:t>
            </a:r>
          </a:p>
          <a:p>
            <a:r>
              <a:rPr lang="en-US" sz="1400" dirty="0"/>
              <a:t>    protected void </a:t>
            </a:r>
            <a:r>
              <a:rPr lang="en-US" sz="1400" dirty="0" err="1"/>
              <a:t>onCreate</a:t>
            </a:r>
            <a:r>
              <a:rPr lang="en-US" sz="1400" dirty="0"/>
              <a:t>(Bundle </a:t>
            </a:r>
            <a:r>
              <a:rPr lang="en-US" sz="1400" dirty="0" err="1"/>
              <a:t>savedInstanceState</a:t>
            </a:r>
            <a:r>
              <a:rPr lang="en-US" sz="1400" dirty="0"/>
              <a:t>) {</a:t>
            </a:r>
          </a:p>
          <a:p>
            <a:r>
              <a:rPr lang="en-US" sz="1400" dirty="0"/>
              <a:t>        </a:t>
            </a:r>
            <a:r>
              <a:rPr lang="en-US" sz="1400" dirty="0" err="1"/>
              <a:t>super.onCreate</a:t>
            </a:r>
            <a:r>
              <a:rPr lang="en-US" sz="1400" dirty="0"/>
              <a:t>(</a:t>
            </a:r>
            <a:r>
              <a:rPr lang="en-US" sz="1400" dirty="0" err="1"/>
              <a:t>savedInstanceState</a:t>
            </a:r>
            <a:r>
              <a:rPr lang="en-US" sz="1400" dirty="0"/>
              <a:t>);</a:t>
            </a:r>
          </a:p>
          <a:p>
            <a:r>
              <a:rPr lang="en-US" sz="1400" dirty="0"/>
              <a:t>        </a:t>
            </a:r>
            <a:r>
              <a:rPr lang="en-US" sz="1400" dirty="0" err="1"/>
              <a:t>setContentView</a:t>
            </a:r>
            <a:r>
              <a:rPr lang="en-US" sz="1400" dirty="0"/>
              <a:t>(</a:t>
            </a:r>
            <a:r>
              <a:rPr lang="en-US" sz="1400" dirty="0" err="1"/>
              <a:t>R.layout.activity_main</a:t>
            </a:r>
            <a:r>
              <a:rPr lang="en-US" sz="1400" dirty="0"/>
              <a:t>);</a:t>
            </a:r>
          </a:p>
          <a:p>
            <a:r>
              <a:rPr lang="en-US" sz="1400" dirty="0"/>
              <a:t>        b1 = (Button)</a:t>
            </a:r>
            <a:r>
              <a:rPr lang="en-US" sz="1400" dirty="0" err="1"/>
              <a:t>findViewById</a:t>
            </a:r>
            <a:r>
              <a:rPr lang="en-US" sz="1400" dirty="0"/>
              <a:t>(</a:t>
            </a:r>
            <a:r>
              <a:rPr lang="en-US" sz="1400" dirty="0" err="1"/>
              <a:t>R.id.button</a:t>
            </a:r>
            <a:r>
              <a:rPr lang="en-US" sz="1400" dirty="0"/>
              <a:t>);</a:t>
            </a:r>
          </a:p>
          <a:p>
            <a:r>
              <a:rPr lang="en-US" sz="1400" dirty="0"/>
              <a:t>        b1.setOnClickListener(new </a:t>
            </a:r>
            <a:r>
              <a:rPr lang="en-US" sz="1400" dirty="0" err="1"/>
              <a:t>View.OnClickListener</a:t>
            </a:r>
            <a:r>
              <a:rPr lang="en-US" sz="1400" dirty="0"/>
              <a:t>() {</a:t>
            </a:r>
          </a:p>
          <a:p>
            <a:r>
              <a:rPr lang="en-US" sz="1400" dirty="0"/>
              <a:t>            @Override</a:t>
            </a:r>
          </a:p>
          <a:p>
            <a:r>
              <a:rPr lang="en-US" sz="1400" dirty="0"/>
              <a:t>            public void </a:t>
            </a:r>
            <a:r>
              <a:rPr lang="en-US" sz="1400" dirty="0" err="1"/>
              <a:t>onClick</a:t>
            </a:r>
            <a:r>
              <a:rPr lang="en-US" sz="1400" dirty="0"/>
              <a:t>(View v) {</a:t>
            </a:r>
          </a:p>
          <a:p>
            <a:r>
              <a:rPr lang="en-US" sz="1400" dirty="0"/>
              <a:t>                </a:t>
            </a:r>
            <a:r>
              <a:rPr lang="en-US" sz="1400" dirty="0" err="1"/>
              <a:t>addNotification</a:t>
            </a:r>
            <a:r>
              <a:rPr lang="en-US" sz="1400" dirty="0"/>
              <a:t>();</a:t>
            </a:r>
          </a:p>
          <a:p>
            <a:r>
              <a:rPr lang="en-US" sz="1400" dirty="0"/>
              <a:t>            }</a:t>
            </a:r>
          </a:p>
          <a:p>
            <a:r>
              <a:rPr lang="en-US" sz="1400" dirty="0"/>
              <a:t>        });</a:t>
            </a:r>
          </a:p>
          <a:p>
            <a:r>
              <a:rPr lang="en-US" sz="1400" dirty="0"/>
              <a:t>        </a:t>
            </a:r>
            <a:r>
              <a:rPr lang="en-US" sz="1400" dirty="0" err="1"/>
              <a:t>createNotificationChannel</a:t>
            </a:r>
            <a:r>
              <a:rPr lang="en-US" sz="1400" dirty="0"/>
              <a:t>();</a:t>
            </a:r>
          </a:p>
          <a:p>
            <a:r>
              <a:rPr lang="en-US" sz="1400"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Date Placeholder 1">
            <a:extLst>
              <a:ext uri="{FF2B5EF4-FFF2-40B4-BE49-F238E27FC236}">
                <a16:creationId xmlns:a16="http://schemas.microsoft.com/office/drawing/2014/main" id="{4503AF8D-E110-2F4A-8D15-5BC5D80601F9}"/>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B5FE1C3-C981-C14E-A74C-8E39046BBCE7}" type="datetime1">
              <a:rPr lang="en-US" altLang="en-US" smtClean="0">
                <a:latin typeface="Garamond" panose="02020404030301010803" pitchFamily="18" charset="0"/>
              </a:rPr>
              <a:pPr/>
              <a:t>3/24/21</a:t>
            </a:fld>
            <a:endParaRPr lang="en-US" altLang="en-US">
              <a:latin typeface="Garamond" panose="02020404030301010803" pitchFamily="18" charset="0"/>
            </a:endParaRPr>
          </a:p>
        </p:txBody>
      </p:sp>
      <p:sp>
        <p:nvSpPr>
          <p:cNvPr id="33794" name="Footer Placeholder 2">
            <a:extLst>
              <a:ext uri="{FF2B5EF4-FFF2-40B4-BE49-F238E27FC236}">
                <a16:creationId xmlns:a16="http://schemas.microsoft.com/office/drawing/2014/main" id="{862BD4D4-82CB-D444-BFF7-85C901DF87B7}"/>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33795" name="Slide Number Placeholder 3">
            <a:extLst>
              <a:ext uri="{FF2B5EF4-FFF2-40B4-BE49-F238E27FC236}">
                <a16:creationId xmlns:a16="http://schemas.microsoft.com/office/drawing/2014/main" id="{3FD200B6-6557-5346-8EF1-C392AEADAC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849DDD8-5C71-CB46-B0A3-6D2116CEC6E8}" type="slidenum">
              <a:rPr lang="en-US" altLang="en-US" smtClean="0">
                <a:latin typeface="Garamond" panose="02020404030301010803" pitchFamily="18" charset="0"/>
              </a:rPr>
              <a:pPr/>
              <a:t>22</a:t>
            </a:fld>
            <a:endParaRPr lang="en-US" altLang="en-US">
              <a:latin typeface="Garamond" panose="02020404030301010803" pitchFamily="18" charset="0"/>
            </a:endParaRPr>
          </a:p>
        </p:txBody>
      </p:sp>
      <p:sp>
        <p:nvSpPr>
          <p:cNvPr id="33796" name="Rectangle 2">
            <a:extLst>
              <a:ext uri="{FF2B5EF4-FFF2-40B4-BE49-F238E27FC236}">
                <a16:creationId xmlns:a16="http://schemas.microsoft.com/office/drawing/2014/main" id="{68397ABD-7044-614E-8450-CD1ABF184725}"/>
              </a:ext>
            </a:extLst>
          </p:cNvPr>
          <p:cNvSpPr>
            <a:spLocks noGrp="1" noChangeArrowheads="1"/>
          </p:cNvSpPr>
          <p:nvPr>
            <p:ph type="title" idx="4294967295"/>
          </p:nvPr>
        </p:nvSpPr>
        <p:spPr>
          <a:xfrm>
            <a:off x="320566" y="277814"/>
            <a:ext cx="4570522" cy="608012"/>
          </a:xfrm>
        </p:spPr>
        <p:txBody>
          <a:bodyPr anchor="ctr"/>
          <a:lstStyle/>
          <a:p>
            <a:r>
              <a:rPr lang="en-US" altLang="en-US" sz="3600" dirty="0"/>
              <a:t>Example</a:t>
            </a:r>
          </a:p>
        </p:txBody>
      </p:sp>
      <p:sp>
        <p:nvSpPr>
          <p:cNvPr id="33797" name="Rectangle 3">
            <a:extLst>
              <a:ext uri="{FF2B5EF4-FFF2-40B4-BE49-F238E27FC236}">
                <a16:creationId xmlns:a16="http://schemas.microsoft.com/office/drawing/2014/main" id="{F35D40EC-ECE0-9944-868A-F3FC0B5174A3}"/>
              </a:ext>
            </a:extLst>
          </p:cNvPr>
          <p:cNvSpPr>
            <a:spLocks noGrp="1" noChangeArrowheads="1"/>
          </p:cNvSpPr>
          <p:nvPr>
            <p:ph type="body" idx="4294967295"/>
          </p:nvPr>
        </p:nvSpPr>
        <p:spPr>
          <a:xfrm>
            <a:off x="236482" y="1076325"/>
            <a:ext cx="4030718" cy="1163638"/>
          </a:xfrm>
        </p:spPr>
        <p:txBody>
          <a:bodyPr/>
          <a:lstStyle/>
          <a:p>
            <a:r>
              <a:rPr lang="en-US" altLang="en-US" sz="2000" dirty="0">
                <a:cs typeface="ＭＳ Ｐゴシック" panose="020B0600070205080204" pitchFamily="34" charset="-128"/>
              </a:rPr>
              <a:t>Modify </a:t>
            </a:r>
            <a:r>
              <a:rPr lang="en-US" altLang="en-US" sz="2000" dirty="0" err="1">
                <a:cs typeface="ＭＳ Ｐゴシック" panose="020B0600070205080204" pitchFamily="34" charset="-128"/>
              </a:rPr>
              <a:t>MainActivity.java</a:t>
            </a:r>
            <a:endParaRPr lang="en-US" altLang="en-US" sz="2000" dirty="0">
              <a:cs typeface="ＭＳ Ｐゴシック" panose="020B0600070205080204" pitchFamily="34" charset="-128"/>
            </a:endParaRPr>
          </a:p>
        </p:txBody>
      </p:sp>
      <p:sp>
        <p:nvSpPr>
          <p:cNvPr id="2" name="Rectangle 1">
            <a:extLst>
              <a:ext uri="{FF2B5EF4-FFF2-40B4-BE49-F238E27FC236}">
                <a16:creationId xmlns:a16="http://schemas.microsoft.com/office/drawing/2014/main" id="{B3A96BAC-D91D-3A4F-9485-8DE3DE02694E}"/>
              </a:ext>
            </a:extLst>
          </p:cNvPr>
          <p:cNvSpPr/>
          <p:nvPr/>
        </p:nvSpPr>
        <p:spPr>
          <a:xfrm>
            <a:off x="656897" y="1577192"/>
            <a:ext cx="7677806" cy="3539430"/>
          </a:xfrm>
          <a:prstGeom prst="rect">
            <a:avLst/>
          </a:prstGeom>
          <a:ln>
            <a:solidFill>
              <a:schemeClr val="accent1"/>
            </a:solidFill>
          </a:ln>
        </p:spPr>
        <p:txBody>
          <a:bodyPr wrap="square">
            <a:spAutoFit/>
          </a:bodyPr>
          <a:lstStyle/>
          <a:p>
            <a:r>
              <a:rPr lang="en-US" sz="1400" dirty="0"/>
              <a:t>private void </a:t>
            </a:r>
            <a:r>
              <a:rPr lang="en-US" sz="1400" dirty="0" err="1"/>
              <a:t>createNotificationChannel</a:t>
            </a:r>
            <a:r>
              <a:rPr lang="en-US" sz="1400" dirty="0"/>
              <a:t>() {</a:t>
            </a:r>
            <a:br>
              <a:rPr lang="en-US" sz="1400" dirty="0"/>
            </a:br>
            <a:r>
              <a:rPr lang="en-US" sz="1400" dirty="0"/>
              <a:t>    // Create the </a:t>
            </a:r>
            <a:r>
              <a:rPr lang="en-US" sz="1400" dirty="0" err="1"/>
              <a:t>NotificationChannel</a:t>
            </a:r>
            <a:r>
              <a:rPr lang="en-US" sz="1400" dirty="0"/>
              <a:t>, but only on API 26+ because</a:t>
            </a:r>
            <a:br>
              <a:rPr lang="en-US" sz="1400" dirty="0"/>
            </a:br>
            <a:r>
              <a:rPr lang="en-US" sz="1400" dirty="0"/>
              <a:t>    // the </a:t>
            </a:r>
            <a:r>
              <a:rPr lang="en-US" sz="1400" dirty="0" err="1"/>
              <a:t>NotificationChannel</a:t>
            </a:r>
            <a:r>
              <a:rPr lang="en-US" sz="1400" dirty="0"/>
              <a:t> class is new and not in the support library</a:t>
            </a:r>
            <a:br>
              <a:rPr lang="en-US" sz="1400" dirty="0"/>
            </a:br>
            <a:r>
              <a:rPr lang="en-US" sz="1400" dirty="0"/>
              <a:t>    if (</a:t>
            </a:r>
            <a:r>
              <a:rPr lang="en-US" sz="1400" dirty="0" err="1"/>
              <a:t>Build.VERSION.</a:t>
            </a:r>
            <a:r>
              <a:rPr lang="en-US" sz="1400" i="1" dirty="0" err="1"/>
              <a:t>SDK_INT</a:t>
            </a:r>
            <a:r>
              <a:rPr lang="en-US" sz="1400" i="1" dirty="0"/>
              <a:t> </a:t>
            </a:r>
            <a:r>
              <a:rPr lang="en-US" sz="1400" dirty="0"/>
              <a:t>&gt;= </a:t>
            </a:r>
            <a:r>
              <a:rPr lang="en-US" sz="1400" dirty="0" err="1"/>
              <a:t>Build.VERSION_CODES.</a:t>
            </a:r>
            <a:r>
              <a:rPr lang="en-US" sz="1400" i="1" dirty="0" err="1"/>
              <a:t>O</a:t>
            </a:r>
            <a:r>
              <a:rPr lang="en-US" sz="1400" dirty="0"/>
              <a:t>) {</a:t>
            </a:r>
            <a:br>
              <a:rPr lang="en-US" sz="1400" dirty="0"/>
            </a:br>
            <a:r>
              <a:rPr lang="en-US" sz="1400" dirty="0"/>
              <a:t>        </a:t>
            </a:r>
            <a:r>
              <a:rPr lang="en-US" sz="1400" dirty="0" err="1"/>
              <a:t>CharSequence</a:t>
            </a:r>
            <a:r>
              <a:rPr lang="en-US" sz="1400" dirty="0"/>
              <a:t> name = </a:t>
            </a:r>
            <a:r>
              <a:rPr lang="en-US" sz="1400" dirty="0" err="1"/>
              <a:t>channel_name</a:t>
            </a:r>
            <a:r>
              <a:rPr lang="en-US" sz="1400" dirty="0"/>
              <a:t>;</a:t>
            </a:r>
            <a:br>
              <a:rPr lang="en-US" sz="1400" dirty="0"/>
            </a:br>
            <a:r>
              <a:rPr lang="en-US" sz="1400" dirty="0"/>
              <a:t>        String description = </a:t>
            </a:r>
            <a:r>
              <a:rPr lang="en-US" sz="1400" dirty="0" err="1"/>
              <a:t>channel_description</a:t>
            </a:r>
            <a:r>
              <a:rPr lang="en-US" sz="1400" dirty="0"/>
              <a:t>;</a:t>
            </a:r>
            <a:br>
              <a:rPr lang="en-US" sz="1400" dirty="0"/>
            </a:br>
            <a:r>
              <a:rPr lang="en-US" sz="1400" dirty="0"/>
              <a:t>        int importance = </a:t>
            </a:r>
            <a:r>
              <a:rPr lang="en-US" sz="1400" dirty="0" err="1"/>
              <a:t>NotificationManager.</a:t>
            </a:r>
            <a:r>
              <a:rPr lang="en-US" sz="1400" i="1" dirty="0" err="1"/>
              <a:t>IMPORTANCE_DEFAULT</a:t>
            </a:r>
            <a:r>
              <a:rPr lang="en-US" sz="1400" dirty="0"/>
              <a:t>;</a:t>
            </a:r>
            <a:br>
              <a:rPr lang="en-US" sz="1400" dirty="0"/>
            </a:br>
            <a:r>
              <a:rPr lang="en-US" sz="1400" dirty="0"/>
              <a:t>        </a:t>
            </a:r>
            <a:r>
              <a:rPr lang="en-US" sz="1400" dirty="0" err="1"/>
              <a:t>NotificationChannel</a:t>
            </a:r>
            <a:r>
              <a:rPr lang="en-US" sz="1400" dirty="0"/>
              <a:t> channel = new </a:t>
            </a:r>
            <a:r>
              <a:rPr lang="en-US" sz="1400" dirty="0" err="1"/>
              <a:t>NotificationChannel</a:t>
            </a:r>
            <a:r>
              <a:rPr lang="en-US" sz="1400" dirty="0"/>
              <a:t>(CHANNEL_ID, name, importance);</a:t>
            </a:r>
            <a:br>
              <a:rPr lang="en-US" sz="1400" dirty="0"/>
            </a:br>
            <a:r>
              <a:rPr lang="en-US" sz="1400" dirty="0"/>
              <a:t>        </a:t>
            </a:r>
            <a:r>
              <a:rPr lang="en-US" sz="1400" dirty="0" err="1"/>
              <a:t>channel.setDescription</a:t>
            </a:r>
            <a:r>
              <a:rPr lang="en-US" sz="1400" dirty="0"/>
              <a:t>(description);</a:t>
            </a:r>
            <a:br>
              <a:rPr lang="en-US" sz="1400" dirty="0"/>
            </a:br>
            <a:r>
              <a:rPr lang="en-US" sz="1400" dirty="0"/>
              <a:t>        // Register the channel with the system; you can't change the importance</a:t>
            </a:r>
            <a:br>
              <a:rPr lang="en-US" sz="1400" dirty="0"/>
            </a:br>
            <a:r>
              <a:rPr lang="en-US" sz="1400" dirty="0"/>
              <a:t>        // or other notification behaviors after this</a:t>
            </a:r>
            <a:br>
              <a:rPr lang="en-US" sz="1400" dirty="0"/>
            </a:br>
            <a:r>
              <a:rPr lang="en-US" sz="1400" dirty="0"/>
              <a:t>        </a:t>
            </a:r>
            <a:r>
              <a:rPr lang="en-US" sz="1400" dirty="0" err="1"/>
              <a:t>NotificationManager</a:t>
            </a:r>
            <a:r>
              <a:rPr lang="en-US" sz="1400" dirty="0"/>
              <a:t> </a:t>
            </a:r>
            <a:r>
              <a:rPr lang="en-US" sz="1400" dirty="0" err="1"/>
              <a:t>notificationManager</a:t>
            </a:r>
            <a:r>
              <a:rPr lang="en-US" sz="1400" dirty="0"/>
              <a:t> = </a:t>
            </a:r>
            <a:r>
              <a:rPr lang="en-US" sz="1400" dirty="0" err="1"/>
              <a:t>getSystemService</a:t>
            </a:r>
            <a:r>
              <a:rPr lang="en-US" sz="1400" dirty="0"/>
              <a:t>(</a:t>
            </a:r>
            <a:r>
              <a:rPr lang="en-US" sz="1400" dirty="0" err="1"/>
              <a:t>NotificationManager.class</a:t>
            </a:r>
            <a:r>
              <a:rPr lang="en-US" sz="1400" dirty="0"/>
              <a:t>);</a:t>
            </a:r>
            <a:br>
              <a:rPr lang="en-US" sz="1400" dirty="0"/>
            </a:br>
            <a:r>
              <a:rPr lang="en-US" sz="1400" dirty="0"/>
              <a:t>        </a:t>
            </a:r>
            <a:r>
              <a:rPr lang="en-US" sz="1400" dirty="0" err="1"/>
              <a:t>notificationManager.createNotificationChannel</a:t>
            </a:r>
            <a:r>
              <a:rPr lang="en-US" sz="1400" dirty="0"/>
              <a:t>(channel);</a:t>
            </a:r>
            <a:br>
              <a:rPr lang="en-US" sz="1400" dirty="0"/>
            </a:br>
            <a:r>
              <a:rPr lang="en-US" sz="1400" dirty="0"/>
              <a:t>    }</a:t>
            </a:r>
            <a:br>
              <a:rPr lang="en-US" sz="1400" dirty="0"/>
            </a:br>
            <a:r>
              <a:rPr lang="en-US" sz="1400" dirty="0"/>
              <a:t>}</a:t>
            </a:r>
          </a:p>
        </p:txBody>
      </p:sp>
    </p:spTree>
    <p:extLst>
      <p:ext uri="{BB962C8B-B14F-4D97-AF65-F5344CB8AC3E}">
        <p14:creationId xmlns:p14="http://schemas.microsoft.com/office/powerpoint/2010/main" val="1074897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Date Placeholder 1">
            <a:extLst>
              <a:ext uri="{FF2B5EF4-FFF2-40B4-BE49-F238E27FC236}">
                <a16:creationId xmlns:a16="http://schemas.microsoft.com/office/drawing/2014/main" id="{4503AF8D-E110-2F4A-8D15-5BC5D80601F9}"/>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B5FE1C3-C981-C14E-A74C-8E39046BBCE7}" type="datetime1">
              <a:rPr lang="en-US" altLang="en-US" smtClean="0">
                <a:latin typeface="Garamond" panose="02020404030301010803" pitchFamily="18" charset="0"/>
              </a:rPr>
              <a:pPr/>
              <a:t>3/24/21</a:t>
            </a:fld>
            <a:endParaRPr lang="en-US" altLang="en-US">
              <a:latin typeface="Garamond" panose="02020404030301010803" pitchFamily="18" charset="0"/>
            </a:endParaRPr>
          </a:p>
        </p:txBody>
      </p:sp>
      <p:sp>
        <p:nvSpPr>
          <p:cNvPr id="33794" name="Footer Placeholder 2">
            <a:extLst>
              <a:ext uri="{FF2B5EF4-FFF2-40B4-BE49-F238E27FC236}">
                <a16:creationId xmlns:a16="http://schemas.microsoft.com/office/drawing/2014/main" id="{862BD4D4-82CB-D444-BFF7-85C901DF87B7}"/>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33795" name="Slide Number Placeholder 3">
            <a:extLst>
              <a:ext uri="{FF2B5EF4-FFF2-40B4-BE49-F238E27FC236}">
                <a16:creationId xmlns:a16="http://schemas.microsoft.com/office/drawing/2014/main" id="{3FD200B6-6557-5346-8EF1-C392AEADAC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849DDD8-5C71-CB46-B0A3-6D2116CEC6E8}" type="slidenum">
              <a:rPr lang="en-US" altLang="en-US" smtClean="0">
                <a:latin typeface="Garamond" panose="02020404030301010803" pitchFamily="18" charset="0"/>
              </a:rPr>
              <a:pPr/>
              <a:t>23</a:t>
            </a:fld>
            <a:endParaRPr lang="en-US" altLang="en-US">
              <a:latin typeface="Garamond" panose="02020404030301010803" pitchFamily="18" charset="0"/>
            </a:endParaRPr>
          </a:p>
        </p:txBody>
      </p:sp>
      <p:sp>
        <p:nvSpPr>
          <p:cNvPr id="33796" name="Rectangle 2">
            <a:extLst>
              <a:ext uri="{FF2B5EF4-FFF2-40B4-BE49-F238E27FC236}">
                <a16:creationId xmlns:a16="http://schemas.microsoft.com/office/drawing/2014/main" id="{68397ABD-7044-614E-8450-CD1ABF184725}"/>
              </a:ext>
            </a:extLst>
          </p:cNvPr>
          <p:cNvSpPr>
            <a:spLocks noGrp="1" noChangeArrowheads="1"/>
          </p:cNvSpPr>
          <p:nvPr>
            <p:ph type="title" idx="4294967295"/>
          </p:nvPr>
        </p:nvSpPr>
        <p:spPr>
          <a:xfrm>
            <a:off x="320566" y="277814"/>
            <a:ext cx="4570522" cy="608012"/>
          </a:xfrm>
        </p:spPr>
        <p:txBody>
          <a:bodyPr anchor="ctr"/>
          <a:lstStyle/>
          <a:p>
            <a:r>
              <a:rPr lang="en-US" altLang="en-US" sz="3600" dirty="0"/>
              <a:t>Example</a:t>
            </a:r>
          </a:p>
        </p:txBody>
      </p:sp>
      <p:sp>
        <p:nvSpPr>
          <p:cNvPr id="33797" name="Rectangle 3">
            <a:extLst>
              <a:ext uri="{FF2B5EF4-FFF2-40B4-BE49-F238E27FC236}">
                <a16:creationId xmlns:a16="http://schemas.microsoft.com/office/drawing/2014/main" id="{F35D40EC-ECE0-9944-868A-F3FC0B5174A3}"/>
              </a:ext>
            </a:extLst>
          </p:cNvPr>
          <p:cNvSpPr>
            <a:spLocks noGrp="1" noChangeArrowheads="1"/>
          </p:cNvSpPr>
          <p:nvPr>
            <p:ph type="body" idx="4294967295"/>
          </p:nvPr>
        </p:nvSpPr>
        <p:spPr>
          <a:xfrm>
            <a:off x="236482" y="1076325"/>
            <a:ext cx="4030718" cy="1163638"/>
          </a:xfrm>
        </p:spPr>
        <p:txBody>
          <a:bodyPr/>
          <a:lstStyle/>
          <a:p>
            <a:r>
              <a:rPr lang="en-US" altLang="en-US" sz="2000" dirty="0">
                <a:cs typeface="ＭＳ Ｐゴシック" panose="020B0600070205080204" pitchFamily="34" charset="-128"/>
              </a:rPr>
              <a:t>Modify </a:t>
            </a:r>
            <a:r>
              <a:rPr lang="en-US" altLang="en-US" sz="2000" dirty="0" err="1">
                <a:cs typeface="ＭＳ Ｐゴシック" panose="020B0600070205080204" pitchFamily="34" charset="-128"/>
              </a:rPr>
              <a:t>MainActivity.java</a:t>
            </a:r>
            <a:endParaRPr lang="en-US" altLang="en-US" sz="2000" dirty="0">
              <a:cs typeface="ＭＳ Ｐゴシック" panose="020B0600070205080204" pitchFamily="34" charset="-128"/>
            </a:endParaRPr>
          </a:p>
        </p:txBody>
      </p:sp>
      <p:sp>
        <p:nvSpPr>
          <p:cNvPr id="2" name="Rectangle 1">
            <a:extLst>
              <a:ext uri="{FF2B5EF4-FFF2-40B4-BE49-F238E27FC236}">
                <a16:creationId xmlns:a16="http://schemas.microsoft.com/office/drawing/2014/main" id="{B3A96BAC-D91D-3A4F-9485-8DE3DE02694E}"/>
              </a:ext>
            </a:extLst>
          </p:cNvPr>
          <p:cNvSpPr/>
          <p:nvPr/>
        </p:nvSpPr>
        <p:spPr>
          <a:xfrm>
            <a:off x="656896" y="1577192"/>
            <a:ext cx="8250621" cy="4401205"/>
          </a:xfrm>
          <a:prstGeom prst="rect">
            <a:avLst/>
          </a:prstGeom>
          <a:ln>
            <a:solidFill>
              <a:schemeClr val="accent1"/>
            </a:solidFill>
          </a:ln>
        </p:spPr>
        <p:txBody>
          <a:bodyPr wrap="square">
            <a:spAutoFit/>
          </a:bodyPr>
          <a:lstStyle/>
          <a:p>
            <a:r>
              <a:rPr lang="en-US" sz="1400" dirty="0"/>
              <a:t>private void </a:t>
            </a:r>
            <a:r>
              <a:rPr lang="en-US" sz="1400" dirty="0" err="1"/>
              <a:t>addNotification</a:t>
            </a:r>
            <a:r>
              <a:rPr lang="en-US" sz="1400" dirty="0"/>
              <a:t>() {</a:t>
            </a:r>
            <a:br>
              <a:rPr lang="en-US" sz="1400" dirty="0"/>
            </a:br>
            <a:r>
              <a:rPr lang="en-US" sz="1400" dirty="0"/>
              <a:t>        // Create an explicit intent for an Activity in your app</a:t>
            </a:r>
            <a:br>
              <a:rPr lang="en-US" sz="1400" dirty="0"/>
            </a:br>
            <a:r>
              <a:rPr lang="en-US" sz="1400" dirty="0"/>
              <a:t>        Intent intent = new Intent(this, </a:t>
            </a:r>
            <a:r>
              <a:rPr lang="en-US" sz="1400" dirty="0" err="1"/>
              <a:t>NotificationView.class</a:t>
            </a:r>
            <a:r>
              <a:rPr lang="en-US" sz="1400" dirty="0"/>
              <a:t>);</a:t>
            </a:r>
            <a:br>
              <a:rPr lang="en-US" sz="1400" dirty="0"/>
            </a:br>
            <a:r>
              <a:rPr lang="en-US" sz="1400" dirty="0"/>
              <a:t>        </a:t>
            </a:r>
            <a:r>
              <a:rPr lang="en-US" sz="1400" dirty="0" err="1"/>
              <a:t>intent.setFlags</a:t>
            </a:r>
            <a:r>
              <a:rPr lang="en-US" sz="1400" dirty="0"/>
              <a:t>(</a:t>
            </a:r>
            <a:r>
              <a:rPr lang="en-US" sz="1400" dirty="0" err="1"/>
              <a:t>Intent.</a:t>
            </a:r>
            <a:r>
              <a:rPr lang="en-US" sz="1400" i="1" dirty="0" err="1"/>
              <a:t>FLAG_ACTIVITY_NEW_TASK</a:t>
            </a:r>
            <a:r>
              <a:rPr lang="en-US" sz="1400" i="1" dirty="0"/>
              <a:t> </a:t>
            </a:r>
            <a:r>
              <a:rPr lang="en-US" sz="1400" dirty="0"/>
              <a:t>| </a:t>
            </a:r>
            <a:r>
              <a:rPr lang="en-US" sz="1400" dirty="0" err="1"/>
              <a:t>Intent.</a:t>
            </a:r>
            <a:r>
              <a:rPr lang="en-US" sz="1400" i="1" dirty="0" err="1"/>
              <a:t>FLAG_ACTIVITY_CLEAR_TASK</a:t>
            </a:r>
            <a:r>
              <a:rPr lang="en-US" sz="1400" dirty="0"/>
              <a:t>);</a:t>
            </a:r>
            <a:br>
              <a:rPr lang="en-US" sz="1400" dirty="0"/>
            </a:br>
            <a:r>
              <a:rPr lang="en-US" sz="1400" dirty="0"/>
              <a:t>        </a:t>
            </a:r>
            <a:r>
              <a:rPr lang="en-US" sz="1400" dirty="0" err="1"/>
              <a:t>PendingIntent</a:t>
            </a:r>
            <a:r>
              <a:rPr lang="en-US" sz="1400" dirty="0"/>
              <a:t> </a:t>
            </a:r>
            <a:r>
              <a:rPr lang="en-US" sz="1400" dirty="0" err="1"/>
              <a:t>pendingIntent</a:t>
            </a:r>
            <a:r>
              <a:rPr lang="en-US" sz="1400" dirty="0"/>
              <a:t> = </a:t>
            </a:r>
            <a:r>
              <a:rPr lang="en-US" sz="1400" dirty="0" err="1"/>
              <a:t>PendingIntent.</a:t>
            </a:r>
            <a:r>
              <a:rPr lang="en-US" sz="1400" i="1" dirty="0" err="1"/>
              <a:t>getActivity</a:t>
            </a:r>
            <a:r>
              <a:rPr lang="en-US" sz="1400" dirty="0"/>
              <a:t>(this, 0, intent, 0);</a:t>
            </a:r>
            <a:br>
              <a:rPr lang="en-US" sz="1400" dirty="0"/>
            </a:br>
            <a:br>
              <a:rPr lang="en-US" sz="1400" dirty="0"/>
            </a:br>
            <a:r>
              <a:rPr lang="en-US" sz="1400" dirty="0"/>
              <a:t>        </a:t>
            </a:r>
            <a:r>
              <a:rPr lang="en-US" sz="1400" dirty="0" err="1"/>
              <a:t>NotificationCompat.Builder</a:t>
            </a:r>
            <a:r>
              <a:rPr lang="en-US" sz="1400" dirty="0"/>
              <a:t> builder = new </a:t>
            </a:r>
            <a:r>
              <a:rPr lang="en-US" sz="1400" dirty="0" err="1"/>
              <a:t>NotificationCompat.Builder</a:t>
            </a:r>
            <a:r>
              <a:rPr lang="en-US" sz="1400" dirty="0"/>
              <a:t>(this, CHANNEL_ID)</a:t>
            </a:r>
            <a:br>
              <a:rPr lang="en-US" sz="1400" dirty="0"/>
            </a:br>
            <a:r>
              <a:rPr lang="en-US" sz="1400" dirty="0"/>
              <a:t>                .</a:t>
            </a:r>
            <a:r>
              <a:rPr lang="en-US" sz="1400" dirty="0" err="1"/>
              <a:t>setSmallIcon</a:t>
            </a:r>
            <a:r>
              <a:rPr lang="en-US" sz="1400" dirty="0"/>
              <a:t>(</a:t>
            </a:r>
            <a:r>
              <a:rPr lang="en-US" sz="1400" dirty="0" err="1"/>
              <a:t>R.drawable.</a:t>
            </a:r>
            <a:r>
              <a:rPr lang="en-US" sz="1400" i="1" dirty="0" err="1"/>
              <a:t>ic_launcher_foreground</a:t>
            </a:r>
            <a:r>
              <a:rPr lang="en-US" sz="1400" dirty="0"/>
              <a:t>)</a:t>
            </a:r>
            <a:br>
              <a:rPr lang="en-US" sz="1400" dirty="0"/>
            </a:br>
            <a:r>
              <a:rPr lang="en-US" sz="1400" dirty="0"/>
              <a:t>                .</a:t>
            </a:r>
            <a:r>
              <a:rPr lang="en-US" sz="1400" dirty="0" err="1"/>
              <a:t>setContentTitle</a:t>
            </a:r>
            <a:r>
              <a:rPr lang="en-US" sz="1400" dirty="0"/>
              <a:t>("My notification")</a:t>
            </a:r>
            <a:br>
              <a:rPr lang="en-US" sz="1400" dirty="0"/>
            </a:br>
            <a:r>
              <a:rPr lang="en-US" sz="1400" dirty="0"/>
              <a:t>                .</a:t>
            </a:r>
            <a:r>
              <a:rPr lang="en-US" sz="1400" dirty="0" err="1"/>
              <a:t>setContentText</a:t>
            </a:r>
            <a:r>
              <a:rPr lang="en-US" sz="1400" dirty="0"/>
              <a:t>("Hello World!")</a:t>
            </a:r>
            <a:br>
              <a:rPr lang="en-US" sz="1400" dirty="0"/>
            </a:br>
            <a:r>
              <a:rPr lang="en-US" sz="1400" dirty="0"/>
              <a:t>                .</a:t>
            </a:r>
            <a:r>
              <a:rPr lang="en-US" sz="1400" dirty="0" err="1"/>
              <a:t>setPriority</a:t>
            </a:r>
            <a:r>
              <a:rPr lang="en-US" sz="1400" dirty="0"/>
              <a:t>(</a:t>
            </a:r>
            <a:r>
              <a:rPr lang="en-US" sz="1400" dirty="0" err="1"/>
              <a:t>NotificationCompat.</a:t>
            </a:r>
            <a:r>
              <a:rPr lang="en-US" sz="1400" i="1" dirty="0" err="1"/>
              <a:t>PRIORITY_DEFAULT</a:t>
            </a:r>
            <a:r>
              <a:rPr lang="en-US" sz="1400" dirty="0"/>
              <a:t>)</a:t>
            </a:r>
            <a:br>
              <a:rPr lang="en-US" sz="1400" dirty="0"/>
            </a:br>
            <a:r>
              <a:rPr lang="en-US" sz="1400" dirty="0"/>
              <a:t>                // Set the intent that will fire when the user taps the notification</a:t>
            </a:r>
            <a:br>
              <a:rPr lang="en-US" sz="1400" dirty="0"/>
            </a:br>
            <a:r>
              <a:rPr lang="en-US" sz="1400" dirty="0"/>
              <a:t>                .</a:t>
            </a:r>
            <a:r>
              <a:rPr lang="en-US" sz="1400" dirty="0" err="1"/>
              <a:t>setContentIntent</a:t>
            </a:r>
            <a:r>
              <a:rPr lang="en-US" sz="1400" dirty="0"/>
              <a:t>(</a:t>
            </a:r>
            <a:r>
              <a:rPr lang="en-US" sz="1400" dirty="0" err="1"/>
              <a:t>pendingIntent</a:t>
            </a:r>
            <a:r>
              <a:rPr lang="en-US" sz="1400" dirty="0"/>
              <a:t>)</a:t>
            </a:r>
            <a:br>
              <a:rPr lang="en-US" sz="1400" dirty="0"/>
            </a:br>
            <a:r>
              <a:rPr lang="en-US" sz="1400" dirty="0"/>
              <a:t>                .</a:t>
            </a:r>
            <a:r>
              <a:rPr lang="en-US" sz="1400" dirty="0" err="1"/>
              <a:t>setAutoCancel</a:t>
            </a:r>
            <a:r>
              <a:rPr lang="en-US" sz="1400" dirty="0"/>
              <a:t>(true);</a:t>
            </a:r>
            <a:br>
              <a:rPr lang="en-US" sz="1400" dirty="0"/>
            </a:br>
            <a:br>
              <a:rPr lang="en-US" sz="1400" dirty="0"/>
            </a:br>
            <a:r>
              <a:rPr lang="en-US" sz="1400" dirty="0"/>
              <a:t>        </a:t>
            </a:r>
            <a:r>
              <a:rPr lang="en-US" sz="1400" dirty="0" err="1"/>
              <a:t>System.</a:t>
            </a:r>
            <a:r>
              <a:rPr lang="en-US" sz="1400" i="1" dirty="0" err="1"/>
              <a:t>out</a:t>
            </a:r>
            <a:r>
              <a:rPr lang="en-US" sz="1400" dirty="0" err="1"/>
              <a:t>.println</a:t>
            </a:r>
            <a:r>
              <a:rPr lang="en-US" sz="1400" dirty="0"/>
              <a:t>("added notification");</a:t>
            </a:r>
            <a:br>
              <a:rPr lang="en-US" sz="1400" dirty="0"/>
            </a:br>
            <a:br>
              <a:rPr lang="en-US" sz="1400" dirty="0"/>
            </a:br>
            <a:r>
              <a:rPr lang="en-US" sz="1400" dirty="0"/>
              <a:t>        </a:t>
            </a:r>
            <a:r>
              <a:rPr lang="en-US" sz="1400" dirty="0" err="1"/>
              <a:t>NotificationManagerCompat</a:t>
            </a:r>
            <a:r>
              <a:rPr lang="en-US" sz="1400" dirty="0"/>
              <a:t> </a:t>
            </a:r>
            <a:r>
              <a:rPr lang="en-US" sz="1400" dirty="0" err="1"/>
              <a:t>notificationManager</a:t>
            </a:r>
            <a:r>
              <a:rPr lang="en-US" sz="1400" dirty="0"/>
              <a:t> = </a:t>
            </a:r>
            <a:r>
              <a:rPr lang="en-US" sz="1400" dirty="0" err="1"/>
              <a:t>NotificationManagerCompat.</a:t>
            </a:r>
            <a:r>
              <a:rPr lang="en-US" sz="1400" i="1" dirty="0" err="1"/>
              <a:t>from</a:t>
            </a:r>
            <a:r>
              <a:rPr lang="en-US" sz="1400" dirty="0"/>
              <a:t>(this);</a:t>
            </a:r>
            <a:br>
              <a:rPr lang="en-US" sz="1400" dirty="0"/>
            </a:br>
            <a:r>
              <a:rPr lang="en-US" sz="1400" dirty="0"/>
              <a:t>        </a:t>
            </a:r>
            <a:r>
              <a:rPr lang="en-US" sz="1400" dirty="0" err="1"/>
              <a:t>notificationManager.notify</a:t>
            </a:r>
            <a:r>
              <a:rPr lang="en-US" sz="1400" dirty="0"/>
              <a:t>(</a:t>
            </a:r>
            <a:r>
              <a:rPr lang="en-US" sz="1400" dirty="0" err="1"/>
              <a:t>notificationId</a:t>
            </a:r>
            <a:r>
              <a:rPr lang="en-US" sz="1400" dirty="0"/>
              <a:t>, </a:t>
            </a:r>
            <a:r>
              <a:rPr lang="en-US" sz="1400" dirty="0" err="1"/>
              <a:t>builder.build</a:t>
            </a:r>
            <a:r>
              <a:rPr lang="en-US" sz="1400" dirty="0"/>
              <a:t>());</a:t>
            </a:r>
            <a:br>
              <a:rPr lang="en-US" sz="1400" dirty="0"/>
            </a:br>
            <a:r>
              <a:rPr lang="en-US" sz="1400" dirty="0"/>
              <a:t>}</a:t>
            </a:r>
          </a:p>
        </p:txBody>
      </p:sp>
    </p:spTree>
    <p:extLst>
      <p:ext uri="{BB962C8B-B14F-4D97-AF65-F5344CB8AC3E}">
        <p14:creationId xmlns:p14="http://schemas.microsoft.com/office/powerpoint/2010/main" val="3332501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Date Placeholder 1">
            <a:extLst>
              <a:ext uri="{FF2B5EF4-FFF2-40B4-BE49-F238E27FC236}">
                <a16:creationId xmlns:a16="http://schemas.microsoft.com/office/drawing/2014/main" id="{4503AF8D-E110-2F4A-8D15-5BC5D80601F9}"/>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B5FE1C3-C981-C14E-A74C-8E39046BBCE7}" type="datetime1">
              <a:rPr lang="en-US" altLang="en-US" smtClean="0">
                <a:latin typeface="Garamond" panose="02020404030301010803" pitchFamily="18" charset="0"/>
              </a:rPr>
              <a:pPr/>
              <a:t>3/24/21</a:t>
            </a:fld>
            <a:endParaRPr lang="en-US" altLang="en-US">
              <a:latin typeface="Garamond" panose="02020404030301010803" pitchFamily="18" charset="0"/>
            </a:endParaRPr>
          </a:p>
        </p:txBody>
      </p:sp>
      <p:sp>
        <p:nvSpPr>
          <p:cNvPr id="33794" name="Footer Placeholder 2">
            <a:extLst>
              <a:ext uri="{FF2B5EF4-FFF2-40B4-BE49-F238E27FC236}">
                <a16:creationId xmlns:a16="http://schemas.microsoft.com/office/drawing/2014/main" id="{862BD4D4-82CB-D444-BFF7-85C901DF87B7}"/>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33795" name="Slide Number Placeholder 3">
            <a:extLst>
              <a:ext uri="{FF2B5EF4-FFF2-40B4-BE49-F238E27FC236}">
                <a16:creationId xmlns:a16="http://schemas.microsoft.com/office/drawing/2014/main" id="{3FD200B6-6557-5346-8EF1-C392AEADAC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849DDD8-5C71-CB46-B0A3-6D2116CEC6E8}" type="slidenum">
              <a:rPr lang="en-US" altLang="en-US" smtClean="0">
                <a:latin typeface="Garamond" panose="02020404030301010803" pitchFamily="18" charset="0"/>
              </a:rPr>
              <a:pPr/>
              <a:t>24</a:t>
            </a:fld>
            <a:endParaRPr lang="en-US" altLang="en-US">
              <a:latin typeface="Garamond" panose="02020404030301010803" pitchFamily="18" charset="0"/>
            </a:endParaRPr>
          </a:p>
        </p:txBody>
      </p:sp>
      <p:sp>
        <p:nvSpPr>
          <p:cNvPr id="33796" name="Rectangle 2">
            <a:extLst>
              <a:ext uri="{FF2B5EF4-FFF2-40B4-BE49-F238E27FC236}">
                <a16:creationId xmlns:a16="http://schemas.microsoft.com/office/drawing/2014/main" id="{68397ABD-7044-614E-8450-CD1ABF184725}"/>
              </a:ext>
            </a:extLst>
          </p:cNvPr>
          <p:cNvSpPr>
            <a:spLocks noGrp="1" noChangeArrowheads="1"/>
          </p:cNvSpPr>
          <p:nvPr>
            <p:ph type="title" idx="4294967295"/>
          </p:nvPr>
        </p:nvSpPr>
        <p:spPr>
          <a:xfrm>
            <a:off x="320566" y="277814"/>
            <a:ext cx="4570522" cy="608012"/>
          </a:xfrm>
        </p:spPr>
        <p:txBody>
          <a:bodyPr anchor="ctr"/>
          <a:lstStyle/>
          <a:p>
            <a:r>
              <a:rPr lang="en-US" altLang="en-US" sz="3600" dirty="0"/>
              <a:t>Example</a:t>
            </a:r>
          </a:p>
        </p:txBody>
      </p:sp>
      <p:sp>
        <p:nvSpPr>
          <p:cNvPr id="33797" name="Rectangle 3">
            <a:extLst>
              <a:ext uri="{FF2B5EF4-FFF2-40B4-BE49-F238E27FC236}">
                <a16:creationId xmlns:a16="http://schemas.microsoft.com/office/drawing/2014/main" id="{F35D40EC-ECE0-9944-868A-F3FC0B5174A3}"/>
              </a:ext>
            </a:extLst>
          </p:cNvPr>
          <p:cNvSpPr>
            <a:spLocks noGrp="1" noChangeArrowheads="1"/>
          </p:cNvSpPr>
          <p:nvPr>
            <p:ph type="body" idx="4294967295"/>
          </p:nvPr>
        </p:nvSpPr>
        <p:spPr>
          <a:xfrm>
            <a:off x="215460" y="885826"/>
            <a:ext cx="8471340" cy="666433"/>
          </a:xfrm>
        </p:spPr>
        <p:txBody>
          <a:bodyPr/>
          <a:lstStyle/>
          <a:p>
            <a:r>
              <a:rPr lang="en-US" altLang="en-US" sz="2000" dirty="0">
                <a:cs typeface="ＭＳ Ｐゴシック" panose="020B0600070205080204" pitchFamily="34" charset="-128"/>
              </a:rPr>
              <a:t>Create a new Java file: </a:t>
            </a:r>
            <a:r>
              <a:rPr lang="en-US" altLang="en-US" sz="2000" dirty="0" err="1">
                <a:cs typeface="ＭＳ Ｐゴシック" panose="020B0600070205080204" pitchFamily="34" charset="-128"/>
              </a:rPr>
              <a:t>NotificationView.java</a:t>
            </a:r>
            <a:r>
              <a:rPr lang="en-US" altLang="en-US" sz="2000" dirty="0">
                <a:cs typeface="ＭＳ Ｐゴシック" panose="020B0600070205080204" pitchFamily="34" charset="-128"/>
              </a:rPr>
              <a:t>, which will be used to display new layout as a part of the new activity launched when notification is clicked </a:t>
            </a:r>
          </a:p>
        </p:txBody>
      </p:sp>
      <p:sp>
        <p:nvSpPr>
          <p:cNvPr id="2" name="Rectangle 1">
            <a:extLst>
              <a:ext uri="{FF2B5EF4-FFF2-40B4-BE49-F238E27FC236}">
                <a16:creationId xmlns:a16="http://schemas.microsoft.com/office/drawing/2014/main" id="{7EE455B7-B015-BF4E-9620-D6B9052E44E6}"/>
              </a:ext>
            </a:extLst>
          </p:cNvPr>
          <p:cNvSpPr/>
          <p:nvPr/>
        </p:nvSpPr>
        <p:spPr>
          <a:xfrm>
            <a:off x="1915510" y="2108131"/>
            <a:ext cx="5312979" cy="2246769"/>
          </a:xfrm>
          <a:prstGeom prst="rect">
            <a:avLst/>
          </a:prstGeom>
          <a:ln>
            <a:solidFill>
              <a:schemeClr val="accent1"/>
            </a:solidFill>
          </a:ln>
        </p:spPr>
        <p:txBody>
          <a:bodyPr wrap="square">
            <a:spAutoFit/>
          </a:bodyPr>
          <a:lstStyle/>
          <a:p>
            <a:r>
              <a:rPr lang="en-US" sz="1400" dirty="0">
                <a:solidFill>
                  <a:srgbClr val="CC7832"/>
                </a:solidFill>
              </a:rPr>
              <a:t>import </a:t>
            </a:r>
            <a:r>
              <a:rPr lang="en-US" sz="1400" dirty="0" err="1"/>
              <a:t>android.os.Bundle</a:t>
            </a:r>
            <a:r>
              <a:rPr lang="en-US" sz="1400" dirty="0">
                <a:solidFill>
                  <a:srgbClr val="CC7832"/>
                </a:solidFill>
              </a:rPr>
              <a:t>;</a:t>
            </a:r>
            <a:br>
              <a:rPr lang="en-US" sz="1400" dirty="0">
                <a:solidFill>
                  <a:srgbClr val="CC7832"/>
                </a:solidFill>
              </a:rPr>
            </a:br>
            <a:r>
              <a:rPr lang="en-US" sz="1400" dirty="0">
                <a:solidFill>
                  <a:srgbClr val="CC7832"/>
                </a:solidFill>
              </a:rPr>
              <a:t>import </a:t>
            </a:r>
            <a:r>
              <a:rPr lang="en-US" sz="1400" dirty="0" err="1"/>
              <a:t>android.app.Activity</a:t>
            </a:r>
            <a:r>
              <a:rPr lang="en-US" sz="1400" dirty="0">
                <a:solidFill>
                  <a:srgbClr val="CC7832"/>
                </a:solidFill>
              </a:rPr>
              <a:t>;</a:t>
            </a:r>
            <a:br>
              <a:rPr lang="en-US" sz="1400" dirty="0">
                <a:solidFill>
                  <a:srgbClr val="CC7832"/>
                </a:solidFill>
              </a:rPr>
            </a:br>
            <a:br>
              <a:rPr lang="en-US" sz="1400" dirty="0">
                <a:solidFill>
                  <a:srgbClr val="CC7832"/>
                </a:solidFill>
              </a:rPr>
            </a:br>
            <a:r>
              <a:rPr lang="en-US" sz="1400" dirty="0">
                <a:solidFill>
                  <a:srgbClr val="CC7832"/>
                </a:solidFill>
              </a:rPr>
              <a:t>public class </a:t>
            </a:r>
            <a:r>
              <a:rPr lang="en-US" sz="1400" dirty="0" err="1"/>
              <a:t>NotificationView</a:t>
            </a:r>
            <a:r>
              <a:rPr lang="en-US" sz="1400" dirty="0"/>
              <a:t> </a:t>
            </a:r>
            <a:r>
              <a:rPr lang="en-US" sz="1400" dirty="0">
                <a:solidFill>
                  <a:srgbClr val="CC7832"/>
                </a:solidFill>
              </a:rPr>
              <a:t>extends </a:t>
            </a:r>
            <a:r>
              <a:rPr lang="en-US" sz="1400" dirty="0"/>
              <a:t>Activity{</a:t>
            </a:r>
            <a:br>
              <a:rPr lang="en-US" sz="1400" dirty="0"/>
            </a:br>
            <a:r>
              <a:rPr lang="en-US" sz="1400" dirty="0"/>
              <a:t>    </a:t>
            </a:r>
            <a:r>
              <a:rPr lang="en-US" sz="1400" dirty="0">
                <a:solidFill>
                  <a:srgbClr val="BBB529"/>
                </a:solidFill>
              </a:rPr>
              <a:t>@Override</a:t>
            </a:r>
            <a:br>
              <a:rPr lang="en-US" sz="1400" dirty="0">
                <a:solidFill>
                  <a:srgbClr val="BBB529"/>
                </a:solidFill>
              </a:rPr>
            </a:br>
            <a:r>
              <a:rPr lang="en-US" sz="1400" dirty="0">
                <a:solidFill>
                  <a:srgbClr val="BBB529"/>
                </a:solidFill>
              </a:rPr>
              <a:t>    </a:t>
            </a:r>
            <a:r>
              <a:rPr lang="en-US" sz="1400" dirty="0">
                <a:solidFill>
                  <a:srgbClr val="CC7832"/>
                </a:solidFill>
              </a:rPr>
              <a:t>public void </a:t>
            </a:r>
            <a:r>
              <a:rPr lang="en-US" sz="1400" dirty="0" err="1">
                <a:solidFill>
                  <a:srgbClr val="FFC66D"/>
                </a:solidFill>
              </a:rPr>
              <a:t>onCreate</a:t>
            </a:r>
            <a:r>
              <a:rPr lang="en-US" sz="1400" dirty="0"/>
              <a:t>(Bundle </a:t>
            </a:r>
            <a:r>
              <a:rPr lang="en-US" sz="1400" dirty="0" err="1"/>
              <a:t>savedInstanceState</a:t>
            </a:r>
            <a:r>
              <a:rPr lang="en-US" sz="1400" dirty="0"/>
              <a:t>){</a:t>
            </a:r>
            <a:br>
              <a:rPr lang="en-US" sz="1400" dirty="0"/>
            </a:br>
            <a:r>
              <a:rPr lang="en-US" sz="1400" dirty="0"/>
              <a:t>        </a:t>
            </a:r>
            <a:r>
              <a:rPr lang="en-US" sz="1400" dirty="0" err="1">
                <a:solidFill>
                  <a:srgbClr val="CC7832"/>
                </a:solidFill>
              </a:rPr>
              <a:t>super</a:t>
            </a:r>
            <a:r>
              <a:rPr lang="en-US" sz="1400" dirty="0" err="1"/>
              <a:t>.onCreate</a:t>
            </a:r>
            <a:r>
              <a:rPr lang="en-US" sz="1400" dirty="0"/>
              <a:t>(</a:t>
            </a:r>
            <a:r>
              <a:rPr lang="en-US" sz="1400" dirty="0" err="1"/>
              <a:t>savedInstanceState</a:t>
            </a:r>
            <a:r>
              <a:rPr lang="en-US" sz="1400" dirty="0"/>
              <a:t>)</a:t>
            </a:r>
            <a:r>
              <a:rPr lang="en-US" sz="1400" dirty="0">
                <a:solidFill>
                  <a:srgbClr val="CC7832"/>
                </a:solidFill>
              </a:rPr>
              <a:t>;</a:t>
            </a:r>
            <a:br>
              <a:rPr lang="en-US" sz="1400" dirty="0">
                <a:solidFill>
                  <a:srgbClr val="CC7832"/>
                </a:solidFill>
              </a:rPr>
            </a:br>
            <a:r>
              <a:rPr lang="en-US" sz="1400" dirty="0">
                <a:solidFill>
                  <a:srgbClr val="CC7832"/>
                </a:solidFill>
              </a:rPr>
              <a:t>        </a:t>
            </a:r>
            <a:r>
              <a:rPr lang="en-US" sz="1400" dirty="0" err="1"/>
              <a:t>setContentView</a:t>
            </a:r>
            <a:r>
              <a:rPr lang="en-US" sz="1400" dirty="0"/>
              <a:t>(</a:t>
            </a:r>
            <a:r>
              <a:rPr lang="en-US" sz="1400" dirty="0" err="1"/>
              <a:t>R.layout.</a:t>
            </a:r>
            <a:r>
              <a:rPr lang="en-US" sz="1400" i="1" dirty="0" err="1">
                <a:solidFill>
                  <a:srgbClr val="9876AA"/>
                </a:solidFill>
              </a:rPr>
              <a:t>notification</a:t>
            </a:r>
            <a:r>
              <a:rPr lang="en-US" sz="1400" dirty="0"/>
              <a:t>)</a:t>
            </a:r>
            <a:r>
              <a:rPr lang="en-US" sz="1400" dirty="0">
                <a:solidFill>
                  <a:srgbClr val="CC7832"/>
                </a:solidFill>
              </a:rPr>
              <a:t>;</a:t>
            </a:r>
            <a:br>
              <a:rPr lang="en-US" sz="1400" dirty="0">
                <a:solidFill>
                  <a:srgbClr val="CC7832"/>
                </a:solidFill>
              </a:rPr>
            </a:br>
            <a:r>
              <a:rPr lang="en-US" sz="1400" dirty="0">
                <a:solidFill>
                  <a:srgbClr val="CC7832"/>
                </a:solidFill>
              </a:rPr>
              <a:t>    </a:t>
            </a:r>
            <a:r>
              <a:rPr lang="en-US" sz="1400" dirty="0"/>
              <a:t>}</a:t>
            </a:r>
            <a:br>
              <a:rPr lang="en-US" sz="1400" dirty="0"/>
            </a:br>
            <a:r>
              <a:rPr lang="en-US" sz="1400" dirty="0"/>
              <a:t>}</a:t>
            </a:r>
          </a:p>
        </p:txBody>
      </p:sp>
    </p:spTree>
    <p:extLst>
      <p:ext uri="{BB962C8B-B14F-4D97-AF65-F5344CB8AC3E}">
        <p14:creationId xmlns:p14="http://schemas.microsoft.com/office/powerpoint/2010/main" val="3630181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Date Placeholder 1">
            <a:extLst>
              <a:ext uri="{FF2B5EF4-FFF2-40B4-BE49-F238E27FC236}">
                <a16:creationId xmlns:a16="http://schemas.microsoft.com/office/drawing/2014/main" id="{4503AF8D-E110-2F4A-8D15-5BC5D80601F9}"/>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B5FE1C3-C981-C14E-A74C-8E39046BBCE7}" type="datetime1">
              <a:rPr lang="en-US" altLang="en-US" smtClean="0">
                <a:latin typeface="Garamond" panose="02020404030301010803" pitchFamily="18" charset="0"/>
              </a:rPr>
              <a:pPr/>
              <a:t>3/24/21</a:t>
            </a:fld>
            <a:endParaRPr lang="en-US" altLang="en-US">
              <a:latin typeface="Garamond" panose="02020404030301010803" pitchFamily="18" charset="0"/>
            </a:endParaRPr>
          </a:p>
        </p:txBody>
      </p:sp>
      <p:sp>
        <p:nvSpPr>
          <p:cNvPr id="33794" name="Footer Placeholder 2">
            <a:extLst>
              <a:ext uri="{FF2B5EF4-FFF2-40B4-BE49-F238E27FC236}">
                <a16:creationId xmlns:a16="http://schemas.microsoft.com/office/drawing/2014/main" id="{862BD4D4-82CB-D444-BFF7-85C901DF87B7}"/>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33795" name="Slide Number Placeholder 3">
            <a:extLst>
              <a:ext uri="{FF2B5EF4-FFF2-40B4-BE49-F238E27FC236}">
                <a16:creationId xmlns:a16="http://schemas.microsoft.com/office/drawing/2014/main" id="{3FD200B6-6557-5346-8EF1-C392AEADAC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849DDD8-5C71-CB46-B0A3-6D2116CEC6E8}" type="slidenum">
              <a:rPr lang="en-US" altLang="en-US" smtClean="0">
                <a:latin typeface="Garamond" panose="02020404030301010803" pitchFamily="18" charset="0"/>
              </a:rPr>
              <a:pPr/>
              <a:t>25</a:t>
            </a:fld>
            <a:endParaRPr lang="en-US" altLang="en-US">
              <a:latin typeface="Garamond" panose="02020404030301010803" pitchFamily="18" charset="0"/>
            </a:endParaRPr>
          </a:p>
        </p:txBody>
      </p:sp>
      <p:sp>
        <p:nvSpPr>
          <p:cNvPr id="33796" name="Rectangle 2">
            <a:extLst>
              <a:ext uri="{FF2B5EF4-FFF2-40B4-BE49-F238E27FC236}">
                <a16:creationId xmlns:a16="http://schemas.microsoft.com/office/drawing/2014/main" id="{68397ABD-7044-614E-8450-CD1ABF184725}"/>
              </a:ext>
            </a:extLst>
          </p:cNvPr>
          <p:cNvSpPr>
            <a:spLocks noGrp="1" noChangeArrowheads="1"/>
          </p:cNvSpPr>
          <p:nvPr>
            <p:ph type="title" idx="4294967295"/>
          </p:nvPr>
        </p:nvSpPr>
        <p:spPr>
          <a:xfrm>
            <a:off x="320566" y="277814"/>
            <a:ext cx="4570522" cy="608012"/>
          </a:xfrm>
        </p:spPr>
        <p:txBody>
          <a:bodyPr anchor="ctr"/>
          <a:lstStyle/>
          <a:p>
            <a:r>
              <a:rPr lang="en-US" altLang="en-US" sz="3600" dirty="0"/>
              <a:t>Example</a:t>
            </a:r>
          </a:p>
        </p:txBody>
      </p:sp>
      <p:sp>
        <p:nvSpPr>
          <p:cNvPr id="33797" name="Rectangle 3">
            <a:extLst>
              <a:ext uri="{FF2B5EF4-FFF2-40B4-BE49-F238E27FC236}">
                <a16:creationId xmlns:a16="http://schemas.microsoft.com/office/drawing/2014/main" id="{F35D40EC-ECE0-9944-868A-F3FC0B5174A3}"/>
              </a:ext>
            </a:extLst>
          </p:cNvPr>
          <p:cNvSpPr>
            <a:spLocks noGrp="1" noChangeArrowheads="1"/>
          </p:cNvSpPr>
          <p:nvPr>
            <p:ph type="body" idx="4294967295"/>
          </p:nvPr>
        </p:nvSpPr>
        <p:spPr>
          <a:xfrm>
            <a:off x="215460" y="885826"/>
            <a:ext cx="4356540" cy="857396"/>
          </a:xfrm>
        </p:spPr>
        <p:txBody>
          <a:bodyPr/>
          <a:lstStyle/>
          <a:p>
            <a:r>
              <a:rPr lang="en-US" altLang="en-US" sz="2000" dirty="0">
                <a:cs typeface="ＭＳ Ｐゴシック" panose="020B0600070205080204" pitchFamily="34" charset="-128"/>
              </a:rPr>
              <a:t>Modify layout XML file res/layout/</a:t>
            </a:r>
            <a:r>
              <a:rPr lang="en-US" altLang="en-US" sz="2000" dirty="0" err="1">
                <a:cs typeface="ＭＳ Ｐゴシック" panose="020B0600070205080204" pitchFamily="34" charset="-128"/>
              </a:rPr>
              <a:t>activity_main.xml</a:t>
            </a:r>
            <a:endParaRPr lang="en-US" altLang="en-US" sz="2000" dirty="0">
              <a:cs typeface="ＭＳ Ｐゴシック" panose="020B0600070205080204" pitchFamily="34" charset="-128"/>
            </a:endParaRPr>
          </a:p>
        </p:txBody>
      </p:sp>
      <p:sp>
        <p:nvSpPr>
          <p:cNvPr id="3" name="Rectangle 2">
            <a:extLst>
              <a:ext uri="{FF2B5EF4-FFF2-40B4-BE49-F238E27FC236}">
                <a16:creationId xmlns:a16="http://schemas.microsoft.com/office/drawing/2014/main" id="{905C5AE9-229C-EF41-AFBD-1A01A6A0BACD}"/>
              </a:ext>
            </a:extLst>
          </p:cNvPr>
          <p:cNvSpPr/>
          <p:nvPr/>
        </p:nvSpPr>
        <p:spPr>
          <a:xfrm>
            <a:off x="215460" y="1785256"/>
            <a:ext cx="4572000" cy="3600986"/>
          </a:xfrm>
          <a:prstGeom prst="rect">
            <a:avLst/>
          </a:prstGeom>
          <a:ln>
            <a:solidFill>
              <a:schemeClr val="accent1"/>
            </a:solidFill>
          </a:ln>
        </p:spPr>
        <p:txBody>
          <a:bodyPr>
            <a:spAutoFit/>
          </a:bodyPr>
          <a:lstStyle/>
          <a:p>
            <a:r>
              <a:rPr lang="en-US" sz="1200" dirty="0">
                <a:solidFill>
                  <a:srgbClr val="E8BF6A"/>
                </a:solidFill>
              </a:rPr>
              <a:t>&lt;</a:t>
            </a:r>
            <a:r>
              <a:rPr lang="en-US" sz="1200" dirty="0" err="1">
                <a:solidFill>
                  <a:srgbClr val="E8BF6A"/>
                </a:solidFill>
              </a:rPr>
              <a:t>RelativeLayout</a:t>
            </a:r>
            <a:r>
              <a:rPr lang="en-US" sz="1200" dirty="0">
                <a:solidFill>
                  <a:srgbClr val="E8BF6A"/>
                </a:solidFill>
              </a:rPr>
              <a:t> </a:t>
            </a:r>
            <a:r>
              <a:rPr lang="en-US" sz="1200" dirty="0" err="1">
                <a:solidFill>
                  <a:srgbClr val="BABABA"/>
                </a:solidFill>
              </a:rPr>
              <a:t>xmlns:</a:t>
            </a:r>
            <a:r>
              <a:rPr lang="en-US" sz="1200" dirty="0" err="1">
                <a:solidFill>
                  <a:srgbClr val="9876AA"/>
                </a:solidFill>
              </a:rPr>
              <a:t>android</a:t>
            </a:r>
            <a:r>
              <a:rPr lang="en-US" sz="1200" dirty="0">
                <a:solidFill>
                  <a:srgbClr val="BABABA"/>
                </a:solidFill>
              </a:rPr>
              <a:t>=</a:t>
            </a:r>
            <a:r>
              <a:rPr lang="en-US" sz="1200" dirty="0">
                <a:solidFill>
                  <a:srgbClr val="6A8759"/>
                </a:solidFill>
              </a:rPr>
              <a:t>"http://</a:t>
            </a:r>
            <a:r>
              <a:rPr lang="en-US" sz="1200" dirty="0" err="1">
                <a:solidFill>
                  <a:srgbClr val="6A8759"/>
                </a:solidFill>
              </a:rPr>
              <a:t>schemas.android.com</a:t>
            </a:r>
            <a:r>
              <a:rPr lang="en-US" sz="1200" dirty="0">
                <a:solidFill>
                  <a:srgbClr val="6A8759"/>
                </a:solidFill>
              </a:rPr>
              <a:t>/</a:t>
            </a:r>
            <a:r>
              <a:rPr lang="en-US" sz="1200" dirty="0" err="1">
                <a:solidFill>
                  <a:srgbClr val="6A8759"/>
                </a:solidFill>
              </a:rPr>
              <a:t>apk</a:t>
            </a:r>
            <a:r>
              <a:rPr lang="en-US" sz="1200" dirty="0">
                <a:solidFill>
                  <a:srgbClr val="6A8759"/>
                </a:solidFill>
              </a:rPr>
              <a:t>/res/android"</a:t>
            </a:r>
            <a:br>
              <a:rPr lang="en-US" sz="1200" dirty="0">
                <a:solidFill>
                  <a:srgbClr val="6A8759"/>
                </a:solidFill>
              </a:rPr>
            </a:br>
            <a:r>
              <a:rPr lang="en-US" sz="1200" dirty="0">
                <a:solidFill>
                  <a:srgbClr val="6A8759"/>
                </a:solidFill>
              </a:rPr>
              <a:t>    </a:t>
            </a:r>
            <a:r>
              <a:rPr lang="en-US" sz="1200" dirty="0" err="1">
                <a:solidFill>
                  <a:srgbClr val="BABABA"/>
                </a:solidFill>
              </a:rPr>
              <a:t>xmlns:</a:t>
            </a:r>
            <a:r>
              <a:rPr lang="en-US" sz="1200" dirty="0" err="1">
                <a:solidFill>
                  <a:srgbClr val="9876AA"/>
                </a:solidFill>
              </a:rPr>
              <a:t>tools</a:t>
            </a:r>
            <a:r>
              <a:rPr lang="en-US" sz="1200" dirty="0">
                <a:solidFill>
                  <a:srgbClr val="BABABA"/>
                </a:solidFill>
              </a:rPr>
              <a:t>=</a:t>
            </a:r>
            <a:r>
              <a:rPr lang="en-US" sz="1200" dirty="0">
                <a:solidFill>
                  <a:srgbClr val="6A8759"/>
                </a:solidFill>
              </a:rPr>
              <a:t>"http://</a:t>
            </a:r>
            <a:r>
              <a:rPr lang="en-US" sz="1200" dirty="0" err="1">
                <a:solidFill>
                  <a:srgbClr val="6A8759"/>
                </a:solidFill>
              </a:rPr>
              <a:t>schemas.android.com</a:t>
            </a:r>
            <a:r>
              <a:rPr lang="en-US" sz="1200" dirty="0">
                <a:solidFill>
                  <a:srgbClr val="6A8759"/>
                </a:solidFill>
              </a:rPr>
              <a:t>/tools"</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:layout_width</a:t>
            </a:r>
            <a:r>
              <a:rPr lang="en-US" sz="1200" dirty="0">
                <a:solidFill>
                  <a:srgbClr val="BABABA"/>
                </a:solidFill>
              </a:rPr>
              <a:t>=</a:t>
            </a:r>
            <a:r>
              <a:rPr lang="en-US" sz="1200" dirty="0">
                <a:solidFill>
                  <a:srgbClr val="6A8759"/>
                </a:solidFill>
              </a:rPr>
              <a:t>"</a:t>
            </a:r>
            <a:r>
              <a:rPr lang="en-US" sz="1200" dirty="0" err="1">
                <a:solidFill>
                  <a:srgbClr val="6A8759"/>
                </a:solidFill>
              </a:rPr>
              <a:t>match_parent</a:t>
            </a:r>
            <a:r>
              <a:rPr lang="en-US" sz="1200" dirty="0">
                <a:solidFill>
                  <a:srgbClr val="6A8759"/>
                </a:solidFill>
              </a:rPr>
              <a:t>"</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:layout_height</a:t>
            </a:r>
            <a:r>
              <a:rPr lang="en-US" sz="1200" dirty="0">
                <a:solidFill>
                  <a:srgbClr val="BABABA"/>
                </a:solidFill>
              </a:rPr>
              <a:t>=</a:t>
            </a:r>
            <a:r>
              <a:rPr lang="en-US" sz="1200" dirty="0">
                <a:solidFill>
                  <a:srgbClr val="6A8759"/>
                </a:solidFill>
              </a:rPr>
              <a:t>"</a:t>
            </a:r>
            <a:r>
              <a:rPr lang="en-US" sz="1200" dirty="0" err="1">
                <a:solidFill>
                  <a:srgbClr val="6A8759"/>
                </a:solidFill>
              </a:rPr>
              <a:t>match_parent</a:t>
            </a:r>
            <a:r>
              <a:rPr lang="en-US" sz="1200" dirty="0">
                <a:solidFill>
                  <a:srgbClr val="6A8759"/>
                </a:solidFill>
              </a:rPr>
              <a:t>"</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:paddingBottom</a:t>
            </a:r>
            <a:r>
              <a:rPr lang="en-US" sz="1200" dirty="0">
                <a:solidFill>
                  <a:srgbClr val="BABABA"/>
                </a:solidFill>
              </a:rPr>
              <a:t>=</a:t>
            </a:r>
            <a:r>
              <a:rPr lang="en-US" sz="1200" dirty="0">
                <a:solidFill>
                  <a:srgbClr val="6A8759"/>
                </a:solidFill>
              </a:rPr>
              <a:t>"@</a:t>
            </a:r>
            <a:r>
              <a:rPr lang="en-US" sz="1200" dirty="0" err="1">
                <a:solidFill>
                  <a:srgbClr val="6A8759"/>
                </a:solidFill>
              </a:rPr>
              <a:t>dimen</a:t>
            </a:r>
            <a:r>
              <a:rPr lang="en-US" sz="1200" dirty="0">
                <a:solidFill>
                  <a:srgbClr val="6A8759"/>
                </a:solidFill>
              </a:rPr>
              <a:t>/</a:t>
            </a:r>
            <a:r>
              <a:rPr lang="en-US" sz="1200" dirty="0" err="1">
                <a:solidFill>
                  <a:srgbClr val="6A8759"/>
                </a:solidFill>
              </a:rPr>
              <a:t>activity_vertical_margin</a:t>
            </a:r>
            <a:r>
              <a:rPr lang="en-US" sz="1200" dirty="0">
                <a:solidFill>
                  <a:srgbClr val="6A8759"/>
                </a:solidFill>
              </a:rPr>
              <a:t>"</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:paddingLeft</a:t>
            </a:r>
            <a:r>
              <a:rPr lang="en-US" sz="1200" dirty="0">
                <a:solidFill>
                  <a:srgbClr val="BABABA"/>
                </a:solidFill>
              </a:rPr>
              <a:t>=</a:t>
            </a:r>
            <a:r>
              <a:rPr lang="en-US" sz="1200" dirty="0">
                <a:solidFill>
                  <a:srgbClr val="6A8759"/>
                </a:solidFill>
              </a:rPr>
              <a:t>"@</a:t>
            </a:r>
            <a:r>
              <a:rPr lang="en-US" sz="1200" dirty="0" err="1">
                <a:solidFill>
                  <a:srgbClr val="6A8759"/>
                </a:solidFill>
              </a:rPr>
              <a:t>dimen</a:t>
            </a:r>
            <a:r>
              <a:rPr lang="en-US" sz="1200" dirty="0">
                <a:solidFill>
                  <a:srgbClr val="6A8759"/>
                </a:solidFill>
              </a:rPr>
              <a:t>/</a:t>
            </a:r>
            <a:r>
              <a:rPr lang="en-US" sz="1200" dirty="0" err="1">
                <a:solidFill>
                  <a:srgbClr val="6A8759"/>
                </a:solidFill>
              </a:rPr>
              <a:t>activity_horizontal_margin</a:t>
            </a:r>
            <a:r>
              <a:rPr lang="en-US" sz="1200" dirty="0">
                <a:solidFill>
                  <a:srgbClr val="6A8759"/>
                </a:solidFill>
              </a:rPr>
              <a:t>"</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:paddingRight</a:t>
            </a:r>
            <a:r>
              <a:rPr lang="en-US" sz="1200" dirty="0">
                <a:solidFill>
                  <a:srgbClr val="BABABA"/>
                </a:solidFill>
              </a:rPr>
              <a:t>=</a:t>
            </a:r>
            <a:r>
              <a:rPr lang="en-US" sz="1200" dirty="0">
                <a:solidFill>
                  <a:srgbClr val="6A8759"/>
                </a:solidFill>
              </a:rPr>
              <a:t>"@</a:t>
            </a:r>
            <a:r>
              <a:rPr lang="en-US" sz="1200" dirty="0" err="1">
                <a:solidFill>
                  <a:srgbClr val="6A8759"/>
                </a:solidFill>
              </a:rPr>
              <a:t>dimen</a:t>
            </a:r>
            <a:r>
              <a:rPr lang="en-US" sz="1200" dirty="0">
                <a:solidFill>
                  <a:srgbClr val="6A8759"/>
                </a:solidFill>
              </a:rPr>
              <a:t>/</a:t>
            </a:r>
            <a:r>
              <a:rPr lang="en-US" sz="1200" dirty="0" err="1">
                <a:solidFill>
                  <a:srgbClr val="6A8759"/>
                </a:solidFill>
              </a:rPr>
              <a:t>activity_horizontal_margin</a:t>
            </a:r>
            <a:r>
              <a:rPr lang="en-US" sz="1200" dirty="0">
                <a:solidFill>
                  <a:srgbClr val="6A8759"/>
                </a:solidFill>
              </a:rPr>
              <a:t>"</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:paddingTop</a:t>
            </a:r>
            <a:r>
              <a:rPr lang="en-US" sz="1200" dirty="0">
                <a:solidFill>
                  <a:srgbClr val="BABABA"/>
                </a:solidFill>
              </a:rPr>
              <a:t>=</a:t>
            </a:r>
            <a:r>
              <a:rPr lang="en-US" sz="1200" dirty="0">
                <a:solidFill>
                  <a:srgbClr val="6A8759"/>
                </a:solidFill>
              </a:rPr>
              <a:t>"@</a:t>
            </a:r>
            <a:r>
              <a:rPr lang="en-US" sz="1200" dirty="0" err="1">
                <a:solidFill>
                  <a:srgbClr val="6A8759"/>
                </a:solidFill>
              </a:rPr>
              <a:t>dimen</a:t>
            </a:r>
            <a:r>
              <a:rPr lang="en-US" sz="1200" dirty="0">
                <a:solidFill>
                  <a:srgbClr val="6A8759"/>
                </a:solidFill>
              </a:rPr>
              <a:t>/</a:t>
            </a:r>
            <a:r>
              <a:rPr lang="en-US" sz="1200" dirty="0" err="1">
                <a:solidFill>
                  <a:srgbClr val="6A8759"/>
                </a:solidFill>
              </a:rPr>
              <a:t>activity_vertical_margin</a:t>
            </a:r>
            <a:r>
              <a:rPr lang="en-US" sz="1200" dirty="0">
                <a:solidFill>
                  <a:srgbClr val="6A8759"/>
                </a:solidFill>
              </a:rPr>
              <a:t>"</a:t>
            </a:r>
            <a:br>
              <a:rPr lang="en-US" sz="1200" dirty="0">
                <a:solidFill>
                  <a:srgbClr val="6A8759"/>
                </a:solidFill>
              </a:rPr>
            </a:br>
            <a:r>
              <a:rPr lang="en-US" sz="1200" dirty="0">
                <a:solidFill>
                  <a:srgbClr val="6A8759"/>
                </a:solidFill>
              </a:rPr>
              <a:t>    </a:t>
            </a:r>
            <a:r>
              <a:rPr lang="en-US" sz="1200" dirty="0" err="1">
                <a:solidFill>
                  <a:srgbClr val="9876AA"/>
                </a:solidFill>
              </a:rPr>
              <a:t>tools</a:t>
            </a:r>
            <a:r>
              <a:rPr lang="en-US" sz="1200" dirty="0" err="1">
                <a:solidFill>
                  <a:srgbClr val="BABABA"/>
                </a:solidFill>
              </a:rPr>
              <a:t>:context</a:t>
            </a:r>
            <a:r>
              <a:rPr lang="en-US" sz="1200" dirty="0">
                <a:solidFill>
                  <a:srgbClr val="BABABA"/>
                </a:solidFill>
              </a:rPr>
              <a:t>=</a:t>
            </a:r>
            <a:r>
              <a:rPr lang="en-US" sz="1200" dirty="0">
                <a:solidFill>
                  <a:srgbClr val="6A8759"/>
                </a:solidFill>
              </a:rPr>
              <a:t>"</a:t>
            </a:r>
            <a:r>
              <a:rPr lang="en-US" sz="1200" dirty="0" err="1">
                <a:solidFill>
                  <a:srgbClr val="6A8759"/>
                </a:solidFill>
              </a:rPr>
              <a:t>MainActivity</a:t>
            </a:r>
            <a:r>
              <a:rPr lang="en-US" sz="1200" dirty="0">
                <a:solidFill>
                  <a:srgbClr val="6A8759"/>
                </a:solidFill>
              </a:rPr>
              <a:t>"</a:t>
            </a:r>
            <a:r>
              <a:rPr lang="en-US" sz="1200" dirty="0">
                <a:solidFill>
                  <a:srgbClr val="E8BF6A"/>
                </a:solidFill>
              </a:rPr>
              <a:t>&gt;</a:t>
            </a:r>
            <a:br>
              <a:rPr lang="en-US" sz="1200" dirty="0">
                <a:solidFill>
                  <a:srgbClr val="E8BF6A"/>
                </a:solidFill>
              </a:rPr>
            </a:br>
            <a:br>
              <a:rPr lang="en-US" sz="1200" dirty="0">
                <a:solidFill>
                  <a:srgbClr val="E8BF6A"/>
                </a:solidFill>
              </a:rPr>
            </a:br>
            <a:r>
              <a:rPr lang="en-US" sz="1200" dirty="0">
                <a:solidFill>
                  <a:srgbClr val="E8BF6A"/>
                </a:solidFill>
              </a:rPr>
              <a:t>    &lt;</a:t>
            </a:r>
            <a:r>
              <a:rPr lang="en-US" sz="1200" dirty="0" err="1">
                <a:solidFill>
                  <a:srgbClr val="E8BF6A"/>
                </a:solidFill>
              </a:rPr>
              <a:t>TextView</a:t>
            </a:r>
            <a:br>
              <a:rPr lang="en-US" sz="1200" dirty="0">
                <a:solidFill>
                  <a:srgbClr val="E8BF6A"/>
                </a:solidFill>
              </a:rPr>
            </a:br>
            <a:r>
              <a:rPr lang="en-US" sz="1200" dirty="0">
                <a:solidFill>
                  <a:srgbClr val="E8BF6A"/>
                </a:solidFill>
              </a:rPr>
              <a:t>        </a:t>
            </a:r>
            <a:r>
              <a:rPr lang="en-US" sz="1200" dirty="0" err="1">
                <a:solidFill>
                  <a:srgbClr val="9876AA"/>
                </a:solidFill>
              </a:rPr>
              <a:t>android</a:t>
            </a:r>
            <a:r>
              <a:rPr lang="en-US" sz="1200" dirty="0" err="1">
                <a:solidFill>
                  <a:srgbClr val="BABABA"/>
                </a:solidFill>
              </a:rPr>
              <a:t>:id</a:t>
            </a:r>
            <a:r>
              <a:rPr lang="en-US" sz="1200" dirty="0">
                <a:solidFill>
                  <a:srgbClr val="BABABA"/>
                </a:solidFill>
              </a:rPr>
              <a:t>=</a:t>
            </a:r>
            <a:r>
              <a:rPr lang="en-US" sz="1200" dirty="0">
                <a:solidFill>
                  <a:srgbClr val="6A8759"/>
                </a:solidFill>
              </a:rPr>
              <a:t>"@+id/textView1"</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:layout_width</a:t>
            </a:r>
            <a:r>
              <a:rPr lang="en-US" sz="1200" dirty="0">
                <a:solidFill>
                  <a:srgbClr val="BABABA"/>
                </a:solidFill>
              </a:rPr>
              <a:t>=</a:t>
            </a:r>
            <a:r>
              <a:rPr lang="en-US" sz="1200" dirty="0">
                <a:solidFill>
                  <a:srgbClr val="6A8759"/>
                </a:solidFill>
              </a:rPr>
              <a:t>"</a:t>
            </a:r>
            <a:r>
              <a:rPr lang="en-US" sz="1200" dirty="0" err="1">
                <a:solidFill>
                  <a:srgbClr val="6A8759"/>
                </a:solidFill>
              </a:rPr>
              <a:t>wrap_content</a:t>
            </a:r>
            <a:r>
              <a:rPr lang="en-US" sz="1200" dirty="0">
                <a:solidFill>
                  <a:srgbClr val="6A8759"/>
                </a:solidFill>
              </a:rPr>
              <a:t>"</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:layout_height</a:t>
            </a:r>
            <a:r>
              <a:rPr lang="en-US" sz="1200" dirty="0">
                <a:solidFill>
                  <a:srgbClr val="BABABA"/>
                </a:solidFill>
              </a:rPr>
              <a:t>=</a:t>
            </a:r>
            <a:r>
              <a:rPr lang="en-US" sz="1200" dirty="0">
                <a:solidFill>
                  <a:srgbClr val="6A8759"/>
                </a:solidFill>
              </a:rPr>
              <a:t>"</a:t>
            </a:r>
            <a:r>
              <a:rPr lang="en-US" sz="1200" dirty="0" err="1">
                <a:solidFill>
                  <a:srgbClr val="6A8759"/>
                </a:solidFill>
              </a:rPr>
              <a:t>wrap_content</a:t>
            </a:r>
            <a:r>
              <a:rPr lang="en-US" sz="1200" dirty="0">
                <a:solidFill>
                  <a:srgbClr val="6A8759"/>
                </a:solidFill>
              </a:rPr>
              <a:t>"</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:text</a:t>
            </a:r>
            <a:r>
              <a:rPr lang="en-US" sz="1200" dirty="0">
                <a:solidFill>
                  <a:srgbClr val="BABABA"/>
                </a:solidFill>
              </a:rPr>
              <a:t>=</a:t>
            </a:r>
            <a:r>
              <a:rPr lang="en-US" sz="1200" dirty="0">
                <a:solidFill>
                  <a:srgbClr val="6A8759"/>
                </a:solidFill>
              </a:rPr>
              <a:t>"Notification Example"</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:layout_alignParentTop</a:t>
            </a:r>
            <a:r>
              <a:rPr lang="en-US" sz="1200" dirty="0">
                <a:solidFill>
                  <a:srgbClr val="BABABA"/>
                </a:solidFill>
              </a:rPr>
              <a:t>=</a:t>
            </a:r>
            <a:r>
              <a:rPr lang="en-US" sz="1200" dirty="0">
                <a:solidFill>
                  <a:srgbClr val="6A8759"/>
                </a:solidFill>
              </a:rPr>
              <a:t>"true"</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:layout_centerHorizontal</a:t>
            </a:r>
            <a:r>
              <a:rPr lang="en-US" sz="1200" dirty="0">
                <a:solidFill>
                  <a:srgbClr val="BABABA"/>
                </a:solidFill>
              </a:rPr>
              <a:t>=</a:t>
            </a:r>
            <a:r>
              <a:rPr lang="en-US" sz="1200" dirty="0">
                <a:solidFill>
                  <a:srgbClr val="6A8759"/>
                </a:solidFill>
              </a:rPr>
              <a:t>"true"</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:textSize</a:t>
            </a:r>
            <a:r>
              <a:rPr lang="en-US" sz="1200" dirty="0">
                <a:solidFill>
                  <a:srgbClr val="BABABA"/>
                </a:solidFill>
              </a:rPr>
              <a:t>=</a:t>
            </a:r>
            <a:r>
              <a:rPr lang="en-US" sz="1200" dirty="0">
                <a:solidFill>
                  <a:srgbClr val="6A8759"/>
                </a:solidFill>
              </a:rPr>
              <a:t>"30dp" </a:t>
            </a:r>
            <a:r>
              <a:rPr lang="en-US" sz="1200" dirty="0">
                <a:solidFill>
                  <a:srgbClr val="E8BF6A"/>
                </a:solidFill>
              </a:rPr>
              <a:t>/&gt;    </a:t>
            </a:r>
            <a:endParaRPr lang="en-US" sz="1200" dirty="0"/>
          </a:p>
        </p:txBody>
      </p:sp>
      <p:sp>
        <p:nvSpPr>
          <p:cNvPr id="4" name="Rectangle 3">
            <a:extLst>
              <a:ext uri="{FF2B5EF4-FFF2-40B4-BE49-F238E27FC236}">
                <a16:creationId xmlns:a16="http://schemas.microsoft.com/office/drawing/2014/main" id="{14E24408-5FB9-DC48-B007-9512F96654C3}"/>
              </a:ext>
            </a:extLst>
          </p:cNvPr>
          <p:cNvSpPr/>
          <p:nvPr/>
        </p:nvSpPr>
        <p:spPr>
          <a:xfrm>
            <a:off x="4836650" y="581820"/>
            <a:ext cx="4037452" cy="5632311"/>
          </a:xfrm>
          <a:prstGeom prst="rect">
            <a:avLst/>
          </a:prstGeom>
          <a:ln>
            <a:solidFill>
              <a:schemeClr val="accent1"/>
            </a:solidFill>
          </a:ln>
        </p:spPr>
        <p:txBody>
          <a:bodyPr wrap="square">
            <a:spAutoFit/>
          </a:bodyPr>
          <a:lstStyle/>
          <a:p>
            <a:r>
              <a:rPr lang="en-US" sz="1200" dirty="0">
                <a:solidFill>
                  <a:srgbClr val="E8BF6A"/>
                </a:solidFill>
              </a:rPr>
              <a:t>&lt;</a:t>
            </a:r>
            <a:r>
              <a:rPr lang="en-US" sz="1200" dirty="0" err="1">
                <a:solidFill>
                  <a:srgbClr val="E8BF6A"/>
                </a:solidFill>
              </a:rPr>
              <a:t>TextView</a:t>
            </a:r>
            <a:br>
              <a:rPr lang="en-US" sz="1200" dirty="0">
                <a:solidFill>
                  <a:srgbClr val="E8BF6A"/>
                </a:solidFill>
              </a:rPr>
            </a:br>
            <a:r>
              <a:rPr lang="en-US" sz="1200" dirty="0">
                <a:solidFill>
                  <a:srgbClr val="E8BF6A"/>
                </a:solidFill>
              </a:rPr>
              <a:t>        </a:t>
            </a:r>
            <a:r>
              <a:rPr lang="en-US" sz="1200" dirty="0" err="1">
                <a:solidFill>
                  <a:srgbClr val="9876AA"/>
                </a:solidFill>
              </a:rPr>
              <a:t>android</a:t>
            </a:r>
            <a:r>
              <a:rPr lang="en-US" sz="1200" dirty="0" err="1">
                <a:solidFill>
                  <a:srgbClr val="BABABA"/>
                </a:solidFill>
              </a:rPr>
              <a:t>:id</a:t>
            </a:r>
            <a:r>
              <a:rPr lang="en-US" sz="1200" dirty="0">
                <a:solidFill>
                  <a:srgbClr val="BABABA"/>
                </a:solidFill>
              </a:rPr>
              <a:t>=</a:t>
            </a:r>
            <a:r>
              <a:rPr lang="en-US" sz="1200" dirty="0">
                <a:solidFill>
                  <a:srgbClr val="6A8759"/>
                </a:solidFill>
              </a:rPr>
              <a:t>"@+id/textView2"</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:layout_width</a:t>
            </a:r>
            <a:r>
              <a:rPr lang="en-US" sz="1200" dirty="0">
                <a:solidFill>
                  <a:srgbClr val="BABABA"/>
                </a:solidFill>
              </a:rPr>
              <a:t>=</a:t>
            </a:r>
            <a:r>
              <a:rPr lang="en-US" sz="1200" dirty="0">
                <a:solidFill>
                  <a:srgbClr val="6A8759"/>
                </a:solidFill>
              </a:rPr>
              <a:t>"</a:t>
            </a:r>
            <a:r>
              <a:rPr lang="en-US" sz="1200" dirty="0" err="1">
                <a:solidFill>
                  <a:srgbClr val="6A8759"/>
                </a:solidFill>
              </a:rPr>
              <a:t>wrap_content</a:t>
            </a:r>
            <a:r>
              <a:rPr lang="en-US" sz="1200" dirty="0">
                <a:solidFill>
                  <a:srgbClr val="6A8759"/>
                </a:solidFill>
              </a:rPr>
              <a:t>"</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:layout_height</a:t>
            </a:r>
            <a:r>
              <a:rPr lang="en-US" sz="1200" dirty="0">
                <a:solidFill>
                  <a:srgbClr val="BABABA"/>
                </a:solidFill>
              </a:rPr>
              <a:t>=</a:t>
            </a:r>
            <a:r>
              <a:rPr lang="en-US" sz="1200" dirty="0">
                <a:solidFill>
                  <a:srgbClr val="6A8759"/>
                </a:solidFill>
              </a:rPr>
              <a:t>"</a:t>
            </a:r>
            <a:r>
              <a:rPr lang="en-US" sz="1200" dirty="0" err="1">
                <a:solidFill>
                  <a:srgbClr val="6A8759"/>
                </a:solidFill>
              </a:rPr>
              <a:t>wrap_content</a:t>
            </a:r>
            <a:r>
              <a:rPr lang="en-US" sz="1200" dirty="0">
                <a:solidFill>
                  <a:srgbClr val="6A8759"/>
                </a:solidFill>
              </a:rPr>
              <a:t>"</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:text</a:t>
            </a:r>
            <a:r>
              <a:rPr lang="en-US" sz="1200" dirty="0">
                <a:solidFill>
                  <a:srgbClr val="BABABA"/>
                </a:solidFill>
              </a:rPr>
              <a:t>=</a:t>
            </a:r>
            <a:r>
              <a:rPr lang="en-US" sz="1200" dirty="0">
                <a:solidFill>
                  <a:srgbClr val="6A8759"/>
                </a:solidFill>
              </a:rPr>
              <a:t>"CSU CIS 470"</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:textColor</a:t>
            </a:r>
            <a:r>
              <a:rPr lang="en-US" sz="1200" dirty="0">
                <a:solidFill>
                  <a:srgbClr val="BABABA"/>
                </a:solidFill>
              </a:rPr>
              <a:t>=</a:t>
            </a:r>
            <a:r>
              <a:rPr lang="en-US" sz="1200" dirty="0">
                <a:solidFill>
                  <a:srgbClr val="6A8759"/>
                </a:solidFill>
              </a:rPr>
              <a:t>"#ff87ff09"</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:textSize</a:t>
            </a:r>
            <a:r>
              <a:rPr lang="en-US" sz="1200" dirty="0">
                <a:solidFill>
                  <a:srgbClr val="BABABA"/>
                </a:solidFill>
              </a:rPr>
              <a:t>=</a:t>
            </a:r>
            <a:r>
              <a:rPr lang="en-US" sz="1200" dirty="0">
                <a:solidFill>
                  <a:srgbClr val="6A8759"/>
                </a:solidFill>
              </a:rPr>
              <a:t>"30dp"</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:layout_below</a:t>
            </a:r>
            <a:r>
              <a:rPr lang="en-US" sz="1200" dirty="0">
                <a:solidFill>
                  <a:srgbClr val="BABABA"/>
                </a:solidFill>
              </a:rPr>
              <a:t>=</a:t>
            </a:r>
            <a:r>
              <a:rPr lang="en-US" sz="1200" dirty="0">
                <a:solidFill>
                  <a:srgbClr val="6A8759"/>
                </a:solidFill>
              </a:rPr>
              <a:t>"@+id/textView1"</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:layout_centerHorizontal</a:t>
            </a:r>
            <a:r>
              <a:rPr lang="en-US" sz="1200" dirty="0">
                <a:solidFill>
                  <a:srgbClr val="BABABA"/>
                </a:solidFill>
              </a:rPr>
              <a:t>=</a:t>
            </a:r>
            <a:r>
              <a:rPr lang="en-US" sz="1200" dirty="0">
                <a:solidFill>
                  <a:srgbClr val="6A8759"/>
                </a:solidFill>
              </a:rPr>
              <a:t>"true"</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:layout_marginTop</a:t>
            </a:r>
            <a:r>
              <a:rPr lang="en-US" sz="1200" dirty="0">
                <a:solidFill>
                  <a:srgbClr val="BABABA"/>
                </a:solidFill>
              </a:rPr>
              <a:t>=</a:t>
            </a:r>
            <a:r>
              <a:rPr lang="en-US" sz="1200" dirty="0">
                <a:solidFill>
                  <a:srgbClr val="6A8759"/>
                </a:solidFill>
              </a:rPr>
              <a:t>"48dp" </a:t>
            </a:r>
            <a:r>
              <a:rPr lang="en-US" sz="1200" dirty="0">
                <a:solidFill>
                  <a:srgbClr val="E8BF6A"/>
                </a:solidFill>
              </a:rPr>
              <a:t>/&gt; </a:t>
            </a:r>
          </a:p>
          <a:p>
            <a:endParaRPr lang="en-US" sz="1200" dirty="0">
              <a:solidFill>
                <a:srgbClr val="E8BF6A"/>
              </a:solidFill>
            </a:endParaRPr>
          </a:p>
          <a:p>
            <a:r>
              <a:rPr lang="en-US" sz="1200" dirty="0">
                <a:solidFill>
                  <a:srgbClr val="E8BF6A"/>
                </a:solidFill>
              </a:rPr>
              <a:t>&lt;</a:t>
            </a:r>
            <a:r>
              <a:rPr lang="en-US" sz="1200" dirty="0" err="1">
                <a:solidFill>
                  <a:srgbClr val="E8BF6A"/>
                </a:solidFill>
              </a:rPr>
              <a:t>ImageButton</a:t>
            </a:r>
            <a:br>
              <a:rPr lang="en-US" sz="1200" dirty="0">
                <a:solidFill>
                  <a:srgbClr val="E8BF6A"/>
                </a:solidFill>
              </a:rPr>
            </a:br>
            <a:r>
              <a:rPr lang="en-US" sz="1200" dirty="0">
                <a:solidFill>
                  <a:srgbClr val="E8BF6A"/>
                </a:solidFill>
              </a:rPr>
              <a:t>        </a:t>
            </a:r>
            <a:r>
              <a:rPr lang="en-US" sz="1200" dirty="0" err="1">
                <a:solidFill>
                  <a:srgbClr val="9876AA"/>
                </a:solidFill>
              </a:rPr>
              <a:t>android</a:t>
            </a:r>
            <a:r>
              <a:rPr lang="en-US" sz="1200" dirty="0" err="1">
                <a:solidFill>
                  <a:srgbClr val="BABABA"/>
                </a:solidFill>
              </a:rPr>
              <a:t>:layout_width</a:t>
            </a:r>
            <a:r>
              <a:rPr lang="en-US" sz="1200" dirty="0">
                <a:solidFill>
                  <a:srgbClr val="BABABA"/>
                </a:solidFill>
              </a:rPr>
              <a:t>=</a:t>
            </a:r>
            <a:r>
              <a:rPr lang="en-US" sz="1200" dirty="0">
                <a:solidFill>
                  <a:srgbClr val="6A8759"/>
                </a:solidFill>
              </a:rPr>
              <a:t>"</a:t>
            </a:r>
            <a:r>
              <a:rPr lang="en-US" sz="1200" dirty="0" err="1">
                <a:solidFill>
                  <a:srgbClr val="6A8759"/>
                </a:solidFill>
              </a:rPr>
              <a:t>wrap_content</a:t>
            </a:r>
            <a:r>
              <a:rPr lang="en-US" sz="1200" dirty="0">
                <a:solidFill>
                  <a:srgbClr val="6A8759"/>
                </a:solidFill>
              </a:rPr>
              <a:t>"</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:layout_height</a:t>
            </a:r>
            <a:r>
              <a:rPr lang="en-US" sz="1200" dirty="0">
                <a:solidFill>
                  <a:srgbClr val="BABABA"/>
                </a:solidFill>
              </a:rPr>
              <a:t>=</a:t>
            </a:r>
            <a:r>
              <a:rPr lang="en-US" sz="1200" dirty="0">
                <a:solidFill>
                  <a:srgbClr val="6A8759"/>
                </a:solidFill>
              </a:rPr>
              <a:t>"100dp"</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:id</a:t>
            </a:r>
            <a:r>
              <a:rPr lang="en-US" sz="1200" dirty="0">
                <a:solidFill>
                  <a:srgbClr val="BABABA"/>
                </a:solidFill>
              </a:rPr>
              <a:t>=</a:t>
            </a:r>
            <a:r>
              <a:rPr lang="en-US" sz="1200" dirty="0">
                <a:solidFill>
                  <a:srgbClr val="6A8759"/>
                </a:solidFill>
              </a:rPr>
              <a:t>"@+id/</a:t>
            </a:r>
            <a:r>
              <a:rPr lang="en-US" sz="1200" dirty="0" err="1">
                <a:solidFill>
                  <a:srgbClr val="6A8759"/>
                </a:solidFill>
              </a:rPr>
              <a:t>imageButton</a:t>
            </a:r>
            <a:r>
              <a:rPr lang="en-US" sz="1200" dirty="0">
                <a:solidFill>
                  <a:srgbClr val="6A8759"/>
                </a:solidFill>
              </a:rPr>
              <a:t>"</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:src</a:t>
            </a:r>
            <a:r>
              <a:rPr lang="en-US" sz="1200" dirty="0">
                <a:solidFill>
                  <a:srgbClr val="BABABA"/>
                </a:solidFill>
              </a:rPr>
              <a:t>=</a:t>
            </a:r>
            <a:r>
              <a:rPr lang="en-US" sz="1200" dirty="0">
                <a:solidFill>
                  <a:srgbClr val="6A8759"/>
                </a:solidFill>
              </a:rPr>
              <a:t>"@drawable/</a:t>
            </a:r>
            <a:r>
              <a:rPr lang="en-US" sz="1200" dirty="0" err="1">
                <a:solidFill>
                  <a:srgbClr val="6A8759"/>
                </a:solidFill>
              </a:rPr>
              <a:t>abc</a:t>
            </a:r>
            <a:r>
              <a:rPr lang="en-US" sz="1200" dirty="0">
                <a:solidFill>
                  <a:srgbClr val="6A8759"/>
                </a:solidFill>
              </a:rPr>
              <a:t>"</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:layout_below</a:t>
            </a:r>
            <a:r>
              <a:rPr lang="en-US" sz="1200" dirty="0">
                <a:solidFill>
                  <a:srgbClr val="BABABA"/>
                </a:solidFill>
              </a:rPr>
              <a:t>=</a:t>
            </a:r>
            <a:r>
              <a:rPr lang="en-US" sz="1200" dirty="0">
                <a:solidFill>
                  <a:srgbClr val="6A8759"/>
                </a:solidFill>
              </a:rPr>
              <a:t>"@+id/textView2"</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:layout_centerHorizontal</a:t>
            </a:r>
            <a:r>
              <a:rPr lang="en-US" sz="1200" dirty="0">
                <a:solidFill>
                  <a:srgbClr val="BABABA"/>
                </a:solidFill>
              </a:rPr>
              <a:t>=</a:t>
            </a:r>
            <a:r>
              <a:rPr lang="en-US" sz="1200" dirty="0">
                <a:solidFill>
                  <a:srgbClr val="6A8759"/>
                </a:solidFill>
              </a:rPr>
              <a:t>"true"</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:layout_marginTop</a:t>
            </a:r>
            <a:r>
              <a:rPr lang="en-US" sz="1200" dirty="0">
                <a:solidFill>
                  <a:srgbClr val="BABABA"/>
                </a:solidFill>
              </a:rPr>
              <a:t>=</a:t>
            </a:r>
            <a:r>
              <a:rPr lang="en-US" sz="1200" dirty="0">
                <a:solidFill>
                  <a:srgbClr val="6A8759"/>
                </a:solidFill>
              </a:rPr>
              <a:t>"42dp" </a:t>
            </a:r>
            <a:r>
              <a:rPr lang="en-US" sz="1200" dirty="0">
                <a:solidFill>
                  <a:srgbClr val="E8BF6A"/>
                </a:solidFill>
              </a:rPr>
              <a:t>/&gt;</a:t>
            </a:r>
            <a:br>
              <a:rPr lang="en-US" sz="1200" dirty="0">
                <a:solidFill>
                  <a:srgbClr val="E8BF6A"/>
                </a:solidFill>
              </a:rPr>
            </a:br>
            <a:br>
              <a:rPr lang="en-US" sz="1200" dirty="0">
                <a:solidFill>
                  <a:srgbClr val="E8BF6A"/>
                </a:solidFill>
              </a:rPr>
            </a:br>
            <a:r>
              <a:rPr lang="en-US" sz="1200" dirty="0">
                <a:solidFill>
                  <a:srgbClr val="E8BF6A"/>
                </a:solidFill>
              </a:rPr>
              <a:t>    &lt;Button</a:t>
            </a:r>
            <a:br>
              <a:rPr lang="en-US" sz="1200" dirty="0">
                <a:solidFill>
                  <a:srgbClr val="E8BF6A"/>
                </a:solidFill>
              </a:rPr>
            </a:br>
            <a:r>
              <a:rPr lang="en-US" sz="1200" dirty="0">
                <a:solidFill>
                  <a:srgbClr val="E8BF6A"/>
                </a:solidFill>
              </a:rPr>
              <a:t>        </a:t>
            </a:r>
            <a:r>
              <a:rPr lang="en-US" sz="1200" dirty="0" err="1">
                <a:solidFill>
                  <a:srgbClr val="9876AA"/>
                </a:solidFill>
              </a:rPr>
              <a:t>android</a:t>
            </a:r>
            <a:r>
              <a:rPr lang="en-US" sz="1200" dirty="0" err="1">
                <a:solidFill>
                  <a:srgbClr val="BABABA"/>
                </a:solidFill>
              </a:rPr>
              <a:t>:layout_width</a:t>
            </a:r>
            <a:r>
              <a:rPr lang="en-US" sz="1200" dirty="0">
                <a:solidFill>
                  <a:srgbClr val="BABABA"/>
                </a:solidFill>
              </a:rPr>
              <a:t>=</a:t>
            </a:r>
            <a:r>
              <a:rPr lang="en-US" sz="1200" dirty="0">
                <a:solidFill>
                  <a:srgbClr val="6A8759"/>
                </a:solidFill>
              </a:rPr>
              <a:t>"</a:t>
            </a:r>
            <a:r>
              <a:rPr lang="en-US" sz="1200" dirty="0" err="1">
                <a:solidFill>
                  <a:srgbClr val="6A8759"/>
                </a:solidFill>
              </a:rPr>
              <a:t>wrap_content</a:t>
            </a:r>
            <a:r>
              <a:rPr lang="en-US" sz="1200" dirty="0">
                <a:solidFill>
                  <a:srgbClr val="6A8759"/>
                </a:solidFill>
              </a:rPr>
              <a:t>"</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:layout_height</a:t>
            </a:r>
            <a:r>
              <a:rPr lang="en-US" sz="1200" dirty="0">
                <a:solidFill>
                  <a:srgbClr val="BABABA"/>
                </a:solidFill>
              </a:rPr>
              <a:t>=</a:t>
            </a:r>
            <a:r>
              <a:rPr lang="en-US" sz="1200" dirty="0">
                <a:solidFill>
                  <a:srgbClr val="6A8759"/>
                </a:solidFill>
              </a:rPr>
              <a:t>"</a:t>
            </a:r>
            <a:r>
              <a:rPr lang="en-US" sz="1200" dirty="0" err="1">
                <a:solidFill>
                  <a:srgbClr val="6A8759"/>
                </a:solidFill>
              </a:rPr>
              <a:t>wrap_content</a:t>
            </a:r>
            <a:r>
              <a:rPr lang="en-US" sz="1200" dirty="0">
                <a:solidFill>
                  <a:srgbClr val="6A8759"/>
                </a:solidFill>
              </a:rPr>
              <a:t>"</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:text</a:t>
            </a:r>
            <a:r>
              <a:rPr lang="en-US" sz="1200" dirty="0">
                <a:solidFill>
                  <a:srgbClr val="BABABA"/>
                </a:solidFill>
              </a:rPr>
              <a:t>=</a:t>
            </a:r>
            <a:r>
              <a:rPr lang="en-US" sz="1200" dirty="0">
                <a:solidFill>
                  <a:srgbClr val="6A8759"/>
                </a:solidFill>
              </a:rPr>
              <a:t>"Notification"</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:id</a:t>
            </a:r>
            <a:r>
              <a:rPr lang="en-US" sz="1200" dirty="0">
                <a:solidFill>
                  <a:srgbClr val="BABABA"/>
                </a:solidFill>
              </a:rPr>
              <a:t>=</a:t>
            </a:r>
            <a:r>
              <a:rPr lang="en-US" sz="1200" dirty="0">
                <a:solidFill>
                  <a:srgbClr val="6A8759"/>
                </a:solidFill>
              </a:rPr>
              <a:t>"@+id/button"</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:layout_marginTop</a:t>
            </a:r>
            <a:r>
              <a:rPr lang="en-US" sz="1200" dirty="0">
                <a:solidFill>
                  <a:srgbClr val="BABABA"/>
                </a:solidFill>
              </a:rPr>
              <a:t>=</a:t>
            </a:r>
            <a:r>
              <a:rPr lang="en-US" sz="1200" dirty="0">
                <a:solidFill>
                  <a:srgbClr val="6A8759"/>
                </a:solidFill>
              </a:rPr>
              <a:t>"62dp"</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:layout_below</a:t>
            </a:r>
            <a:r>
              <a:rPr lang="en-US" sz="1200" dirty="0">
                <a:solidFill>
                  <a:srgbClr val="BABABA"/>
                </a:solidFill>
              </a:rPr>
              <a:t>=</a:t>
            </a:r>
            <a:r>
              <a:rPr lang="en-US" sz="1200" dirty="0">
                <a:solidFill>
                  <a:srgbClr val="6A8759"/>
                </a:solidFill>
              </a:rPr>
              <a:t>"@+id/</a:t>
            </a:r>
            <a:r>
              <a:rPr lang="en-US" sz="1200" dirty="0" err="1">
                <a:solidFill>
                  <a:srgbClr val="6A8759"/>
                </a:solidFill>
              </a:rPr>
              <a:t>imageButton</a:t>
            </a:r>
            <a:r>
              <a:rPr lang="en-US" sz="1200" dirty="0">
                <a:solidFill>
                  <a:srgbClr val="6A8759"/>
                </a:solidFill>
              </a:rPr>
              <a:t>"</a:t>
            </a:r>
            <a:br>
              <a:rPr lang="en-US" sz="1200" dirty="0">
                <a:solidFill>
                  <a:srgbClr val="6A8759"/>
                </a:solidFill>
              </a:rPr>
            </a:br>
            <a:r>
              <a:rPr lang="en-US" sz="1200" dirty="0">
                <a:solidFill>
                  <a:srgbClr val="6A8759"/>
                </a:solidFill>
              </a:rPr>
              <a:t>        </a:t>
            </a:r>
            <a:r>
              <a:rPr lang="en-US" sz="1200" dirty="0" err="1">
                <a:solidFill>
                  <a:srgbClr val="9876AA"/>
                </a:solidFill>
              </a:rPr>
              <a:t>android</a:t>
            </a:r>
            <a:r>
              <a:rPr lang="en-US" sz="1200" dirty="0" err="1">
                <a:solidFill>
                  <a:srgbClr val="BABABA"/>
                </a:solidFill>
              </a:rPr>
              <a:t>:layout_centerHorizontal</a:t>
            </a:r>
            <a:r>
              <a:rPr lang="en-US" sz="1200" dirty="0">
                <a:solidFill>
                  <a:srgbClr val="BABABA"/>
                </a:solidFill>
              </a:rPr>
              <a:t>=</a:t>
            </a:r>
            <a:r>
              <a:rPr lang="en-US" sz="1200" dirty="0">
                <a:solidFill>
                  <a:srgbClr val="6A8759"/>
                </a:solidFill>
              </a:rPr>
              <a:t>"true" </a:t>
            </a:r>
            <a:r>
              <a:rPr lang="en-US" sz="1200" dirty="0">
                <a:solidFill>
                  <a:srgbClr val="E8BF6A"/>
                </a:solidFill>
              </a:rPr>
              <a:t>/&gt;</a:t>
            </a:r>
            <a:br>
              <a:rPr lang="en-US" sz="1200" dirty="0">
                <a:solidFill>
                  <a:srgbClr val="E8BF6A"/>
                </a:solidFill>
              </a:rPr>
            </a:br>
            <a:br>
              <a:rPr lang="en-US" sz="1200" dirty="0">
                <a:solidFill>
                  <a:srgbClr val="E8BF6A"/>
                </a:solidFill>
              </a:rPr>
            </a:br>
            <a:r>
              <a:rPr lang="en-US" sz="1200" dirty="0">
                <a:solidFill>
                  <a:srgbClr val="E8BF6A"/>
                </a:solidFill>
              </a:rPr>
              <a:t>&lt;/</a:t>
            </a:r>
            <a:r>
              <a:rPr lang="en-US" sz="1200" dirty="0" err="1">
                <a:solidFill>
                  <a:srgbClr val="E8BF6A"/>
                </a:solidFill>
              </a:rPr>
              <a:t>RelativeLayout</a:t>
            </a:r>
            <a:r>
              <a:rPr lang="en-US" sz="1200" dirty="0">
                <a:solidFill>
                  <a:srgbClr val="E8BF6A"/>
                </a:solidFill>
              </a:rPr>
              <a:t>&gt;</a:t>
            </a:r>
            <a:endParaRPr lang="en-US" sz="1200" dirty="0"/>
          </a:p>
        </p:txBody>
      </p:sp>
    </p:spTree>
    <p:extLst>
      <p:ext uri="{BB962C8B-B14F-4D97-AF65-F5344CB8AC3E}">
        <p14:creationId xmlns:p14="http://schemas.microsoft.com/office/powerpoint/2010/main" val="3258479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Date Placeholder 1">
            <a:extLst>
              <a:ext uri="{FF2B5EF4-FFF2-40B4-BE49-F238E27FC236}">
                <a16:creationId xmlns:a16="http://schemas.microsoft.com/office/drawing/2014/main" id="{4503AF8D-E110-2F4A-8D15-5BC5D80601F9}"/>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B5FE1C3-C981-C14E-A74C-8E39046BBCE7}" type="datetime1">
              <a:rPr lang="en-US" altLang="en-US" smtClean="0">
                <a:latin typeface="Garamond" panose="02020404030301010803" pitchFamily="18" charset="0"/>
              </a:rPr>
              <a:pPr/>
              <a:t>3/24/21</a:t>
            </a:fld>
            <a:endParaRPr lang="en-US" altLang="en-US">
              <a:latin typeface="Garamond" panose="02020404030301010803" pitchFamily="18" charset="0"/>
            </a:endParaRPr>
          </a:p>
        </p:txBody>
      </p:sp>
      <p:sp>
        <p:nvSpPr>
          <p:cNvPr id="33794" name="Footer Placeholder 2">
            <a:extLst>
              <a:ext uri="{FF2B5EF4-FFF2-40B4-BE49-F238E27FC236}">
                <a16:creationId xmlns:a16="http://schemas.microsoft.com/office/drawing/2014/main" id="{862BD4D4-82CB-D444-BFF7-85C901DF87B7}"/>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33795" name="Slide Number Placeholder 3">
            <a:extLst>
              <a:ext uri="{FF2B5EF4-FFF2-40B4-BE49-F238E27FC236}">
                <a16:creationId xmlns:a16="http://schemas.microsoft.com/office/drawing/2014/main" id="{3FD200B6-6557-5346-8EF1-C392AEADAC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849DDD8-5C71-CB46-B0A3-6D2116CEC6E8}" type="slidenum">
              <a:rPr lang="en-US" altLang="en-US" smtClean="0">
                <a:latin typeface="Garamond" panose="02020404030301010803" pitchFamily="18" charset="0"/>
              </a:rPr>
              <a:pPr/>
              <a:t>26</a:t>
            </a:fld>
            <a:endParaRPr lang="en-US" altLang="en-US">
              <a:latin typeface="Garamond" panose="02020404030301010803" pitchFamily="18" charset="0"/>
            </a:endParaRPr>
          </a:p>
        </p:txBody>
      </p:sp>
      <p:sp>
        <p:nvSpPr>
          <p:cNvPr id="33796" name="Rectangle 2">
            <a:extLst>
              <a:ext uri="{FF2B5EF4-FFF2-40B4-BE49-F238E27FC236}">
                <a16:creationId xmlns:a16="http://schemas.microsoft.com/office/drawing/2014/main" id="{68397ABD-7044-614E-8450-CD1ABF184725}"/>
              </a:ext>
            </a:extLst>
          </p:cNvPr>
          <p:cNvSpPr>
            <a:spLocks noGrp="1" noChangeArrowheads="1"/>
          </p:cNvSpPr>
          <p:nvPr>
            <p:ph type="title" idx="4294967295"/>
          </p:nvPr>
        </p:nvSpPr>
        <p:spPr>
          <a:xfrm>
            <a:off x="320566" y="277814"/>
            <a:ext cx="4570522" cy="608012"/>
          </a:xfrm>
        </p:spPr>
        <p:txBody>
          <a:bodyPr anchor="ctr"/>
          <a:lstStyle/>
          <a:p>
            <a:r>
              <a:rPr lang="en-US" altLang="en-US" sz="3600" dirty="0"/>
              <a:t>Example</a:t>
            </a:r>
          </a:p>
        </p:txBody>
      </p:sp>
      <p:sp>
        <p:nvSpPr>
          <p:cNvPr id="33797" name="Rectangle 3">
            <a:extLst>
              <a:ext uri="{FF2B5EF4-FFF2-40B4-BE49-F238E27FC236}">
                <a16:creationId xmlns:a16="http://schemas.microsoft.com/office/drawing/2014/main" id="{F35D40EC-ECE0-9944-868A-F3FC0B5174A3}"/>
              </a:ext>
            </a:extLst>
          </p:cNvPr>
          <p:cNvSpPr>
            <a:spLocks noGrp="1" noChangeArrowheads="1"/>
          </p:cNvSpPr>
          <p:nvPr>
            <p:ph type="body" idx="4294967295"/>
          </p:nvPr>
        </p:nvSpPr>
        <p:spPr>
          <a:xfrm>
            <a:off x="320566" y="885826"/>
            <a:ext cx="7467600" cy="857396"/>
          </a:xfrm>
        </p:spPr>
        <p:txBody>
          <a:bodyPr/>
          <a:lstStyle/>
          <a:p>
            <a:r>
              <a:rPr lang="en-US" altLang="en-US" sz="2000" dirty="0">
                <a:cs typeface="ＭＳ Ｐゴシック" panose="020B0600070205080204" pitchFamily="34" charset="-128"/>
              </a:rPr>
              <a:t>Add a new layout XML file res/layout/</a:t>
            </a:r>
            <a:r>
              <a:rPr lang="en-US" altLang="en-US" sz="2000" dirty="0" err="1">
                <a:cs typeface="ＭＳ Ｐゴシック" panose="020B0600070205080204" pitchFamily="34" charset="-128"/>
              </a:rPr>
              <a:t>notification.xml</a:t>
            </a:r>
            <a:endParaRPr lang="en-US" altLang="en-US" sz="2000" dirty="0">
              <a:cs typeface="ＭＳ Ｐゴシック" panose="020B0600070205080204" pitchFamily="34" charset="-128"/>
            </a:endParaRPr>
          </a:p>
        </p:txBody>
      </p:sp>
      <p:sp>
        <p:nvSpPr>
          <p:cNvPr id="2" name="Rectangle 1">
            <a:extLst>
              <a:ext uri="{FF2B5EF4-FFF2-40B4-BE49-F238E27FC236}">
                <a16:creationId xmlns:a16="http://schemas.microsoft.com/office/drawing/2014/main" id="{03214117-EB74-6748-A2DC-7EEB36156367}"/>
              </a:ext>
            </a:extLst>
          </p:cNvPr>
          <p:cNvSpPr/>
          <p:nvPr/>
        </p:nvSpPr>
        <p:spPr>
          <a:xfrm>
            <a:off x="1192922" y="1882411"/>
            <a:ext cx="6143297" cy="2462213"/>
          </a:xfrm>
          <a:prstGeom prst="rect">
            <a:avLst/>
          </a:prstGeom>
          <a:ln>
            <a:solidFill>
              <a:schemeClr val="accent1"/>
            </a:solidFill>
          </a:ln>
        </p:spPr>
        <p:txBody>
          <a:bodyPr wrap="square">
            <a:spAutoFit/>
          </a:bodyPr>
          <a:lstStyle/>
          <a:p>
            <a:r>
              <a:rPr lang="en-US" sz="1400" dirty="0">
                <a:solidFill>
                  <a:srgbClr val="E8BF6A"/>
                </a:solidFill>
              </a:rPr>
              <a:t>&lt;?</a:t>
            </a:r>
            <a:r>
              <a:rPr lang="en-US" sz="1400" dirty="0">
                <a:solidFill>
                  <a:srgbClr val="BABABA"/>
                </a:solidFill>
              </a:rPr>
              <a:t>xml version=</a:t>
            </a:r>
            <a:r>
              <a:rPr lang="en-US" sz="1400" dirty="0">
                <a:solidFill>
                  <a:srgbClr val="6A8759"/>
                </a:solidFill>
              </a:rPr>
              <a:t>"1.0" </a:t>
            </a:r>
            <a:r>
              <a:rPr lang="en-US" sz="1400" dirty="0">
                <a:solidFill>
                  <a:srgbClr val="BABABA"/>
                </a:solidFill>
              </a:rPr>
              <a:t>encoding=</a:t>
            </a:r>
            <a:r>
              <a:rPr lang="en-US" sz="1400" dirty="0">
                <a:solidFill>
                  <a:srgbClr val="6A8759"/>
                </a:solidFill>
              </a:rPr>
              <a:t>"utf-8"</a:t>
            </a:r>
            <a:r>
              <a:rPr lang="en-US" sz="1400" dirty="0">
                <a:solidFill>
                  <a:srgbClr val="E8BF6A"/>
                </a:solidFill>
              </a:rPr>
              <a:t>?&gt;</a:t>
            </a:r>
            <a:br>
              <a:rPr lang="en-US" sz="1400" dirty="0">
                <a:solidFill>
                  <a:srgbClr val="E8BF6A"/>
                </a:solidFill>
              </a:rPr>
            </a:br>
            <a:r>
              <a:rPr lang="en-US" sz="1400" dirty="0">
                <a:solidFill>
                  <a:srgbClr val="E8BF6A"/>
                </a:solidFill>
              </a:rPr>
              <a:t>&lt;</a:t>
            </a:r>
            <a:r>
              <a:rPr lang="en-US" sz="1400" dirty="0" err="1">
                <a:solidFill>
                  <a:srgbClr val="E8BF6A"/>
                </a:solidFill>
              </a:rPr>
              <a:t>LinearLayout</a:t>
            </a:r>
            <a:r>
              <a:rPr lang="en-US" sz="1400" dirty="0">
                <a:solidFill>
                  <a:srgbClr val="E8BF6A"/>
                </a:solidFill>
              </a:rPr>
              <a:t> </a:t>
            </a:r>
            <a:r>
              <a:rPr lang="en-US" sz="1400" dirty="0" err="1">
                <a:solidFill>
                  <a:srgbClr val="BABABA"/>
                </a:solidFill>
              </a:rPr>
              <a:t>xmlns:</a:t>
            </a:r>
            <a:r>
              <a:rPr lang="en-US" sz="1400" dirty="0" err="1">
                <a:solidFill>
                  <a:srgbClr val="9876AA"/>
                </a:solidFill>
              </a:rPr>
              <a:t>android</a:t>
            </a:r>
            <a:r>
              <a:rPr lang="en-US" sz="1400" dirty="0">
                <a:solidFill>
                  <a:srgbClr val="BABABA"/>
                </a:solidFill>
              </a:rPr>
              <a:t>=</a:t>
            </a:r>
            <a:r>
              <a:rPr lang="en-US" sz="1400" dirty="0">
                <a:solidFill>
                  <a:srgbClr val="6A8759"/>
                </a:solidFill>
              </a:rPr>
              <a:t>"http://</a:t>
            </a:r>
            <a:r>
              <a:rPr lang="en-US" sz="1400" dirty="0" err="1">
                <a:solidFill>
                  <a:srgbClr val="6A8759"/>
                </a:solidFill>
              </a:rPr>
              <a:t>schemas.android.com</a:t>
            </a:r>
            <a:r>
              <a:rPr lang="en-US" sz="1400" dirty="0">
                <a:solidFill>
                  <a:srgbClr val="6A8759"/>
                </a:solidFill>
              </a:rPr>
              <a:t>/</a:t>
            </a:r>
            <a:r>
              <a:rPr lang="en-US" sz="1400" dirty="0" err="1">
                <a:solidFill>
                  <a:srgbClr val="6A8759"/>
                </a:solidFill>
              </a:rPr>
              <a:t>apk</a:t>
            </a:r>
            <a:r>
              <a:rPr lang="en-US" sz="1400" dirty="0">
                <a:solidFill>
                  <a:srgbClr val="6A8759"/>
                </a:solidFill>
              </a:rPr>
              <a:t>/res/android"</a:t>
            </a:r>
            <a:br>
              <a:rPr lang="en-US" sz="1400" dirty="0">
                <a:solidFill>
                  <a:srgbClr val="6A8759"/>
                </a:solidFill>
              </a:rPr>
            </a:br>
            <a:r>
              <a:rPr lang="en-US" sz="1400" dirty="0">
                <a:solidFill>
                  <a:srgbClr val="6A8759"/>
                </a:solidFill>
              </a:rPr>
              <a:t>    </a:t>
            </a:r>
            <a:r>
              <a:rPr lang="en-US" sz="1400" dirty="0" err="1">
                <a:solidFill>
                  <a:srgbClr val="9876AA"/>
                </a:solidFill>
              </a:rPr>
              <a:t>android</a:t>
            </a:r>
            <a:r>
              <a:rPr lang="en-US" sz="1400" dirty="0" err="1">
                <a:solidFill>
                  <a:srgbClr val="BABABA"/>
                </a:solidFill>
              </a:rPr>
              <a:t>:orientation</a:t>
            </a:r>
            <a:r>
              <a:rPr lang="en-US" sz="1400" dirty="0">
                <a:solidFill>
                  <a:srgbClr val="BABABA"/>
                </a:solidFill>
              </a:rPr>
              <a:t>=</a:t>
            </a:r>
            <a:r>
              <a:rPr lang="en-US" sz="1400" dirty="0">
                <a:solidFill>
                  <a:srgbClr val="6A8759"/>
                </a:solidFill>
              </a:rPr>
              <a:t>"vertical"</a:t>
            </a:r>
            <a:br>
              <a:rPr lang="en-US" sz="1400" dirty="0">
                <a:solidFill>
                  <a:srgbClr val="6A8759"/>
                </a:solidFill>
              </a:rPr>
            </a:br>
            <a:r>
              <a:rPr lang="en-US" sz="1400" dirty="0">
                <a:solidFill>
                  <a:srgbClr val="6A8759"/>
                </a:solidFill>
              </a:rPr>
              <a:t>    </a:t>
            </a:r>
            <a:r>
              <a:rPr lang="en-US" sz="1400" dirty="0" err="1">
                <a:solidFill>
                  <a:srgbClr val="9876AA"/>
                </a:solidFill>
              </a:rPr>
              <a:t>android</a:t>
            </a:r>
            <a:r>
              <a:rPr lang="en-US" sz="1400" dirty="0" err="1">
                <a:solidFill>
                  <a:srgbClr val="BABABA"/>
                </a:solidFill>
              </a:rPr>
              <a:t>:layout_width</a:t>
            </a:r>
            <a:r>
              <a:rPr lang="en-US" sz="1400" dirty="0">
                <a:solidFill>
                  <a:srgbClr val="BABABA"/>
                </a:solidFill>
              </a:rPr>
              <a:t>=</a:t>
            </a:r>
            <a:r>
              <a:rPr lang="en-US" sz="1400" dirty="0">
                <a:solidFill>
                  <a:srgbClr val="6A8759"/>
                </a:solidFill>
              </a:rPr>
              <a:t>"</a:t>
            </a:r>
            <a:r>
              <a:rPr lang="en-US" sz="1400" dirty="0" err="1">
                <a:solidFill>
                  <a:srgbClr val="6A8759"/>
                </a:solidFill>
              </a:rPr>
              <a:t>fill_parent</a:t>
            </a:r>
            <a:r>
              <a:rPr lang="en-US" sz="1400" dirty="0">
                <a:solidFill>
                  <a:srgbClr val="6A8759"/>
                </a:solidFill>
              </a:rPr>
              <a:t>"</a:t>
            </a:r>
            <a:br>
              <a:rPr lang="en-US" sz="1400" dirty="0">
                <a:solidFill>
                  <a:srgbClr val="6A8759"/>
                </a:solidFill>
              </a:rPr>
            </a:br>
            <a:r>
              <a:rPr lang="en-US" sz="1400" dirty="0">
                <a:solidFill>
                  <a:srgbClr val="6A8759"/>
                </a:solidFill>
              </a:rPr>
              <a:t>    </a:t>
            </a:r>
            <a:r>
              <a:rPr lang="en-US" sz="1400" dirty="0" err="1">
                <a:solidFill>
                  <a:srgbClr val="9876AA"/>
                </a:solidFill>
              </a:rPr>
              <a:t>android</a:t>
            </a:r>
            <a:r>
              <a:rPr lang="en-US" sz="1400" dirty="0" err="1">
                <a:solidFill>
                  <a:srgbClr val="BABABA"/>
                </a:solidFill>
              </a:rPr>
              <a:t>:layout_height</a:t>
            </a:r>
            <a:r>
              <a:rPr lang="en-US" sz="1400" dirty="0">
                <a:solidFill>
                  <a:srgbClr val="BABABA"/>
                </a:solidFill>
              </a:rPr>
              <a:t>=</a:t>
            </a:r>
            <a:r>
              <a:rPr lang="en-US" sz="1400" dirty="0">
                <a:solidFill>
                  <a:srgbClr val="6A8759"/>
                </a:solidFill>
              </a:rPr>
              <a:t>"</a:t>
            </a:r>
            <a:r>
              <a:rPr lang="en-US" sz="1400" dirty="0" err="1">
                <a:solidFill>
                  <a:srgbClr val="6A8759"/>
                </a:solidFill>
              </a:rPr>
              <a:t>fill_parent</a:t>
            </a:r>
            <a:r>
              <a:rPr lang="en-US" sz="1400" dirty="0">
                <a:solidFill>
                  <a:srgbClr val="6A8759"/>
                </a:solidFill>
              </a:rPr>
              <a:t>" </a:t>
            </a:r>
            <a:r>
              <a:rPr lang="en-US" sz="1400" dirty="0">
                <a:solidFill>
                  <a:srgbClr val="E8BF6A"/>
                </a:solidFill>
              </a:rPr>
              <a:t>&gt;</a:t>
            </a:r>
            <a:br>
              <a:rPr lang="en-US" sz="1400" dirty="0">
                <a:solidFill>
                  <a:srgbClr val="E8BF6A"/>
                </a:solidFill>
              </a:rPr>
            </a:br>
            <a:br>
              <a:rPr lang="en-US" sz="1400" dirty="0">
                <a:solidFill>
                  <a:srgbClr val="E8BF6A"/>
                </a:solidFill>
              </a:rPr>
            </a:br>
            <a:r>
              <a:rPr lang="en-US" sz="1400" dirty="0">
                <a:solidFill>
                  <a:srgbClr val="E8BF6A"/>
                </a:solidFill>
              </a:rPr>
              <a:t>    &lt;</a:t>
            </a:r>
            <a:r>
              <a:rPr lang="en-US" sz="1400" dirty="0" err="1">
                <a:solidFill>
                  <a:srgbClr val="E8BF6A"/>
                </a:solidFill>
              </a:rPr>
              <a:t>TextView</a:t>
            </a:r>
            <a:br>
              <a:rPr lang="en-US" sz="1400" dirty="0">
                <a:solidFill>
                  <a:srgbClr val="E8BF6A"/>
                </a:solidFill>
              </a:rPr>
            </a:br>
            <a:r>
              <a:rPr lang="en-US" sz="1400" dirty="0">
                <a:solidFill>
                  <a:srgbClr val="E8BF6A"/>
                </a:solidFill>
              </a:rPr>
              <a:t>        </a:t>
            </a:r>
            <a:r>
              <a:rPr lang="en-US" sz="1400" dirty="0" err="1">
                <a:solidFill>
                  <a:srgbClr val="9876AA"/>
                </a:solidFill>
              </a:rPr>
              <a:t>android</a:t>
            </a:r>
            <a:r>
              <a:rPr lang="en-US" sz="1400" dirty="0" err="1">
                <a:solidFill>
                  <a:srgbClr val="BABABA"/>
                </a:solidFill>
              </a:rPr>
              <a:t>:layout_width</a:t>
            </a:r>
            <a:r>
              <a:rPr lang="en-US" sz="1400" dirty="0">
                <a:solidFill>
                  <a:srgbClr val="BABABA"/>
                </a:solidFill>
              </a:rPr>
              <a:t>=</a:t>
            </a:r>
            <a:r>
              <a:rPr lang="en-US" sz="1400" dirty="0">
                <a:solidFill>
                  <a:srgbClr val="6A8759"/>
                </a:solidFill>
              </a:rPr>
              <a:t>"</a:t>
            </a:r>
            <a:r>
              <a:rPr lang="en-US" sz="1400" dirty="0" err="1">
                <a:solidFill>
                  <a:srgbClr val="6A8759"/>
                </a:solidFill>
              </a:rPr>
              <a:t>fill_parent</a:t>
            </a:r>
            <a:r>
              <a:rPr lang="en-US" sz="1400" dirty="0">
                <a:solidFill>
                  <a:srgbClr val="6A8759"/>
                </a:solidFill>
              </a:rPr>
              <a:t>"</a:t>
            </a:r>
            <a:br>
              <a:rPr lang="en-US" sz="1400" dirty="0">
                <a:solidFill>
                  <a:srgbClr val="6A8759"/>
                </a:solidFill>
              </a:rPr>
            </a:br>
            <a:r>
              <a:rPr lang="en-US" sz="1400" dirty="0">
                <a:solidFill>
                  <a:srgbClr val="6A8759"/>
                </a:solidFill>
              </a:rPr>
              <a:t>        </a:t>
            </a:r>
            <a:r>
              <a:rPr lang="en-US" sz="1400" dirty="0" err="1">
                <a:solidFill>
                  <a:srgbClr val="9876AA"/>
                </a:solidFill>
              </a:rPr>
              <a:t>android</a:t>
            </a:r>
            <a:r>
              <a:rPr lang="en-US" sz="1400" dirty="0" err="1">
                <a:solidFill>
                  <a:srgbClr val="BABABA"/>
                </a:solidFill>
              </a:rPr>
              <a:t>:layout_height</a:t>
            </a:r>
            <a:r>
              <a:rPr lang="en-US" sz="1400" dirty="0">
                <a:solidFill>
                  <a:srgbClr val="BABABA"/>
                </a:solidFill>
              </a:rPr>
              <a:t>=</a:t>
            </a:r>
            <a:r>
              <a:rPr lang="en-US" sz="1400" dirty="0">
                <a:solidFill>
                  <a:srgbClr val="6A8759"/>
                </a:solidFill>
              </a:rPr>
              <a:t>"400dp"</a:t>
            </a:r>
            <a:br>
              <a:rPr lang="en-US" sz="1400" dirty="0">
                <a:solidFill>
                  <a:srgbClr val="6A8759"/>
                </a:solidFill>
              </a:rPr>
            </a:br>
            <a:r>
              <a:rPr lang="en-US" sz="1400" dirty="0">
                <a:solidFill>
                  <a:srgbClr val="6A8759"/>
                </a:solidFill>
              </a:rPr>
              <a:t>        </a:t>
            </a:r>
            <a:r>
              <a:rPr lang="en-US" sz="1400" dirty="0" err="1">
                <a:solidFill>
                  <a:srgbClr val="9876AA"/>
                </a:solidFill>
              </a:rPr>
              <a:t>android</a:t>
            </a:r>
            <a:r>
              <a:rPr lang="en-US" sz="1400" dirty="0" err="1">
                <a:solidFill>
                  <a:srgbClr val="BABABA"/>
                </a:solidFill>
              </a:rPr>
              <a:t>:text</a:t>
            </a:r>
            <a:r>
              <a:rPr lang="en-US" sz="1400" dirty="0">
                <a:solidFill>
                  <a:srgbClr val="BABABA"/>
                </a:solidFill>
              </a:rPr>
              <a:t>=</a:t>
            </a:r>
            <a:r>
              <a:rPr lang="en-US" sz="1400" dirty="0">
                <a:solidFill>
                  <a:srgbClr val="6A8759"/>
                </a:solidFill>
              </a:rPr>
              <a:t>"Hi, Your Detailed notification view goes here...." </a:t>
            </a:r>
            <a:r>
              <a:rPr lang="en-US" sz="1400" dirty="0">
                <a:solidFill>
                  <a:srgbClr val="E8BF6A"/>
                </a:solidFill>
              </a:rPr>
              <a:t>/&gt;</a:t>
            </a:r>
            <a:br>
              <a:rPr lang="en-US" sz="1400" dirty="0">
                <a:solidFill>
                  <a:srgbClr val="E8BF6A"/>
                </a:solidFill>
              </a:rPr>
            </a:br>
            <a:r>
              <a:rPr lang="en-US" sz="1400" dirty="0">
                <a:solidFill>
                  <a:srgbClr val="E8BF6A"/>
                </a:solidFill>
              </a:rPr>
              <a:t>&lt;/</a:t>
            </a:r>
            <a:r>
              <a:rPr lang="en-US" sz="1400" dirty="0" err="1">
                <a:solidFill>
                  <a:srgbClr val="E8BF6A"/>
                </a:solidFill>
              </a:rPr>
              <a:t>LinearLayout</a:t>
            </a:r>
            <a:r>
              <a:rPr lang="en-US" sz="1400" dirty="0">
                <a:solidFill>
                  <a:srgbClr val="E8BF6A"/>
                </a:solidFill>
              </a:rPr>
              <a:t>&gt;</a:t>
            </a:r>
            <a:endParaRPr lang="en-US" sz="1400" dirty="0"/>
          </a:p>
        </p:txBody>
      </p:sp>
    </p:spTree>
    <p:extLst>
      <p:ext uri="{BB962C8B-B14F-4D97-AF65-F5344CB8AC3E}">
        <p14:creationId xmlns:p14="http://schemas.microsoft.com/office/powerpoint/2010/main" val="289107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Date Placeholder 1">
            <a:extLst>
              <a:ext uri="{FF2B5EF4-FFF2-40B4-BE49-F238E27FC236}">
                <a16:creationId xmlns:a16="http://schemas.microsoft.com/office/drawing/2014/main" id="{4503AF8D-E110-2F4A-8D15-5BC5D80601F9}"/>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B5FE1C3-C981-C14E-A74C-8E39046BBCE7}" type="datetime1">
              <a:rPr lang="en-US" altLang="en-US" smtClean="0">
                <a:latin typeface="Garamond" panose="02020404030301010803" pitchFamily="18" charset="0"/>
              </a:rPr>
              <a:pPr/>
              <a:t>3/24/21</a:t>
            </a:fld>
            <a:endParaRPr lang="en-US" altLang="en-US">
              <a:latin typeface="Garamond" panose="02020404030301010803" pitchFamily="18" charset="0"/>
            </a:endParaRPr>
          </a:p>
        </p:txBody>
      </p:sp>
      <p:sp>
        <p:nvSpPr>
          <p:cNvPr id="33794" name="Footer Placeholder 2">
            <a:extLst>
              <a:ext uri="{FF2B5EF4-FFF2-40B4-BE49-F238E27FC236}">
                <a16:creationId xmlns:a16="http://schemas.microsoft.com/office/drawing/2014/main" id="{862BD4D4-82CB-D444-BFF7-85C901DF87B7}"/>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33795" name="Slide Number Placeholder 3">
            <a:extLst>
              <a:ext uri="{FF2B5EF4-FFF2-40B4-BE49-F238E27FC236}">
                <a16:creationId xmlns:a16="http://schemas.microsoft.com/office/drawing/2014/main" id="{3FD200B6-6557-5346-8EF1-C392AEADAC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849DDD8-5C71-CB46-B0A3-6D2116CEC6E8}" type="slidenum">
              <a:rPr lang="en-US" altLang="en-US" smtClean="0">
                <a:latin typeface="Garamond" panose="02020404030301010803" pitchFamily="18" charset="0"/>
              </a:rPr>
              <a:pPr/>
              <a:t>27</a:t>
            </a:fld>
            <a:endParaRPr lang="en-US" altLang="en-US">
              <a:latin typeface="Garamond" panose="02020404030301010803" pitchFamily="18" charset="0"/>
            </a:endParaRPr>
          </a:p>
        </p:txBody>
      </p:sp>
      <p:sp>
        <p:nvSpPr>
          <p:cNvPr id="33796" name="Rectangle 2">
            <a:extLst>
              <a:ext uri="{FF2B5EF4-FFF2-40B4-BE49-F238E27FC236}">
                <a16:creationId xmlns:a16="http://schemas.microsoft.com/office/drawing/2014/main" id="{68397ABD-7044-614E-8450-CD1ABF184725}"/>
              </a:ext>
            </a:extLst>
          </p:cNvPr>
          <p:cNvSpPr>
            <a:spLocks noGrp="1" noChangeArrowheads="1"/>
          </p:cNvSpPr>
          <p:nvPr>
            <p:ph type="title" idx="4294967295"/>
          </p:nvPr>
        </p:nvSpPr>
        <p:spPr>
          <a:xfrm>
            <a:off x="320566" y="277814"/>
            <a:ext cx="4570522" cy="608012"/>
          </a:xfrm>
        </p:spPr>
        <p:txBody>
          <a:bodyPr anchor="ctr"/>
          <a:lstStyle/>
          <a:p>
            <a:r>
              <a:rPr lang="en-US" altLang="en-US" sz="3600" dirty="0"/>
              <a:t>Example</a:t>
            </a:r>
          </a:p>
        </p:txBody>
      </p:sp>
      <p:sp>
        <p:nvSpPr>
          <p:cNvPr id="33797" name="Rectangle 3">
            <a:extLst>
              <a:ext uri="{FF2B5EF4-FFF2-40B4-BE49-F238E27FC236}">
                <a16:creationId xmlns:a16="http://schemas.microsoft.com/office/drawing/2014/main" id="{F35D40EC-ECE0-9944-868A-F3FC0B5174A3}"/>
              </a:ext>
            </a:extLst>
          </p:cNvPr>
          <p:cNvSpPr>
            <a:spLocks noGrp="1" noChangeArrowheads="1"/>
          </p:cNvSpPr>
          <p:nvPr>
            <p:ph type="body" idx="4294967295"/>
          </p:nvPr>
        </p:nvSpPr>
        <p:spPr>
          <a:xfrm>
            <a:off x="320566" y="885826"/>
            <a:ext cx="7467600" cy="857396"/>
          </a:xfrm>
        </p:spPr>
        <p:txBody>
          <a:bodyPr/>
          <a:lstStyle/>
          <a:p>
            <a:r>
              <a:rPr lang="en-US" altLang="en-US" sz="2000" dirty="0">
                <a:cs typeface="ＭＳ Ｐゴシック" panose="020B0600070205080204" pitchFamily="34" charset="-128"/>
              </a:rPr>
              <a:t>Add/modify values</a:t>
            </a:r>
          </a:p>
        </p:txBody>
      </p:sp>
      <p:sp>
        <p:nvSpPr>
          <p:cNvPr id="3" name="Rectangle 2">
            <a:extLst>
              <a:ext uri="{FF2B5EF4-FFF2-40B4-BE49-F238E27FC236}">
                <a16:creationId xmlns:a16="http://schemas.microsoft.com/office/drawing/2014/main" id="{A243BE77-D0B5-7040-8F45-BBEB8D7454C1}"/>
              </a:ext>
            </a:extLst>
          </p:cNvPr>
          <p:cNvSpPr/>
          <p:nvPr/>
        </p:nvSpPr>
        <p:spPr>
          <a:xfrm>
            <a:off x="551792" y="1381707"/>
            <a:ext cx="5312979" cy="1169551"/>
          </a:xfrm>
          <a:prstGeom prst="rect">
            <a:avLst/>
          </a:prstGeom>
          <a:ln>
            <a:solidFill>
              <a:schemeClr val="accent1"/>
            </a:solidFill>
          </a:ln>
        </p:spPr>
        <p:txBody>
          <a:bodyPr wrap="square">
            <a:spAutoFit/>
          </a:bodyPr>
          <a:lstStyle/>
          <a:p>
            <a:r>
              <a:rPr lang="en-US" sz="1400" dirty="0">
                <a:solidFill>
                  <a:srgbClr val="E8BF6A"/>
                </a:solidFill>
              </a:rPr>
              <a:t>&lt;?</a:t>
            </a:r>
            <a:r>
              <a:rPr lang="en-US" sz="1400" dirty="0">
                <a:solidFill>
                  <a:srgbClr val="BABABA"/>
                </a:solidFill>
              </a:rPr>
              <a:t>xml version=</a:t>
            </a:r>
            <a:r>
              <a:rPr lang="en-US" sz="1400" dirty="0">
                <a:solidFill>
                  <a:srgbClr val="6A8759"/>
                </a:solidFill>
              </a:rPr>
              <a:t>"1.0" </a:t>
            </a:r>
            <a:r>
              <a:rPr lang="en-US" sz="1400" dirty="0">
                <a:solidFill>
                  <a:srgbClr val="BABABA"/>
                </a:solidFill>
              </a:rPr>
              <a:t>encoding=</a:t>
            </a:r>
            <a:r>
              <a:rPr lang="en-US" sz="1400" dirty="0">
                <a:solidFill>
                  <a:srgbClr val="6A8759"/>
                </a:solidFill>
              </a:rPr>
              <a:t>"utf-8"</a:t>
            </a:r>
            <a:r>
              <a:rPr lang="en-US" sz="1400" dirty="0">
                <a:solidFill>
                  <a:srgbClr val="E8BF6A"/>
                </a:solidFill>
              </a:rPr>
              <a:t>?&gt;</a:t>
            </a:r>
            <a:br>
              <a:rPr lang="en-US" sz="1400" dirty="0">
                <a:solidFill>
                  <a:srgbClr val="E8BF6A"/>
                </a:solidFill>
              </a:rPr>
            </a:br>
            <a:r>
              <a:rPr lang="en-US" sz="1400" dirty="0">
                <a:solidFill>
                  <a:srgbClr val="E8BF6A"/>
                </a:solidFill>
              </a:rPr>
              <a:t>&lt;resources&gt;</a:t>
            </a:r>
            <a:br>
              <a:rPr lang="en-US" sz="1400" dirty="0">
                <a:solidFill>
                  <a:srgbClr val="E8BF6A"/>
                </a:solidFill>
              </a:rPr>
            </a:br>
            <a:r>
              <a:rPr lang="en-US" sz="1400" dirty="0">
                <a:solidFill>
                  <a:srgbClr val="E8BF6A"/>
                </a:solidFill>
              </a:rPr>
              <a:t>    &lt;</a:t>
            </a:r>
            <a:r>
              <a:rPr lang="en-US" sz="1400" dirty="0" err="1">
                <a:solidFill>
                  <a:srgbClr val="E8BF6A"/>
                </a:solidFill>
              </a:rPr>
              <a:t>dimen</a:t>
            </a:r>
            <a:r>
              <a:rPr lang="en-US" sz="1400" dirty="0">
                <a:solidFill>
                  <a:srgbClr val="E8BF6A"/>
                </a:solidFill>
              </a:rPr>
              <a:t> </a:t>
            </a:r>
            <a:r>
              <a:rPr lang="en-US" sz="1400" dirty="0">
                <a:solidFill>
                  <a:srgbClr val="BABABA"/>
                </a:solidFill>
              </a:rPr>
              <a:t>name=</a:t>
            </a:r>
            <a:r>
              <a:rPr lang="en-US" sz="1400" dirty="0">
                <a:solidFill>
                  <a:srgbClr val="6A8759"/>
                </a:solidFill>
              </a:rPr>
              <a:t>"</a:t>
            </a:r>
            <a:r>
              <a:rPr lang="en-US" sz="1400" dirty="0" err="1">
                <a:solidFill>
                  <a:srgbClr val="6A8759"/>
                </a:solidFill>
              </a:rPr>
              <a:t>activity_vertical_margin</a:t>
            </a:r>
            <a:r>
              <a:rPr lang="en-US" sz="1400" dirty="0">
                <a:solidFill>
                  <a:srgbClr val="6A8759"/>
                </a:solidFill>
              </a:rPr>
              <a:t>"</a:t>
            </a:r>
            <a:r>
              <a:rPr lang="en-US" sz="1400" dirty="0">
                <a:solidFill>
                  <a:srgbClr val="E8BF6A"/>
                </a:solidFill>
              </a:rPr>
              <a:t>&gt;</a:t>
            </a:r>
            <a:r>
              <a:rPr lang="en-US" sz="1400" dirty="0"/>
              <a:t>30sp</a:t>
            </a:r>
            <a:r>
              <a:rPr lang="en-US" sz="1400" dirty="0">
                <a:solidFill>
                  <a:srgbClr val="E8BF6A"/>
                </a:solidFill>
              </a:rPr>
              <a:t>&lt;/</a:t>
            </a:r>
            <a:r>
              <a:rPr lang="en-US" sz="1400" dirty="0" err="1">
                <a:solidFill>
                  <a:srgbClr val="E8BF6A"/>
                </a:solidFill>
              </a:rPr>
              <a:t>dimen</a:t>
            </a:r>
            <a:r>
              <a:rPr lang="en-US" sz="1400" dirty="0">
                <a:solidFill>
                  <a:srgbClr val="E8BF6A"/>
                </a:solidFill>
              </a:rPr>
              <a:t>&gt;</a:t>
            </a:r>
            <a:br>
              <a:rPr lang="en-US" sz="1400" dirty="0">
                <a:solidFill>
                  <a:srgbClr val="E8BF6A"/>
                </a:solidFill>
              </a:rPr>
            </a:br>
            <a:r>
              <a:rPr lang="en-US" sz="1400" dirty="0">
                <a:solidFill>
                  <a:srgbClr val="E8BF6A"/>
                </a:solidFill>
              </a:rPr>
              <a:t>    &lt;</a:t>
            </a:r>
            <a:r>
              <a:rPr lang="en-US" sz="1400" dirty="0" err="1">
                <a:solidFill>
                  <a:srgbClr val="E8BF6A"/>
                </a:solidFill>
              </a:rPr>
              <a:t>dimen</a:t>
            </a:r>
            <a:r>
              <a:rPr lang="en-US" sz="1400" dirty="0">
                <a:solidFill>
                  <a:srgbClr val="E8BF6A"/>
                </a:solidFill>
              </a:rPr>
              <a:t> </a:t>
            </a:r>
            <a:r>
              <a:rPr lang="en-US" sz="1400" dirty="0">
                <a:solidFill>
                  <a:srgbClr val="BABABA"/>
                </a:solidFill>
              </a:rPr>
              <a:t>name=</a:t>
            </a:r>
            <a:r>
              <a:rPr lang="en-US" sz="1400" dirty="0">
                <a:solidFill>
                  <a:srgbClr val="6A8759"/>
                </a:solidFill>
              </a:rPr>
              <a:t>"</a:t>
            </a:r>
            <a:r>
              <a:rPr lang="en-US" sz="1400" dirty="0" err="1">
                <a:solidFill>
                  <a:srgbClr val="6A8759"/>
                </a:solidFill>
              </a:rPr>
              <a:t>activity_horizontal_margin</a:t>
            </a:r>
            <a:r>
              <a:rPr lang="en-US" sz="1400" dirty="0">
                <a:solidFill>
                  <a:srgbClr val="6A8759"/>
                </a:solidFill>
              </a:rPr>
              <a:t>"</a:t>
            </a:r>
            <a:r>
              <a:rPr lang="en-US" sz="1400" dirty="0">
                <a:solidFill>
                  <a:srgbClr val="E8BF6A"/>
                </a:solidFill>
              </a:rPr>
              <a:t>&gt;</a:t>
            </a:r>
            <a:r>
              <a:rPr lang="en-US" sz="1400" dirty="0"/>
              <a:t>30sp</a:t>
            </a:r>
            <a:r>
              <a:rPr lang="en-US" sz="1400" dirty="0">
                <a:solidFill>
                  <a:srgbClr val="E8BF6A"/>
                </a:solidFill>
              </a:rPr>
              <a:t>&lt;/</a:t>
            </a:r>
            <a:r>
              <a:rPr lang="en-US" sz="1400" dirty="0" err="1">
                <a:solidFill>
                  <a:srgbClr val="E8BF6A"/>
                </a:solidFill>
              </a:rPr>
              <a:t>dimen</a:t>
            </a:r>
            <a:r>
              <a:rPr lang="en-US" sz="1400" dirty="0">
                <a:solidFill>
                  <a:srgbClr val="E8BF6A"/>
                </a:solidFill>
              </a:rPr>
              <a:t>&gt;</a:t>
            </a:r>
            <a:br>
              <a:rPr lang="en-US" sz="1400" dirty="0">
                <a:solidFill>
                  <a:srgbClr val="E8BF6A"/>
                </a:solidFill>
              </a:rPr>
            </a:br>
            <a:r>
              <a:rPr lang="en-US" sz="1400" dirty="0">
                <a:solidFill>
                  <a:srgbClr val="E8BF6A"/>
                </a:solidFill>
              </a:rPr>
              <a:t>&lt;/resources&gt;</a:t>
            </a:r>
            <a:endParaRPr lang="en-US" sz="1400" dirty="0"/>
          </a:p>
        </p:txBody>
      </p:sp>
      <p:sp>
        <p:nvSpPr>
          <p:cNvPr id="4" name="TextBox 3">
            <a:extLst>
              <a:ext uri="{FF2B5EF4-FFF2-40B4-BE49-F238E27FC236}">
                <a16:creationId xmlns:a16="http://schemas.microsoft.com/office/drawing/2014/main" id="{223E1DB6-172F-6744-AC67-5A7F573FB851}"/>
              </a:ext>
            </a:extLst>
          </p:cNvPr>
          <p:cNvSpPr txBox="1"/>
          <p:nvPr/>
        </p:nvSpPr>
        <p:spPr>
          <a:xfrm>
            <a:off x="6019800" y="1881352"/>
            <a:ext cx="1351652" cy="369332"/>
          </a:xfrm>
          <a:prstGeom prst="rect">
            <a:avLst/>
          </a:prstGeom>
          <a:noFill/>
        </p:spPr>
        <p:txBody>
          <a:bodyPr wrap="none" rtlCol="0">
            <a:spAutoFit/>
          </a:bodyPr>
          <a:lstStyle/>
          <a:p>
            <a:r>
              <a:rPr lang="en-US" dirty="0" err="1"/>
              <a:t>dimens.xml</a:t>
            </a:r>
            <a:endParaRPr lang="en-US" dirty="0"/>
          </a:p>
        </p:txBody>
      </p:sp>
      <p:sp>
        <p:nvSpPr>
          <p:cNvPr id="5" name="Rectangle 4">
            <a:extLst>
              <a:ext uri="{FF2B5EF4-FFF2-40B4-BE49-F238E27FC236}">
                <a16:creationId xmlns:a16="http://schemas.microsoft.com/office/drawing/2014/main" id="{95DA66CD-E110-1846-95D1-BB7182195B82}"/>
              </a:ext>
            </a:extLst>
          </p:cNvPr>
          <p:cNvSpPr/>
          <p:nvPr/>
        </p:nvSpPr>
        <p:spPr>
          <a:xfrm>
            <a:off x="551792" y="2658980"/>
            <a:ext cx="4572000" cy="954107"/>
          </a:xfrm>
          <a:prstGeom prst="rect">
            <a:avLst/>
          </a:prstGeom>
          <a:ln>
            <a:solidFill>
              <a:schemeClr val="accent1"/>
            </a:solidFill>
          </a:ln>
        </p:spPr>
        <p:txBody>
          <a:bodyPr>
            <a:spAutoFit/>
          </a:bodyPr>
          <a:lstStyle/>
          <a:p>
            <a:r>
              <a:rPr lang="en-US" sz="1400" dirty="0">
                <a:solidFill>
                  <a:srgbClr val="E8BF6A"/>
                </a:solidFill>
              </a:rPr>
              <a:t>&lt;resources&gt;</a:t>
            </a:r>
            <a:br>
              <a:rPr lang="en-US" sz="1400" dirty="0">
                <a:solidFill>
                  <a:srgbClr val="E8BF6A"/>
                </a:solidFill>
              </a:rPr>
            </a:br>
            <a:r>
              <a:rPr lang="en-US" sz="1400" dirty="0">
                <a:solidFill>
                  <a:srgbClr val="E8BF6A"/>
                </a:solidFill>
              </a:rPr>
              <a:t>    &lt;string </a:t>
            </a:r>
            <a:r>
              <a:rPr lang="en-US" sz="1400" dirty="0">
                <a:solidFill>
                  <a:srgbClr val="BABABA"/>
                </a:solidFill>
              </a:rPr>
              <a:t>name=</a:t>
            </a:r>
            <a:r>
              <a:rPr lang="en-US" sz="1400" dirty="0">
                <a:solidFill>
                  <a:srgbClr val="6A8759"/>
                </a:solidFill>
              </a:rPr>
              <a:t>"</a:t>
            </a:r>
            <a:r>
              <a:rPr lang="en-US" sz="1400" dirty="0" err="1">
                <a:solidFill>
                  <a:srgbClr val="6A8759"/>
                </a:solidFill>
              </a:rPr>
              <a:t>action_settings</a:t>
            </a:r>
            <a:r>
              <a:rPr lang="en-US" sz="1400" dirty="0">
                <a:solidFill>
                  <a:srgbClr val="6A8759"/>
                </a:solidFill>
              </a:rPr>
              <a:t>"</a:t>
            </a:r>
            <a:r>
              <a:rPr lang="en-US" sz="1400" dirty="0">
                <a:solidFill>
                  <a:srgbClr val="E8BF6A"/>
                </a:solidFill>
              </a:rPr>
              <a:t>&gt;</a:t>
            </a:r>
            <a:r>
              <a:rPr lang="en-US" sz="1400" dirty="0"/>
              <a:t>Settings</a:t>
            </a:r>
            <a:r>
              <a:rPr lang="en-US" sz="1400" dirty="0">
                <a:solidFill>
                  <a:srgbClr val="E8BF6A"/>
                </a:solidFill>
              </a:rPr>
              <a:t>&lt;/string&gt;</a:t>
            </a:r>
            <a:br>
              <a:rPr lang="en-US" sz="1400" dirty="0">
                <a:solidFill>
                  <a:srgbClr val="E8BF6A"/>
                </a:solidFill>
              </a:rPr>
            </a:br>
            <a:r>
              <a:rPr lang="en-US" sz="1400" dirty="0">
                <a:solidFill>
                  <a:srgbClr val="E8BF6A"/>
                </a:solidFill>
              </a:rPr>
              <a:t>    &lt;string </a:t>
            </a:r>
            <a:r>
              <a:rPr lang="en-US" sz="1400" dirty="0">
                <a:solidFill>
                  <a:srgbClr val="BABABA"/>
                </a:solidFill>
              </a:rPr>
              <a:t>name=</a:t>
            </a:r>
            <a:r>
              <a:rPr lang="en-US" sz="1400" dirty="0">
                <a:solidFill>
                  <a:srgbClr val="6A8759"/>
                </a:solidFill>
              </a:rPr>
              <a:t>"</a:t>
            </a:r>
            <a:r>
              <a:rPr lang="en-US" sz="1400" dirty="0" err="1">
                <a:solidFill>
                  <a:srgbClr val="6A8759"/>
                </a:solidFill>
              </a:rPr>
              <a:t>app_name</a:t>
            </a:r>
            <a:r>
              <a:rPr lang="en-US" sz="1400" dirty="0">
                <a:solidFill>
                  <a:srgbClr val="6A8759"/>
                </a:solidFill>
              </a:rPr>
              <a:t>"</a:t>
            </a:r>
            <a:r>
              <a:rPr lang="en-US" sz="1400" dirty="0">
                <a:solidFill>
                  <a:srgbClr val="E8BF6A"/>
                </a:solidFill>
              </a:rPr>
              <a:t>&gt;</a:t>
            </a:r>
            <a:r>
              <a:rPr lang="en-US" sz="1400" dirty="0" err="1"/>
              <a:t>MyNotification</a:t>
            </a:r>
            <a:r>
              <a:rPr lang="en-US" sz="1400" dirty="0">
                <a:solidFill>
                  <a:srgbClr val="E8BF6A"/>
                </a:solidFill>
              </a:rPr>
              <a:t>&lt;/string&gt;</a:t>
            </a:r>
            <a:br>
              <a:rPr lang="en-US" sz="1400" dirty="0">
                <a:solidFill>
                  <a:srgbClr val="E8BF6A"/>
                </a:solidFill>
              </a:rPr>
            </a:br>
            <a:r>
              <a:rPr lang="en-US" sz="1400" dirty="0">
                <a:solidFill>
                  <a:srgbClr val="E8BF6A"/>
                </a:solidFill>
              </a:rPr>
              <a:t>&lt;/resources&gt;</a:t>
            </a:r>
            <a:endParaRPr lang="en-US" sz="1400" dirty="0"/>
          </a:p>
        </p:txBody>
      </p:sp>
      <p:sp>
        <p:nvSpPr>
          <p:cNvPr id="11" name="TextBox 10">
            <a:extLst>
              <a:ext uri="{FF2B5EF4-FFF2-40B4-BE49-F238E27FC236}">
                <a16:creationId xmlns:a16="http://schemas.microsoft.com/office/drawing/2014/main" id="{60A187D9-F053-A84E-A403-D693A8290B79}"/>
              </a:ext>
            </a:extLst>
          </p:cNvPr>
          <p:cNvSpPr txBox="1"/>
          <p:nvPr/>
        </p:nvSpPr>
        <p:spPr>
          <a:xfrm>
            <a:off x="5343974" y="2862473"/>
            <a:ext cx="1287532" cy="369332"/>
          </a:xfrm>
          <a:prstGeom prst="rect">
            <a:avLst/>
          </a:prstGeom>
          <a:noFill/>
        </p:spPr>
        <p:txBody>
          <a:bodyPr wrap="none" rtlCol="0">
            <a:spAutoFit/>
          </a:bodyPr>
          <a:lstStyle/>
          <a:p>
            <a:r>
              <a:rPr lang="en-US" dirty="0" err="1"/>
              <a:t>strings.xml</a:t>
            </a:r>
            <a:endParaRPr lang="en-US" dirty="0"/>
          </a:p>
        </p:txBody>
      </p:sp>
      <p:sp>
        <p:nvSpPr>
          <p:cNvPr id="6" name="Rectangle 5">
            <a:extLst>
              <a:ext uri="{FF2B5EF4-FFF2-40B4-BE49-F238E27FC236}">
                <a16:creationId xmlns:a16="http://schemas.microsoft.com/office/drawing/2014/main" id="{8AD53E64-E61A-FF45-B3D9-FD218D00F3CE}"/>
              </a:ext>
            </a:extLst>
          </p:cNvPr>
          <p:cNvSpPr/>
          <p:nvPr/>
        </p:nvSpPr>
        <p:spPr>
          <a:xfrm>
            <a:off x="457200" y="3966149"/>
            <a:ext cx="8032968" cy="369332"/>
          </a:xfrm>
          <a:prstGeom prst="rect">
            <a:avLst/>
          </a:prstGeom>
          <a:solidFill>
            <a:schemeClr val="tx2">
              <a:lumMod val="20000"/>
              <a:lumOff val="80000"/>
            </a:schemeClr>
          </a:solidFill>
          <a:ln>
            <a:solidFill>
              <a:schemeClr val="accent1"/>
            </a:solidFill>
          </a:ln>
        </p:spPr>
        <p:txBody>
          <a:bodyPr wrap="none">
            <a:spAutoFit/>
          </a:bodyPr>
          <a:lstStyle/>
          <a:p>
            <a:r>
              <a:rPr lang="en-US" altLang="en-US" dirty="0">
                <a:cs typeface="ＭＳ Ｐゴシック" panose="020B0600070205080204" pitchFamily="34" charset="-128"/>
              </a:rPr>
              <a:t>Make or find an icon, name it </a:t>
            </a:r>
            <a:r>
              <a:rPr lang="en-US" altLang="en-US" dirty="0" err="1">
                <a:cs typeface="ＭＳ Ｐゴシック" panose="020B0600070205080204" pitchFamily="34" charset="-128"/>
              </a:rPr>
              <a:t>abc.png</a:t>
            </a:r>
            <a:r>
              <a:rPr lang="en-US" altLang="en-US" dirty="0">
                <a:cs typeface="ＭＳ Ｐゴシック" panose="020B0600070205080204" pitchFamily="34" charset="-128"/>
              </a:rPr>
              <a:t>/jpg, and placed it to the drawable </a:t>
            </a:r>
            <a:r>
              <a:rPr lang="en-US" altLang="en-US" dirty="0" err="1">
                <a:cs typeface="ＭＳ Ｐゴシック" panose="020B0600070205080204" pitchFamily="34" charset="-128"/>
              </a:rPr>
              <a:t>foler</a:t>
            </a:r>
            <a:endParaRPr lang="en-US" altLang="en-US" dirty="0">
              <a:cs typeface="ＭＳ Ｐゴシック" panose="020B0600070205080204" pitchFamily="34" charset="-128"/>
            </a:endParaRPr>
          </a:p>
        </p:txBody>
      </p:sp>
    </p:spTree>
    <p:extLst>
      <p:ext uri="{BB962C8B-B14F-4D97-AF65-F5344CB8AC3E}">
        <p14:creationId xmlns:p14="http://schemas.microsoft.com/office/powerpoint/2010/main" val="1570628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Date Placeholder 1">
            <a:extLst>
              <a:ext uri="{FF2B5EF4-FFF2-40B4-BE49-F238E27FC236}">
                <a16:creationId xmlns:a16="http://schemas.microsoft.com/office/drawing/2014/main" id="{4503AF8D-E110-2F4A-8D15-5BC5D80601F9}"/>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B5FE1C3-C981-C14E-A74C-8E39046BBCE7}" type="datetime1">
              <a:rPr lang="en-US" altLang="en-US" smtClean="0">
                <a:latin typeface="Garamond" panose="02020404030301010803" pitchFamily="18" charset="0"/>
              </a:rPr>
              <a:pPr/>
              <a:t>3/24/21</a:t>
            </a:fld>
            <a:endParaRPr lang="en-US" altLang="en-US">
              <a:latin typeface="Garamond" panose="02020404030301010803" pitchFamily="18" charset="0"/>
            </a:endParaRPr>
          </a:p>
        </p:txBody>
      </p:sp>
      <p:sp>
        <p:nvSpPr>
          <p:cNvPr id="33794" name="Footer Placeholder 2">
            <a:extLst>
              <a:ext uri="{FF2B5EF4-FFF2-40B4-BE49-F238E27FC236}">
                <a16:creationId xmlns:a16="http://schemas.microsoft.com/office/drawing/2014/main" id="{862BD4D4-82CB-D444-BFF7-85C901DF87B7}"/>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33795" name="Slide Number Placeholder 3">
            <a:extLst>
              <a:ext uri="{FF2B5EF4-FFF2-40B4-BE49-F238E27FC236}">
                <a16:creationId xmlns:a16="http://schemas.microsoft.com/office/drawing/2014/main" id="{3FD200B6-6557-5346-8EF1-C392AEADAC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849DDD8-5C71-CB46-B0A3-6D2116CEC6E8}" type="slidenum">
              <a:rPr lang="en-US" altLang="en-US" smtClean="0">
                <a:latin typeface="Garamond" panose="02020404030301010803" pitchFamily="18" charset="0"/>
              </a:rPr>
              <a:pPr/>
              <a:t>28</a:t>
            </a:fld>
            <a:endParaRPr lang="en-US" altLang="en-US">
              <a:latin typeface="Garamond" panose="02020404030301010803" pitchFamily="18" charset="0"/>
            </a:endParaRPr>
          </a:p>
        </p:txBody>
      </p:sp>
      <p:sp>
        <p:nvSpPr>
          <p:cNvPr id="33796" name="Rectangle 2">
            <a:extLst>
              <a:ext uri="{FF2B5EF4-FFF2-40B4-BE49-F238E27FC236}">
                <a16:creationId xmlns:a16="http://schemas.microsoft.com/office/drawing/2014/main" id="{68397ABD-7044-614E-8450-CD1ABF184725}"/>
              </a:ext>
            </a:extLst>
          </p:cNvPr>
          <p:cNvSpPr>
            <a:spLocks noGrp="1" noChangeArrowheads="1"/>
          </p:cNvSpPr>
          <p:nvPr>
            <p:ph type="title" idx="4294967295"/>
          </p:nvPr>
        </p:nvSpPr>
        <p:spPr>
          <a:xfrm>
            <a:off x="320566" y="277814"/>
            <a:ext cx="4570522" cy="608012"/>
          </a:xfrm>
        </p:spPr>
        <p:txBody>
          <a:bodyPr anchor="ctr"/>
          <a:lstStyle/>
          <a:p>
            <a:r>
              <a:rPr lang="en-US" altLang="en-US" sz="3600" dirty="0"/>
              <a:t>Example</a:t>
            </a:r>
          </a:p>
        </p:txBody>
      </p:sp>
      <p:sp>
        <p:nvSpPr>
          <p:cNvPr id="33797" name="Rectangle 3">
            <a:extLst>
              <a:ext uri="{FF2B5EF4-FFF2-40B4-BE49-F238E27FC236}">
                <a16:creationId xmlns:a16="http://schemas.microsoft.com/office/drawing/2014/main" id="{F35D40EC-ECE0-9944-868A-F3FC0B5174A3}"/>
              </a:ext>
            </a:extLst>
          </p:cNvPr>
          <p:cNvSpPr>
            <a:spLocks noGrp="1" noChangeArrowheads="1"/>
          </p:cNvSpPr>
          <p:nvPr>
            <p:ph type="body" idx="4294967295"/>
          </p:nvPr>
        </p:nvSpPr>
        <p:spPr>
          <a:xfrm>
            <a:off x="320566" y="885826"/>
            <a:ext cx="2154619" cy="857396"/>
          </a:xfrm>
        </p:spPr>
        <p:txBody>
          <a:bodyPr/>
          <a:lstStyle/>
          <a:p>
            <a:r>
              <a:rPr lang="en-US" altLang="en-US" sz="2000" dirty="0">
                <a:cs typeface="ＭＳ Ｐゴシック" panose="020B0600070205080204" pitchFamily="34" charset="-128"/>
              </a:rPr>
              <a:t>Modify manifest</a:t>
            </a:r>
          </a:p>
        </p:txBody>
      </p:sp>
      <p:sp>
        <p:nvSpPr>
          <p:cNvPr id="2" name="Rectangle 1">
            <a:extLst>
              <a:ext uri="{FF2B5EF4-FFF2-40B4-BE49-F238E27FC236}">
                <a16:creationId xmlns:a16="http://schemas.microsoft.com/office/drawing/2014/main" id="{979FAB67-1A70-B249-9A23-4F3AE80E0FE7}"/>
              </a:ext>
            </a:extLst>
          </p:cNvPr>
          <p:cNvSpPr/>
          <p:nvPr/>
        </p:nvSpPr>
        <p:spPr>
          <a:xfrm>
            <a:off x="2475185" y="239989"/>
            <a:ext cx="6348249" cy="5909310"/>
          </a:xfrm>
          <a:prstGeom prst="rect">
            <a:avLst/>
          </a:prstGeom>
          <a:ln>
            <a:solidFill>
              <a:schemeClr val="accent1"/>
            </a:solidFill>
          </a:ln>
        </p:spPr>
        <p:txBody>
          <a:bodyPr wrap="square">
            <a:spAutoFit/>
          </a:bodyPr>
          <a:lstStyle/>
          <a:p>
            <a:r>
              <a:rPr lang="en-US" sz="1400" dirty="0">
                <a:solidFill>
                  <a:srgbClr val="E8BF6A"/>
                </a:solidFill>
              </a:rPr>
              <a:t>&lt;?</a:t>
            </a:r>
            <a:r>
              <a:rPr lang="en-US" sz="1400" dirty="0">
                <a:solidFill>
                  <a:srgbClr val="BABABA"/>
                </a:solidFill>
              </a:rPr>
              <a:t>xml version=</a:t>
            </a:r>
            <a:r>
              <a:rPr lang="en-US" sz="1400" dirty="0">
                <a:solidFill>
                  <a:srgbClr val="6A8759"/>
                </a:solidFill>
              </a:rPr>
              <a:t>"1.0" </a:t>
            </a:r>
            <a:r>
              <a:rPr lang="en-US" sz="1400" dirty="0">
                <a:solidFill>
                  <a:srgbClr val="BABABA"/>
                </a:solidFill>
              </a:rPr>
              <a:t>encoding=</a:t>
            </a:r>
            <a:r>
              <a:rPr lang="en-US" sz="1400" dirty="0">
                <a:solidFill>
                  <a:srgbClr val="6A8759"/>
                </a:solidFill>
              </a:rPr>
              <a:t>"utf-8"</a:t>
            </a:r>
            <a:r>
              <a:rPr lang="en-US" sz="1400" dirty="0">
                <a:solidFill>
                  <a:srgbClr val="E8BF6A"/>
                </a:solidFill>
              </a:rPr>
              <a:t>?&gt;</a:t>
            </a:r>
            <a:br>
              <a:rPr lang="en-US" sz="1400" dirty="0">
                <a:solidFill>
                  <a:srgbClr val="E8BF6A"/>
                </a:solidFill>
              </a:rPr>
            </a:br>
            <a:r>
              <a:rPr lang="en-US" sz="1400" dirty="0">
                <a:solidFill>
                  <a:srgbClr val="E8BF6A"/>
                </a:solidFill>
              </a:rPr>
              <a:t>&lt;manifest </a:t>
            </a:r>
            <a:r>
              <a:rPr lang="en-US" sz="1400" dirty="0" err="1">
                <a:solidFill>
                  <a:srgbClr val="BABABA"/>
                </a:solidFill>
              </a:rPr>
              <a:t>xmlns:</a:t>
            </a:r>
            <a:r>
              <a:rPr lang="en-US" sz="1400" dirty="0" err="1">
                <a:solidFill>
                  <a:srgbClr val="9876AA"/>
                </a:solidFill>
              </a:rPr>
              <a:t>android</a:t>
            </a:r>
            <a:r>
              <a:rPr lang="en-US" sz="1400" dirty="0">
                <a:solidFill>
                  <a:srgbClr val="BABABA"/>
                </a:solidFill>
              </a:rPr>
              <a:t>=</a:t>
            </a:r>
            <a:r>
              <a:rPr lang="en-US" sz="1400" dirty="0">
                <a:solidFill>
                  <a:srgbClr val="6A8759"/>
                </a:solidFill>
              </a:rPr>
              <a:t>"http://</a:t>
            </a:r>
            <a:r>
              <a:rPr lang="en-US" sz="1400" dirty="0" err="1">
                <a:solidFill>
                  <a:srgbClr val="6A8759"/>
                </a:solidFill>
              </a:rPr>
              <a:t>schemas.android.com</a:t>
            </a:r>
            <a:r>
              <a:rPr lang="en-US" sz="1400" dirty="0">
                <a:solidFill>
                  <a:srgbClr val="6A8759"/>
                </a:solidFill>
              </a:rPr>
              <a:t>/</a:t>
            </a:r>
            <a:r>
              <a:rPr lang="en-US" sz="1400" dirty="0" err="1">
                <a:solidFill>
                  <a:srgbClr val="6A8759"/>
                </a:solidFill>
              </a:rPr>
              <a:t>apk</a:t>
            </a:r>
            <a:r>
              <a:rPr lang="en-US" sz="1400" dirty="0">
                <a:solidFill>
                  <a:srgbClr val="6A8759"/>
                </a:solidFill>
              </a:rPr>
              <a:t>/res/android"</a:t>
            </a:r>
            <a:br>
              <a:rPr lang="en-US" sz="1400" dirty="0">
                <a:solidFill>
                  <a:srgbClr val="6A8759"/>
                </a:solidFill>
              </a:rPr>
            </a:br>
            <a:r>
              <a:rPr lang="en-US" sz="1400" dirty="0">
                <a:solidFill>
                  <a:srgbClr val="6A8759"/>
                </a:solidFill>
              </a:rPr>
              <a:t>    </a:t>
            </a:r>
            <a:r>
              <a:rPr lang="en-US" sz="1400" dirty="0">
                <a:solidFill>
                  <a:srgbClr val="BABABA"/>
                </a:solidFill>
              </a:rPr>
              <a:t>package=</a:t>
            </a:r>
            <a:r>
              <a:rPr lang="en-US" sz="1400" dirty="0">
                <a:solidFill>
                  <a:srgbClr val="6A8759"/>
                </a:solidFill>
              </a:rPr>
              <a:t>"</a:t>
            </a:r>
            <a:r>
              <a:rPr lang="en-US" sz="1400" dirty="0" err="1">
                <a:solidFill>
                  <a:srgbClr val="6A8759"/>
                </a:solidFill>
              </a:rPr>
              <a:t>com.wenbing.mynotification</a:t>
            </a:r>
            <a:r>
              <a:rPr lang="en-US" sz="1400" dirty="0">
                <a:solidFill>
                  <a:srgbClr val="6A8759"/>
                </a:solidFill>
              </a:rPr>
              <a:t>"</a:t>
            </a:r>
            <a:r>
              <a:rPr lang="en-US" sz="1400" dirty="0">
                <a:solidFill>
                  <a:srgbClr val="E8BF6A"/>
                </a:solidFill>
              </a:rPr>
              <a:t>&gt;</a:t>
            </a:r>
            <a:br>
              <a:rPr lang="en-US" sz="1400" dirty="0">
                <a:solidFill>
                  <a:srgbClr val="E8BF6A"/>
                </a:solidFill>
              </a:rPr>
            </a:br>
            <a:br>
              <a:rPr lang="en-US" sz="1400" dirty="0">
                <a:solidFill>
                  <a:srgbClr val="E8BF6A"/>
                </a:solidFill>
              </a:rPr>
            </a:br>
            <a:r>
              <a:rPr lang="en-US" sz="1400" dirty="0">
                <a:solidFill>
                  <a:srgbClr val="E8BF6A"/>
                </a:solidFill>
              </a:rPr>
              <a:t>    &lt;application</a:t>
            </a:r>
            <a:br>
              <a:rPr lang="en-US" sz="1400" dirty="0">
                <a:solidFill>
                  <a:srgbClr val="E8BF6A"/>
                </a:solidFill>
              </a:rPr>
            </a:br>
            <a:r>
              <a:rPr lang="en-US" sz="1400" dirty="0">
                <a:solidFill>
                  <a:srgbClr val="E8BF6A"/>
                </a:solidFill>
              </a:rPr>
              <a:t>        </a:t>
            </a:r>
            <a:r>
              <a:rPr lang="en-US" sz="1400" dirty="0" err="1">
                <a:solidFill>
                  <a:srgbClr val="9876AA"/>
                </a:solidFill>
              </a:rPr>
              <a:t>android</a:t>
            </a:r>
            <a:r>
              <a:rPr lang="en-US" sz="1400" dirty="0" err="1">
                <a:solidFill>
                  <a:srgbClr val="BABABA"/>
                </a:solidFill>
              </a:rPr>
              <a:t>:allowBackup</a:t>
            </a:r>
            <a:r>
              <a:rPr lang="en-US" sz="1400" dirty="0">
                <a:solidFill>
                  <a:srgbClr val="BABABA"/>
                </a:solidFill>
              </a:rPr>
              <a:t>=</a:t>
            </a:r>
            <a:r>
              <a:rPr lang="en-US" sz="1400" dirty="0">
                <a:solidFill>
                  <a:srgbClr val="6A8759"/>
                </a:solidFill>
              </a:rPr>
              <a:t>"true"</a:t>
            </a:r>
            <a:br>
              <a:rPr lang="en-US" sz="1400" dirty="0">
                <a:solidFill>
                  <a:srgbClr val="6A8759"/>
                </a:solidFill>
              </a:rPr>
            </a:br>
            <a:r>
              <a:rPr lang="en-US" sz="1400" dirty="0">
                <a:solidFill>
                  <a:srgbClr val="6A8759"/>
                </a:solidFill>
              </a:rPr>
              <a:t>        </a:t>
            </a:r>
            <a:r>
              <a:rPr lang="en-US" sz="1400" dirty="0" err="1">
                <a:solidFill>
                  <a:srgbClr val="9876AA"/>
                </a:solidFill>
              </a:rPr>
              <a:t>android</a:t>
            </a:r>
            <a:r>
              <a:rPr lang="en-US" sz="1400" dirty="0" err="1">
                <a:solidFill>
                  <a:srgbClr val="BABABA"/>
                </a:solidFill>
              </a:rPr>
              <a:t>:icon</a:t>
            </a:r>
            <a:r>
              <a:rPr lang="en-US" sz="1400" dirty="0">
                <a:solidFill>
                  <a:srgbClr val="BABABA"/>
                </a:solidFill>
              </a:rPr>
              <a:t>=</a:t>
            </a:r>
            <a:r>
              <a:rPr lang="en-US" sz="1400" dirty="0">
                <a:solidFill>
                  <a:srgbClr val="6A8759"/>
                </a:solidFill>
              </a:rPr>
              <a:t>"@mipmap/</a:t>
            </a:r>
            <a:r>
              <a:rPr lang="en-US" sz="1400" dirty="0" err="1">
                <a:solidFill>
                  <a:srgbClr val="6A8759"/>
                </a:solidFill>
              </a:rPr>
              <a:t>ic_launcher</a:t>
            </a:r>
            <a:r>
              <a:rPr lang="en-US" sz="1400" dirty="0">
                <a:solidFill>
                  <a:srgbClr val="6A8759"/>
                </a:solidFill>
              </a:rPr>
              <a:t>"</a:t>
            </a:r>
            <a:br>
              <a:rPr lang="en-US" sz="1400" dirty="0">
                <a:solidFill>
                  <a:srgbClr val="6A8759"/>
                </a:solidFill>
              </a:rPr>
            </a:br>
            <a:r>
              <a:rPr lang="en-US" sz="1400" dirty="0">
                <a:solidFill>
                  <a:srgbClr val="6A8759"/>
                </a:solidFill>
              </a:rPr>
              <a:t>        </a:t>
            </a:r>
            <a:r>
              <a:rPr lang="en-US" sz="1400" dirty="0" err="1">
                <a:solidFill>
                  <a:srgbClr val="9876AA"/>
                </a:solidFill>
              </a:rPr>
              <a:t>android</a:t>
            </a:r>
            <a:r>
              <a:rPr lang="en-US" sz="1400" dirty="0" err="1">
                <a:solidFill>
                  <a:srgbClr val="BABABA"/>
                </a:solidFill>
              </a:rPr>
              <a:t>:label</a:t>
            </a:r>
            <a:r>
              <a:rPr lang="en-US" sz="1400" dirty="0">
                <a:solidFill>
                  <a:srgbClr val="BABABA"/>
                </a:solidFill>
              </a:rPr>
              <a:t>=</a:t>
            </a:r>
            <a:r>
              <a:rPr lang="en-US" sz="1400" dirty="0">
                <a:solidFill>
                  <a:srgbClr val="6A8759"/>
                </a:solidFill>
              </a:rPr>
              <a:t>"@string/</a:t>
            </a:r>
            <a:r>
              <a:rPr lang="en-US" sz="1400" dirty="0" err="1">
                <a:solidFill>
                  <a:srgbClr val="6A8759"/>
                </a:solidFill>
              </a:rPr>
              <a:t>app_name</a:t>
            </a:r>
            <a:r>
              <a:rPr lang="en-US" sz="1400" dirty="0">
                <a:solidFill>
                  <a:srgbClr val="6A8759"/>
                </a:solidFill>
              </a:rPr>
              <a:t>"</a:t>
            </a:r>
            <a:br>
              <a:rPr lang="en-US" sz="1400" dirty="0">
                <a:solidFill>
                  <a:srgbClr val="6A8759"/>
                </a:solidFill>
              </a:rPr>
            </a:br>
            <a:r>
              <a:rPr lang="en-US" sz="1400" dirty="0">
                <a:solidFill>
                  <a:srgbClr val="6A8759"/>
                </a:solidFill>
              </a:rPr>
              <a:t>        </a:t>
            </a:r>
            <a:r>
              <a:rPr lang="en-US" sz="1400" dirty="0" err="1">
                <a:solidFill>
                  <a:srgbClr val="9876AA"/>
                </a:solidFill>
              </a:rPr>
              <a:t>android</a:t>
            </a:r>
            <a:r>
              <a:rPr lang="en-US" sz="1400" dirty="0" err="1">
                <a:solidFill>
                  <a:srgbClr val="BABABA"/>
                </a:solidFill>
              </a:rPr>
              <a:t>:roundIcon</a:t>
            </a:r>
            <a:r>
              <a:rPr lang="en-US" sz="1400" dirty="0">
                <a:solidFill>
                  <a:srgbClr val="BABABA"/>
                </a:solidFill>
              </a:rPr>
              <a:t>=</a:t>
            </a:r>
            <a:r>
              <a:rPr lang="en-US" sz="1400" dirty="0">
                <a:solidFill>
                  <a:srgbClr val="6A8759"/>
                </a:solidFill>
              </a:rPr>
              <a:t>"@mipmap/</a:t>
            </a:r>
            <a:r>
              <a:rPr lang="en-US" sz="1400" dirty="0" err="1">
                <a:solidFill>
                  <a:srgbClr val="6A8759"/>
                </a:solidFill>
              </a:rPr>
              <a:t>ic_launcher_round</a:t>
            </a:r>
            <a:r>
              <a:rPr lang="en-US" sz="1400" dirty="0">
                <a:solidFill>
                  <a:srgbClr val="6A8759"/>
                </a:solidFill>
              </a:rPr>
              <a:t>"</a:t>
            </a:r>
            <a:br>
              <a:rPr lang="en-US" sz="1400" dirty="0">
                <a:solidFill>
                  <a:srgbClr val="6A8759"/>
                </a:solidFill>
              </a:rPr>
            </a:br>
            <a:r>
              <a:rPr lang="en-US" sz="1400" dirty="0">
                <a:solidFill>
                  <a:srgbClr val="6A8759"/>
                </a:solidFill>
              </a:rPr>
              <a:t>        </a:t>
            </a:r>
            <a:r>
              <a:rPr lang="en-US" sz="1400" dirty="0" err="1">
                <a:solidFill>
                  <a:srgbClr val="9876AA"/>
                </a:solidFill>
              </a:rPr>
              <a:t>android</a:t>
            </a:r>
            <a:r>
              <a:rPr lang="en-US" sz="1400" dirty="0" err="1">
                <a:solidFill>
                  <a:srgbClr val="BABABA"/>
                </a:solidFill>
              </a:rPr>
              <a:t>:supportsRtl</a:t>
            </a:r>
            <a:r>
              <a:rPr lang="en-US" sz="1400" dirty="0">
                <a:solidFill>
                  <a:srgbClr val="BABABA"/>
                </a:solidFill>
              </a:rPr>
              <a:t>=</a:t>
            </a:r>
            <a:r>
              <a:rPr lang="en-US" sz="1400" dirty="0">
                <a:solidFill>
                  <a:srgbClr val="6A8759"/>
                </a:solidFill>
              </a:rPr>
              <a:t>"true"</a:t>
            </a:r>
            <a:br>
              <a:rPr lang="en-US" sz="1400" dirty="0">
                <a:solidFill>
                  <a:srgbClr val="6A8759"/>
                </a:solidFill>
              </a:rPr>
            </a:br>
            <a:r>
              <a:rPr lang="en-US" sz="1400" dirty="0">
                <a:solidFill>
                  <a:srgbClr val="6A8759"/>
                </a:solidFill>
              </a:rPr>
              <a:t>        </a:t>
            </a:r>
            <a:r>
              <a:rPr lang="en-US" sz="1400" dirty="0" err="1">
                <a:solidFill>
                  <a:srgbClr val="9876AA"/>
                </a:solidFill>
              </a:rPr>
              <a:t>android</a:t>
            </a:r>
            <a:r>
              <a:rPr lang="en-US" sz="1400" dirty="0" err="1">
                <a:solidFill>
                  <a:srgbClr val="BABABA"/>
                </a:solidFill>
              </a:rPr>
              <a:t>:theme</a:t>
            </a:r>
            <a:r>
              <a:rPr lang="en-US" sz="1400" dirty="0">
                <a:solidFill>
                  <a:srgbClr val="BABABA"/>
                </a:solidFill>
              </a:rPr>
              <a:t>=</a:t>
            </a:r>
            <a:r>
              <a:rPr lang="en-US" sz="1400" dirty="0">
                <a:solidFill>
                  <a:srgbClr val="6A8759"/>
                </a:solidFill>
              </a:rPr>
              <a:t>"@style/</a:t>
            </a:r>
            <a:r>
              <a:rPr lang="en-US" sz="1400" dirty="0" err="1">
                <a:solidFill>
                  <a:srgbClr val="6A8759"/>
                </a:solidFill>
              </a:rPr>
              <a:t>AppTheme</a:t>
            </a:r>
            <a:r>
              <a:rPr lang="en-US" sz="1400" dirty="0">
                <a:solidFill>
                  <a:srgbClr val="6A8759"/>
                </a:solidFill>
              </a:rPr>
              <a:t>"</a:t>
            </a:r>
            <a:r>
              <a:rPr lang="en-US" sz="1400" dirty="0">
                <a:solidFill>
                  <a:srgbClr val="E8BF6A"/>
                </a:solidFill>
              </a:rPr>
              <a:t>&gt;</a:t>
            </a:r>
            <a:br>
              <a:rPr lang="en-US" sz="1400" dirty="0">
                <a:solidFill>
                  <a:srgbClr val="E8BF6A"/>
                </a:solidFill>
              </a:rPr>
            </a:br>
            <a:r>
              <a:rPr lang="en-US" sz="1400" dirty="0">
                <a:solidFill>
                  <a:srgbClr val="E8BF6A"/>
                </a:solidFill>
              </a:rPr>
              <a:t>        &lt;activity </a:t>
            </a:r>
            <a:r>
              <a:rPr lang="en-US" sz="1400" dirty="0" err="1">
                <a:solidFill>
                  <a:srgbClr val="9876AA"/>
                </a:solidFill>
              </a:rPr>
              <a:t>android</a:t>
            </a:r>
            <a:r>
              <a:rPr lang="en-US" sz="1400" dirty="0" err="1">
                <a:solidFill>
                  <a:srgbClr val="BABABA"/>
                </a:solidFill>
              </a:rPr>
              <a:t>:name</a:t>
            </a:r>
            <a:r>
              <a:rPr lang="en-US" sz="1400" dirty="0">
                <a:solidFill>
                  <a:srgbClr val="BABABA"/>
                </a:solidFill>
              </a:rPr>
              <a:t>=</a:t>
            </a:r>
            <a:r>
              <a:rPr lang="en-US" sz="1400" dirty="0">
                <a:solidFill>
                  <a:srgbClr val="6A8759"/>
                </a:solidFill>
              </a:rPr>
              <a:t>".</a:t>
            </a:r>
            <a:r>
              <a:rPr lang="en-US" sz="1400" dirty="0" err="1">
                <a:solidFill>
                  <a:srgbClr val="6A8759"/>
                </a:solidFill>
              </a:rPr>
              <a:t>MainActivity</a:t>
            </a:r>
            <a:r>
              <a:rPr lang="en-US" sz="1400" dirty="0">
                <a:solidFill>
                  <a:srgbClr val="6A8759"/>
                </a:solidFill>
              </a:rPr>
              <a:t>"</a:t>
            </a:r>
            <a:r>
              <a:rPr lang="en-US" sz="1400" dirty="0">
                <a:solidFill>
                  <a:srgbClr val="E8BF6A"/>
                </a:solidFill>
              </a:rPr>
              <a:t>&gt;</a:t>
            </a:r>
            <a:br>
              <a:rPr lang="en-US" sz="1400" dirty="0">
                <a:solidFill>
                  <a:srgbClr val="E8BF6A"/>
                </a:solidFill>
              </a:rPr>
            </a:br>
            <a:r>
              <a:rPr lang="en-US" sz="1400" dirty="0">
                <a:solidFill>
                  <a:srgbClr val="E8BF6A"/>
                </a:solidFill>
              </a:rPr>
              <a:t>            &lt;intent-filter&gt;</a:t>
            </a:r>
            <a:br>
              <a:rPr lang="en-US" sz="1400" dirty="0">
                <a:solidFill>
                  <a:srgbClr val="E8BF6A"/>
                </a:solidFill>
              </a:rPr>
            </a:br>
            <a:r>
              <a:rPr lang="en-US" sz="1400" dirty="0">
                <a:solidFill>
                  <a:srgbClr val="E8BF6A"/>
                </a:solidFill>
              </a:rPr>
              <a:t>                &lt;action </a:t>
            </a:r>
            <a:r>
              <a:rPr lang="en-US" sz="1400" dirty="0" err="1">
                <a:solidFill>
                  <a:srgbClr val="9876AA"/>
                </a:solidFill>
              </a:rPr>
              <a:t>android</a:t>
            </a:r>
            <a:r>
              <a:rPr lang="en-US" sz="1400" dirty="0" err="1">
                <a:solidFill>
                  <a:srgbClr val="BABABA"/>
                </a:solidFill>
              </a:rPr>
              <a:t>:name</a:t>
            </a:r>
            <a:r>
              <a:rPr lang="en-US" sz="1400" dirty="0">
                <a:solidFill>
                  <a:srgbClr val="BABABA"/>
                </a:solidFill>
              </a:rPr>
              <a:t>=</a:t>
            </a:r>
            <a:r>
              <a:rPr lang="en-US" sz="1400" dirty="0">
                <a:solidFill>
                  <a:srgbClr val="6A8759"/>
                </a:solidFill>
              </a:rPr>
              <a:t>"</a:t>
            </a:r>
            <a:r>
              <a:rPr lang="en-US" sz="1400" dirty="0" err="1">
                <a:solidFill>
                  <a:srgbClr val="6A8759"/>
                </a:solidFill>
              </a:rPr>
              <a:t>android.intent.action.MAIN</a:t>
            </a:r>
            <a:r>
              <a:rPr lang="en-US" sz="1400" dirty="0">
                <a:solidFill>
                  <a:srgbClr val="6A8759"/>
                </a:solidFill>
              </a:rPr>
              <a:t>" </a:t>
            </a:r>
            <a:r>
              <a:rPr lang="en-US" sz="1400" dirty="0">
                <a:solidFill>
                  <a:srgbClr val="E8BF6A"/>
                </a:solidFill>
              </a:rPr>
              <a:t>/&gt;</a:t>
            </a:r>
            <a:br>
              <a:rPr lang="en-US" sz="1400" dirty="0">
                <a:solidFill>
                  <a:srgbClr val="E8BF6A"/>
                </a:solidFill>
              </a:rPr>
            </a:br>
            <a:r>
              <a:rPr lang="en-US" sz="1400" dirty="0">
                <a:solidFill>
                  <a:srgbClr val="E8BF6A"/>
                </a:solidFill>
              </a:rPr>
              <a:t>                &lt;category </a:t>
            </a:r>
            <a:r>
              <a:rPr lang="en-US" sz="1400" dirty="0" err="1">
                <a:solidFill>
                  <a:srgbClr val="9876AA"/>
                </a:solidFill>
              </a:rPr>
              <a:t>android</a:t>
            </a:r>
            <a:r>
              <a:rPr lang="en-US" sz="1400" dirty="0" err="1">
                <a:solidFill>
                  <a:srgbClr val="BABABA"/>
                </a:solidFill>
              </a:rPr>
              <a:t>:name</a:t>
            </a:r>
            <a:r>
              <a:rPr lang="en-US" sz="1400" dirty="0">
                <a:solidFill>
                  <a:srgbClr val="BABABA"/>
                </a:solidFill>
              </a:rPr>
              <a:t>=</a:t>
            </a:r>
            <a:r>
              <a:rPr lang="en-US" sz="1400" dirty="0">
                <a:solidFill>
                  <a:srgbClr val="6A8759"/>
                </a:solidFill>
              </a:rPr>
              <a:t>"</a:t>
            </a:r>
            <a:r>
              <a:rPr lang="en-US" sz="1400" dirty="0" err="1">
                <a:solidFill>
                  <a:srgbClr val="6A8759"/>
                </a:solidFill>
              </a:rPr>
              <a:t>android.intent.category.LAUNCHER</a:t>
            </a:r>
            <a:r>
              <a:rPr lang="en-US" sz="1400" dirty="0">
                <a:solidFill>
                  <a:srgbClr val="6A8759"/>
                </a:solidFill>
              </a:rPr>
              <a:t>" </a:t>
            </a:r>
            <a:r>
              <a:rPr lang="en-US" sz="1400" dirty="0">
                <a:solidFill>
                  <a:srgbClr val="E8BF6A"/>
                </a:solidFill>
              </a:rPr>
              <a:t>/&gt;</a:t>
            </a:r>
            <a:br>
              <a:rPr lang="en-US" sz="1400" dirty="0">
                <a:solidFill>
                  <a:srgbClr val="E8BF6A"/>
                </a:solidFill>
              </a:rPr>
            </a:br>
            <a:r>
              <a:rPr lang="en-US" sz="1400" dirty="0">
                <a:solidFill>
                  <a:srgbClr val="E8BF6A"/>
                </a:solidFill>
              </a:rPr>
              <a:t>            &lt;/intent-filter&gt;</a:t>
            </a:r>
            <a:br>
              <a:rPr lang="en-US" sz="1400" dirty="0">
                <a:solidFill>
                  <a:srgbClr val="E8BF6A"/>
                </a:solidFill>
              </a:rPr>
            </a:br>
            <a:r>
              <a:rPr lang="en-US" sz="1400" dirty="0">
                <a:solidFill>
                  <a:srgbClr val="E8BF6A"/>
                </a:solidFill>
              </a:rPr>
              <a:t>        &lt;/activity&gt;</a:t>
            </a:r>
            <a:br>
              <a:rPr lang="en-US" sz="1400" dirty="0">
                <a:solidFill>
                  <a:srgbClr val="E8BF6A"/>
                </a:solidFill>
              </a:rPr>
            </a:br>
            <a:br>
              <a:rPr lang="en-US" sz="1400" dirty="0">
                <a:solidFill>
                  <a:srgbClr val="E8BF6A"/>
                </a:solidFill>
              </a:rPr>
            </a:br>
            <a:r>
              <a:rPr lang="en-US" sz="1400" dirty="0">
                <a:solidFill>
                  <a:srgbClr val="E8BF6A"/>
                </a:solidFill>
              </a:rPr>
              <a:t>        &lt;activity </a:t>
            </a:r>
            <a:r>
              <a:rPr lang="en-US" sz="1400" dirty="0" err="1">
                <a:solidFill>
                  <a:srgbClr val="9876AA"/>
                </a:solidFill>
              </a:rPr>
              <a:t>android</a:t>
            </a:r>
            <a:r>
              <a:rPr lang="en-US" sz="1400" dirty="0" err="1">
                <a:solidFill>
                  <a:srgbClr val="BABABA"/>
                </a:solidFill>
              </a:rPr>
              <a:t>:name</a:t>
            </a:r>
            <a:r>
              <a:rPr lang="en-US" sz="1400" dirty="0">
                <a:solidFill>
                  <a:srgbClr val="BABABA"/>
                </a:solidFill>
              </a:rPr>
              <a:t>=</a:t>
            </a:r>
            <a:r>
              <a:rPr lang="en-US" sz="1400" dirty="0">
                <a:solidFill>
                  <a:srgbClr val="6A8759"/>
                </a:solidFill>
              </a:rPr>
              <a:t>".</a:t>
            </a:r>
            <a:r>
              <a:rPr lang="en-US" sz="1400" dirty="0" err="1">
                <a:solidFill>
                  <a:srgbClr val="6A8759"/>
                </a:solidFill>
              </a:rPr>
              <a:t>NotificationView</a:t>
            </a:r>
            <a:r>
              <a:rPr lang="en-US" sz="1400" dirty="0">
                <a:solidFill>
                  <a:srgbClr val="6A8759"/>
                </a:solidFill>
              </a:rPr>
              <a:t>"</a:t>
            </a:r>
            <a:br>
              <a:rPr lang="en-US" sz="1400" dirty="0">
                <a:solidFill>
                  <a:srgbClr val="6A8759"/>
                </a:solidFill>
              </a:rPr>
            </a:br>
            <a:r>
              <a:rPr lang="en-US" sz="1400" dirty="0">
                <a:solidFill>
                  <a:srgbClr val="6A8759"/>
                </a:solidFill>
              </a:rPr>
              <a:t>            </a:t>
            </a:r>
            <a:r>
              <a:rPr lang="en-US" sz="1400" dirty="0" err="1">
                <a:solidFill>
                  <a:srgbClr val="9876AA"/>
                </a:solidFill>
              </a:rPr>
              <a:t>android</a:t>
            </a:r>
            <a:r>
              <a:rPr lang="en-US" sz="1400" dirty="0" err="1">
                <a:solidFill>
                  <a:srgbClr val="BABABA"/>
                </a:solidFill>
              </a:rPr>
              <a:t>:label</a:t>
            </a:r>
            <a:r>
              <a:rPr lang="en-US" sz="1400" dirty="0">
                <a:solidFill>
                  <a:srgbClr val="BABABA"/>
                </a:solidFill>
              </a:rPr>
              <a:t>=</a:t>
            </a:r>
            <a:r>
              <a:rPr lang="en-US" sz="1400" dirty="0">
                <a:solidFill>
                  <a:srgbClr val="6A8759"/>
                </a:solidFill>
              </a:rPr>
              <a:t>"Details of notification"</a:t>
            </a:r>
            <a:br>
              <a:rPr lang="en-US" sz="1400" dirty="0">
                <a:solidFill>
                  <a:srgbClr val="6A8759"/>
                </a:solidFill>
              </a:rPr>
            </a:br>
            <a:r>
              <a:rPr lang="en-US" sz="1400" dirty="0">
                <a:solidFill>
                  <a:srgbClr val="6A8759"/>
                </a:solidFill>
              </a:rPr>
              <a:t>            </a:t>
            </a:r>
            <a:r>
              <a:rPr lang="en-US" sz="1400" dirty="0" err="1">
                <a:solidFill>
                  <a:srgbClr val="9876AA"/>
                </a:solidFill>
              </a:rPr>
              <a:t>android</a:t>
            </a:r>
            <a:r>
              <a:rPr lang="en-US" sz="1400" dirty="0" err="1">
                <a:solidFill>
                  <a:srgbClr val="BABABA"/>
                </a:solidFill>
              </a:rPr>
              <a:t>:parentActivityName</a:t>
            </a:r>
            <a:r>
              <a:rPr lang="en-US" sz="1400" dirty="0">
                <a:solidFill>
                  <a:srgbClr val="BABABA"/>
                </a:solidFill>
              </a:rPr>
              <a:t>=</a:t>
            </a:r>
            <a:r>
              <a:rPr lang="en-US" sz="1400" dirty="0">
                <a:solidFill>
                  <a:srgbClr val="6A8759"/>
                </a:solidFill>
              </a:rPr>
              <a:t>".</a:t>
            </a:r>
            <a:r>
              <a:rPr lang="en-US" sz="1400" dirty="0" err="1">
                <a:solidFill>
                  <a:srgbClr val="6A8759"/>
                </a:solidFill>
              </a:rPr>
              <a:t>MainActivity</a:t>
            </a:r>
            <a:r>
              <a:rPr lang="en-US" sz="1400" dirty="0">
                <a:solidFill>
                  <a:srgbClr val="6A8759"/>
                </a:solidFill>
              </a:rPr>
              <a:t>"</a:t>
            </a:r>
            <a:r>
              <a:rPr lang="en-US" sz="1400" dirty="0">
                <a:solidFill>
                  <a:srgbClr val="E8BF6A"/>
                </a:solidFill>
              </a:rPr>
              <a:t>&gt;</a:t>
            </a:r>
            <a:br>
              <a:rPr lang="en-US" sz="1400" dirty="0">
                <a:solidFill>
                  <a:srgbClr val="E8BF6A"/>
                </a:solidFill>
              </a:rPr>
            </a:br>
            <a:r>
              <a:rPr lang="en-US" sz="1400" dirty="0">
                <a:solidFill>
                  <a:srgbClr val="E8BF6A"/>
                </a:solidFill>
              </a:rPr>
              <a:t>            &lt;meta-data</a:t>
            </a:r>
            <a:br>
              <a:rPr lang="en-US" sz="1400" dirty="0">
                <a:solidFill>
                  <a:srgbClr val="E8BF6A"/>
                </a:solidFill>
              </a:rPr>
            </a:br>
            <a:r>
              <a:rPr lang="en-US" sz="1400" dirty="0">
                <a:solidFill>
                  <a:srgbClr val="E8BF6A"/>
                </a:solidFill>
              </a:rPr>
              <a:t>                </a:t>
            </a:r>
            <a:r>
              <a:rPr lang="en-US" sz="1400" dirty="0" err="1">
                <a:solidFill>
                  <a:srgbClr val="9876AA"/>
                </a:solidFill>
              </a:rPr>
              <a:t>android</a:t>
            </a:r>
            <a:r>
              <a:rPr lang="en-US" sz="1400" dirty="0" err="1">
                <a:solidFill>
                  <a:srgbClr val="BABABA"/>
                </a:solidFill>
              </a:rPr>
              <a:t>:name</a:t>
            </a:r>
            <a:r>
              <a:rPr lang="en-US" sz="1400" dirty="0">
                <a:solidFill>
                  <a:srgbClr val="BABABA"/>
                </a:solidFill>
              </a:rPr>
              <a:t>=</a:t>
            </a:r>
            <a:r>
              <a:rPr lang="en-US" sz="1400" dirty="0">
                <a:solidFill>
                  <a:srgbClr val="6A8759"/>
                </a:solidFill>
              </a:rPr>
              <a:t>"</a:t>
            </a:r>
            <a:r>
              <a:rPr lang="en-US" sz="1400" dirty="0" err="1">
                <a:solidFill>
                  <a:srgbClr val="6A8759"/>
                </a:solidFill>
              </a:rPr>
              <a:t>android.support.PARENT_ACTIVITY</a:t>
            </a:r>
            <a:r>
              <a:rPr lang="en-US" sz="1400" dirty="0">
                <a:solidFill>
                  <a:srgbClr val="6A8759"/>
                </a:solidFill>
              </a:rPr>
              <a:t>"</a:t>
            </a:r>
            <a:br>
              <a:rPr lang="en-US" sz="1400" dirty="0">
                <a:solidFill>
                  <a:srgbClr val="6A8759"/>
                </a:solidFill>
              </a:rPr>
            </a:br>
            <a:r>
              <a:rPr lang="en-US" sz="1400" dirty="0">
                <a:solidFill>
                  <a:srgbClr val="6A8759"/>
                </a:solidFill>
              </a:rPr>
              <a:t>                </a:t>
            </a:r>
            <a:r>
              <a:rPr lang="en-US" sz="1400" dirty="0" err="1">
                <a:solidFill>
                  <a:srgbClr val="9876AA"/>
                </a:solidFill>
              </a:rPr>
              <a:t>android</a:t>
            </a:r>
            <a:r>
              <a:rPr lang="en-US" sz="1400" dirty="0" err="1">
                <a:solidFill>
                  <a:srgbClr val="BABABA"/>
                </a:solidFill>
              </a:rPr>
              <a:t>:value</a:t>
            </a:r>
            <a:r>
              <a:rPr lang="en-US" sz="1400" dirty="0">
                <a:solidFill>
                  <a:srgbClr val="BABABA"/>
                </a:solidFill>
              </a:rPr>
              <a:t>=</a:t>
            </a:r>
            <a:r>
              <a:rPr lang="en-US" sz="1400" dirty="0">
                <a:solidFill>
                  <a:srgbClr val="6A8759"/>
                </a:solidFill>
              </a:rPr>
              <a:t>".</a:t>
            </a:r>
            <a:r>
              <a:rPr lang="en-US" sz="1400" dirty="0" err="1">
                <a:solidFill>
                  <a:srgbClr val="6A8759"/>
                </a:solidFill>
              </a:rPr>
              <a:t>MainActivity</a:t>
            </a:r>
            <a:r>
              <a:rPr lang="en-US" sz="1400" dirty="0">
                <a:solidFill>
                  <a:srgbClr val="6A8759"/>
                </a:solidFill>
              </a:rPr>
              <a:t>"</a:t>
            </a:r>
            <a:r>
              <a:rPr lang="en-US" sz="1400" dirty="0">
                <a:solidFill>
                  <a:srgbClr val="E8BF6A"/>
                </a:solidFill>
              </a:rPr>
              <a:t>/&gt;</a:t>
            </a:r>
            <a:br>
              <a:rPr lang="en-US" sz="1400" dirty="0">
                <a:solidFill>
                  <a:srgbClr val="E8BF6A"/>
                </a:solidFill>
              </a:rPr>
            </a:br>
            <a:r>
              <a:rPr lang="en-US" sz="1400" dirty="0">
                <a:solidFill>
                  <a:srgbClr val="E8BF6A"/>
                </a:solidFill>
              </a:rPr>
              <a:t>        &lt;/activity&gt;</a:t>
            </a:r>
            <a:br>
              <a:rPr lang="en-US" sz="1400" dirty="0">
                <a:solidFill>
                  <a:srgbClr val="E8BF6A"/>
                </a:solidFill>
              </a:rPr>
            </a:br>
            <a:r>
              <a:rPr lang="en-US" sz="1400" dirty="0">
                <a:solidFill>
                  <a:srgbClr val="E8BF6A"/>
                </a:solidFill>
              </a:rPr>
              <a:t>    &lt;/application&gt;</a:t>
            </a:r>
            <a:br>
              <a:rPr lang="en-US" sz="1400" dirty="0">
                <a:solidFill>
                  <a:srgbClr val="E8BF6A"/>
                </a:solidFill>
              </a:rPr>
            </a:br>
            <a:r>
              <a:rPr lang="en-US" sz="1400" dirty="0">
                <a:solidFill>
                  <a:srgbClr val="E8BF6A"/>
                </a:solidFill>
              </a:rPr>
              <a:t>&lt;/manifest&gt;</a:t>
            </a:r>
            <a:endParaRPr lang="en-US" sz="1400" dirty="0"/>
          </a:p>
        </p:txBody>
      </p:sp>
    </p:spTree>
    <p:extLst>
      <p:ext uri="{BB962C8B-B14F-4D97-AF65-F5344CB8AC3E}">
        <p14:creationId xmlns:p14="http://schemas.microsoft.com/office/powerpoint/2010/main" val="3773570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Date Placeholder 1">
            <a:extLst>
              <a:ext uri="{FF2B5EF4-FFF2-40B4-BE49-F238E27FC236}">
                <a16:creationId xmlns:a16="http://schemas.microsoft.com/office/drawing/2014/main" id="{4503AF8D-E110-2F4A-8D15-5BC5D80601F9}"/>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B5FE1C3-C981-C14E-A74C-8E39046BBCE7}" type="datetime1">
              <a:rPr lang="en-US" altLang="en-US" smtClean="0">
                <a:latin typeface="Garamond" panose="02020404030301010803" pitchFamily="18" charset="0"/>
              </a:rPr>
              <a:pPr/>
              <a:t>3/24/21</a:t>
            </a:fld>
            <a:endParaRPr lang="en-US" altLang="en-US">
              <a:latin typeface="Garamond" panose="02020404030301010803" pitchFamily="18" charset="0"/>
            </a:endParaRPr>
          </a:p>
        </p:txBody>
      </p:sp>
      <p:sp>
        <p:nvSpPr>
          <p:cNvPr id="33794" name="Footer Placeholder 2">
            <a:extLst>
              <a:ext uri="{FF2B5EF4-FFF2-40B4-BE49-F238E27FC236}">
                <a16:creationId xmlns:a16="http://schemas.microsoft.com/office/drawing/2014/main" id="{862BD4D4-82CB-D444-BFF7-85C901DF87B7}"/>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33795" name="Slide Number Placeholder 3">
            <a:extLst>
              <a:ext uri="{FF2B5EF4-FFF2-40B4-BE49-F238E27FC236}">
                <a16:creationId xmlns:a16="http://schemas.microsoft.com/office/drawing/2014/main" id="{3FD200B6-6557-5346-8EF1-C392AEADAC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849DDD8-5C71-CB46-B0A3-6D2116CEC6E8}" type="slidenum">
              <a:rPr lang="en-US" altLang="en-US" smtClean="0">
                <a:latin typeface="Garamond" panose="02020404030301010803" pitchFamily="18" charset="0"/>
              </a:rPr>
              <a:pPr/>
              <a:t>29</a:t>
            </a:fld>
            <a:endParaRPr lang="en-US" altLang="en-US">
              <a:latin typeface="Garamond" panose="02020404030301010803" pitchFamily="18" charset="0"/>
            </a:endParaRPr>
          </a:p>
        </p:txBody>
      </p:sp>
      <p:sp>
        <p:nvSpPr>
          <p:cNvPr id="33796" name="Rectangle 2">
            <a:extLst>
              <a:ext uri="{FF2B5EF4-FFF2-40B4-BE49-F238E27FC236}">
                <a16:creationId xmlns:a16="http://schemas.microsoft.com/office/drawing/2014/main" id="{68397ABD-7044-614E-8450-CD1ABF184725}"/>
              </a:ext>
            </a:extLst>
          </p:cNvPr>
          <p:cNvSpPr>
            <a:spLocks noGrp="1" noChangeArrowheads="1"/>
          </p:cNvSpPr>
          <p:nvPr>
            <p:ph type="title" idx="4294967295"/>
          </p:nvPr>
        </p:nvSpPr>
        <p:spPr>
          <a:xfrm>
            <a:off x="320566" y="277814"/>
            <a:ext cx="4570522" cy="608012"/>
          </a:xfrm>
        </p:spPr>
        <p:txBody>
          <a:bodyPr anchor="ctr"/>
          <a:lstStyle/>
          <a:p>
            <a:r>
              <a:rPr lang="en-US" altLang="en-US" sz="3600" dirty="0"/>
              <a:t>Example</a:t>
            </a:r>
          </a:p>
        </p:txBody>
      </p:sp>
      <p:sp>
        <p:nvSpPr>
          <p:cNvPr id="33797" name="Rectangle 3">
            <a:extLst>
              <a:ext uri="{FF2B5EF4-FFF2-40B4-BE49-F238E27FC236}">
                <a16:creationId xmlns:a16="http://schemas.microsoft.com/office/drawing/2014/main" id="{F35D40EC-ECE0-9944-868A-F3FC0B5174A3}"/>
              </a:ext>
            </a:extLst>
          </p:cNvPr>
          <p:cNvSpPr>
            <a:spLocks noGrp="1" noChangeArrowheads="1"/>
          </p:cNvSpPr>
          <p:nvPr>
            <p:ph type="body" idx="4294967295"/>
          </p:nvPr>
        </p:nvSpPr>
        <p:spPr>
          <a:xfrm>
            <a:off x="320566" y="885826"/>
            <a:ext cx="2154619" cy="857396"/>
          </a:xfrm>
        </p:spPr>
        <p:txBody>
          <a:bodyPr/>
          <a:lstStyle/>
          <a:p>
            <a:r>
              <a:rPr lang="en-US" altLang="en-US" sz="2000" dirty="0">
                <a:cs typeface="ＭＳ Ｐゴシック" panose="020B0600070205080204" pitchFamily="34" charset="-128"/>
              </a:rPr>
              <a:t>Outcome</a:t>
            </a:r>
          </a:p>
        </p:txBody>
      </p:sp>
      <p:pic>
        <p:nvPicPr>
          <p:cNvPr id="6" name="Picture 5">
            <a:extLst>
              <a:ext uri="{FF2B5EF4-FFF2-40B4-BE49-F238E27FC236}">
                <a16:creationId xmlns:a16="http://schemas.microsoft.com/office/drawing/2014/main" id="{8DCB03E5-46A4-2E40-92C0-31EFB7E52DA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38216" y="1465677"/>
            <a:ext cx="2273191" cy="4041228"/>
          </a:xfrm>
          <a:prstGeom prst="rect">
            <a:avLst/>
          </a:prstGeom>
        </p:spPr>
      </p:pic>
      <p:pic>
        <p:nvPicPr>
          <p:cNvPr id="2" name="Picture 1">
            <a:extLst>
              <a:ext uri="{FF2B5EF4-FFF2-40B4-BE49-F238E27FC236}">
                <a16:creationId xmlns:a16="http://schemas.microsoft.com/office/drawing/2014/main" id="{F0F72321-F706-0C41-BDDD-6089F774F97A}"/>
              </a:ext>
            </a:extLst>
          </p:cNvPr>
          <p:cNvPicPr>
            <a:picLocks noChangeAspect="1"/>
          </p:cNvPicPr>
          <p:nvPr/>
        </p:nvPicPr>
        <p:blipFill>
          <a:blip r:embed="rId3"/>
          <a:stretch>
            <a:fillRect/>
          </a:stretch>
        </p:blipFill>
        <p:spPr>
          <a:xfrm>
            <a:off x="449383" y="1493838"/>
            <a:ext cx="2456403" cy="3315243"/>
          </a:xfrm>
          <a:prstGeom prst="rect">
            <a:avLst/>
          </a:prstGeom>
          <a:ln>
            <a:solidFill>
              <a:schemeClr val="accent1"/>
            </a:solidFill>
          </a:ln>
        </p:spPr>
      </p:pic>
      <p:pic>
        <p:nvPicPr>
          <p:cNvPr id="3" name="Picture 2">
            <a:extLst>
              <a:ext uri="{FF2B5EF4-FFF2-40B4-BE49-F238E27FC236}">
                <a16:creationId xmlns:a16="http://schemas.microsoft.com/office/drawing/2014/main" id="{173B434F-93E9-7542-BF14-AD98BC4B3046}"/>
              </a:ext>
            </a:extLst>
          </p:cNvPr>
          <p:cNvPicPr>
            <a:picLocks noChangeAspect="1"/>
          </p:cNvPicPr>
          <p:nvPr/>
        </p:nvPicPr>
        <p:blipFill>
          <a:blip r:embed="rId4"/>
          <a:stretch>
            <a:fillRect/>
          </a:stretch>
        </p:blipFill>
        <p:spPr>
          <a:xfrm>
            <a:off x="3124200" y="1493838"/>
            <a:ext cx="2712552" cy="1992453"/>
          </a:xfrm>
          <a:prstGeom prst="rect">
            <a:avLst/>
          </a:prstGeom>
        </p:spPr>
      </p:pic>
    </p:spTree>
    <p:extLst>
      <p:ext uri="{BB962C8B-B14F-4D97-AF65-F5344CB8AC3E}">
        <p14:creationId xmlns:p14="http://schemas.microsoft.com/office/powerpoint/2010/main" val="494904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C78B10EE-1A48-964A-A21C-93E7966AD949}"/>
              </a:ext>
            </a:extLst>
          </p:cNvPr>
          <p:cNvSpPr>
            <a:spLocks noGrp="1" noChangeArrowheads="1"/>
          </p:cNvSpPr>
          <p:nvPr>
            <p:ph type="title"/>
          </p:nvPr>
        </p:nvSpPr>
        <p:spPr>
          <a:xfrm>
            <a:off x="457200" y="277813"/>
            <a:ext cx="8229600" cy="1139825"/>
          </a:xfrm>
        </p:spPr>
        <p:txBody>
          <a:bodyPr wrap="square" anchor="t">
            <a:normAutofit/>
          </a:bodyPr>
          <a:lstStyle/>
          <a:p>
            <a:pPr eaLnBrk="1" hangingPunct="1"/>
            <a:r>
              <a:rPr lang="en-US" altLang="en-US" dirty="0"/>
              <a:t>Notifications</a:t>
            </a:r>
          </a:p>
        </p:txBody>
      </p:sp>
      <p:sp>
        <p:nvSpPr>
          <p:cNvPr id="18437" name="Rectangle 3">
            <a:extLst>
              <a:ext uri="{FF2B5EF4-FFF2-40B4-BE49-F238E27FC236}">
                <a16:creationId xmlns:a16="http://schemas.microsoft.com/office/drawing/2014/main" id="{B36CEA74-611F-E94D-852D-99BE8412DEDE}"/>
              </a:ext>
            </a:extLst>
          </p:cNvPr>
          <p:cNvSpPr>
            <a:spLocks noGrp="1" noChangeArrowheads="1"/>
          </p:cNvSpPr>
          <p:nvPr>
            <p:ph sz="half" idx="1"/>
          </p:nvPr>
        </p:nvSpPr>
        <p:spPr>
          <a:xfrm>
            <a:off x="364603" y="1044615"/>
            <a:ext cx="4038600" cy="4530725"/>
          </a:xfrm>
        </p:spPr>
        <p:txBody>
          <a:bodyPr wrap="square" anchor="t">
            <a:normAutofit/>
          </a:bodyPr>
          <a:lstStyle/>
          <a:p>
            <a:pPr>
              <a:lnSpc>
                <a:spcPct val="90000"/>
              </a:lnSpc>
            </a:pPr>
            <a:r>
              <a:rPr lang="en-US" altLang="en-US" sz="2000" dirty="0"/>
              <a:t>A notification is a message that Android displays outside your app's UI to provide the user with reminders, communication from other people, or other timely information from your app</a:t>
            </a:r>
          </a:p>
          <a:p>
            <a:pPr>
              <a:lnSpc>
                <a:spcPct val="90000"/>
              </a:lnSpc>
            </a:pPr>
            <a:r>
              <a:rPr lang="en-US" altLang="en-US" sz="2000" dirty="0"/>
              <a:t>Users can tap the notification to open your app or take an action directly from the notification</a:t>
            </a:r>
          </a:p>
          <a:p>
            <a:pPr>
              <a:lnSpc>
                <a:spcPct val="90000"/>
              </a:lnSpc>
            </a:pPr>
            <a:r>
              <a:rPr lang="en-US" altLang="en-US" sz="2000" dirty="0"/>
              <a:t>When you issue a notification, it first appears as an icon in the status bar</a:t>
            </a:r>
          </a:p>
        </p:txBody>
      </p:sp>
      <p:pic>
        <p:nvPicPr>
          <p:cNvPr id="1026" name="Picture 2">
            <a:extLst>
              <a:ext uri="{FF2B5EF4-FFF2-40B4-BE49-F238E27FC236}">
                <a16:creationId xmlns:a16="http://schemas.microsoft.com/office/drawing/2014/main" id="{F2698C5D-51B3-BB41-9EDA-2B85500B1E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3928" y="5204087"/>
            <a:ext cx="2772137" cy="103955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8433" name="Date Placeholder 1">
            <a:extLst>
              <a:ext uri="{FF2B5EF4-FFF2-40B4-BE49-F238E27FC236}">
                <a16:creationId xmlns:a16="http://schemas.microsoft.com/office/drawing/2014/main" id="{F59E8F08-26E0-2847-9791-C7D68CB3593C}"/>
              </a:ext>
            </a:extLst>
          </p:cNvPr>
          <p:cNvSpPr>
            <a:spLocks noGrp="1"/>
          </p:cNvSpPr>
          <p:nvPr>
            <p:ph type="dt" sz="half" idx="10"/>
          </p:nvPr>
        </p:nvSpPr>
        <p:spPr>
          <a:xfrm>
            <a:off x="457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7BAD8CEB-D75B-7947-9CF6-3D5F5E75F48F}" type="datetime1">
              <a:rPr lang="en-US" altLang="en-US" smtClean="0"/>
              <a:pPr>
                <a:spcAft>
                  <a:spcPts val="600"/>
                </a:spcAft>
              </a:pPr>
              <a:t>3/24/21</a:t>
            </a:fld>
            <a:endParaRPr lang="en-US" altLang="en-US"/>
          </a:p>
        </p:txBody>
      </p:sp>
      <p:sp>
        <p:nvSpPr>
          <p:cNvPr id="18434" name="Footer Placeholder 2">
            <a:extLst>
              <a:ext uri="{FF2B5EF4-FFF2-40B4-BE49-F238E27FC236}">
                <a16:creationId xmlns:a16="http://schemas.microsoft.com/office/drawing/2014/main" id="{0E38CA95-63F6-2C49-9B5C-BE803B120607}"/>
              </a:ext>
            </a:extLst>
          </p:cNvPr>
          <p:cNvSpPr>
            <a:spLocks noGrp="1"/>
          </p:cNvSpPr>
          <p:nvPr>
            <p:ph type="ftr" sz="quarter" idx="11"/>
          </p:nvPr>
        </p:nvSpPr>
        <p:spPr>
          <a:xfrm>
            <a:off x="3124200" y="6248400"/>
            <a:ext cx="28956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r>
              <a:rPr lang="en-US" altLang="en-US"/>
              <a:t>CIS 470: Mobile App Development</a:t>
            </a:r>
          </a:p>
        </p:txBody>
      </p:sp>
      <p:sp>
        <p:nvSpPr>
          <p:cNvPr id="18435" name="Slide Number Placeholder 3">
            <a:extLst>
              <a:ext uri="{FF2B5EF4-FFF2-40B4-BE49-F238E27FC236}">
                <a16:creationId xmlns:a16="http://schemas.microsoft.com/office/drawing/2014/main" id="{7AEA58DD-FE70-8549-ADFE-85FC9CBBBC7B}"/>
              </a:ext>
            </a:extLst>
          </p:cNvPr>
          <p:cNvSpPr>
            <a:spLocks noGrp="1"/>
          </p:cNvSpPr>
          <p:nvPr>
            <p:ph type="sldNum" sz="quarter" idx="12"/>
          </p:nvPr>
        </p:nvSpPr>
        <p:spPr>
          <a:xfrm>
            <a:off x="6553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AC3A0501-CDA7-224A-B2F0-B414210A6E24}" type="slidenum">
              <a:rPr lang="en-US" altLang="en-US" smtClean="0"/>
              <a:pPr>
                <a:spcAft>
                  <a:spcPts val="600"/>
                </a:spcAft>
              </a:pPr>
              <a:t>3</a:t>
            </a:fld>
            <a:endParaRPr lang="en-US" altLang="en-US"/>
          </a:p>
        </p:txBody>
      </p:sp>
      <p:sp>
        <p:nvSpPr>
          <p:cNvPr id="10" name="Rectangle 3">
            <a:extLst>
              <a:ext uri="{FF2B5EF4-FFF2-40B4-BE49-F238E27FC236}">
                <a16:creationId xmlns:a16="http://schemas.microsoft.com/office/drawing/2014/main" id="{28B3AD2E-2230-6B49-AD2A-23B6B55247CB}"/>
              </a:ext>
            </a:extLst>
          </p:cNvPr>
          <p:cNvSpPr txBox="1">
            <a:spLocks noChangeArrowheads="1"/>
          </p:cNvSpPr>
          <p:nvPr/>
        </p:nvSpPr>
        <p:spPr bwMode="auto">
          <a:xfrm>
            <a:off x="4572000" y="1044614"/>
            <a:ext cx="4038600" cy="179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chemeClr val="tx1"/>
                </a:solidFill>
                <a:latin typeface="+mn-lt"/>
                <a:ea typeface="ＭＳ Ｐゴシック" charset="0"/>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ea typeface="Arial" charset="0"/>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1800">
                <a:solidFill>
                  <a:schemeClr val="tx1"/>
                </a:solidFill>
                <a:latin typeface="+mn-lt"/>
                <a:ea typeface="Arial" charset="0"/>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800">
                <a:solidFill>
                  <a:schemeClr val="tx1"/>
                </a:solidFill>
                <a:latin typeface="+mn-lt"/>
                <a:ea typeface="Arial" charset="0"/>
                <a:cs typeface="+mn-cs"/>
              </a:defRPr>
            </a:lvl5pPr>
            <a:lvl6pPr marL="2138363" indent="-339725" algn="l" rtl="0" fontAlgn="base">
              <a:spcBef>
                <a:spcPct val="20000"/>
              </a:spcBef>
              <a:spcAft>
                <a:spcPct val="0"/>
              </a:spcAft>
              <a:buClr>
                <a:schemeClr val="accent1"/>
              </a:buClr>
              <a:buSzPct val="75000"/>
              <a:buFont typeface="Wingdings" charset="0"/>
              <a:buChar char="§"/>
              <a:defRPr sz="1800">
                <a:solidFill>
                  <a:schemeClr val="tx1"/>
                </a:solidFill>
                <a:latin typeface="+mn-lt"/>
                <a:ea typeface="Arial" charset="0"/>
                <a:cs typeface="+mn-cs"/>
              </a:defRPr>
            </a:lvl6pPr>
            <a:lvl7pPr marL="2595563" indent="-339725" algn="l" rtl="0" fontAlgn="base">
              <a:spcBef>
                <a:spcPct val="20000"/>
              </a:spcBef>
              <a:spcAft>
                <a:spcPct val="0"/>
              </a:spcAft>
              <a:buClr>
                <a:schemeClr val="accent1"/>
              </a:buClr>
              <a:buSzPct val="75000"/>
              <a:buFont typeface="Wingdings" charset="0"/>
              <a:buChar char="§"/>
              <a:defRPr sz="1800">
                <a:solidFill>
                  <a:schemeClr val="tx1"/>
                </a:solidFill>
                <a:latin typeface="+mn-lt"/>
                <a:ea typeface="Arial" charset="0"/>
                <a:cs typeface="+mn-cs"/>
              </a:defRPr>
            </a:lvl7pPr>
            <a:lvl8pPr marL="3052763" indent="-339725" algn="l" rtl="0" fontAlgn="base">
              <a:spcBef>
                <a:spcPct val="20000"/>
              </a:spcBef>
              <a:spcAft>
                <a:spcPct val="0"/>
              </a:spcAft>
              <a:buClr>
                <a:schemeClr val="accent1"/>
              </a:buClr>
              <a:buSzPct val="75000"/>
              <a:buFont typeface="Wingdings" charset="0"/>
              <a:buChar char="§"/>
              <a:defRPr sz="1800">
                <a:solidFill>
                  <a:schemeClr val="tx1"/>
                </a:solidFill>
                <a:latin typeface="+mn-lt"/>
                <a:ea typeface="Arial" charset="0"/>
                <a:cs typeface="+mn-cs"/>
              </a:defRPr>
            </a:lvl8pPr>
            <a:lvl9pPr marL="3509963" indent="-339725" algn="l" rtl="0" fontAlgn="base">
              <a:spcBef>
                <a:spcPct val="20000"/>
              </a:spcBef>
              <a:spcAft>
                <a:spcPct val="0"/>
              </a:spcAft>
              <a:buClr>
                <a:schemeClr val="accent1"/>
              </a:buClr>
              <a:buSzPct val="75000"/>
              <a:buFont typeface="Wingdings" charset="0"/>
              <a:buChar char="§"/>
              <a:defRPr sz="1800">
                <a:solidFill>
                  <a:schemeClr val="tx1"/>
                </a:solidFill>
                <a:latin typeface="+mn-lt"/>
                <a:ea typeface="Arial" charset="0"/>
                <a:cs typeface="+mn-cs"/>
              </a:defRPr>
            </a:lvl9pPr>
          </a:lstStyle>
          <a:p>
            <a:pPr>
              <a:lnSpc>
                <a:spcPct val="90000"/>
              </a:lnSpc>
            </a:pPr>
            <a:r>
              <a:rPr lang="en-US" altLang="en-US" sz="2000" kern="0" dirty="0"/>
              <a:t>Users can swipe down on the status bar to open the notification drawer, where they can view more details and take actions with the notification</a:t>
            </a:r>
          </a:p>
        </p:txBody>
      </p:sp>
      <p:pic>
        <p:nvPicPr>
          <p:cNvPr id="1030" name="Picture 6">
            <a:extLst>
              <a:ext uri="{FF2B5EF4-FFF2-40B4-BE49-F238E27FC236}">
                <a16:creationId xmlns:a16="http://schemas.microsoft.com/office/drawing/2014/main" id="{B7E20DF6-0DBA-9D45-8F99-5F1D3BC70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6797" y="2699795"/>
            <a:ext cx="3343275"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1">
            <a:extLst>
              <a:ext uri="{FF2B5EF4-FFF2-40B4-BE49-F238E27FC236}">
                <a16:creationId xmlns:a16="http://schemas.microsoft.com/office/drawing/2014/main" id="{F4523473-C30F-124D-902B-19038184C50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CCDE6D-CB64-2943-9246-D4A7C1C67985}" type="datetime1">
              <a:rPr lang="en-US" altLang="en-US" smtClean="0">
                <a:latin typeface="Garamond" panose="02020404030301010803" pitchFamily="18" charset="0"/>
              </a:rPr>
              <a:pPr/>
              <a:t>3/24/21</a:t>
            </a:fld>
            <a:endParaRPr lang="en-US" altLang="en-US">
              <a:latin typeface="Garamond" panose="02020404030301010803" pitchFamily="18" charset="0"/>
            </a:endParaRPr>
          </a:p>
        </p:txBody>
      </p:sp>
      <p:sp>
        <p:nvSpPr>
          <p:cNvPr id="29698" name="Footer Placeholder 2">
            <a:extLst>
              <a:ext uri="{FF2B5EF4-FFF2-40B4-BE49-F238E27FC236}">
                <a16:creationId xmlns:a16="http://schemas.microsoft.com/office/drawing/2014/main" id="{72B08EB9-BD1A-E044-81F2-4B984EB3E88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29699" name="Slide Number Placeholder 3">
            <a:extLst>
              <a:ext uri="{FF2B5EF4-FFF2-40B4-BE49-F238E27FC236}">
                <a16:creationId xmlns:a16="http://schemas.microsoft.com/office/drawing/2014/main" id="{52206D89-51CF-7C4C-B8D2-88627906DE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7FCC0A-1AB5-094B-8E0F-A091B1F89F58}" type="slidenum">
              <a:rPr lang="en-US" altLang="en-US" smtClean="0">
                <a:latin typeface="Garamond" panose="02020404030301010803" pitchFamily="18" charset="0"/>
              </a:rPr>
              <a:pPr/>
              <a:t>30</a:t>
            </a:fld>
            <a:endParaRPr lang="en-US" altLang="en-US">
              <a:latin typeface="Garamond" panose="02020404030301010803" pitchFamily="18" charset="0"/>
            </a:endParaRPr>
          </a:p>
        </p:txBody>
      </p:sp>
      <p:sp>
        <p:nvSpPr>
          <p:cNvPr id="10" name="Rectangle 2">
            <a:extLst>
              <a:ext uri="{FF2B5EF4-FFF2-40B4-BE49-F238E27FC236}">
                <a16:creationId xmlns:a16="http://schemas.microsoft.com/office/drawing/2014/main" id="{3AAA5424-835B-254D-8E7D-8FF2946718D7}"/>
              </a:ext>
            </a:extLst>
          </p:cNvPr>
          <p:cNvSpPr txBox="1">
            <a:spLocks noChangeArrowheads="1"/>
          </p:cNvSpPr>
          <p:nvPr/>
        </p:nvSpPr>
        <p:spPr bwMode="auto">
          <a:xfrm>
            <a:off x="385763" y="282575"/>
            <a:ext cx="82296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200">
                <a:solidFill>
                  <a:schemeClr val="tx2"/>
                </a:solidFill>
                <a:latin typeface="+mj-lt"/>
                <a:ea typeface="+mj-ea"/>
                <a:cs typeface="ＭＳ Ｐゴシック" charset="0"/>
              </a:defRPr>
            </a:lvl1pPr>
            <a:lvl2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2pPr>
            <a:lvl3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3pPr>
            <a:lvl4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4pPr>
            <a:lvl5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5pPr>
            <a:lvl6pPr marL="457200" algn="l" rtl="0" fontAlgn="base">
              <a:spcBef>
                <a:spcPct val="0"/>
              </a:spcBef>
              <a:spcAft>
                <a:spcPct val="0"/>
              </a:spcAft>
              <a:defRPr sz="4200">
                <a:solidFill>
                  <a:schemeClr val="tx2"/>
                </a:solidFill>
                <a:latin typeface="Garamond" charset="0"/>
                <a:ea typeface="ＭＳ Ｐゴシック" charset="0"/>
                <a:cs typeface="Arial" charset="0"/>
              </a:defRPr>
            </a:lvl6pPr>
            <a:lvl7pPr marL="914400" algn="l" rtl="0" fontAlgn="base">
              <a:spcBef>
                <a:spcPct val="0"/>
              </a:spcBef>
              <a:spcAft>
                <a:spcPct val="0"/>
              </a:spcAft>
              <a:defRPr sz="4200">
                <a:solidFill>
                  <a:schemeClr val="tx2"/>
                </a:solidFill>
                <a:latin typeface="Garamond" charset="0"/>
                <a:ea typeface="ＭＳ Ｐゴシック" charset="0"/>
                <a:cs typeface="Arial" charset="0"/>
              </a:defRPr>
            </a:lvl7pPr>
            <a:lvl8pPr marL="1371600" algn="l" rtl="0" fontAlgn="base">
              <a:spcBef>
                <a:spcPct val="0"/>
              </a:spcBef>
              <a:spcAft>
                <a:spcPct val="0"/>
              </a:spcAft>
              <a:defRPr sz="4200">
                <a:solidFill>
                  <a:schemeClr val="tx2"/>
                </a:solidFill>
                <a:latin typeface="Garamond" charset="0"/>
                <a:ea typeface="ＭＳ Ｐゴシック" charset="0"/>
                <a:cs typeface="Arial" charset="0"/>
              </a:defRPr>
            </a:lvl8pPr>
            <a:lvl9pPr marL="1828800" algn="l" rtl="0" fontAlgn="base">
              <a:spcBef>
                <a:spcPct val="0"/>
              </a:spcBef>
              <a:spcAft>
                <a:spcPct val="0"/>
              </a:spcAft>
              <a:defRPr sz="4200">
                <a:solidFill>
                  <a:schemeClr val="tx2"/>
                </a:solidFill>
                <a:latin typeface="Garamond" charset="0"/>
                <a:ea typeface="ＭＳ Ｐゴシック" charset="0"/>
                <a:cs typeface="Arial" charset="0"/>
              </a:defRPr>
            </a:lvl9pPr>
          </a:lstStyle>
          <a:p>
            <a:pPr eaLnBrk="1" hangingPunct="1">
              <a:defRPr/>
            </a:pPr>
            <a:r>
              <a:rPr lang="en-US" altLang="en-US" sz="4000" kern="0">
                <a:cs typeface="ＭＳ Ｐゴシック" panose="020B0600070205080204" pitchFamily="34" charset="-128"/>
              </a:rPr>
              <a:t>Homework #20</a:t>
            </a:r>
            <a:endParaRPr lang="en-US" altLang="en-US" sz="4000" kern="0" dirty="0"/>
          </a:p>
        </p:txBody>
      </p:sp>
      <p:sp>
        <p:nvSpPr>
          <p:cNvPr id="8" name="Rectangle 3">
            <a:extLst>
              <a:ext uri="{FF2B5EF4-FFF2-40B4-BE49-F238E27FC236}">
                <a16:creationId xmlns:a16="http://schemas.microsoft.com/office/drawing/2014/main" id="{D8184884-7549-7A4E-9B16-35AD128A92C0}"/>
              </a:ext>
            </a:extLst>
          </p:cNvPr>
          <p:cNvSpPr txBox="1">
            <a:spLocks noChangeArrowheads="1"/>
          </p:cNvSpPr>
          <p:nvPr/>
        </p:nvSpPr>
        <p:spPr bwMode="auto">
          <a:xfrm>
            <a:off x="457200" y="1106488"/>
            <a:ext cx="8006080"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ＭＳ Ｐゴシック" charset="0"/>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Arial" charset="0"/>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Arial" charset="0"/>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Arial" charset="0"/>
                <a:cs typeface="+mn-cs"/>
              </a:defRPr>
            </a:lvl5pPr>
            <a:lvl6pPr marL="21383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6pPr>
            <a:lvl7pPr marL="25955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7pPr>
            <a:lvl8pPr marL="30527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8pPr>
            <a:lvl9pPr marL="35099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9pPr>
          </a:lstStyle>
          <a:p>
            <a:pPr>
              <a:defRPr/>
            </a:pPr>
            <a:r>
              <a:rPr lang="en-US" altLang="en-US" sz="2400" kern="0" dirty="0">
                <a:cs typeface="ＭＳ Ｐゴシック" panose="020B0600070205080204" pitchFamily="34" charset="-128"/>
              </a:rPr>
              <a:t>Modify the </a:t>
            </a:r>
            <a:r>
              <a:rPr lang="en-US" altLang="en-US" sz="2400" kern="0" dirty="0" err="1">
                <a:cs typeface="ＭＳ Ｐゴシック" panose="020B0600070205080204" pitchFamily="34" charset="-128"/>
              </a:rPr>
              <a:t>MyNotification</a:t>
            </a:r>
            <a:r>
              <a:rPr lang="en-US" altLang="en-US" sz="2400" kern="0" dirty="0">
                <a:cs typeface="ＭＳ Ｐゴシック" panose="020B0600070205080204" pitchFamily="34" charset="-128"/>
              </a:rPr>
              <a:t> app such that when you click the notification, you will be directed to the main activity of the app</a:t>
            </a:r>
          </a:p>
          <a:p>
            <a:pPr>
              <a:defRPr/>
            </a:pPr>
            <a:endParaRPr lang="en-US" altLang="en-US" sz="2400" kern="0" dirty="0">
              <a:cs typeface="ＭＳ Ｐゴシック" panose="020B0600070205080204" pitchFamily="34" charset="-128"/>
            </a:endParaRPr>
          </a:p>
        </p:txBody>
      </p:sp>
    </p:spTree>
    <p:extLst>
      <p:ext uri="{BB962C8B-B14F-4D97-AF65-F5344CB8AC3E}">
        <p14:creationId xmlns:p14="http://schemas.microsoft.com/office/powerpoint/2010/main" val="2136272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C78B10EE-1A48-964A-A21C-93E7966AD949}"/>
              </a:ext>
            </a:extLst>
          </p:cNvPr>
          <p:cNvSpPr>
            <a:spLocks noGrp="1" noChangeArrowheads="1"/>
          </p:cNvSpPr>
          <p:nvPr>
            <p:ph type="title"/>
          </p:nvPr>
        </p:nvSpPr>
        <p:spPr>
          <a:xfrm>
            <a:off x="457200" y="277813"/>
            <a:ext cx="8229600" cy="1139825"/>
          </a:xfrm>
        </p:spPr>
        <p:txBody>
          <a:bodyPr wrap="square" anchor="t">
            <a:normAutofit/>
          </a:bodyPr>
          <a:lstStyle/>
          <a:p>
            <a:pPr eaLnBrk="1" hangingPunct="1"/>
            <a:r>
              <a:rPr lang="en-US" altLang="en-US" dirty="0"/>
              <a:t>Notifications</a:t>
            </a:r>
          </a:p>
        </p:txBody>
      </p:sp>
      <p:sp>
        <p:nvSpPr>
          <p:cNvPr id="18437" name="Rectangle 3">
            <a:extLst>
              <a:ext uri="{FF2B5EF4-FFF2-40B4-BE49-F238E27FC236}">
                <a16:creationId xmlns:a16="http://schemas.microsoft.com/office/drawing/2014/main" id="{B36CEA74-611F-E94D-852D-99BE8412DEDE}"/>
              </a:ext>
            </a:extLst>
          </p:cNvPr>
          <p:cNvSpPr>
            <a:spLocks noGrp="1" noChangeArrowheads="1"/>
          </p:cNvSpPr>
          <p:nvPr>
            <p:ph sz="half" idx="1"/>
          </p:nvPr>
        </p:nvSpPr>
        <p:spPr>
          <a:xfrm>
            <a:off x="364603" y="1044615"/>
            <a:ext cx="4038600" cy="4939496"/>
          </a:xfrm>
        </p:spPr>
        <p:txBody>
          <a:bodyPr wrap="square" anchor="t">
            <a:normAutofit/>
          </a:bodyPr>
          <a:lstStyle/>
          <a:p>
            <a:pPr>
              <a:lnSpc>
                <a:spcPct val="90000"/>
              </a:lnSpc>
            </a:pPr>
            <a:r>
              <a:rPr lang="en-US" altLang="en-US" sz="2000" b="1" dirty="0"/>
              <a:t>Heads-up notification</a:t>
            </a:r>
          </a:p>
          <a:p>
            <a:pPr>
              <a:lnSpc>
                <a:spcPct val="90000"/>
              </a:lnSpc>
            </a:pPr>
            <a:r>
              <a:rPr lang="en-US" altLang="en-US" sz="2000" dirty="0"/>
              <a:t>Beginning with Android 5.0, notifications can briefly appear in a floating window called a heads-up notification. This behavior is normally for important notifications that the user should know about immediately, and it appears only if the device is unlocked</a:t>
            </a:r>
          </a:p>
          <a:p>
            <a:pPr>
              <a:lnSpc>
                <a:spcPct val="90000"/>
              </a:lnSpc>
            </a:pPr>
            <a:r>
              <a:rPr lang="en-US" altLang="en-US" sz="2000" dirty="0"/>
              <a:t>The heads-up notification appears the moment your app issues the notification and it disappears after a moment, but remains visible in the notification drawer as usual</a:t>
            </a:r>
          </a:p>
        </p:txBody>
      </p:sp>
      <p:sp>
        <p:nvSpPr>
          <p:cNvPr id="18433" name="Date Placeholder 1">
            <a:extLst>
              <a:ext uri="{FF2B5EF4-FFF2-40B4-BE49-F238E27FC236}">
                <a16:creationId xmlns:a16="http://schemas.microsoft.com/office/drawing/2014/main" id="{F59E8F08-26E0-2847-9791-C7D68CB3593C}"/>
              </a:ext>
            </a:extLst>
          </p:cNvPr>
          <p:cNvSpPr>
            <a:spLocks noGrp="1"/>
          </p:cNvSpPr>
          <p:nvPr>
            <p:ph type="dt" sz="half" idx="10"/>
          </p:nvPr>
        </p:nvSpPr>
        <p:spPr>
          <a:xfrm>
            <a:off x="457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7BAD8CEB-D75B-7947-9CF6-3D5F5E75F48F}" type="datetime1">
              <a:rPr lang="en-US" altLang="en-US" smtClean="0"/>
              <a:pPr>
                <a:spcAft>
                  <a:spcPts val="600"/>
                </a:spcAft>
              </a:pPr>
              <a:t>3/24/21</a:t>
            </a:fld>
            <a:endParaRPr lang="en-US" altLang="en-US"/>
          </a:p>
        </p:txBody>
      </p:sp>
      <p:sp>
        <p:nvSpPr>
          <p:cNvPr id="18434" name="Footer Placeholder 2">
            <a:extLst>
              <a:ext uri="{FF2B5EF4-FFF2-40B4-BE49-F238E27FC236}">
                <a16:creationId xmlns:a16="http://schemas.microsoft.com/office/drawing/2014/main" id="{0E38CA95-63F6-2C49-9B5C-BE803B120607}"/>
              </a:ext>
            </a:extLst>
          </p:cNvPr>
          <p:cNvSpPr>
            <a:spLocks noGrp="1"/>
          </p:cNvSpPr>
          <p:nvPr>
            <p:ph type="ftr" sz="quarter" idx="11"/>
          </p:nvPr>
        </p:nvSpPr>
        <p:spPr>
          <a:xfrm>
            <a:off x="3124200" y="6248400"/>
            <a:ext cx="28956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r>
              <a:rPr lang="en-US" altLang="en-US"/>
              <a:t>CIS 470: Mobile App Development</a:t>
            </a:r>
          </a:p>
        </p:txBody>
      </p:sp>
      <p:sp>
        <p:nvSpPr>
          <p:cNvPr id="18435" name="Slide Number Placeholder 3">
            <a:extLst>
              <a:ext uri="{FF2B5EF4-FFF2-40B4-BE49-F238E27FC236}">
                <a16:creationId xmlns:a16="http://schemas.microsoft.com/office/drawing/2014/main" id="{7AEA58DD-FE70-8549-ADFE-85FC9CBBBC7B}"/>
              </a:ext>
            </a:extLst>
          </p:cNvPr>
          <p:cNvSpPr>
            <a:spLocks noGrp="1"/>
          </p:cNvSpPr>
          <p:nvPr>
            <p:ph type="sldNum" sz="quarter" idx="12"/>
          </p:nvPr>
        </p:nvSpPr>
        <p:spPr>
          <a:xfrm>
            <a:off x="6553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AC3A0501-CDA7-224A-B2F0-B414210A6E24}" type="slidenum">
              <a:rPr lang="en-US" altLang="en-US" smtClean="0"/>
              <a:pPr>
                <a:spcAft>
                  <a:spcPts val="600"/>
                </a:spcAft>
              </a:pPr>
              <a:t>4</a:t>
            </a:fld>
            <a:endParaRPr lang="en-US" altLang="en-US"/>
          </a:p>
        </p:txBody>
      </p:sp>
      <p:pic>
        <p:nvPicPr>
          <p:cNvPr id="2050" name="Picture 2">
            <a:extLst>
              <a:ext uri="{FF2B5EF4-FFF2-40B4-BE49-F238E27FC236}">
                <a16:creationId xmlns:a16="http://schemas.microsoft.com/office/drawing/2014/main" id="{F0E98C1F-52F2-3948-9B6C-22852239F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010" y="847725"/>
            <a:ext cx="3356380" cy="3255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00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C78B10EE-1A48-964A-A21C-93E7966AD949}"/>
              </a:ext>
            </a:extLst>
          </p:cNvPr>
          <p:cNvSpPr>
            <a:spLocks noGrp="1" noChangeArrowheads="1"/>
          </p:cNvSpPr>
          <p:nvPr>
            <p:ph type="title"/>
          </p:nvPr>
        </p:nvSpPr>
        <p:spPr>
          <a:xfrm>
            <a:off x="457200" y="277813"/>
            <a:ext cx="8229600" cy="1139825"/>
          </a:xfrm>
        </p:spPr>
        <p:txBody>
          <a:bodyPr wrap="square" anchor="t">
            <a:normAutofit/>
          </a:bodyPr>
          <a:lstStyle/>
          <a:p>
            <a:pPr eaLnBrk="1" hangingPunct="1"/>
            <a:r>
              <a:rPr lang="en-US" altLang="en-US" dirty="0"/>
              <a:t>Notifications</a:t>
            </a:r>
          </a:p>
        </p:txBody>
      </p:sp>
      <p:sp>
        <p:nvSpPr>
          <p:cNvPr id="18437" name="Rectangle 3">
            <a:extLst>
              <a:ext uri="{FF2B5EF4-FFF2-40B4-BE49-F238E27FC236}">
                <a16:creationId xmlns:a16="http://schemas.microsoft.com/office/drawing/2014/main" id="{B36CEA74-611F-E94D-852D-99BE8412DEDE}"/>
              </a:ext>
            </a:extLst>
          </p:cNvPr>
          <p:cNvSpPr>
            <a:spLocks noGrp="1" noChangeArrowheads="1"/>
          </p:cNvSpPr>
          <p:nvPr>
            <p:ph sz="half" idx="1"/>
          </p:nvPr>
        </p:nvSpPr>
        <p:spPr>
          <a:xfrm>
            <a:off x="364603" y="1044615"/>
            <a:ext cx="4038600" cy="4939496"/>
          </a:xfrm>
        </p:spPr>
        <p:txBody>
          <a:bodyPr wrap="square" anchor="t">
            <a:normAutofit/>
          </a:bodyPr>
          <a:lstStyle/>
          <a:p>
            <a:pPr>
              <a:lnSpc>
                <a:spcPct val="90000"/>
              </a:lnSpc>
            </a:pPr>
            <a:r>
              <a:rPr lang="en-US" altLang="en-US" sz="2000" b="1" dirty="0"/>
              <a:t>Lock screen</a:t>
            </a:r>
          </a:p>
          <a:p>
            <a:pPr>
              <a:lnSpc>
                <a:spcPct val="90000"/>
              </a:lnSpc>
            </a:pPr>
            <a:r>
              <a:rPr lang="en-US" altLang="en-US" sz="2000" dirty="0"/>
              <a:t>Beginning with Android 5.0, notifications can appear on the lock screen.</a:t>
            </a:r>
          </a:p>
          <a:p>
            <a:pPr>
              <a:lnSpc>
                <a:spcPct val="90000"/>
              </a:lnSpc>
            </a:pPr>
            <a:r>
              <a:rPr lang="en-US" altLang="en-US" sz="2000" dirty="0"/>
              <a:t>You can programmatically set the level of detail visible in notifications posted by your app on a secure lock screen, or even whether the notification will show on the lock screen at all</a:t>
            </a:r>
          </a:p>
          <a:p>
            <a:pPr>
              <a:lnSpc>
                <a:spcPct val="90000"/>
              </a:lnSpc>
            </a:pPr>
            <a:r>
              <a:rPr lang="en-US" altLang="en-US" sz="2000" dirty="0"/>
              <a:t>Starting with Android 8.0, users can choose to disable or enable lock screen notifications for each notification channel</a:t>
            </a:r>
          </a:p>
        </p:txBody>
      </p:sp>
      <p:sp>
        <p:nvSpPr>
          <p:cNvPr id="18433" name="Date Placeholder 1">
            <a:extLst>
              <a:ext uri="{FF2B5EF4-FFF2-40B4-BE49-F238E27FC236}">
                <a16:creationId xmlns:a16="http://schemas.microsoft.com/office/drawing/2014/main" id="{F59E8F08-26E0-2847-9791-C7D68CB3593C}"/>
              </a:ext>
            </a:extLst>
          </p:cNvPr>
          <p:cNvSpPr>
            <a:spLocks noGrp="1"/>
          </p:cNvSpPr>
          <p:nvPr>
            <p:ph type="dt" sz="half" idx="10"/>
          </p:nvPr>
        </p:nvSpPr>
        <p:spPr>
          <a:xfrm>
            <a:off x="457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7BAD8CEB-D75B-7947-9CF6-3D5F5E75F48F}" type="datetime1">
              <a:rPr lang="en-US" altLang="en-US" smtClean="0"/>
              <a:pPr>
                <a:spcAft>
                  <a:spcPts val="600"/>
                </a:spcAft>
              </a:pPr>
              <a:t>3/24/21</a:t>
            </a:fld>
            <a:endParaRPr lang="en-US" altLang="en-US"/>
          </a:p>
        </p:txBody>
      </p:sp>
      <p:sp>
        <p:nvSpPr>
          <p:cNvPr id="18434" name="Footer Placeholder 2">
            <a:extLst>
              <a:ext uri="{FF2B5EF4-FFF2-40B4-BE49-F238E27FC236}">
                <a16:creationId xmlns:a16="http://schemas.microsoft.com/office/drawing/2014/main" id="{0E38CA95-63F6-2C49-9B5C-BE803B120607}"/>
              </a:ext>
            </a:extLst>
          </p:cNvPr>
          <p:cNvSpPr>
            <a:spLocks noGrp="1"/>
          </p:cNvSpPr>
          <p:nvPr>
            <p:ph type="ftr" sz="quarter" idx="11"/>
          </p:nvPr>
        </p:nvSpPr>
        <p:spPr>
          <a:xfrm>
            <a:off x="3124200" y="6248400"/>
            <a:ext cx="28956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r>
              <a:rPr lang="en-US" altLang="en-US"/>
              <a:t>CIS 470: Mobile App Development</a:t>
            </a:r>
          </a:p>
        </p:txBody>
      </p:sp>
      <p:sp>
        <p:nvSpPr>
          <p:cNvPr id="18435" name="Slide Number Placeholder 3">
            <a:extLst>
              <a:ext uri="{FF2B5EF4-FFF2-40B4-BE49-F238E27FC236}">
                <a16:creationId xmlns:a16="http://schemas.microsoft.com/office/drawing/2014/main" id="{7AEA58DD-FE70-8549-ADFE-85FC9CBBBC7B}"/>
              </a:ext>
            </a:extLst>
          </p:cNvPr>
          <p:cNvSpPr>
            <a:spLocks noGrp="1"/>
          </p:cNvSpPr>
          <p:nvPr>
            <p:ph type="sldNum" sz="quarter" idx="12"/>
          </p:nvPr>
        </p:nvSpPr>
        <p:spPr>
          <a:xfrm>
            <a:off x="6553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AC3A0501-CDA7-224A-B2F0-B414210A6E24}" type="slidenum">
              <a:rPr lang="en-US" altLang="en-US" smtClean="0"/>
              <a:pPr>
                <a:spcAft>
                  <a:spcPts val="600"/>
                </a:spcAft>
              </a:pPr>
              <a:t>5</a:t>
            </a:fld>
            <a:endParaRPr lang="en-US" altLang="en-US"/>
          </a:p>
        </p:txBody>
      </p:sp>
      <p:pic>
        <p:nvPicPr>
          <p:cNvPr id="3074" name="Picture 2">
            <a:extLst>
              <a:ext uri="{FF2B5EF4-FFF2-40B4-BE49-F238E27FC236}">
                <a16:creationId xmlns:a16="http://schemas.microsoft.com/office/drawing/2014/main" id="{5F6B8C7E-5487-D343-8FBD-151BE416E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323" y="737887"/>
            <a:ext cx="3924155" cy="4939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940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C78B10EE-1A48-964A-A21C-93E7966AD949}"/>
              </a:ext>
            </a:extLst>
          </p:cNvPr>
          <p:cNvSpPr>
            <a:spLocks noGrp="1" noChangeArrowheads="1"/>
          </p:cNvSpPr>
          <p:nvPr>
            <p:ph type="title"/>
          </p:nvPr>
        </p:nvSpPr>
        <p:spPr>
          <a:xfrm>
            <a:off x="457200" y="277813"/>
            <a:ext cx="8229600" cy="1139825"/>
          </a:xfrm>
        </p:spPr>
        <p:txBody>
          <a:bodyPr wrap="square" anchor="t">
            <a:normAutofit/>
          </a:bodyPr>
          <a:lstStyle/>
          <a:p>
            <a:pPr eaLnBrk="1" hangingPunct="1"/>
            <a:r>
              <a:rPr lang="en-US" altLang="en-US" dirty="0"/>
              <a:t>Notifications</a:t>
            </a:r>
          </a:p>
        </p:txBody>
      </p:sp>
      <p:sp>
        <p:nvSpPr>
          <p:cNvPr id="18437" name="Rectangle 3">
            <a:extLst>
              <a:ext uri="{FF2B5EF4-FFF2-40B4-BE49-F238E27FC236}">
                <a16:creationId xmlns:a16="http://schemas.microsoft.com/office/drawing/2014/main" id="{B36CEA74-611F-E94D-852D-99BE8412DEDE}"/>
              </a:ext>
            </a:extLst>
          </p:cNvPr>
          <p:cNvSpPr>
            <a:spLocks noGrp="1" noChangeArrowheads="1"/>
          </p:cNvSpPr>
          <p:nvPr>
            <p:ph sz="half" idx="1"/>
          </p:nvPr>
        </p:nvSpPr>
        <p:spPr>
          <a:xfrm>
            <a:off x="364603" y="1044615"/>
            <a:ext cx="4038600" cy="4939496"/>
          </a:xfrm>
        </p:spPr>
        <p:txBody>
          <a:bodyPr wrap="square" anchor="t">
            <a:normAutofit/>
          </a:bodyPr>
          <a:lstStyle/>
          <a:p>
            <a:pPr>
              <a:lnSpc>
                <a:spcPct val="90000"/>
              </a:lnSpc>
            </a:pPr>
            <a:r>
              <a:rPr lang="en-US" altLang="en-US" sz="2000" b="1" dirty="0"/>
              <a:t>App icon badge</a:t>
            </a:r>
          </a:p>
          <a:p>
            <a:pPr>
              <a:lnSpc>
                <a:spcPct val="90000"/>
              </a:lnSpc>
            </a:pPr>
            <a:r>
              <a:rPr lang="en-US" altLang="en-US" sz="2000" dirty="0"/>
              <a:t>In supported launchers on devices running Android 8.0 (API level 26) and higher, app icons indicate new notifications with a colored "badge" (also known as a "notification dot") on the corresponding app launcher icon.</a:t>
            </a:r>
          </a:p>
          <a:p>
            <a:pPr>
              <a:lnSpc>
                <a:spcPct val="90000"/>
              </a:lnSpc>
            </a:pPr>
            <a:r>
              <a:rPr lang="en-US" altLang="en-US" sz="2000" dirty="0"/>
              <a:t>Users can long-press on an app icon to see the notifications for that app. Users can then dismiss or act on notifications from that menu, similar to the notification drawer</a:t>
            </a:r>
          </a:p>
        </p:txBody>
      </p:sp>
      <p:sp>
        <p:nvSpPr>
          <p:cNvPr id="18433" name="Date Placeholder 1">
            <a:extLst>
              <a:ext uri="{FF2B5EF4-FFF2-40B4-BE49-F238E27FC236}">
                <a16:creationId xmlns:a16="http://schemas.microsoft.com/office/drawing/2014/main" id="{F59E8F08-26E0-2847-9791-C7D68CB3593C}"/>
              </a:ext>
            </a:extLst>
          </p:cNvPr>
          <p:cNvSpPr>
            <a:spLocks noGrp="1"/>
          </p:cNvSpPr>
          <p:nvPr>
            <p:ph type="dt" sz="half" idx="10"/>
          </p:nvPr>
        </p:nvSpPr>
        <p:spPr>
          <a:xfrm>
            <a:off x="457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7BAD8CEB-D75B-7947-9CF6-3D5F5E75F48F}" type="datetime1">
              <a:rPr lang="en-US" altLang="en-US" smtClean="0"/>
              <a:pPr>
                <a:spcAft>
                  <a:spcPts val="600"/>
                </a:spcAft>
              </a:pPr>
              <a:t>3/24/21</a:t>
            </a:fld>
            <a:endParaRPr lang="en-US" altLang="en-US"/>
          </a:p>
        </p:txBody>
      </p:sp>
      <p:sp>
        <p:nvSpPr>
          <p:cNvPr id="18434" name="Footer Placeholder 2">
            <a:extLst>
              <a:ext uri="{FF2B5EF4-FFF2-40B4-BE49-F238E27FC236}">
                <a16:creationId xmlns:a16="http://schemas.microsoft.com/office/drawing/2014/main" id="{0E38CA95-63F6-2C49-9B5C-BE803B120607}"/>
              </a:ext>
            </a:extLst>
          </p:cNvPr>
          <p:cNvSpPr>
            <a:spLocks noGrp="1"/>
          </p:cNvSpPr>
          <p:nvPr>
            <p:ph type="ftr" sz="quarter" idx="11"/>
          </p:nvPr>
        </p:nvSpPr>
        <p:spPr>
          <a:xfrm>
            <a:off x="3124200" y="6248400"/>
            <a:ext cx="28956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r>
              <a:rPr lang="en-US" altLang="en-US"/>
              <a:t>CIS 470: Mobile App Development</a:t>
            </a:r>
          </a:p>
        </p:txBody>
      </p:sp>
      <p:sp>
        <p:nvSpPr>
          <p:cNvPr id="18435" name="Slide Number Placeholder 3">
            <a:extLst>
              <a:ext uri="{FF2B5EF4-FFF2-40B4-BE49-F238E27FC236}">
                <a16:creationId xmlns:a16="http://schemas.microsoft.com/office/drawing/2014/main" id="{7AEA58DD-FE70-8549-ADFE-85FC9CBBBC7B}"/>
              </a:ext>
            </a:extLst>
          </p:cNvPr>
          <p:cNvSpPr>
            <a:spLocks noGrp="1"/>
          </p:cNvSpPr>
          <p:nvPr>
            <p:ph type="sldNum" sz="quarter" idx="12"/>
          </p:nvPr>
        </p:nvSpPr>
        <p:spPr>
          <a:xfrm>
            <a:off x="6553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AC3A0501-CDA7-224A-B2F0-B414210A6E24}" type="slidenum">
              <a:rPr lang="en-US" altLang="en-US" smtClean="0"/>
              <a:pPr>
                <a:spcAft>
                  <a:spcPts val="600"/>
                </a:spcAft>
              </a:pPr>
              <a:t>6</a:t>
            </a:fld>
            <a:endParaRPr lang="en-US" altLang="en-US"/>
          </a:p>
        </p:txBody>
      </p:sp>
      <p:pic>
        <p:nvPicPr>
          <p:cNvPr id="4098" name="Picture 2">
            <a:extLst>
              <a:ext uri="{FF2B5EF4-FFF2-40B4-BE49-F238E27FC236}">
                <a16:creationId xmlns:a16="http://schemas.microsoft.com/office/drawing/2014/main" id="{877FE489-BAEA-4243-A016-C0303E5E6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7343" y="847725"/>
            <a:ext cx="3811996" cy="3964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02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C78B10EE-1A48-964A-A21C-93E7966AD949}"/>
              </a:ext>
            </a:extLst>
          </p:cNvPr>
          <p:cNvSpPr>
            <a:spLocks noGrp="1" noChangeArrowheads="1"/>
          </p:cNvSpPr>
          <p:nvPr>
            <p:ph type="title"/>
          </p:nvPr>
        </p:nvSpPr>
        <p:spPr>
          <a:xfrm>
            <a:off x="457200" y="277813"/>
            <a:ext cx="8229600" cy="1139825"/>
          </a:xfrm>
        </p:spPr>
        <p:txBody>
          <a:bodyPr wrap="square" anchor="t">
            <a:normAutofit/>
          </a:bodyPr>
          <a:lstStyle/>
          <a:p>
            <a:pPr eaLnBrk="1" hangingPunct="1"/>
            <a:r>
              <a:rPr lang="en-US" altLang="en-US" dirty="0"/>
              <a:t>Notifications</a:t>
            </a:r>
          </a:p>
        </p:txBody>
      </p:sp>
      <p:sp>
        <p:nvSpPr>
          <p:cNvPr id="18437" name="Rectangle 3">
            <a:extLst>
              <a:ext uri="{FF2B5EF4-FFF2-40B4-BE49-F238E27FC236}">
                <a16:creationId xmlns:a16="http://schemas.microsoft.com/office/drawing/2014/main" id="{B36CEA74-611F-E94D-852D-99BE8412DEDE}"/>
              </a:ext>
            </a:extLst>
          </p:cNvPr>
          <p:cNvSpPr>
            <a:spLocks noGrp="1" noChangeArrowheads="1"/>
          </p:cNvSpPr>
          <p:nvPr>
            <p:ph sz="half" idx="1"/>
          </p:nvPr>
        </p:nvSpPr>
        <p:spPr>
          <a:xfrm>
            <a:off x="364603" y="1044615"/>
            <a:ext cx="4038600" cy="4939496"/>
          </a:xfrm>
        </p:spPr>
        <p:txBody>
          <a:bodyPr wrap="square" anchor="t">
            <a:normAutofit/>
          </a:bodyPr>
          <a:lstStyle/>
          <a:p>
            <a:pPr>
              <a:lnSpc>
                <a:spcPct val="90000"/>
              </a:lnSpc>
            </a:pPr>
            <a:r>
              <a:rPr lang="en-US" altLang="en-US" sz="2000" b="1" dirty="0"/>
              <a:t>Notification anatomy</a:t>
            </a:r>
          </a:p>
        </p:txBody>
      </p:sp>
      <p:sp>
        <p:nvSpPr>
          <p:cNvPr id="18433" name="Date Placeholder 1">
            <a:extLst>
              <a:ext uri="{FF2B5EF4-FFF2-40B4-BE49-F238E27FC236}">
                <a16:creationId xmlns:a16="http://schemas.microsoft.com/office/drawing/2014/main" id="{F59E8F08-26E0-2847-9791-C7D68CB3593C}"/>
              </a:ext>
            </a:extLst>
          </p:cNvPr>
          <p:cNvSpPr>
            <a:spLocks noGrp="1"/>
          </p:cNvSpPr>
          <p:nvPr>
            <p:ph type="dt" sz="half" idx="10"/>
          </p:nvPr>
        </p:nvSpPr>
        <p:spPr>
          <a:xfrm>
            <a:off x="457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7BAD8CEB-D75B-7947-9CF6-3D5F5E75F48F}" type="datetime1">
              <a:rPr lang="en-US" altLang="en-US" smtClean="0"/>
              <a:pPr>
                <a:spcAft>
                  <a:spcPts val="600"/>
                </a:spcAft>
              </a:pPr>
              <a:t>3/24/21</a:t>
            </a:fld>
            <a:endParaRPr lang="en-US" altLang="en-US"/>
          </a:p>
        </p:txBody>
      </p:sp>
      <p:sp>
        <p:nvSpPr>
          <p:cNvPr id="18434" name="Footer Placeholder 2">
            <a:extLst>
              <a:ext uri="{FF2B5EF4-FFF2-40B4-BE49-F238E27FC236}">
                <a16:creationId xmlns:a16="http://schemas.microsoft.com/office/drawing/2014/main" id="{0E38CA95-63F6-2C49-9B5C-BE803B120607}"/>
              </a:ext>
            </a:extLst>
          </p:cNvPr>
          <p:cNvSpPr>
            <a:spLocks noGrp="1"/>
          </p:cNvSpPr>
          <p:nvPr>
            <p:ph type="ftr" sz="quarter" idx="11"/>
          </p:nvPr>
        </p:nvSpPr>
        <p:spPr>
          <a:xfrm>
            <a:off x="3124200" y="6248400"/>
            <a:ext cx="28956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r>
              <a:rPr lang="en-US" altLang="en-US"/>
              <a:t>CIS 470: Mobile App Development</a:t>
            </a:r>
          </a:p>
        </p:txBody>
      </p:sp>
      <p:sp>
        <p:nvSpPr>
          <p:cNvPr id="18435" name="Slide Number Placeholder 3">
            <a:extLst>
              <a:ext uri="{FF2B5EF4-FFF2-40B4-BE49-F238E27FC236}">
                <a16:creationId xmlns:a16="http://schemas.microsoft.com/office/drawing/2014/main" id="{7AEA58DD-FE70-8549-ADFE-85FC9CBBBC7B}"/>
              </a:ext>
            </a:extLst>
          </p:cNvPr>
          <p:cNvSpPr>
            <a:spLocks noGrp="1"/>
          </p:cNvSpPr>
          <p:nvPr>
            <p:ph type="sldNum" sz="quarter" idx="12"/>
          </p:nvPr>
        </p:nvSpPr>
        <p:spPr>
          <a:xfrm>
            <a:off x="6553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AC3A0501-CDA7-224A-B2F0-B414210A6E24}" type="slidenum">
              <a:rPr lang="en-US" altLang="en-US" smtClean="0"/>
              <a:pPr>
                <a:spcAft>
                  <a:spcPts val="600"/>
                </a:spcAft>
              </a:pPr>
              <a:t>7</a:t>
            </a:fld>
            <a:endParaRPr lang="en-US" altLang="en-US"/>
          </a:p>
        </p:txBody>
      </p:sp>
      <p:pic>
        <p:nvPicPr>
          <p:cNvPr id="5122" name="Picture 2">
            <a:extLst>
              <a:ext uri="{FF2B5EF4-FFF2-40B4-BE49-F238E27FC236}">
                <a16:creationId xmlns:a16="http://schemas.microsoft.com/office/drawing/2014/main" id="{FCD93486-5B62-7348-B69A-896DFFC0A6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2557" y="277813"/>
            <a:ext cx="5081286" cy="147939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CD89BAD-FF84-E346-A75F-D24DFBBBA642}"/>
              </a:ext>
            </a:extLst>
          </p:cNvPr>
          <p:cNvSpPr/>
          <p:nvPr/>
        </p:nvSpPr>
        <p:spPr>
          <a:xfrm>
            <a:off x="549798" y="2016735"/>
            <a:ext cx="8229599" cy="2086725"/>
          </a:xfrm>
          <a:prstGeom prst="rect">
            <a:avLst/>
          </a:prstGeom>
        </p:spPr>
        <p:txBody>
          <a:bodyPr wrap="square">
            <a:spAutoFit/>
          </a:bodyPr>
          <a:lstStyle/>
          <a:p>
            <a:pPr marL="457200" indent="-457200">
              <a:lnSpc>
                <a:spcPct val="90000"/>
              </a:lnSpc>
              <a:buFont typeface="+mj-lt"/>
              <a:buAutoNum type="arabicParenR"/>
            </a:pPr>
            <a:r>
              <a:rPr lang="en-US" altLang="en-US" dirty="0"/>
              <a:t>Small icon: This is required and set with </a:t>
            </a:r>
            <a:r>
              <a:rPr lang="en-US" altLang="en-US" dirty="0" err="1"/>
              <a:t>setSmallIcon</a:t>
            </a:r>
            <a:r>
              <a:rPr lang="en-US" altLang="en-US" dirty="0"/>
              <a:t>()</a:t>
            </a:r>
          </a:p>
          <a:p>
            <a:pPr marL="457200" indent="-457200">
              <a:lnSpc>
                <a:spcPct val="90000"/>
              </a:lnSpc>
              <a:buFont typeface="+mj-lt"/>
              <a:buAutoNum type="arabicParenR"/>
            </a:pPr>
            <a:r>
              <a:rPr lang="en-US" altLang="en-US" dirty="0"/>
              <a:t>App name: This is provided by the system</a:t>
            </a:r>
          </a:p>
          <a:p>
            <a:pPr marL="457200" indent="-457200">
              <a:lnSpc>
                <a:spcPct val="90000"/>
              </a:lnSpc>
              <a:buFont typeface="+mj-lt"/>
              <a:buAutoNum type="arabicParenR"/>
            </a:pPr>
            <a:r>
              <a:rPr lang="en-US" altLang="en-US" dirty="0"/>
              <a:t>Time stamp: This is provided by the system, but you can override with </a:t>
            </a:r>
            <a:r>
              <a:rPr lang="en-US" altLang="en-US" dirty="0" err="1"/>
              <a:t>setWhen</a:t>
            </a:r>
            <a:r>
              <a:rPr lang="en-US" altLang="en-US" dirty="0"/>
              <a:t>() or hide it with </a:t>
            </a:r>
            <a:r>
              <a:rPr lang="en-US" altLang="en-US" dirty="0" err="1"/>
              <a:t>setShowWhen</a:t>
            </a:r>
            <a:r>
              <a:rPr lang="en-US" altLang="en-US" dirty="0"/>
              <a:t>(false)</a:t>
            </a:r>
          </a:p>
          <a:p>
            <a:pPr marL="457200" indent="-457200">
              <a:lnSpc>
                <a:spcPct val="90000"/>
              </a:lnSpc>
              <a:buFont typeface="+mj-lt"/>
              <a:buAutoNum type="arabicParenR"/>
            </a:pPr>
            <a:r>
              <a:rPr lang="en-US" altLang="en-US" dirty="0"/>
              <a:t>Large icon: This is optional (usually used only for contact photos; do not use it for your app icon) and set with </a:t>
            </a:r>
            <a:r>
              <a:rPr lang="en-US" altLang="en-US" dirty="0" err="1"/>
              <a:t>setLargeIcon</a:t>
            </a:r>
            <a:r>
              <a:rPr lang="en-US" altLang="en-US" dirty="0"/>
              <a:t>()</a:t>
            </a:r>
          </a:p>
          <a:p>
            <a:pPr marL="457200" indent="-457200">
              <a:lnSpc>
                <a:spcPct val="90000"/>
              </a:lnSpc>
              <a:buFont typeface="+mj-lt"/>
              <a:buAutoNum type="arabicParenR"/>
            </a:pPr>
            <a:r>
              <a:rPr lang="en-US" altLang="en-US" dirty="0"/>
              <a:t>Title: This is optional and set with </a:t>
            </a:r>
            <a:r>
              <a:rPr lang="en-US" altLang="en-US" dirty="0" err="1"/>
              <a:t>setContentTitle</a:t>
            </a:r>
            <a:r>
              <a:rPr lang="en-US" altLang="en-US" dirty="0"/>
              <a:t>()</a:t>
            </a:r>
          </a:p>
          <a:p>
            <a:pPr marL="457200" indent="-457200">
              <a:lnSpc>
                <a:spcPct val="90000"/>
              </a:lnSpc>
              <a:buFont typeface="+mj-lt"/>
              <a:buAutoNum type="arabicParenR"/>
            </a:pPr>
            <a:r>
              <a:rPr lang="en-US" altLang="en-US" dirty="0"/>
              <a:t>Text: This is optional and set with </a:t>
            </a:r>
            <a:r>
              <a:rPr lang="en-US" altLang="en-US" dirty="0" err="1"/>
              <a:t>setContentText</a:t>
            </a:r>
            <a:r>
              <a:rPr lang="en-US" altLang="en-US" dirty="0"/>
              <a:t>()</a:t>
            </a:r>
          </a:p>
        </p:txBody>
      </p:sp>
    </p:spTree>
    <p:extLst>
      <p:ext uri="{BB962C8B-B14F-4D97-AF65-F5344CB8AC3E}">
        <p14:creationId xmlns:p14="http://schemas.microsoft.com/office/powerpoint/2010/main" val="9897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C78B10EE-1A48-964A-A21C-93E7966AD949}"/>
              </a:ext>
            </a:extLst>
          </p:cNvPr>
          <p:cNvSpPr>
            <a:spLocks noGrp="1" noChangeArrowheads="1"/>
          </p:cNvSpPr>
          <p:nvPr>
            <p:ph type="title"/>
          </p:nvPr>
        </p:nvSpPr>
        <p:spPr>
          <a:xfrm>
            <a:off x="457200" y="277813"/>
            <a:ext cx="8229600" cy="1139825"/>
          </a:xfrm>
        </p:spPr>
        <p:txBody>
          <a:bodyPr wrap="square" anchor="t">
            <a:normAutofit/>
          </a:bodyPr>
          <a:lstStyle/>
          <a:p>
            <a:pPr eaLnBrk="1" hangingPunct="1"/>
            <a:r>
              <a:rPr lang="en-US" altLang="en-US" dirty="0"/>
              <a:t>Notifications</a:t>
            </a:r>
          </a:p>
        </p:txBody>
      </p:sp>
      <p:sp>
        <p:nvSpPr>
          <p:cNvPr id="18437" name="Rectangle 3">
            <a:extLst>
              <a:ext uri="{FF2B5EF4-FFF2-40B4-BE49-F238E27FC236}">
                <a16:creationId xmlns:a16="http://schemas.microsoft.com/office/drawing/2014/main" id="{B36CEA74-611F-E94D-852D-99BE8412DEDE}"/>
              </a:ext>
            </a:extLst>
          </p:cNvPr>
          <p:cNvSpPr>
            <a:spLocks noGrp="1" noChangeArrowheads="1"/>
          </p:cNvSpPr>
          <p:nvPr>
            <p:ph sz="half" idx="1"/>
          </p:nvPr>
        </p:nvSpPr>
        <p:spPr>
          <a:xfrm>
            <a:off x="364603" y="1044615"/>
            <a:ext cx="4038600" cy="4939496"/>
          </a:xfrm>
        </p:spPr>
        <p:txBody>
          <a:bodyPr wrap="square" anchor="t">
            <a:normAutofit/>
          </a:bodyPr>
          <a:lstStyle/>
          <a:p>
            <a:pPr>
              <a:lnSpc>
                <a:spcPct val="90000"/>
              </a:lnSpc>
            </a:pPr>
            <a:r>
              <a:rPr lang="en-US" altLang="en-US" sz="2000" b="1" dirty="0"/>
              <a:t>Notification actions</a:t>
            </a:r>
          </a:p>
          <a:p>
            <a:pPr>
              <a:lnSpc>
                <a:spcPct val="90000"/>
              </a:lnSpc>
            </a:pPr>
            <a:r>
              <a:rPr lang="en-US" altLang="en-US" sz="2000" dirty="0"/>
              <a:t>Although it's not required, every notification should open an appropriate app activity when tapped </a:t>
            </a:r>
          </a:p>
          <a:p>
            <a:pPr>
              <a:lnSpc>
                <a:spcPct val="90000"/>
              </a:lnSpc>
            </a:pPr>
            <a:r>
              <a:rPr lang="en-US" altLang="en-US" sz="2000" dirty="0"/>
              <a:t>In addition to this default notification action, you can add action buttons that complete an app-related task from the notification (often without opening an activity)</a:t>
            </a:r>
          </a:p>
        </p:txBody>
      </p:sp>
      <p:sp>
        <p:nvSpPr>
          <p:cNvPr id="18433" name="Date Placeholder 1">
            <a:extLst>
              <a:ext uri="{FF2B5EF4-FFF2-40B4-BE49-F238E27FC236}">
                <a16:creationId xmlns:a16="http://schemas.microsoft.com/office/drawing/2014/main" id="{F59E8F08-26E0-2847-9791-C7D68CB3593C}"/>
              </a:ext>
            </a:extLst>
          </p:cNvPr>
          <p:cNvSpPr>
            <a:spLocks noGrp="1"/>
          </p:cNvSpPr>
          <p:nvPr>
            <p:ph type="dt" sz="half" idx="10"/>
          </p:nvPr>
        </p:nvSpPr>
        <p:spPr>
          <a:xfrm>
            <a:off x="457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7BAD8CEB-D75B-7947-9CF6-3D5F5E75F48F}" type="datetime1">
              <a:rPr lang="en-US" altLang="en-US" smtClean="0"/>
              <a:pPr>
                <a:spcAft>
                  <a:spcPts val="600"/>
                </a:spcAft>
              </a:pPr>
              <a:t>3/24/21</a:t>
            </a:fld>
            <a:endParaRPr lang="en-US" altLang="en-US"/>
          </a:p>
        </p:txBody>
      </p:sp>
      <p:sp>
        <p:nvSpPr>
          <p:cNvPr id="18434" name="Footer Placeholder 2">
            <a:extLst>
              <a:ext uri="{FF2B5EF4-FFF2-40B4-BE49-F238E27FC236}">
                <a16:creationId xmlns:a16="http://schemas.microsoft.com/office/drawing/2014/main" id="{0E38CA95-63F6-2C49-9B5C-BE803B120607}"/>
              </a:ext>
            </a:extLst>
          </p:cNvPr>
          <p:cNvSpPr>
            <a:spLocks noGrp="1"/>
          </p:cNvSpPr>
          <p:nvPr>
            <p:ph type="ftr" sz="quarter" idx="11"/>
          </p:nvPr>
        </p:nvSpPr>
        <p:spPr>
          <a:xfrm>
            <a:off x="3124200" y="6248400"/>
            <a:ext cx="28956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r>
              <a:rPr lang="en-US" altLang="en-US"/>
              <a:t>CIS 470: Mobile App Development</a:t>
            </a:r>
          </a:p>
        </p:txBody>
      </p:sp>
      <p:sp>
        <p:nvSpPr>
          <p:cNvPr id="18435" name="Slide Number Placeholder 3">
            <a:extLst>
              <a:ext uri="{FF2B5EF4-FFF2-40B4-BE49-F238E27FC236}">
                <a16:creationId xmlns:a16="http://schemas.microsoft.com/office/drawing/2014/main" id="{7AEA58DD-FE70-8549-ADFE-85FC9CBBBC7B}"/>
              </a:ext>
            </a:extLst>
          </p:cNvPr>
          <p:cNvSpPr>
            <a:spLocks noGrp="1"/>
          </p:cNvSpPr>
          <p:nvPr>
            <p:ph type="sldNum" sz="quarter" idx="12"/>
          </p:nvPr>
        </p:nvSpPr>
        <p:spPr>
          <a:xfrm>
            <a:off x="6553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AC3A0501-CDA7-224A-B2F0-B414210A6E24}" type="slidenum">
              <a:rPr lang="en-US" altLang="en-US" smtClean="0"/>
              <a:pPr>
                <a:spcAft>
                  <a:spcPts val="600"/>
                </a:spcAft>
              </a:pPr>
              <a:t>8</a:t>
            </a:fld>
            <a:endParaRPr lang="en-US" altLang="en-US"/>
          </a:p>
        </p:txBody>
      </p:sp>
      <p:pic>
        <p:nvPicPr>
          <p:cNvPr id="6146" name="Picture 2">
            <a:extLst>
              <a:ext uri="{FF2B5EF4-FFF2-40B4-BE49-F238E27FC236}">
                <a16:creationId xmlns:a16="http://schemas.microsoft.com/office/drawing/2014/main" id="{E818B5E8-3555-5049-9634-3C1B96ABA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608" y="216954"/>
            <a:ext cx="4565852" cy="170030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EF6B1812-0562-264B-BE95-E97732933B2F}"/>
              </a:ext>
            </a:extLst>
          </p:cNvPr>
          <p:cNvSpPr txBox="1">
            <a:spLocks noChangeArrowheads="1"/>
          </p:cNvSpPr>
          <p:nvPr/>
        </p:nvSpPr>
        <p:spPr bwMode="auto">
          <a:xfrm>
            <a:off x="4648200" y="2021575"/>
            <a:ext cx="4038600" cy="372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chemeClr val="tx1"/>
                </a:solidFill>
                <a:latin typeface="+mn-lt"/>
                <a:ea typeface="ＭＳ Ｐゴシック" charset="0"/>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ea typeface="Arial" charset="0"/>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1800">
                <a:solidFill>
                  <a:schemeClr val="tx1"/>
                </a:solidFill>
                <a:latin typeface="+mn-lt"/>
                <a:ea typeface="Arial" charset="0"/>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800">
                <a:solidFill>
                  <a:schemeClr val="tx1"/>
                </a:solidFill>
                <a:latin typeface="+mn-lt"/>
                <a:ea typeface="Arial" charset="0"/>
                <a:cs typeface="+mn-cs"/>
              </a:defRPr>
            </a:lvl5pPr>
            <a:lvl6pPr marL="2138363" indent="-339725" algn="l" rtl="0" fontAlgn="base">
              <a:spcBef>
                <a:spcPct val="20000"/>
              </a:spcBef>
              <a:spcAft>
                <a:spcPct val="0"/>
              </a:spcAft>
              <a:buClr>
                <a:schemeClr val="accent1"/>
              </a:buClr>
              <a:buSzPct val="75000"/>
              <a:buFont typeface="Wingdings" charset="0"/>
              <a:buChar char="§"/>
              <a:defRPr sz="1800">
                <a:solidFill>
                  <a:schemeClr val="tx1"/>
                </a:solidFill>
                <a:latin typeface="+mn-lt"/>
                <a:ea typeface="Arial" charset="0"/>
                <a:cs typeface="+mn-cs"/>
              </a:defRPr>
            </a:lvl6pPr>
            <a:lvl7pPr marL="2595563" indent="-339725" algn="l" rtl="0" fontAlgn="base">
              <a:spcBef>
                <a:spcPct val="20000"/>
              </a:spcBef>
              <a:spcAft>
                <a:spcPct val="0"/>
              </a:spcAft>
              <a:buClr>
                <a:schemeClr val="accent1"/>
              </a:buClr>
              <a:buSzPct val="75000"/>
              <a:buFont typeface="Wingdings" charset="0"/>
              <a:buChar char="§"/>
              <a:defRPr sz="1800">
                <a:solidFill>
                  <a:schemeClr val="tx1"/>
                </a:solidFill>
                <a:latin typeface="+mn-lt"/>
                <a:ea typeface="Arial" charset="0"/>
                <a:cs typeface="+mn-cs"/>
              </a:defRPr>
            </a:lvl7pPr>
            <a:lvl8pPr marL="3052763" indent="-339725" algn="l" rtl="0" fontAlgn="base">
              <a:spcBef>
                <a:spcPct val="20000"/>
              </a:spcBef>
              <a:spcAft>
                <a:spcPct val="0"/>
              </a:spcAft>
              <a:buClr>
                <a:schemeClr val="accent1"/>
              </a:buClr>
              <a:buSzPct val="75000"/>
              <a:buFont typeface="Wingdings" charset="0"/>
              <a:buChar char="§"/>
              <a:defRPr sz="1800">
                <a:solidFill>
                  <a:schemeClr val="tx1"/>
                </a:solidFill>
                <a:latin typeface="+mn-lt"/>
                <a:ea typeface="Arial" charset="0"/>
                <a:cs typeface="+mn-cs"/>
              </a:defRPr>
            </a:lvl8pPr>
            <a:lvl9pPr marL="3509963" indent="-339725" algn="l" rtl="0" fontAlgn="base">
              <a:spcBef>
                <a:spcPct val="20000"/>
              </a:spcBef>
              <a:spcAft>
                <a:spcPct val="0"/>
              </a:spcAft>
              <a:buClr>
                <a:schemeClr val="accent1"/>
              </a:buClr>
              <a:buSzPct val="75000"/>
              <a:buFont typeface="Wingdings" charset="0"/>
              <a:buChar char="§"/>
              <a:defRPr sz="1800">
                <a:solidFill>
                  <a:schemeClr val="tx1"/>
                </a:solidFill>
                <a:latin typeface="+mn-lt"/>
                <a:ea typeface="Arial" charset="0"/>
                <a:cs typeface="+mn-cs"/>
              </a:defRPr>
            </a:lvl9pPr>
          </a:lstStyle>
          <a:p>
            <a:pPr>
              <a:lnSpc>
                <a:spcPct val="90000"/>
              </a:lnSpc>
            </a:pPr>
            <a:r>
              <a:rPr lang="en-US" altLang="en-US" sz="2000" kern="0" dirty="0"/>
              <a:t>Starting in Android 7.0 (API level 24), you can also add an action to reply to messages or enter other text directly from the notification</a:t>
            </a:r>
          </a:p>
          <a:p>
            <a:pPr>
              <a:lnSpc>
                <a:spcPct val="90000"/>
              </a:lnSpc>
            </a:pPr>
            <a:r>
              <a:rPr lang="en-US" altLang="en-US" sz="2000" kern="0" dirty="0"/>
              <a:t>Starting in Android 10 (API level 29), the platform can automatically generate action buttons with suggested intent-based actions</a:t>
            </a:r>
          </a:p>
        </p:txBody>
      </p:sp>
    </p:spTree>
    <p:extLst>
      <p:ext uri="{BB962C8B-B14F-4D97-AF65-F5344CB8AC3E}">
        <p14:creationId xmlns:p14="http://schemas.microsoft.com/office/powerpoint/2010/main" val="554106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C78B10EE-1A48-964A-A21C-93E7966AD949}"/>
              </a:ext>
            </a:extLst>
          </p:cNvPr>
          <p:cNvSpPr>
            <a:spLocks noGrp="1" noChangeArrowheads="1"/>
          </p:cNvSpPr>
          <p:nvPr>
            <p:ph type="title"/>
          </p:nvPr>
        </p:nvSpPr>
        <p:spPr>
          <a:xfrm>
            <a:off x="457200" y="277813"/>
            <a:ext cx="8229600" cy="1139825"/>
          </a:xfrm>
        </p:spPr>
        <p:txBody>
          <a:bodyPr wrap="square" anchor="t">
            <a:normAutofit/>
          </a:bodyPr>
          <a:lstStyle/>
          <a:p>
            <a:pPr eaLnBrk="1" hangingPunct="1"/>
            <a:r>
              <a:rPr lang="en-US" altLang="en-US" dirty="0"/>
              <a:t>Notifications</a:t>
            </a:r>
          </a:p>
        </p:txBody>
      </p:sp>
      <p:sp>
        <p:nvSpPr>
          <p:cNvPr id="18437" name="Rectangle 3">
            <a:extLst>
              <a:ext uri="{FF2B5EF4-FFF2-40B4-BE49-F238E27FC236}">
                <a16:creationId xmlns:a16="http://schemas.microsoft.com/office/drawing/2014/main" id="{B36CEA74-611F-E94D-852D-99BE8412DEDE}"/>
              </a:ext>
            </a:extLst>
          </p:cNvPr>
          <p:cNvSpPr>
            <a:spLocks noGrp="1" noChangeArrowheads="1"/>
          </p:cNvSpPr>
          <p:nvPr>
            <p:ph sz="half" idx="1"/>
          </p:nvPr>
        </p:nvSpPr>
        <p:spPr>
          <a:xfrm>
            <a:off x="364603" y="1044615"/>
            <a:ext cx="4038600" cy="4939496"/>
          </a:xfrm>
        </p:spPr>
        <p:txBody>
          <a:bodyPr wrap="square" anchor="t">
            <a:normAutofit/>
          </a:bodyPr>
          <a:lstStyle/>
          <a:p>
            <a:pPr>
              <a:lnSpc>
                <a:spcPct val="90000"/>
              </a:lnSpc>
            </a:pPr>
            <a:r>
              <a:rPr lang="en-US" altLang="en-US" sz="2000" b="1" dirty="0"/>
              <a:t>Expandable notification</a:t>
            </a:r>
          </a:p>
          <a:p>
            <a:pPr>
              <a:lnSpc>
                <a:spcPct val="90000"/>
              </a:lnSpc>
            </a:pPr>
            <a:r>
              <a:rPr lang="en-US" altLang="en-US" sz="2000" dirty="0"/>
              <a:t>By default, the notification's text content is truncated to fit on one line. If you want your notification to be longer, you can enable a larger text area that's expandable by applying an additional template</a:t>
            </a:r>
          </a:p>
        </p:txBody>
      </p:sp>
      <p:sp>
        <p:nvSpPr>
          <p:cNvPr id="18433" name="Date Placeholder 1">
            <a:extLst>
              <a:ext uri="{FF2B5EF4-FFF2-40B4-BE49-F238E27FC236}">
                <a16:creationId xmlns:a16="http://schemas.microsoft.com/office/drawing/2014/main" id="{F59E8F08-26E0-2847-9791-C7D68CB3593C}"/>
              </a:ext>
            </a:extLst>
          </p:cNvPr>
          <p:cNvSpPr>
            <a:spLocks noGrp="1"/>
          </p:cNvSpPr>
          <p:nvPr>
            <p:ph type="dt" sz="half" idx="10"/>
          </p:nvPr>
        </p:nvSpPr>
        <p:spPr>
          <a:xfrm>
            <a:off x="457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7BAD8CEB-D75B-7947-9CF6-3D5F5E75F48F}" type="datetime1">
              <a:rPr lang="en-US" altLang="en-US" smtClean="0"/>
              <a:pPr>
                <a:spcAft>
                  <a:spcPts val="600"/>
                </a:spcAft>
              </a:pPr>
              <a:t>3/24/21</a:t>
            </a:fld>
            <a:endParaRPr lang="en-US" altLang="en-US"/>
          </a:p>
        </p:txBody>
      </p:sp>
      <p:sp>
        <p:nvSpPr>
          <p:cNvPr id="18434" name="Footer Placeholder 2">
            <a:extLst>
              <a:ext uri="{FF2B5EF4-FFF2-40B4-BE49-F238E27FC236}">
                <a16:creationId xmlns:a16="http://schemas.microsoft.com/office/drawing/2014/main" id="{0E38CA95-63F6-2C49-9B5C-BE803B120607}"/>
              </a:ext>
            </a:extLst>
          </p:cNvPr>
          <p:cNvSpPr>
            <a:spLocks noGrp="1"/>
          </p:cNvSpPr>
          <p:nvPr>
            <p:ph type="ftr" sz="quarter" idx="11"/>
          </p:nvPr>
        </p:nvSpPr>
        <p:spPr>
          <a:xfrm>
            <a:off x="3124200" y="6248400"/>
            <a:ext cx="28956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r>
              <a:rPr lang="en-US" altLang="en-US"/>
              <a:t>CIS 470: Mobile App Development</a:t>
            </a:r>
          </a:p>
        </p:txBody>
      </p:sp>
      <p:sp>
        <p:nvSpPr>
          <p:cNvPr id="18435" name="Slide Number Placeholder 3">
            <a:extLst>
              <a:ext uri="{FF2B5EF4-FFF2-40B4-BE49-F238E27FC236}">
                <a16:creationId xmlns:a16="http://schemas.microsoft.com/office/drawing/2014/main" id="{7AEA58DD-FE70-8549-ADFE-85FC9CBBBC7B}"/>
              </a:ext>
            </a:extLst>
          </p:cNvPr>
          <p:cNvSpPr>
            <a:spLocks noGrp="1"/>
          </p:cNvSpPr>
          <p:nvPr>
            <p:ph type="sldNum" sz="quarter" idx="12"/>
          </p:nvPr>
        </p:nvSpPr>
        <p:spPr>
          <a:xfrm>
            <a:off x="6553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AC3A0501-CDA7-224A-B2F0-B414210A6E24}" type="slidenum">
              <a:rPr lang="en-US" altLang="en-US" smtClean="0"/>
              <a:pPr>
                <a:spcAft>
                  <a:spcPts val="600"/>
                </a:spcAft>
              </a:pPr>
              <a:t>9</a:t>
            </a:fld>
            <a:endParaRPr lang="en-US" altLang="en-US"/>
          </a:p>
        </p:txBody>
      </p:sp>
      <p:pic>
        <p:nvPicPr>
          <p:cNvPr id="7170" name="Picture 2">
            <a:extLst>
              <a:ext uri="{FF2B5EF4-FFF2-40B4-BE49-F238E27FC236}">
                <a16:creationId xmlns:a16="http://schemas.microsoft.com/office/drawing/2014/main" id="{5790AEBD-F1DC-5046-AAC1-78DD4166EC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765" y="416689"/>
            <a:ext cx="4649916" cy="458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113996"/>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cs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52688660</TotalTime>
  <Words>4013</Words>
  <Application>Microsoft Macintosh PowerPoint</Application>
  <PresentationFormat>On-screen Show (4:3)</PresentationFormat>
  <Paragraphs>263</Paragraphs>
  <Slides>30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Roboto</vt:lpstr>
      <vt:lpstr>Arial</vt:lpstr>
      <vt:lpstr>Garamond</vt:lpstr>
      <vt:lpstr>Tahoma</vt:lpstr>
      <vt:lpstr>Times New Roman</vt:lpstr>
      <vt:lpstr>Wingdings</vt:lpstr>
      <vt:lpstr>Edge</vt:lpstr>
      <vt:lpstr>CIS 470 Mobile App Development</vt:lpstr>
      <vt:lpstr>Notifications</vt:lpstr>
      <vt:lpstr>Notifications</vt:lpstr>
      <vt:lpstr>Notifications</vt:lpstr>
      <vt:lpstr>Notifications</vt:lpstr>
      <vt:lpstr>Notifications</vt:lpstr>
      <vt:lpstr>Notifications</vt:lpstr>
      <vt:lpstr>Notifications</vt:lpstr>
      <vt:lpstr>Notifications</vt:lpstr>
      <vt:lpstr>Notifications</vt:lpstr>
      <vt:lpstr>Notification Channels</vt:lpstr>
      <vt:lpstr>Notification Channels</vt:lpstr>
      <vt:lpstr>Notification importance</vt:lpstr>
      <vt:lpstr>Notification importance</vt:lpstr>
      <vt:lpstr>Create and Send Notifications</vt:lpstr>
      <vt:lpstr>Create a channel and set the importance</vt:lpstr>
      <vt:lpstr>Create a channel and set the importance</vt:lpstr>
      <vt:lpstr>Create Notification Builder</vt:lpstr>
      <vt:lpstr>Attach Actions</vt:lpstr>
      <vt:lpstr>Generate the Notification</vt:lpstr>
      <vt:lpstr>Example</vt:lpstr>
      <vt:lpstr>Example</vt:lpstr>
      <vt:lpstr>Example</vt:lpstr>
      <vt:lpstr>Example</vt:lpstr>
      <vt:lpstr>Example</vt:lpstr>
      <vt:lpstr>Example</vt:lpstr>
      <vt:lpstr>Example</vt:lpstr>
      <vt:lpstr>Example</vt:lpstr>
      <vt:lpstr>Example</vt:lpstr>
      <vt:lpstr>PowerPoint Presentation</vt:lpstr>
    </vt:vector>
  </TitlesOfParts>
  <Company>Cleveland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notes for EEC685/785</dc:title>
  <dc:creator>Wenbing Zhao</dc:creator>
  <cp:lastModifiedBy>Wenbing Zhao</cp:lastModifiedBy>
  <cp:revision>2290</cp:revision>
  <dcterms:created xsi:type="dcterms:W3CDTF">2001-11-05T19:15:31Z</dcterms:created>
  <dcterms:modified xsi:type="dcterms:W3CDTF">2021-03-24T22:46:36Z</dcterms:modified>
</cp:coreProperties>
</file>