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3"/>
  </p:notesMasterIdLst>
  <p:handoutMasterIdLst>
    <p:handoutMasterId r:id="rId14"/>
  </p:handoutMasterIdLst>
  <p:sldIdLst>
    <p:sldId id="380" r:id="rId2"/>
    <p:sldId id="552" r:id="rId3"/>
    <p:sldId id="637" r:id="rId4"/>
    <p:sldId id="672" r:id="rId5"/>
    <p:sldId id="673" r:id="rId6"/>
    <p:sldId id="658" r:id="rId7"/>
    <p:sldId id="659" r:id="rId8"/>
    <p:sldId id="660" r:id="rId9"/>
    <p:sldId id="639" r:id="rId10"/>
    <p:sldId id="661" r:id="rId11"/>
    <p:sldId id="541" r:id="rId12"/>
  </p:sldIdLst>
  <p:sldSz cx="9144000" cy="6858000" type="screen4x3"/>
  <p:notesSz cx="9240838" cy="6954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>
          <p15:clr>
            <a:srgbClr val="A4A3A4"/>
          </p15:clr>
        </p15:guide>
        <p15:guide id="2" pos="29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5"/>
    <p:restoredTop sz="94762"/>
  </p:normalViewPr>
  <p:slideViewPr>
    <p:cSldViewPr snapToGrid="0">
      <p:cViewPr varScale="1">
        <p:scale>
          <a:sx n="121" d="100"/>
          <a:sy n="121" d="100"/>
        </p:scale>
        <p:origin x="1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1224" y="-90"/>
      </p:cViewPr>
      <p:guideLst>
        <p:guide orient="horz" pos="2191"/>
        <p:guide pos="29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>
            <a:extLst>
              <a:ext uri="{FF2B5EF4-FFF2-40B4-BE49-F238E27FC236}">
                <a16:creationId xmlns:a16="http://schemas.microsoft.com/office/drawing/2014/main" id="{57C49C48-85DA-EC40-977D-FB7B19A5B0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1027">
            <a:extLst>
              <a:ext uri="{FF2B5EF4-FFF2-40B4-BE49-F238E27FC236}">
                <a16:creationId xmlns:a16="http://schemas.microsoft.com/office/drawing/2014/main" id="{AE461553-17F7-B543-A8BB-EA04EF3DAE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1028">
            <a:extLst>
              <a:ext uri="{FF2B5EF4-FFF2-40B4-BE49-F238E27FC236}">
                <a16:creationId xmlns:a16="http://schemas.microsoft.com/office/drawing/2014/main" id="{9EBFD582-F700-1D4A-8DEF-2FA082A20F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1029">
            <a:extLst>
              <a:ext uri="{FF2B5EF4-FFF2-40B4-BE49-F238E27FC236}">
                <a16:creationId xmlns:a16="http://schemas.microsoft.com/office/drawing/2014/main" id="{45081742-F052-0F4E-BBEB-579C0DA647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8049AE8-96DD-5C4F-9659-9C35F3AC9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CD4A82A-DDAD-9347-9BDF-5551ED7A85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9C72F0D-C9E0-9B44-B4C5-F7BC5DF9DE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35575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E93BF66-9CEC-B44D-BEA8-432B6BD6CF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2288"/>
            <a:ext cx="3475038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9C0C5CA6-3EB6-3C44-9A66-8669B2BED2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303588"/>
            <a:ext cx="6777038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3857D9B4-82D4-D84B-8B14-3177850078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943C82AC-F0BA-6C46-8DAA-399E7DB23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5575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03484AE-3C30-7047-A58A-14FB2C9F32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ED0D44EA-817E-DF4B-A3C2-C0331E79E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8B1139-564A-5642-BEDB-9D9E2745A9FC}" type="slidenum">
              <a:rPr lang="en-US" altLang="en-US" smtClean="0">
                <a:latin typeface="Tahoma" panose="020B0604030504040204" pitchFamily="34" charset="0"/>
              </a:rPr>
              <a:pPr/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FA5D585-8834-B947-AE06-738D20390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3EE24F7-5050-4C4E-BC54-0E707D1EA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484AE-3C30-7047-A58A-14FB2C9F32C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00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C85A71E-B890-1C49-BE5D-DA2D1A46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B437E6E-DDE7-3545-BB74-2F3B50D36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C7DF6B-C516-E54A-8257-AC0FF5469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165F6-F9C9-244D-9EB2-5D0E691B6718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27CA7B-E7FC-214F-BE9A-015407D8B6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C61EA8-08C7-434E-9535-EAF3D4F66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8143F-B3DF-2F43-B640-60FCEB073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47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E7CAD9-7F36-8C44-B59E-5302BD159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83B9B-65C0-CE49-A203-BB3A77415998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11DF24-2601-B34B-947B-CD1F2F343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CC1042-B6AC-4B48-B207-8C44AE10A9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AE3FC-19C5-5445-9273-39D253A98E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85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F16C67-3712-C44F-B442-85882E1EE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20B7B-9675-1C44-B3DC-CA27141BBFB0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D2F800-269B-CD4A-8A9E-1052A7B1E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734F49-48F5-D74D-8DEF-C013A2E4F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5D128-1058-AE40-8534-631F2A043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6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D59D3D-CD02-9A42-96FC-7E538BB3E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1CECD-2624-2442-BC73-C059F6BCD08B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F4984-109C-564B-95B3-CE0C021B6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754412-B587-1145-9D14-6990924C3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39AD4-D13C-8D4B-96F7-72199872DE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68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BCF370-5099-1C48-B506-26E0283563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DA9A8-FCA5-C446-B4DB-5B9D62264C96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AF8F34-51E7-A146-BAA3-E60E407C9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16DAB8-85E3-4D43-8A63-23892437CA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2EBD3-5AFD-8542-81D3-9916AE7F4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0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6D054-6E7A-4445-B131-1785B73585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87F39-2D57-0C43-861B-EC503001CE24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6A86F-DFB9-9D4A-B1F6-FFBEF534F7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21AA5-F42A-4640-9D2E-8D4CC11FB8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79D9-A3C5-7F42-AD60-BFE5BD68D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77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83457C-6E12-2B46-8967-6D7347D82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77020-9A31-194F-ACB7-3F9E27FE0400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E7FDDA-0BE4-154D-937F-8646A9FB8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1B9881-0240-FC47-A041-04BE1A887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5708F-30AE-2746-B3E2-442221BA8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6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5248AE-80D9-7840-971E-FA7E6CDFD8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6D81B-6953-324B-8498-9E024113D32C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2CA496-9A24-C148-AFCA-09541CB883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001FB0-F48E-D34C-8D6E-3983560D5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B85E6-4731-5146-9E5D-11BC26A84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08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7E8C03F-BADB-5C4B-812B-BF8EDA4F6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CFE67-483C-4041-808B-E7F6370386DE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0EA2BA-36DF-EC4C-BAEE-0E95B8645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878D0A-0638-7C43-B0A8-91CD70AB4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4FB8A-DFBD-4448-A592-890CC59317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80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BBC78-7E86-064A-9C9A-C9049E8F9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9110B-1E9C-2C45-9551-D78D98A7967D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9C78F-34CA-AF44-8308-4632ACD14B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DD2EA-5FEE-7E4A-A8F0-0DD57D32FF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0C987-91EF-BD43-8DF0-C0F9228623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53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B88AD-44E8-414A-AA1E-A0E4595E0B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8F263-0CF2-2749-A6F0-14D117935B38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065A4-A8C4-8C44-AACC-1E74EF5A5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7D9DC-07E2-8E42-83F5-1A09309FAE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A640D-87E1-4E40-BFA6-DCAB4E1D8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4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566986-5672-4A46-A9AB-63D2A4723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C056D0-466E-E24B-8968-8EE61F532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764912E-419C-7A4F-9B36-BAE5D5FFB4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>
              <a:defRPr/>
            </a:pPr>
            <a:fld id="{46DCBAC6-0A04-AE48-B9B6-037479D03185}" type="datetime1">
              <a:rPr lang="en-US" altLang="en-US"/>
              <a:pPr>
                <a:defRPr/>
              </a:pPr>
              <a:t>4/5/21</a:t>
            </a:fld>
            <a:endParaRPr lang="en-US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9FD6C920-402B-184B-9246-681D3836A7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5FAA1A7C-F3AA-314A-84D6-75E34A0167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>
              <a:defRPr/>
            </a:pPr>
            <a:fld id="{F375BBFA-DCE2-444E-A741-4FC38B07B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C542F567-5095-8C4D-AC55-605591D8C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02361FBE-1D91-E446-91F0-03EF4B5DF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path/android_guides/wiki/Basic-Painting-with-Vie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F4B948FF-3777-C64F-8097-5C7F967FA86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46100" y="444500"/>
            <a:ext cx="8597900" cy="1473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CIS 470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</a:b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Mobile App Development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053F3EA-FDF9-B04E-995B-9F915D08F91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87400" y="2752725"/>
            <a:ext cx="7594600" cy="330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Lecture 2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Wenbing Zhao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Department of Electrical Engineering and Computer Science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Cleveland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State University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363" name="Date Placeholder 1">
            <a:extLst>
              <a:ext uri="{FF2B5EF4-FFF2-40B4-BE49-F238E27FC236}">
                <a16:creationId xmlns:a16="http://schemas.microsoft.com/office/drawing/2014/main" id="{DE61F557-D572-A243-A886-A4A3801E55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D49C32-019B-2E49-B3C3-9BE8F4D5C2BE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5364" name="Footer Placeholder 2">
            <a:extLst>
              <a:ext uri="{FF2B5EF4-FFF2-40B4-BE49-F238E27FC236}">
                <a16:creationId xmlns:a16="http://schemas.microsoft.com/office/drawing/2014/main" id="{B4139164-76B7-A947-963D-25652256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5365" name="Slide Number Placeholder 3">
            <a:extLst>
              <a:ext uri="{FF2B5EF4-FFF2-40B4-BE49-F238E27FC236}">
                <a16:creationId xmlns:a16="http://schemas.microsoft.com/office/drawing/2014/main" id="{7A4C58F8-B48F-4441-840E-98A132F1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037992-1AD4-D848-8539-CBD1E914ACCD}" type="slidenum">
              <a:rPr lang="en-US" altLang="en-US" smtClean="0">
                <a:latin typeface="Garamond" panose="02020404030301010803" pitchFamily="18" charset="0"/>
              </a:rPr>
              <a:pPr/>
              <a:t>1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1">
            <a:extLst>
              <a:ext uri="{FF2B5EF4-FFF2-40B4-BE49-F238E27FC236}">
                <a16:creationId xmlns:a16="http://schemas.microsoft.com/office/drawing/2014/main" id="{F4523473-C30F-124D-902B-19038184C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CCDE6D-CB64-2943-9246-D4A7C1C67985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72B08EB9-BD1A-E044-81F2-4B984EB3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52206D89-51CF-7C4C-B8D2-8862790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7FCC0A-1AB5-094B-8E0F-A091B1F89F58}" type="slidenum">
              <a:rPr lang="en-US" altLang="en-US" smtClean="0">
                <a:latin typeface="Garamond" panose="02020404030301010803" pitchFamily="18" charset="0"/>
              </a:rPr>
              <a:pPr/>
              <a:t>10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3171629" cy="124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kern="0" dirty="0">
                <a:cs typeface="ＭＳ Ｐゴシック" panose="020B0600070205080204" pitchFamily="34" charset="-128"/>
              </a:rPr>
              <a:t>Drawing with Paths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3D9320-2C55-B04C-8570-8D518288AA4A}"/>
              </a:ext>
            </a:extLst>
          </p:cNvPr>
          <p:cNvSpPr/>
          <p:nvPr/>
        </p:nvSpPr>
        <p:spPr>
          <a:xfrm>
            <a:off x="3832965" y="164219"/>
            <a:ext cx="5148197" cy="6370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   private Path path = new Path();</a:t>
            </a:r>
          </a:p>
          <a:p>
            <a:endParaRPr lang="en-US" sz="1200" dirty="0"/>
          </a:p>
          <a:p>
            <a:r>
              <a:rPr lang="en-US" sz="1200" dirty="0"/>
              <a:t>    // Get x and y and append them to the path</a:t>
            </a:r>
          </a:p>
          <a:p>
            <a:r>
              <a:rPr lang="en-US" sz="1200" dirty="0"/>
              <a:t>    public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onTouchEvent</a:t>
            </a:r>
            <a:r>
              <a:rPr lang="en-US" sz="1200" dirty="0"/>
              <a:t>(</a:t>
            </a:r>
            <a:r>
              <a:rPr lang="en-US" sz="1200" dirty="0" err="1"/>
              <a:t>MotionEvent</a:t>
            </a:r>
            <a:r>
              <a:rPr lang="en-US" sz="1200" dirty="0"/>
              <a:t> event) {</a:t>
            </a:r>
          </a:p>
          <a:p>
            <a:r>
              <a:rPr lang="en-US" sz="1200" dirty="0"/>
              <a:t>        float </a:t>
            </a:r>
            <a:r>
              <a:rPr lang="en-US" sz="1200" dirty="0" err="1"/>
              <a:t>pointX</a:t>
            </a:r>
            <a:r>
              <a:rPr lang="en-US" sz="1200" dirty="0"/>
              <a:t> = </a:t>
            </a:r>
            <a:r>
              <a:rPr lang="en-US" sz="1200" dirty="0" err="1"/>
              <a:t>event.getX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float </a:t>
            </a:r>
            <a:r>
              <a:rPr lang="en-US" sz="1200" dirty="0" err="1"/>
              <a:t>pointY</a:t>
            </a:r>
            <a:r>
              <a:rPr lang="en-US" sz="1200" dirty="0"/>
              <a:t> = </a:t>
            </a:r>
            <a:r>
              <a:rPr lang="en-US" sz="1200" dirty="0" err="1"/>
              <a:t>event.getY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// Checks for the event that occurs</a:t>
            </a:r>
          </a:p>
          <a:p>
            <a:r>
              <a:rPr lang="en-US" sz="1200" dirty="0"/>
              <a:t>        switch (</a:t>
            </a:r>
            <a:r>
              <a:rPr lang="en-US" sz="1200" dirty="0" err="1"/>
              <a:t>event.getAction</a:t>
            </a:r>
            <a:r>
              <a:rPr lang="en-US" sz="1200" dirty="0"/>
              <a:t>()) {</a:t>
            </a:r>
          </a:p>
          <a:p>
            <a:r>
              <a:rPr lang="en-US" sz="1200" dirty="0"/>
              <a:t>        case </a:t>
            </a:r>
            <a:r>
              <a:rPr lang="en-US" sz="1200" dirty="0" err="1"/>
              <a:t>MotionEvent.ACTION_DOWN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  // Starts a new line in the path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path.moveTo</a:t>
            </a:r>
            <a:r>
              <a:rPr lang="en-US" sz="1200" dirty="0"/>
              <a:t>(</a:t>
            </a:r>
            <a:r>
              <a:rPr lang="en-US" sz="1200" dirty="0" err="1"/>
              <a:t>pointX</a:t>
            </a:r>
            <a:r>
              <a:rPr lang="en-US" sz="1200" dirty="0"/>
              <a:t>, </a:t>
            </a:r>
            <a:r>
              <a:rPr lang="en-US" sz="1200" dirty="0" err="1"/>
              <a:t>pointY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break;</a:t>
            </a:r>
          </a:p>
          <a:p>
            <a:r>
              <a:rPr lang="en-US" sz="1200" dirty="0"/>
              <a:t>        case </a:t>
            </a:r>
            <a:r>
              <a:rPr lang="en-US" sz="1200" dirty="0" err="1"/>
              <a:t>MotionEvent.ACTION_MOVE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  // Draws line between last point and this point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path.lineTo</a:t>
            </a:r>
            <a:r>
              <a:rPr lang="en-US" sz="1200" dirty="0"/>
              <a:t>(</a:t>
            </a:r>
            <a:r>
              <a:rPr lang="en-US" sz="1200" dirty="0" err="1"/>
              <a:t>pointX</a:t>
            </a:r>
            <a:r>
              <a:rPr lang="en-US" sz="1200" dirty="0"/>
              <a:t>, </a:t>
            </a:r>
            <a:r>
              <a:rPr lang="en-US" sz="1200" dirty="0" err="1"/>
              <a:t>pointY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break;</a:t>
            </a:r>
          </a:p>
          <a:p>
            <a:r>
              <a:rPr lang="en-US" sz="1200" dirty="0"/>
              <a:t>        default:</a:t>
            </a:r>
          </a:p>
          <a:p>
            <a:r>
              <a:rPr lang="en-US" sz="1200" dirty="0"/>
              <a:t>            return false;</a:t>
            </a:r>
          </a:p>
          <a:p>
            <a:r>
              <a:rPr lang="en-US" sz="1200" dirty="0"/>
              <a:t>       }</a:t>
            </a:r>
          </a:p>
          <a:p>
            <a:endParaRPr lang="en-US" sz="1200" dirty="0"/>
          </a:p>
          <a:p>
            <a:r>
              <a:rPr lang="en-US" sz="1200" dirty="0"/>
              <a:t>       </a:t>
            </a:r>
            <a:r>
              <a:rPr lang="en-US" sz="1200" dirty="0" err="1"/>
              <a:t>postInvalidate</a:t>
            </a:r>
            <a:r>
              <a:rPr lang="en-US" sz="1200" dirty="0"/>
              <a:t>(); // Indicate view should be redrawn</a:t>
            </a:r>
          </a:p>
          <a:p>
            <a:r>
              <a:rPr lang="en-US" sz="1200" dirty="0"/>
              <a:t>       return true; // Indicate we've consumed the touch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// Draws the path created during the touch events</a:t>
            </a:r>
          </a:p>
          <a:p>
            <a:r>
              <a:rPr lang="en-US" sz="1200" dirty="0"/>
              <a:t>  @Override</a:t>
            </a:r>
          </a:p>
          <a:p>
            <a:r>
              <a:rPr lang="en-US" sz="1200" dirty="0"/>
              <a:t>  protected void </a:t>
            </a:r>
            <a:r>
              <a:rPr lang="en-US" sz="1200" dirty="0" err="1"/>
              <a:t>onDraw</a:t>
            </a:r>
            <a:r>
              <a:rPr lang="en-US" sz="1200" dirty="0"/>
              <a:t>(Canvas canvas)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canvas.drawPath</a:t>
            </a:r>
            <a:r>
              <a:rPr lang="en-US" sz="1200" dirty="0"/>
              <a:t>(path, </a:t>
            </a:r>
            <a:r>
              <a:rPr lang="en-US" sz="1200" dirty="0" err="1"/>
              <a:t>drawPaint</a:t>
            </a:r>
            <a:r>
              <a:rPr lang="en-US" sz="1200" dirty="0"/>
              <a:t>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private void </a:t>
            </a:r>
            <a:r>
              <a:rPr lang="en-US" sz="1200" dirty="0" err="1"/>
              <a:t>setupPaint</a:t>
            </a:r>
            <a:r>
              <a:rPr lang="en-US" sz="1200" dirty="0"/>
              <a:t>() {</a:t>
            </a:r>
          </a:p>
          <a:p>
            <a:r>
              <a:rPr lang="en-US" sz="1200" dirty="0"/>
              <a:t>    // same as before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drawPaint.setStyle</a:t>
            </a:r>
            <a:r>
              <a:rPr lang="en-US" sz="1200" dirty="0"/>
              <a:t>(</a:t>
            </a:r>
            <a:r>
              <a:rPr lang="en-US" sz="1200" dirty="0" err="1"/>
              <a:t>Paint.Style.STROKE</a:t>
            </a:r>
            <a:r>
              <a:rPr lang="en-US" sz="1200" dirty="0"/>
              <a:t>); // change back to stroke</a:t>
            </a:r>
          </a:p>
          <a:p>
            <a:r>
              <a:rPr lang="en-US" sz="1200" dirty="0"/>
              <a:t>    // ...</a:t>
            </a:r>
          </a:p>
          <a:p>
            <a:r>
              <a:rPr lang="en-US" sz="1200" dirty="0"/>
              <a:t> 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CBCD0-CE2C-CA46-AD13-08540F1E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78" y="1970170"/>
            <a:ext cx="3022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1">
            <a:extLst>
              <a:ext uri="{FF2B5EF4-FFF2-40B4-BE49-F238E27FC236}">
                <a16:creationId xmlns:a16="http://schemas.microsoft.com/office/drawing/2014/main" id="{F4523473-C30F-124D-902B-19038184C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CCDE6D-CB64-2943-9246-D4A7C1C67985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72B08EB9-BD1A-E044-81F2-4B984EB3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52206D89-51CF-7C4C-B8D2-8862790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7FCC0A-1AB5-094B-8E0F-A091B1F89F58}" type="slidenum">
              <a:rPr lang="en-US" altLang="en-US" smtClean="0">
                <a:latin typeface="Garamond" panose="02020404030301010803" pitchFamily="18" charset="0"/>
              </a:rPr>
              <a:pPr/>
              <a:t>11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kern="0" dirty="0">
                <a:cs typeface="ＭＳ Ｐゴシック" panose="020B0600070205080204" pitchFamily="34" charset="-128"/>
              </a:rPr>
              <a:t>Homework #2</a:t>
            </a:r>
            <a:r>
              <a:rPr lang="en-US" altLang="zh-CN" sz="4000" kern="0" dirty="0">
                <a:cs typeface="ＭＳ Ｐゴシック" panose="020B0600070205080204" pitchFamily="34" charset="-128"/>
              </a:rPr>
              <a:t>3</a:t>
            </a:r>
            <a:endParaRPr lang="en-US" altLang="en-US" sz="4000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184884-7549-7A4E-9B16-35AD128A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06488"/>
            <a:ext cx="800608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altLang="en-US" sz="2000" kern="0" dirty="0">
                <a:cs typeface="ＭＳ Ｐゴシック" panose="020B0600070205080204" pitchFamily="34" charset="-128"/>
              </a:rPr>
              <a:t>Add a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toggle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en-US" sz="2000" kern="0" dirty="0">
                <a:cs typeface="ＭＳ Ｐゴシック" panose="020B0600070205080204" pitchFamily="34" charset="-128"/>
              </a:rPr>
              <a:t>button at the top of the main layout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to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change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the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way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the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drawing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is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done: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(1)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using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circle,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(2)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using</a:t>
            </a:r>
            <a:r>
              <a:rPr lang="zh-CN" altLang="en-US" sz="2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2000" kern="0" dirty="0">
                <a:cs typeface="ＭＳ Ｐゴシック" panose="020B0600070205080204" pitchFamily="34" charset="-128"/>
              </a:rPr>
              <a:t>path</a:t>
            </a:r>
            <a:endParaRPr lang="en-US" altLang="en-US" sz="2000" kern="0" dirty="0"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38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4BD7332F-7110-F64A-9713-496E06D85A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CB7719-2D3D-0E48-A4A5-27A6836F53D9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D57D9ECA-18CE-8543-9C4B-41FEC9BC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14111199-0C64-B84C-82BA-709A2030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FAFC9C-CB66-5947-B73E-A5A83AC7CE9F}" type="slidenum">
              <a:rPr lang="en-US" altLang="en-US" smtClean="0">
                <a:latin typeface="Garamond" panose="02020404030301010803" pitchFamily="18" charset="0"/>
              </a:rPr>
              <a:pPr/>
              <a:t>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46F00A5-C617-5F4F-8D61-940ED49573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zh-CN" sz="3600" dirty="0"/>
              <a:t>Outline</a:t>
            </a:r>
            <a:endParaRPr lang="en-US" altLang="en-US" sz="3600" dirty="0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EA0A542-7D28-A241-817E-8F870CAA6B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8296275" cy="5062538"/>
          </a:xfrm>
        </p:spPr>
        <p:txBody>
          <a:bodyPr/>
          <a:lstStyle/>
          <a:p>
            <a:r>
              <a:rPr lang="en-US" altLang="en-US" sz="2400" dirty="0">
                <a:cs typeface="ＭＳ Ｐゴシック" panose="020B0600070205080204" pitchFamily="34" charset="-128"/>
              </a:rPr>
              <a:t>Basic Painting with Views</a:t>
            </a:r>
          </a:p>
          <a:p>
            <a:endParaRPr lang="en-US" altLang="en-US" sz="2400" dirty="0">
              <a:cs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472F6-F109-B940-97FB-9D03F737A724}"/>
              </a:ext>
            </a:extLst>
          </p:cNvPr>
          <p:cNvSpPr/>
          <p:nvPr/>
        </p:nvSpPr>
        <p:spPr>
          <a:xfrm>
            <a:off x="582003" y="2917944"/>
            <a:ext cx="797999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https://github.com/codepath/android_guides/wiki/Basic-Painting-with-Views</a:t>
            </a:r>
            <a:r>
              <a:rPr lang="zh-CN" alt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1">
            <a:extLst>
              <a:ext uri="{FF2B5EF4-FFF2-40B4-BE49-F238E27FC236}">
                <a16:creationId xmlns:a16="http://schemas.microsoft.com/office/drawing/2014/main" id="{F4523473-C30F-124D-902B-19038184C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CCDE6D-CB64-2943-9246-D4A7C1C67985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72B08EB9-BD1A-E044-81F2-4B984EB3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52206D89-51CF-7C4C-B8D2-8862790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7FCC0A-1AB5-094B-8E0F-A091B1F89F58}" type="slidenum">
              <a:rPr lang="en-US" altLang="en-US" smtClean="0">
                <a:latin typeface="Garamond" panose="02020404030301010803" pitchFamily="18" charset="0"/>
              </a:rPr>
              <a:pPr/>
              <a:t>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kern="0" dirty="0">
                <a:cs typeface="ＭＳ Ｐゴシック" panose="020B0600070205080204" pitchFamily="34" charset="-128"/>
              </a:rPr>
              <a:t>Basic Painting with Views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184884-7549-7A4E-9B16-35AD128A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06487"/>
            <a:ext cx="8006080" cy="490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kern="0" dirty="0">
                <a:cs typeface="ＭＳ Ｐゴシック" panose="020B0600070205080204" pitchFamily="34" charset="-128"/>
              </a:rPr>
              <a:t>Build a custom view that allows the user to paint on the screen by pressing down their finger</a:t>
            </a:r>
          </a:p>
          <a:p>
            <a:pPr>
              <a:defRPr/>
            </a:pPr>
            <a:r>
              <a:rPr lang="en-US" altLang="en-US" sz="2400" kern="0" dirty="0">
                <a:cs typeface="ＭＳ Ｐゴシック" panose="020B0600070205080204" pitchFamily="34" charset="-128"/>
              </a:rPr>
              <a:t>This will illustrate how to build custom components, how to draw shapes and paths on a view and also how to handle user touch interactions</a:t>
            </a:r>
            <a:endParaRPr lang="en-US" altLang="en-US" sz="1800" kern="0" dirty="0"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44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1">
            <a:extLst>
              <a:ext uri="{FF2B5EF4-FFF2-40B4-BE49-F238E27FC236}">
                <a16:creationId xmlns:a16="http://schemas.microsoft.com/office/drawing/2014/main" id="{F4523473-C30F-124D-902B-19038184C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CCDE6D-CB64-2943-9246-D4A7C1C67985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72B08EB9-BD1A-E044-81F2-4B984EB3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52206D89-51CF-7C4C-B8D2-8862790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7FCC0A-1AB5-094B-8E0F-A091B1F89F58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kern="0" dirty="0">
                <a:cs typeface="ＭＳ Ｐゴシック" panose="020B0600070205080204" pitchFamily="34" charset="-128"/>
              </a:rPr>
              <a:t>Main</a:t>
            </a:r>
            <a:r>
              <a:rPr lang="zh-CN" altLang="en-US" sz="4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4000" kern="0" dirty="0">
                <a:cs typeface="ＭＳ Ｐゴシック" panose="020B0600070205080204" pitchFamily="34" charset="-128"/>
              </a:rPr>
              <a:t>Activity</a:t>
            </a:r>
            <a:r>
              <a:rPr lang="zh-CN" altLang="en-US" sz="4000" kern="0" dirty="0">
                <a:cs typeface="ＭＳ Ｐゴシック" panose="020B0600070205080204" pitchFamily="34" charset="-128"/>
              </a:rPr>
              <a:t> </a:t>
            </a:r>
            <a:r>
              <a:rPr lang="en-US" altLang="zh-CN" sz="4000" kern="0" dirty="0">
                <a:cs typeface="ＭＳ Ｐゴシック" panose="020B0600070205080204" pitchFamily="34" charset="-128"/>
              </a:rPr>
              <a:t>Layout</a:t>
            </a:r>
            <a:endParaRPr lang="en-US" altLang="en-US" sz="4000" kern="0" dirty="0">
              <a:cs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4422D-95C5-8A4D-B53F-C1C95CE7C43C}"/>
              </a:ext>
            </a:extLst>
          </p:cNvPr>
          <p:cNvSpPr/>
          <p:nvPr/>
        </p:nvSpPr>
        <p:spPr>
          <a:xfrm>
            <a:off x="1822536" y="1443841"/>
            <a:ext cx="6231699" cy="3754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8BF6A"/>
                </a:solidFill>
              </a:rPr>
              <a:t>&lt;</a:t>
            </a:r>
            <a:r>
              <a:rPr lang="en-US" sz="1400" dirty="0" err="1">
                <a:solidFill>
                  <a:srgbClr val="E8BF6A"/>
                </a:solidFill>
              </a:rPr>
              <a:t>RelativeLayout</a:t>
            </a:r>
            <a:r>
              <a:rPr lang="en-US" sz="1400" dirty="0">
                <a:solidFill>
                  <a:srgbClr val="E8BF6A"/>
                </a:solidFill>
              </a:rPr>
              <a:t> </a:t>
            </a:r>
            <a:r>
              <a:rPr lang="en-US" sz="1400" dirty="0" err="1">
                <a:solidFill>
                  <a:srgbClr val="BABABA"/>
                </a:solidFill>
              </a:rPr>
              <a:t>xmlns:</a:t>
            </a:r>
            <a:r>
              <a:rPr lang="en-US" sz="1400" dirty="0" err="1">
                <a:solidFill>
                  <a:srgbClr val="9876AA"/>
                </a:solidFill>
              </a:rPr>
              <a:t>android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"http://</a:t>
            </a:r>
            <a:r>
              <a:rPr lang="en-US" sz="1400" dirty="0" err="1">
                <a:solidFill>
                  <a:srgbClr val="6A8759"/>
                </a:solidFill>
              </a:rPr>
              <a:t>schemas.android.com</a:t>
            </a:r>
            <a:r>
              <a:rPr lang="en-US" sz="1400" dirty="0">
                <a:solidFill>
                  <a:srgbClr val="6A8759"/>
                </a:solidFill>
              </a:rPr>
              <a:t>/</a:t>
            </a:r>
            <a:r>
              <a:rPr lang="en-US" sz="1400" dirty="0" err="1">
                <a:solidFill>
                  <a:srgbClr val="6A8759"/>
                </a:solidFill>
              </a:rPr>
              <a:t>apk</a:t>
            </a:r>
            <a:r>
              <a:rPr lang="en-US" sz="1400" dirty="0">
                <a:solidFill>
                  <a:srgbClr val="6A8759"/>
                </a:solidFill>
              </a:rPr>
              <a:t>/res/android"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 </a:t>
            </a:r>
            <a:r>
              <a:rPr lang="en-US" sz="1400" dirty="0" err="1">
                <a:solidFill>
                  <a:srgbClr val="BABABA"/>
                </a:solidFill>
              </a:rPr>
              <a:t>xmlns:</a:t>
            </a:r>
            <a:r>
              <a:rPr lang="en-US" sz="1400" dirty="0" err="1">
                <a:solidFill>
                  <a:srgbClr val="9876AA"/>
                </a:solidFill>
              </a:rPr>
              <a:t>tools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"http://</a:t>
            </a:r>
            <a:r>
              <a:rPr lang="en-US" sz="1400" dirty="0" err="1">
                <a:solidFill>
                  <a:srgbClr val="6A8759"/>
                </a:solidFill>
              </a:rPr>
              <a:t>schemas.android.com</a:t>
            </a:r>
            <a:r>
              <a:rPr lang="en-US" sz="1400" dirty="0">
                <a:solidFill>
                  <a:srgbClr val="6A8759"/>
                </a:solidFill>
              </a:rPr>
              <a:t>/tools"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 </a:t>
            </a:r>
            <a:r>
              <a:rPr lang="en-US" sz="1400" dirty="0" err="1">
                <a:solidFill>
                  <a:srgbClr val="9876AA"/>
                </a:solidFill>
              </a:rPr>
              <a:t>android</a:t>
            </a:r>
            <a:r>
              <a:rPr lang="en-US" sz="1400" dirty="0" err="1">
                <a:solidFill>
                  <a:srgbClr val="BABABA"/>
                </a:solidFill>
              </a:rPr>
              <a:t>:layout_width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r>
              <a:rPr lang="en-US" sz="1400" dirty="0" err="1">
                <a:solidFill>
                  <a:srgbClr val="6A8759"/>
                </a:solidFill>
              </a:rPr>
              <a:t>match_parent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 </a:t>
            </a:r>
            <a:r>
              <a:rPr lang="en-US" sz="1400" dirty="0" err="1">
                <a:solidFill>
                  <a:srgbClr val="9876AA"/>
                </a:solidFill>
              </a:rPr>
              <a:t>android</a:t>
            </a:r>
            <a:r>
              <a:rPr lang="en-US" sz="1400" dirty="0" err="1">
                <a:solidFill>
                  <a:srgbClr val="BABABA"/>
                </a:solidFill>
              </a:rPr>
              <a:t>:layout_height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r>
              <a:rPr lang="en-US" sz="1400" dirty="0" err="1">
                <a:solidFill>
                  <a:srgbClr val="6A8759"/>
                </a:solidFill>
              </a:rPr>
              <a:t>match_parent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 </a:t>
            </a:r>
            <a:r>
              <a:rPr lang="en-US" sz="1400" dirty="0" err="1">
                <a:solidFill>
                  <a:srgbClr val="9876AA"/>
                </a:solidFill>
              </a:rPr>
              <a:t>tools</a:t>
            </a:r>
            <a:r>
              <a:rPr lang="en-US" sz="1400" dirty="0" err="1">
                <a:solidFill>
                  <a:srgbClr val="BABABA"/>
                </a:solidFill>
              </a:rPr>
              <a:t>:context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".</a:t>
            </a:r>
            <a:r>
              <a:rPr lang="en-US" sz="1400" dirty="0" err="1">
                <a:solidFill>
                  <a:srgbClr val="6A8759"/>
                </a:solidFill>
              </a:rPr>
              <a:t>MainActivity</a:t>
            </a:r>
            <a:r>
              <a:rPr lang="en-US" sz="1400" dirty="0">
                <a:solidFill>
                  <a:srgbClr val="6A8759"/>
                </a:solidFill>
              </a:rPr>
              <a:t>" </a:t>
            </a:r>
            <a:r>
              <a:rPr lang="en-US" sz="1400" dirty="0">
                <a:solidFill>
                  <a:srgbClr val="E8BF6A"/>
                </a:solidFill>
              </a:rPr>
              <a:t>&gt;</a:t>
            </a:r>
            <a:br>
              <a:rPr lang="en-US" sz="1400" dirty="0">
                <a:solidFill>
                  <a:srgbClr val="E8BF6A"/>
                </a:solidFill>
              </a:rPr>
            </a:br>
            <a:br>
              <a:rPr lang="en-US" sz="1400" dirty="0">
                <a:solidFill>
                  <a:srgbClr val="E8BF6A"/>
                </a:solidFill>
              </a:rPr>
            </a:br>
            <a:r>
              <a:rPr lang="en-US" sz="1400" dirty="0">
                <a:solidFill>
                  <a:srgbClr val="E8BF6A"/>
                </a:solidFill>
              </a:rPr>
              <a:t>    &lt;</a:t>
            </a:r>
            <a:r>
              <a:rPr lang="en-US" sz="1400" dirty="0" err="1">
                <a:solidFill>
                  <a:srgbClr val="E8BF6A"/>
                </a:solidFill>
              </a:rPr>
              <a:t>com.</a:t>
            </a:r>
            <a:r>
              <a:rPr lang="en-US" sz="1400" err="1">
                <a:solidFill>
                  <a:srgbClr val="E8BF6A"/>
                </a:solidFill>
              </a:rPr>
              <a:t>example</a:t>
            </a:r>
            <a:r>
              <a:rPr lang="en-US" sz="1400">
                <a:solidFill>
                  <a:srgbClr val="E8BF6A"/>
                </a:solidFill>
              </a:rPr>
              <a:t>.simplepaint.SimpleDrawingView</a:t>
            </a:r>
            <a:br>
              <a:rPr lang="en-US" sz="1400" dirty="0">
                <a:solidFill>
                  <a:srgbClr val="E8BF6A"/>
                </a:solidFill>
              </a:rPr>
            </a:br>
            <a:r>
              <a:rPr lang="en-US" sz="1400" dirty="0">
                <a:solidFill>
                  <a:srgbClr val="E8BF6A"/>
                </a:solidFill>
              </a:rPr>
              <a:t>        </a:t>
            </a:r>
            <a:r>
              <a:rPr lang="en-US" sz="1400" dirty="0" err="1">
                <a:solidFill>
                  <a:srgbClr val="9876AA"/>
                </a:solidFill>
              </a:rPr>
              <a:t>android</a:t>
            </a:r>
            <a:r>
              <a:rPr lang="en-US" sz="1400" dirty="0" err="1">
                <a:solidFill>
                  <a:srgbClr val="BABABA"/>
                </a:solidFill>
              </a:rPr>
              <a:t>:id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"@+id/simpleDrawingView1"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     </a:t>
            </a:r>
            <a:r>
              <a:rPr lang="en-US" sz="1400" dirty="0" err="1">
                <a:solidFill>
                  <a:srgbClr val="9876AA"/>
                </a:solidFill>
              </a:rPr>
              <a:t>android</a:t>
            </a:r>
            <a:r>
              <a:rPr lang="en-US" sz="1400" dirty="0" err="1">
                <a:solidFill>
                  <a:srgbClr val="BABABA"/>
                </a:solidFill>
              </a:rPr>
              <a:t>:layout_width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r>
              <a:rPr lang="en-US" sz="1400" dirty="0" err="1">
                <a:solidFill>
                  <a:srgbClr val="6A8759"/>
                </a:solidFill>
              </a:rPr>
              <a:t>wrap_content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     </a:t>
            </a:r>
            <a:r>
              <a:rPr lang="en-US" sz="1400" dirty="0" err="1">
                <a:solidFill>
                  <a:srgbClr val="9876AA"/>
                </a:solidFill>
              </a:rPr>
              <a:t>android</a:t>
            </a:r>
            <a:r>
              <a:rPr lang="en-US" sz="1400" dirty="0" err="1">
                <a:solidFill>
                  <a:srgbClr val="BABABA"/>
                </a:solidFill>
              </a:rPr>
              <a:t>:layout_height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r>
              <a:rPr lang="en-US" sz="1400" dirty="0" err="1">
                <a:solidFill>
                  <a:srgbClr val="6A8759"/>
                </a:solidFill>
              </a:rPr>
              <a:t>wrap_content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     </a:t>
            </a:r>
            <a:r>
              <a:rPr lang="en-US" sz="1400" dirty="0" err="1">
                <a:solidFill>
                  <a:srgbClr val="9876AA"/>
                </a:solidFill>
              </a:rPr>
              <a:t>android</a:t>
            </a:r>
            <a:r>
              <a:rPr lang="en-US" sz="1400" dirty="0" err="1">
                <a:solidFill>
                  <a:srgbClr val="BABABA"/>
                </a:solidFill>
              </a:rPr>
              <a:t>:layout_alignParentBottom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"true"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     </a:t>
            </a:r>
            <a:r>
              <a:rPr lang="en-US" sz="1400" dirty="0" err="1">
                <a:solidFill>
                  <a:srgbClr val="9876AA"/>
                </a:solidFill>
              </a:rPr>
              <a:t>android</a:t>
            </a:r>
            <a:r>
              <a:rPr lang="en-US" sz="1400" dirty="0" err="1">
                <a:solidFill>
                  <a:srgbClr val="BABABA"/>
                </a:solidFill>
              </a:rPr>
              <a:t>:layout_alignParentLeft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"true"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     </a:t>
            </a:r>
            <a:r>
              <a:rPr lang="en-US" sz="1400" dirty="0" err="1">
                <a:solidFill>
                  <a:srgbClr val="9876AA"/>
                </a:solidFill>
              </a:rPr>
              <a:t>android</a:t>
            </a:r>
            <a:r>
              <a:rPr lang="en-US" sz="1400" dirty="0" err="1">
                <a:solidFill>
                  <a:srgbClr val="BABABA"/>
                </a:solidFill>
              </a:rPr>
              <a:t>:layout_alignParentRight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"true"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     </a:t>
            </a:r>
            <a:r>
              <a:rPr lang="en-US" sz="1400" dirty="0" err="1">
                <a:solidFill>
                  <a:srgbClr val="9876AA"/>
                </a:solidFill>
              </a:rPr>
              <a:t>android</a:t>
            </a:r>
            <a:r>
              <a:rPr lang="en-US" sz="1400" dirty="0" err="1">
                <a:solidFill>
                  <a:srgbClr val="BABABA"/>
                </a:solidFill>
              </a:rPr>
              <a:t>:layout_alignParentTop</a:t>
            </a:r>
            <a:r>
              <a:rPr lang="en-US" sz="1400" dirty="0">
                <a:solidFill>
                  <a:srgbClr val="BABABA"/>
                </a:solidFill>
              </a:rPr>
              <a:t>=</a:t>
            </a:r>
            <a:r>
              <a:rPr lang="en-US" sz="1400" dirty="0">
                <a:solidFill>
                  <a:srgbClr val="6A8759"/>
                </a:solidFill>
              </a:rPr>
              <a:t>"true" </a:t>
            </a:r>
            <a:r>
              <a:rPr lang="en-US" sz="1400" dirty="0">
                <a:solidFill>
                  <a:srgbClr val="E8BF6A"/>
                </a:solidFill>
              </a:rPr>
              <a:t>/&gt;</a:t>
            </a:r>
            <a:br>
              <a:rPr lang="en-US" sz="1400" dirty="0">
                <a:solidFill>
                  <a:srgbClr val="E8BF6A"/>
                </a:solidFill>
              </a:rPr>
            </a:br>
            <a:br>
              <a:rPr lang="en-US" sz="1400" dirty="0">
                <a:solidFill>
                  <a:srgbClr val="E8BF6A"/>
                </a:solidFill>
              </a:rPr>
            </a:br>
            <a:r>
              <a:rPr lang="en-US" sz="1400" dirty="0">
                <a:solidFill>
                  <a:srgbClr val="E8BF6A"/>
                </a:solidFill>
              </a:rPr>
              <a:t>&lt;/</a:t>
            </a:r>
            <a:r>
              <a:rPr lang="en-US" sz="1400" dirty="0" err="1">
                <a:solidFill>
                  <a:srgbClr val="E8BF6A"/>
                </a:solidFill>
              </a:rPr>
              <a:t>RelativeLayout</a:t>
            </a:r>
            <a:r>
              <a:rPr lang="en-US" sz="1400" dirty="0">
                <a:solidFill>
                  <a:srgbClr val="E8BF6A"/>
                </a:solidFill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57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1">
            <a:extLst>
              <a:ext uri="{FF2B5EF4-FFF2-40B4-BE49-F238E27FC236}">
                <a16:creationId xmlns:a16="http://schemas.microsoft.com/office/drawing/2014/main" id="{F4523473-C30F-124D-902B-19038184C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CCDE6D-CB64-2943-9246-D4A7C1C67985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72B08EB9-BD1A-E044-81F2-4B984EB3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52206D89-51CF-7C4C-B8D2-8862790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7FCC0A-1AB5-094B-8E0F-A091B1F89F58}" type="slidenum">
              <a:rPr lang="en-US" altLang="en-US" smtClean="0">
                <a:latin typeface="Garamond" panose="02020404030301010803" pitchFamily="18" charset="0"/>
              </a:rPr>
              <a:pPr/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 err="1">
                <a:cs typeface="ＭＳ Ｐゴシック" panose="020B0600070205080204" pitchFamily="34" charset="-128"/>
              </a:rPr>
              <a:t>MainActivity</a:t>
            </a:r>
            <a:endParaRPr lang="en-US" altLang="en-US" sz="4000" kern="0" dirty="0"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CF8D7B-7F60-5943-8500-A959435BDB29}"/>
              </a:ext>
            </a:extLst>
          </p:cNvPr>
          <p:cNvSpPr/>
          <p:nvPr/>
        </p:nvSpPr>
        <p:spPr>
          <a:xfrm>
            <a:off x="911856" y="1392311"/>
            <a:ext cx="6390818" cy="28315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</a:rPr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import </a:t>
            </a:r>
            <a:r>
              <a:rPr lang="en-US" sz="1600" dirty="0" err="1"/>
              <a:t>android.os.Bundle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C7832"/>
                </a:solidFill>
              </a:rPr>
              <a:t>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BBB529"/>
                </a:solidFill>
              </a:rPr>
              <a:t>@Override</a:t>
            </a:r>
            <a:br>
              <a:rPr lang="en-US" sz="1600" dirty="0">
                <a:solidFill>
                  <a:srgbClr val="BBB529"/>
                </a:solidFill>
              </a:rPr>
            </a:br>
            <a:r>
              <a:rPr lang="en-US" sz="1600" dirty="0">
                <a:solidFill>
                  <a:srgbClr val="BBB529"/>
                </a:solidFill>
              </a:rPr>
              <a:t>    </a:t>
            </a:r>
            <a:r>
              <a:rPr lang="en-US" sz="1600" dirty="0">
                <a:solidFill>
                  <a:srgbClr val="CC7832"/>
                </a:solidFill>
              </a:rPr>
              <a:t>protected void </a:t>
            </a:r>
            <a:r>
              <a:rPr lang="en-US" sz="1600" dirty="0" err="1">
                <a:solidFill>
                  <a:srgbClr val="FFC66D"/>
                </a:solidFill>
              </a:rPr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CC7832"/>
                </a:solidFill>
              </a:rPr>
              <a:t>super</a:t>
            </a:r>
            <a:r>
              <a:rPr lang="en-US" sz="1600" dirty="0" err="1"/>
              <a:t>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>
                <a:solidFill>
                  <a:srgbClr val="9876AA"/>
                </a:solidFill>
              </a:rPr>
              <a:t>activity_main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1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1">
            <a:extLst>
              <a:ext uri="{FF2B5EF4-FFF2-40B4-BE49-F238E27FC236}">
                <a16:creationId xmlns:a16="http://schemas.microsoft.com/office/drawing/2014/main" id="{F4523473-C30F-124D-902B-19038184C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CCDE6D-CB64-2943-9246-D4A7C1C67985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72B08EB9-BD1A-E044-81F2-4B984EB3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52206D89-51CF-7C4C-B8D2-8862790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7FCC0A-1AB5-094B-8E0F-A091B1F89F58}" type="slidenum">
              <a:rPr lang="en-US" altLang="en-US" smtClean="0">
                <a:latin typeface="Garamond" panose="02020404030301010803" pitchFamily="18" charset="0"/>
              </a:rPr>
              <a:pPr/>
              <a:t>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kern="0" dirty="0">
                <a:cs typeface="ＭＳ Ｐゴシック" panose="020B0600070205080204" pitchFamily="34" charset="-128"/>
              </a:rPr>
              <a:t>Creating Custom View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184884-7549-7A4E-9B16-35AD128A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06488"/>
            <a:ext cx="8006080" cy="11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kern="0" dirty="0">
                <a:cs typeface="ＭＳ Ｐゴシック" panose="020B0600070205080204" pitchFamily="34" charset="-128"/>
              </a:rPr>
              <a:t>Create a new project and name it </a:t>
            </a:r>
            <a:r>
              <a:rPr lang="en-US" altLang="en-US" sz="2400" kern="0" dirty="0" err="1">
                <a:cs typeface="ＭＳ Ｐゴシック" panose="020B0600070205080204" pitchFamily="34" charset="-128"/>
              </a:rPr>
              <a:t>SimplePaint</a:t>
            </a:r>
            <a:endParaRPr lang="en-US" altLang="en-US" sz="2400" kern="0" dirty="0">
              <a:cs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400" kern="0" dirty="0">
                <a:cs typeface="ＭＳ Ｐゴシック" panose="020B0600070205080204" pitchFamily="34" charset="-128"/>
              </a:rPr>
              <a:t>Add a new Java class named </a:t>
            </a:r>
            <a:r>
              <a:rPr lang="en-US" altLang="en-US" sz="2400" kern="0" dirty="0" err="1">
                <a:cs typeface="ＭＳ Ｐゴシック" panose="020B0600070205080204" pitchFamily="34" charset="-128"/>
              </a:rPr>
              <a:t>SimpleDrawingView</a:t>
            </a:r>
            <a:endParaRPr lang="en-US" altLang="en-US" sz="1400" kern="0" dirty="0">
              <a:cs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A8F49-C508-4C40-911A-D45DF0738A41}"/>
              </a:ext>
            </a:extLst>
          </p:cNvPr>
          <p:cNvSpPr/>
          <p:nvPr/>
        </p:nvSpPr>
        <p:spPr>
          <a:xfrm>
            <a:off x="276616" y="2159049"/>
            <a:ext cx="4628367" cy="4339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73A49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class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6F42C1"/>
                </a:solidFill>
              </a:rPr>
              <a:t>SimpleDrawingView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extends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6F42C1"/>
                </a:solidFill>
              </a:rPr>
              <a:t>View</a:t>
            </a:r>
            <a:r>
              <a:rPr lang="en-US" sz="1200" dirty="0"/>
              <a:t> { </a:t>
            </a:r>
          </a:p>
          <a:p>
            <a:r>
              <a:rPr lang="zh-CN" altLang="en-US" sz="1200" dirty="0">
                <a:solidFill>
                  <a:srgbClr val="6A737D"/>
                </a:solidFill>
              </a:rPr>
              <a:t>   </a:t>
            </a:r>
            <a:r>
              <a:rPr lang="en-US" sz="1200" dirty="0">
                <a:solidFill>
                  <a:srgbClr val="6A737D"/>
                </a:solidFill>
              </a:rPr>
              <a:t>// setup initial color</a:t>
            </a:r>
            <a:r>
              <a:rPr lang="en-US" sz="1200" dirty="0"/>
              <a:t> </a:t>
            </a:r>
          </a:p>
          <a:p>
            <a:r>
              <a:rPr lang="en-US" sz="1200" dirty="0">
                <a:solidFill>
                  <a:srgbClr val="D73A49"/>
                </a:solidFill>
              </a:rPr>
              <a:t>    private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final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int</a:t>
            </a:r>
            <a:r>
              <a:rPr lang="en-US" sz="1200" dirty="0"/>
              <a:t> </a:t>
            </a:r>
            <a:r>
              <a:rPr lang="en-US" sz="1200" dirty="0" err="1"/>
              <a:t>paintColor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4292E"/>
                </a:solidFill>
              </a:rPr>
              <a:t>Color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>
                <a:solidFill>
                  <a:srgbClr val="005CC5"/>
                </a:solidFill>
              </a:rPr>
              <a:t>BLACK</a:t>
            </a:r>
            <a:r>
              <a:rPr lang="en-US" sz="1200" dirty="0"/>
              <a:t>; </a:t>
            </a:r>
          </a:p>
          <a:p>
            <a:r>
              <a:rPr lang="zh-CN" altLang="en-US" sz="1200" dirty="0">
                <a:solidFill>
                  <a:srgbClr val="6A737D"/>
                </a:solidFill>
              </a:rPr>
              <a:t>   </a:t>
            </a:r>
            <a:r>
              <a:rPr lang="en-US" sz="1200" dirty="0">
                <a:solidFill>
                  <a:srgbClr val="6A737D"/>
                </a:solidFill>
              </a:rPr>
              <a:t>// defines paint and canvas</a:t>
            </a:r>
            <a:r>
              <a:rPr lang="en-US" sz="1200" dirty="0"/>
              <a:t> </a:t>
            </a:r>
          </a:p>
          <a:p>
            <a:r>
              <a:rPr lang="zh-CN" altLang="en-US" sz="1200" dirty="0">
                <a:solidFill>
                  <a:srgbClr val="D73A49"/>
                </a:solidFill>
              </a:rPr>
              <a:t>   </a:t>
            </a:r>
            <a:r>
              <a:rPr lang="en-US" sz="1200" dirty="0">
                <a:solidFill>
                  <a:srgbClr val="D73A49"/>
                </a:solidFill>
              </a:rPr>
              <a:t>private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4292E"/>
                </a:solidFill>
              </a:rPr>
              <a:t>Paint</a:t>
            </a:r>
            <a:r>
              <a:rPr lang="en-US" sz="1200" dirty="0"/>
              <a:t> </a:t>
            </a:r>
            <a:r>
              <a:rPr lang="en-US" sz="1200" dirty="0" err="1"/>
              <a:t>drawPaint</a:t>
            </a:r>
            <a:r>
              <a:rPr lang="en-US" sz="1200" dirty="0"/>
              <a:t>; </a:t>
            </a:r>
          </a:p>
          <a:p>
            <a:endParaRPr lang="en-US" sz="1200" dirty="0">
              <a:solidFill>
                <a:srgbClr val="D73A49"/>
              </a:solidFill>
            </a:endParaRPr>
          </a:p>
          <a:p>
            <a:r>
              <a:rPr lang="zh-CN" altLang="en-US" sz="1200" dirty="0">
                <a:solidFill>
                  <a:srgbClr val="D73A49"/>
                </a:solidFill>
              </a:rPr>
              <a:t>   </a:t>
            </a:r>
            <a:r>
              <a:rPr lang="en-US" sz="1200" dirty="0">
                <a:solidFill>
                  <a:srgbClr val="D73A49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6F42C1"/>
                </a:solidFill>
              </a:rPr>
              <a:t>SimpleDrawingView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4292E"/>
                </a:solidFill>
              </a:rPr>
              <a:t>Context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E36209"/>
                </a:solidFill>
              </a:rPr>
              <a:t>context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24292E"/>
                </a:solidFill>
              </a:rPr>
              <a:t>AttributeSet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E36209"/>
                </a:solidFill>
              </a:rPr>
              <a:t>attrs</a:t>
            </a:r>
            <a:r>
              <a:rPr lang="en-US" sz="1200" dirty="0"/>
              <a:t>) { </a:t>
            </a:r>
          </a:p>
          <a:p>
            <a:r>
              <a:rPr lang="zh-CN" altLang="en-US" sz="1200" dirty="0">
                <a:solidFill>
                  <a:srgbClr val="005CC5"/>
                </a:solidFill>
              </a:rPr>
              <a:t>       </a:t>
            </a:r>
            <a:r>
              <a:rPr lang="en-US" sz="1200" dirty="0">
                <a:solidFill>
                  <a:srgbClr val="005CC5"/>
                </a:solidFill>
              </a:rPr>
              <a:t>super</a:t>
            </a:r>
            <a:r>
              <a:rPr lang="en-US" sz="1200" dirty="0"/>
              <a:t>(context, </a:t>
            </a:r>
            <a:r>
              <a:rPr lang="en-US" sz="1200" dirty="0" err="1"/>
              <a:t>attrs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    </a:t>
            </a:r>
            <a:r>
              <a:rPr lang="en-US" sz="1200" dirty="0" err="1"/>
              <a:t>setFocusable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5CC5"/>
                </a:solidFill>
              </a:rPr>
              <a:t>true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    </a:t>
            </a:r>
            <a:r>
              <a:rPr lang="en-US" sz="1200" dirty="0" err="1"/>
              <a:t>setFocusableInTouchMode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5CC5"/>
                </a:solidFill>
              </a:rPr>
              <a:t>true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    </a:t>
            </a:r>
            <a:r>
              <a:rPr lang="en-US" sz="1200" dirty="0" err="1"/>
              <a:t>setupPaint</a:t>
            </a:r>
            <a:r>
              <a:rPr lang="en-US" sz="1200" dirty="0"/>
              <a:t>(); </a:t>
            </a:r>
          </a:p>
          <a:p>
            <a:r>
              <a:rPr lang="zh-CN" altLang="en-US" sz="1200" dirty="0"/>
              <a:t>   </a:t>
            </a:r>
            <a:r>
              <a:rPr lang="en-US" sz="1200" dirty="0"/>
              <a:t>} </a:t>
            </a:r>
          </a:p>
          <a:p>
            <a:endParaRPr lang="en-US" sz="1200" dirty="0">
              <a:solidFill>
                <a:srgbClr val="6A737D"/>
              </a:solidFill>
            </a:endParaRPr>
          </a:p>
          <a:p>
            <a:r>
              <a:rPr lang="zh-CN" altLang="en-US" sz="1200" dirty="0">
                <a:solidFill>
                  <a:srgbClr val="6A737D"/>
                </a:solidFill>
              </a:rPr>
              <a:t>   </a:t>
            </a:r>
            <a:r>
              <a:rPr lang="en-US" sz="1200" dirty="0">
                <a:solidFill>
                  <a:srgbClr val="6A737D"/>
                </a:solidFill>
              </a:rPr>
              <a:t>// Setup paint with color and stroke styles</a:t>
            </a:r>
            <a:r>
              <a:rPr lang="en-US" sz="1200" dirty="0"/>
              <a:t> </a:t>
            </a:r>
          </a:p>
          <a:p>
            <a:r>
              <a:rPr lang="zh-CN" altLang="en-US" sz="1200" dirty="0">
                <a:solidFill>
                  <a:srgbClr val="D73A49"/>
                </a:solidFill>
              </a:rPr>
              <a:t>   </a:t>
            </a:r>
            <a:r>
              <a:rPr lang="en-US" sz="1200" dirty="0">
                <a:solidFill>
                  <a:srgbClr val="D73A49"/>
                </a:solidFill>
              </a:rPr>
              <a:t>private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6F42C1"/>
                </a:solidFill>
              </a:rPr>
              <a:t>setupPaint</a:t>
            </a:r>
            <a:r>
              <a:rPr lang="en-US" sz="1200" dirty="0"/>
              <a:t>() { </a:t>
            </a:r>
          </a:p>
          <a:p>
            <a:r>
              <a:rPr lang="zh-CN" altLang="en-US" sz="1200" dirty="0"/>
              <a:t>      </a:t>
            </a:r>
            <a:r>
              <a:rPr lang="en-US" sz="1200" dirty="0" err="1"/>
              <a:t>drawPaint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new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4292E"/>
                </a:solidFill>
              </a:rPr>
              <a:t>Paint</a:t>
            </a:r>
            <a:r>
              <a:rPr lang="en-US" sz="1200" dirty="0"/>
              <a:t>(); </a:t>
            </a:r>
          </a:p>
          <a:p>
            <a:r>
              <a:rPr lang="zh-CN" altLang="en-US" sz="1200" dirty="0"/>
              <a:t>      </a:t>
            </a:r>
            <a:r>
              <a:rPr lang="en-US" sz="1200" dirty="0" err="1"/>
              <a:t>drawPaint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setColor</a:t>
            </a:r>
            <a:r>
              <a:rPr lang="en-US" sz="1200" dirty="0"/>
              <a:t>(</a:t>
            </a:r>
            <a:r>
              <a:rPr lang="en-US" sz="1200" dirty="0" err="1"/>
              <a:t>paintColor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   </a:t>
            </a:r>
            <a:r>
              <a:rPr lang="en-US" sz="1200" dirty="0" err="1"/>
              <a:t>drawPaint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setAntiAlias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5CC5"/>
                </a:solidFill>
              </a:rPr>
              <a:t>true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   </a:t>
            </a:r>
            <a:r>
              <a:rPr lang="en-US" sz="1200" dirty="0" err="1"/>
              <a:t>drawPaint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setStrokeWidth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5CC5"/>
                </a:solidFill>
              </a:rPr>
              <a:t>5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   </a:t>
            </a:r>
            <a:r>
              <a:rPr lang="en-US" sz="1200" dirty="0" err="1"/>
              <a:t>drawPaint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setStyle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24292E"/>
                </a:solidFill>
              </a:rPr>
              <a:t>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>
                <a:solidFill>
                  <a:srgbClr val="24292E"/>
                </a:solidFill>
              </a:rPr>
              <a:t>Style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>
                <a:solidFill>
                  <a:srgbClr val="005CC5"/>
                </a:solidFill>
              </a:rPr>
              <a:t>STROKE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   </a:t>
            </a:r>
            <a:r>
              <a:rPr lang="en-US" sz="1200" dirty="0" err="1"/>
              <a:t>drawPaint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setStrokeJoin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24292E"/>
                </a:solidFill>
              </a:rPr>
              <a:t>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>
                <a:solidFill>
                  <a:srgbClr val="24292E"/>
                </a:solidFill>
              </a:rPr>
              <a:t>Join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>
                <a:solidFill>
                  <a:srgbClr val="005CC5"/>
                </a:solidFill>
              </a:rPr>
              <a:t>ROUND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   </a:t>
            </a:r>
            <a:r>
              <a:rPr lang="en-US" sz="1200" dirty="0" err="1"/>
              <a:t>drawPaint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setStrokeCap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24292E"/>
                </a:solidFill>
              </a:rPr>
              <a:t>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>
                <a:solidFill>
                  <a:srgbClr val="24292E"/>
                </a:solidFill>
              </a:rPr>
              <a:t>Cap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>
                <a:solidFill>
                  <a:srgbClr val="005CC5"/>
                </a:solidFill>
              </a:rPr>
              <a:t>ROUND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</a:t>
            </a:r>
            <a:r>
              <a:rPr lang="en-US" sz="1200" dirty="0"/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4ABDC-F7EB-D049-84E8-CD8181D4E8FE}"/>
              </a:ext>
            </a:extLst>
          </p:cNvPr>
          <p:cNvSpPr/>
          <p:nvPr/>
        </p:nvSpPr>
        <p:spPr>
          <a:xfrm>
            <a:off x="4942562" y="2159049"/>
            <a:ext cx="3744238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A737D"/>
                </a:solidFill>
              </a:rPr>
              <a:t>   // Let's draw three circles</a:t>
            </a:r>
            <a:r>
              <a:rPr lang="en-US" sz="1200" dirty="0"/>
              <a:t> </a:t>
            </a:r>
          </a:p>
          <a:p>
            <a:r>
              <a:rPr lang="en-US" sz="1200" dirty="0">
                <a:solidFill>
                  <a:srgbClr val="D73A49"/>
                </a:solidFill>
              </a:rPr>
              <a:t>   @Override</a:t>
            </a:r>
            <a:r>
              <a:rPr lang="en-US" sz="1200" dirty="0"/>
              <a:t> </a:t>
            </a:r>
          </a:p>
          <a:p>
            <a:r>
              <a:rPr lang="en-US" sz="1200" dirty="0">
                <a:solidFill>
                  <a:srgbClr val="D73A49"/>
                </a:solidFill>
              </a:rPr>
              <a:t>   protected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6F42C1"/>
                </a:solidFill>
              </a:rPr>
              <a:t>onDraw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4292E"/>
                </a:solidFill>
              </a:rPr>
              <a:t>Canvas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E36209"/>
                </a:solidFill>
              </a:rPr>
              <a:t>canvas</a:t>
            </a:r>
            <a:r>
              <a:rPr lang="en-US" sz="1200" dirty="0"/>
              <a:t>) { </a:t>
            </a:r>
          </a:p>
          <a:p>
            <a:r>
              <a:rPr lang="zh-CN" altLang="en-US" sz="1200" dirty="0"/>
              <a:t>   </a:t>
            </a:r>
            <a:r>
              <a:rPr lang="en-US" altLang="zh-CN" sz="1200" dirty="0"/>
              <a:t>   </a:t>
            </a:r>
            <a:r>
              <a:rPr lang="en-US" sz="1200" dirty="0" err="1"/>
              <a:t>canvas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drawCircle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5CC5"/>
                </a:solidFill>
              </a:rPr>
              <a:t>50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5CC5"/>
                </a:solidFill>
              </a:rPr>
              <a:t>50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5CC5"/>
                </a:solidFill>
              </a:rPr>
              <a:t>20</a:t>
            </a:r>
            <a:r>
              <a:rPr lang="en-US" sz="1200" dirty="0"/>
              <a:t>, </a:t>
            </a:r>
            <a:r>
              <a:rPr lang="en-US" sz="1200" dirty="0" err="1"/>
              <a:t>drawPaint</a:t>
            </a:r>
            <a:r>
              <a:rPr lang="en-US" sz="1200" dirty="0"/>
              <a:t>); </a:t>
            </a:r>
            <a:r>
              <a:rPr lang="zh-CN" altLang="en-US" sz="1200" dirty="0"/>
              <a:t>   </a:t>
            </a:r>
            <a:endParaRPr lang="en-US" altLang="zh-CN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   </a:t>
            </a:r>
            <a:r>
              <a:rPr lang="zh-CN" altLang="en-US" sz="1200" dirty="0"/>
              <a:t> </a:t>
            </a:r>
            <a:r>
              <a:rPr lang="en-US" sz="1200" dirty="0" err="1"/>
              <a:t>drawPaint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setColor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24292E"/>
                </a:solidFill>
              </a:rPr>
              <a:t>Color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>
                <a:solidFill>
                  <a:srgbClr val="005CC5"/>
                </a:solidFill>
              </a:rPr>
              <a:t>GREEN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</a:t>
            </a:r>
            <a:r>
              <a:rPr lang="en-US" altLang="zh-CN" sz="1200" dirty="0"/>
              <a:t>   </a:t>
            </a:r>
            <a:r>
              <a:rPr lang="en-US" sz="1200" dirty="0" err="1"/>
              <a:t>canvas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drawCircle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5CC5"/>
                </a:solidFill>
              </a:rPr>
              <a:t>50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5CC5"/>
                </a:solidFill>
              </a:rPr>
              <a:t>150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5CC5"/>
                </a:solidFill>
              </a:rPr>
              <a:t>20</a:t>
            </a:r>
            <a:r>
              <a:rPr lang="en-US" sz="1200" dirty="0"/>
              <a:t>, </a:t>
            </a:r>
            <a:r>
              <a:rPr lang="en-US" sz="1200" dirty="0" err="1"/>
              <a:t>drawPaint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</a:t>
            </a:r>
            <a:r>
              <a:rPr lang="en-US" altLang="zh-CN" sz="1200" dirty="0"/>
              <a:t>   </a:t>
            </a:r>
            <a:r>
              <a:rPr lang="en-US" sz="1200" dirty="0" err="1"/>
              <a:t>drawPaint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setColor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24292E"/>
                </a:solidFill>
              </a:rPr>
              <a:t>Color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>
                <a:solidFill>
                  <a:srgbClr val="005CC5"/>
                </a:solidFill>
              </a:rPr>
              <a:t>BLUE</a:t>
            </a:r>
            <a:r>
              <a:rPr lang="en-US" sz="1200" dirty="0"/>
              <a:t>); </a:t>
            </a:r>
          </a:p>
          <a:p>
            <a:r>
              <a:rPr lang="zh-CN" altLang="en-US" sz="1200" dirty="0"/>
              <a:t>   </a:t>
            </a:r>
            <a:r>
              <a:rPr lang="en-US" altLang="zh-CN" sz="1200" dirty="0"/>
              <a:t>   </a:t>
            </a:r>
            <a:r>
              <a:rPr lang="en-US" sz="1200" dirty="0" err="1"/>
              <a:t>canvas</a:t>
            </a:r>
            <a:r>
              <a:rPr lang="en-US" sz="1200" dirty="0" err="1">
                <a:solidFill>
                  <a:srgbClr val="D73A49"/>
                </a:solidFill>
              </a:rPr>
              <a:t>.</a:t>
            </a:r>
            <a:r>
              <a:rPr lang="en-US" sz="1200" dirty="0" err="1"/>
              <a:t>drawCircle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5CC5"/>
                </a:solidFill>
              </a:rPr>
              <a:t>50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5CC5"/>
                </a:solidFill>
              </a:rPr>
              <a:t>250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5CC5"/>
                </a:solidFill>
              </a:rPr>
              <a:t>20</a:t>
            </a:r>
            <a:r>
              <a:rPr lang="en-US" sz="1200" dirty="0"/>
              <a:t>, </a:t>
            </a:r>
            <a:r>
              <a:rPr lang="en-US" sz="1200" dirty="0" err="1"/>
              <a:t>drawPaint</a:t>
            </a:r>
            <a:r>
              <a:rPr lang="en-US" sz="1200" dirty="0"/>
              <a:t>); </a:t>
            </a:r>
          </a:p>
          <a:p>
            <a:r>
              <a:rPr lang="en-US" sz="1200" dirty="0"/>
              <a:t>   }</a:t>
            </a:r>
          </a:p>
          <a:p>
            <a:r>
              <a:rPr lang="en-US" sz="12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62C41-D8C4-8D40-86D8-736D95D6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693" y="4130877"/>
            <a:ext cx="2405976" cy="19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1">
            <a:extLst>
              <a:ext uri="{FF2B5EF4-FFF2-40B4-BE49-F238E27FC236}">
                <a16:creationId xmlns:a16="http://schemas.microsoft.com/office/drawing/2014/main" id="{F4523473-C30F-124D-902B-19038184C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CCDE6D-CB64-2943-9246-D4A7C1C67985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72B08EB9-BD1A-E044-81F2-4B984EB3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52206D89-51CF-7C4C-B8D2-8862790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7FCC0A-1AB5-094B-8E0F-A091B1F89F58}" type="slidenum">
              <a:rPr lang="en-US" altLang="en-US" smtClean="0">
                <a:latin typeface="Garamond" panose="02020404030301010803" pitchFamily="18" charset="0"/>
              </a:rPr>
              <a:pPr/>
              <a:t>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kern="0" dirty="0">
                <a:cs typeface="ＭＳ Ｐゴシック" panose="020B0600070205080204" pitchFamily="34" charset="-128"/>
              </a:rPr>
              <a:t>Handling Touch Interactions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184884-7549-7A4E-9B16-35AD128A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21" y="1043857"/>
            <a:ext cx="3131507" cy="409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altLang="en-US" sz="2000" kern="0" dirty="0">
                <a:cs typeface="ＭＳ Ｐゴシック" panose="020B0600070205080204" pitchFamily="34" charset="-128"/>
              </a:rPr>
              <a:t>Suppose now we wanted to draw a circle every time the user touches down on the drawing view. This would require us to keep track of an array of points for our circles and then append a point for each </a:t>
            </a:r>
            <a:r>
              <a:rPr lang="en-US" altLang="en-US" sz="2000" kern="0" dirty="0" err="1">
                <a:cs typeface="ＭＳ Ｐゴシック" panose="020B0600070205080204" pitchFamily="34" charset="-128"/>
              </a:rPr>
              <a:t>onTouch</a:t>
            </a:r>
            <a:r>
              <a:rPr lang="en-US" altLang="en-US" sz="2000" kern="0" dirty="0">
                <a:cs typeface="ＭＳ Ｐゴシック" panose="020B0600070205080204" pitchFamily="34" charset="-128"/>
              </a:rPr>
              <a:t> event triggered</a:t>
            </a:r>
            <a:endParaRPr lang="en-US" altLang="en-US" sz="800" kern="0" dirty="0"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EF3C3-1DF6-5541-B767-8DEB2BF09A16}"/>
              </a:ext>
            </a:extLst>
          </p:cNvPr>
          <p:cNvSpPr/>
          <p:nvPr/>
        </p:nvSpPr>
        <p:spPr>
          <a:xfrm>
            <a:off x="3382028" y="949325"/>
            <a:ext cx="5624186" cy="507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D73A49"/>
                </a:solidFill>
              </a:rPr>
              <a:t>private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D73A49"/>
                </a:solidFill>
              </a:rPr>
              <a:t>List&lt;</a:t>
            </a:r>
            <a:r>
              <a:rPr lang="en-US" sz="1200" b="1" dirty="0">
                <a:solidFill>
                  <a:srgbClr val="24292E"/>
                </a:solidFill>
              </a:rPr>
              <a:t>Point</a:t>
            </a:r>
            <a:r>
              <a:rPr lang="en-US" sz="1200" b="1" dirty="0">
                <a:solidFill>
                  <a:srgbClr val="D73A49"/>
                </a:solidFill>
              </a:rPr>
              <a:t>&gt;</a:t>
            </a:r>
            <a:r>
              <a:rPr lang="en-US" sz="1200" b="1" dirty="0"/>
              <a:t> </a:t>
            </a:r>
            <a:r>
              <a:rPr lang="en-US" sz="1200" b="1" dirty="0" err="1"/>
              <a:t>circlePoints</a:t>
            </a:r>
            <a:r>
              <a:rPr lang="en-US" sz="1200" b="1" dirty="0"/>
              <a:t>; </a:t>
            </a:r>
          </a:p>
          <a:p>
            <a:r>
              <a:rPr lang="en-US" sz="1200" dirty="0">
                <a:solidFill>
                  <a:srgbClr val="D73A49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6F42C1"/>
                </a:solidFill>
              </a:rPr>
              <a:t>SimpleDrawingView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4292E"/>
                </a:solidFill>
              </a:rPr>
              <a:t>Context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E36209"/>
                </a:solidFill>
              </a:rPr>
              <a:t>context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24292E"/>
                </a:solidFill>
              </a:rPr>
              <a:t>AttributeSet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E36209"/>
                </a:solidFill>
              </a:rPr>
              <a:t>attrs</a:t>
            </a:r>
            <a:r>
              <a:rPr lang="en-US" sz="1200" dirty="0"/>
              <a:t>) { </a:t>
            </a:r>
          </a:p>
          <a:p>
            <a:r>
              <a:rPr lang="en-US" sz="1200" dirty="0">
                <a:solidFill>
                  <a:srgbClr val="005CC5"/>
                </a:solidFill>
              </a:rPr>
              <a:t>   super</a:t>
            </a:r>
            <a:r>
              <a:rPr lang="en-US" sz="1200" dirty="0"/>
              <a:t>(context, </a:t>
            </a:r>
            <a:r>
              <a:rPr lang="en-US" sz="1200" dirty="0" err="1"/>
              <a:t>attrs</a:t>
            </a:r>
            <a:r>
              <a:rPr lang="en-US" sz="1200" dirty="0"/>
              <a:t>); </a:t>
            </a:r>
            <a:r>
              <a:rPr lang="en-US" sz="1200" dirty="0" err="1"/>
              <a:t>setupPaint</a:t>
            </a:r>
            <a:r>
              <a:rPr lang="en-US" sz="1200" dirty="0"/>
              <a:t>(); </a:t>
            </a:r>
            <a:r>
              <a:rPr lang="en-US" sz="1200" dirty="0">
                <a:solidFill>
                  <a:srgbClr val="6A737D"/>
                </a:solidFill>
              </a:rPr>
              <a:t>// same as before</a:t>
            </a:r>
            <a:r>
              <a:rPr lang="en-US" sz="1200" dirty="0"/>
              <a:t> </a:t>
            </a:r>
          </a:p>
          <a:p>
            <a:r>
              <a:rPr lang="en-US" sz="1200" dirty="0"/>
              <a:t>   </a:t>
            </a:r>
            <a:r>
              <a:rPr lang="en-US" sz="1200" b="1" dirty="0" err="1"/>
              <a:t>circlePoints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D73A49"/>
                </a:solidFill>
              </a:rPr>
              <a:t>=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D73A49"/>
                </a:solidFill>
              </a:rPr>
              <a:t>new</a:t>
            </a:r>
            <a:r>
              <a:rPr lang="en-US" sz="1200" b="1" dirty="0"/>
              <a:t> </a:t>
            </a:r>
            <a:r>
              <a:rPr lang="en-US" sz="1200" b="1" dirty="0" err="1">
                <a:solidFill>
                  <a:srgbClr val="D73A49"/>
                </a:solidFill>
              </a:rPr>
              <a:t>ArrayList</a:t>
            </a:r>
            <a:r>
              <a:rPr lang="en-US" sz="1200" b="1" dirty="0">
                <a:solidFill>
                  <a:srgbClr val="D73A49"/>
                </a:solidFill>
              </a:rPr>
              <a:t>&lt;</a:t>
            </a:r>
            <a:r>
              <a:rPr lang="en-US" sz="1200" b="1" dirty="0">
                <a:solidFill>
                  <a:srgbClr val="24292E"/>
                </a:solidFill>
              </a:rPr>
              <a:t>Point</a:t>
            </a:r>
            <a:r>
              <a:rPr lang="en-US" sz="1200" b="1" dirty="0">
                <a:solidFill>
                  <a:srgbClr val="D73A49"/>
                </a:solidFill>
              </a:rPr>
              <a:t>&gt;</a:t>
            </a:r>
            <a:r>
              <a:rPr lang="en-US" sz="1200" b="1" dirty="0"/>
              <a:t>(); </a:t>
            </a:r>
          </a:p>
          <a:p>
            <a:r>
              <a:rPr lang="en-US" sz="1200" dirty="0"/>
              <a:t>} </a:t>
            </a:r>
          </a:p>
          <a:p>
            <a:r>
              <a:rPr lang="en-US" sz="1200" dirty="0">
                <a:solidFill>
                  <a:srgbClr val="6A737D"/>
                </a:solidFill>
              </a:rPr>
              <a:t>// Draw each circle onto the view</a:t>
            </a:r>
            <a:r>
              <a:rPr lang="en-US" sz="1200" dirty="0"/>
              <a:t> </a:t>
            </a:r>
          </a:p>
          <a:p>
            <a:r>
              <a:rPr lang="en-US" sz="1200" dirty="0">
                <a:solidFill>
                  <a:srgbClr val="D73A49"/>
                </a:solidFill>
              </a:rPr>
              <a:t>@Override</a:t>
            </a:r>
            <a:r>
              <a:rPr lang="en-US" sz="1200" dirty="0"/>
              <a:t> </a:t>
            </a:r>
          </a:p>
          <a:p>
            <a:r>
              <a:rPr lang="en-US" sz="1200" dirty="0">
                <a:solidFill>
                  <a:srgbClr val="D73A49"/>
                </a:solidFill>
              </a:rPr>
              <a:t>protected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6F42C1"/>
                </a:solidFill>
              </a:rPr>
              <a:t>onDraw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4292E"/>
                </a:solidFill>
              </a:rPr>
              <a:t>Canvas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E36209"/>
                </a:solidFill>
              </a:rPr>
              <a:t>canvas</a:t>
            </a:r>
            <a:r>
              <a:rPr lang="en-US" sz="1200" dirty="0"/>
              <a:t>) { </a:t>
            </a:r>
          </a:p>
          <a:p>
            <a:r>
              <a:rPr lang="en-US" sz="1200" b="1" dirty="0">
                <a:solidFill>
                  <a:srgbClr val="D73A49"/>
                </a:solidFill>
              </a:rPr>
              <a:t>   for</a:t>
            </a:r>
            <a:r>
              <a:rPr lang="en-US" sz="1200" b="1" dirty="0"/>
              <a:t> (</a:t>
            </a:r>
            <a:r>
              <a:rPr lang="en-US" sz="1200" b="1" dirty="0">
                <a:solidFill>
                  <a:srgbClr val="24292E"/>
                </a:solidFill>
              </a:rPr>
              <a:t>Point</a:t>
            </a:r>
            <a:r>
              <a:rPr lang="en-US" sz="1200" b="1" dirty="0"/>
              <a:t> p </a:t>
            </a:r>
            <a:r>
              <a:rPr lang="en-US" sz="1200" b="1" dirty="0">
                <a:solidFill>
                  <a:srgbClr val="D73A49"/>
                </a:solidFill>
              </a:rPr>
              <a:t>:</a:t>
            </a:r>
            <a:r>
              <a:rPr lang="en-US" sz="1200" b="1" dirty="0"/>
              <a:t> </a:t>
            </a:r>
            <a:r>
              <a:rPr lang="en-US" sz="1200" b="1" dirty="0" err="1"/>
              <a:t>circlePoints</a:t>
            </a:r>
            <a:r>
              <a:rPr lang="en-US" sz="1200" b="1" dirty="0"/>
              <a:t>) { </a:t>
            </a:r>
          </a:p>
          <a:p>
            <a:r>
              <a:rPr lang="en-US" sz="1200" b="1" dirty="0"/>
              <a:t>      </a:t>
            </a:r>
            <a:r>
              <a:rPr lang="en-US" sz="1200" b="1" dirty="0" err="1"/>
              <a:t>canvas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/>
              <a:t>drawCircle</a:t>
            </a:r>
            <a:r>
              <a:rPr lang="en-US" sz="1200" b="1" dirty="0"/>
              <a:t>(</a:t>
            </a:r>
            <a:r>
              <a:rPr lang="en-US" sz="1200" b="1" dirty="0" err="1"/>
              <a:t>p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/>
              <a:t>x</a:t>
            </a:r>
            <a:r>
              <a:rPr lang="en-US" sz="1200" b="1" dirty="0"/>
              <a:t>, </a:t>
            </a:r>
            <a:r>
              <a:rPr lang="en-US" sz="1200" b="1" dirty="0" err="1"/>
              <a:t>p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/>
              <a:t>y</a:t>
            </a:r>
            <a:r>
              <a:rPr lang="en-US" sz="1200" b="1" dirty="0"/>
              <a:t>, </a:t>
            </a:r>
            <a:r>
              <a:rPr lang="en-US" sz="1200" b="1" dirty="0">
                <a:solidFill>
                  <a:srgbClr val="005CC5"/>
                </a:solidFill>
              </a:rPr>
              <a:t>5</a:t>
            </a:r>
            <a:r>
              <a:rPr lang="en-US" sz="1200" b="1" dirty="0"/>
              <a:t>, </a:t>
            </a:r>
            <a:r>
              <a:rPr lang="en-US" sz="1200" b="1" dirty="0" err="1"/>
              <a:t>drawPaint</a:t>
            </a:r>
            <a:r>
              <a:rPr lang="en-US" sz="1200" b="1" dirty="0"/>
              <a:t>); </a:t>
            </a:r>
          </a:p>
          <a:p>
            <a:r>
              <a:rPr lang="en-US" sz="1200" b="1" dirty="0"/>
              <a:t>   } </a:t>
            </a:r>
          </a:p>
          <a:p>
            <a:r>
              <a:rPr lang="en-US" sz="1200" dirty="0"/>
              <a:t>} </a:t>
            </a:r>
          </a:p>
          <a:p>
            <a:r>
              <a:rPr lang="en-US" sz="1200" dirty="0">
                <a:solidFill>
                  <a:srgbClr val="6A737D"/>
                </a:solidFill>
              </a:rPr>
              <a:t>// Append new circle each time user presses on screen</a:t>
            </a:r>
            <a:r>
              <a:rPr lang="en-US" sz="1200" dirty="0"/>
              <a:t> </a:t>
            </a:r>
          </a:p>
          <a:p>
            <a:r>
              <a:rPr lang="en-US" sz="1200" dirty="0">
                <a:solidFill>
                  <a:srgbClr val="D73A49"/>
                </a:solidFill>
              </a:rPr>
              <a:t>@Override</a:t>
            </a:r>
            <a:r>
              <a:rPr lang="en-US" sz="1200" dirty="0"/>
              <a:t> </a:t>
            </a:r>
          </a:p>
          <a:p>
            <a:r>
              <a:rPr lang="en-US" sz="1200" dirty="0">
                <a:solidFill>
                  <a:srgbClr val="D73A49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D73A49"/>
                </a:solidFill>
              </a:rPr>
              <a:t>boolean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6F42C1"/>
                </a:solidFill>
              </a:rPr>
              <a:t>onTouchEvent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24292E"/>
                </a:solidFill>
              </a:rPr>
              <a:t>MotionEvent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E36209"/>
                </a:solidFill>
              </a:rPr>
              <a:t>event</a:t>
            </a:r>
            <a:r>
              <a:rPr lang="en-US" sz="1200" dirty="0"/>
              <a:t>) { </a:t>
            </a:r>
          </a:p>
          <a:p>
            <a:r>
              <a:rPr lang="en-US" sz="1200" b="1" dirty="0">
                <a:solidFill>
                  <a:srgbClr val="D73A49"/>
                </a:solidFill>
              </a:rPr>
              <a:t>   float</a:t>
            </a:r>
            <a:r>
              <a:rPr lang="en-US" sz="1200" b="1" dirty="0"/>
              <a:t> </a:t>
            </a:r>
            <a:r>
              <a:rPr lang="en-US" sz="1200" b="1" dirty="0" err="1"/>
              <a:t>touchX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D73A49"/>
                </a:solidFill>
              </a:rPr>
              <a:t>=</a:t>
            </a:r>
            <a:r>
              <a:rPr lang="en-US" sz="1200" b="1" dirty="0"/>
              <a:t> </a:t>
            </a:r>
            <a:r>
              <a:rPr lang="en-US" sz="1200" b="1" dirty="0" err="1"/>
              <a:t>event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/>
              <a:t>getX</a:t>
            </a:r>
            <a:r>
              <a:rPr lang="en-US" sz="1200" b="1" dirty="0"/>
              <a:t>(); </a:t>
            </a:r>
            <a:r>
              <a:rPr lang="en-US" sz="1200" b="1" dirty="0">
                <a:solidFill>
                  <a:srgbClr val="D73A49"/>
                </a:solidFill>
              </a:rPr>
              <a:t>float</a:t>
            </a:r>
            <a:r>
              <a:rPr lang="en-US" sz="1200" b="1" dirty="0"/>
              <a:t> </a:t>
            </a:r>
            <a:r>
              <a:rPr lang="en-US" sz="1200" b="1" dirty="0" err="1"/>
              <a:t>touchY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D73A49"/>
                </a:solidFill>
              </a:rPr>
              <a:t>=</a:t>
            </a:r>
            <a:r>
              <a:rPr lang="en-US" sz="1200" b="1" dirty="0"/>
              <a:t> </a:t>
            </a:r>
            <a:r>
              <a:rPr lang="en-US" sz="1200" b="1" dirty="0" err="1"/>
              <a:t>event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/>
              <a:t>getY</a:t>
            </a:r>
            <a:r>
              <a:rPr lang="en-US" sz="1200" b="1" dirty="0"/>
              <a:t>(); 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circlePoints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/>
              <a:t>add</a:t>
            </a:r>
            <a:r>
              <a:rPr lang="en-US" sz="1200" b="1" dirty="0"/>
              <a:t>(</a:t>
            </a:r>
            <a:r>
              <a:rPr lang="en-US" sz="1200" b="1" dirty="0">
                <a:solidFill>
                  <a:srgbClr val="D73A49"/>
                </a:solidFill>
              </a:rPr>
              <a:t>new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24292E"/>
                </a:solidFill>
              </a:rPr>
              <a:t>Point</a:t>
            </a:r>
            <a:r>
              <a:rPr lang="en-US" sz="1200" b="1" dirty="0"/>
              <a:t>(</a:t>
            </a:r>
            <a:r>
              <a:rPr lang="en-US" sz="1200" b="1" dirty="0" err="1">
                <a:solidFill>
                  <a:srgbClr val="24292E"/>
                </a:solidFill>
              </a:rPr>
              <a:t>Math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/>
              <a:t>round</a:t>
            </a:r>
            <a:r>
              <a:rPr lang="en-US" sz="1200" b="1" dirty="0"/>
              <a:t>(</a:t>
            </a:r>
            <a:r>
              <a:rPr lang="en-US" sz="1200" b="1" dirty="0" err="1"/>
              <a:t>touchX</a:t>
            </a:r>
            <a:r>
              <a:rPr lang="en-US" sz="1200" b="1" dirty="0"/>
              <a:t>), </a:t>
            </a:r>
            <a:r>
              <a:rPr lang="en-US" sz="1200" b="1" dirty="0" err="1">
                <a:solidFill>
                  <a:srgbClr val="24292E"/>
                </a:solidFill>
              </a:rPr>
              <a:t>Math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/>
              <a:t>round</a:t>
            </a:r>
            <a:r>
              <a:rPr lang="en-US" sz="1200" b="1" dirty="0"/>
              <a:t>(</a:t>
            </a:r>
            <a:r>
              <a:rPr lang="en-US" sz="1200" b="1" dirty="0" err="1"/>
              <a:t>touchY</a:t>
            </a:r>
            <a:r>
              <a:rPr lang="en-US" sz="1200" b="1" dirty="0"/>
              <a:t>))); </a:t>
            </a:r>
          </a:p>
          <a:p>
            <a:r>
              <a:rPr lang="en-US" sz="1200" dirty="0">
                <a:solidFill>
                  <a:srgbClr val="6A737D"/>
                </a:solidFill>
              </a:rPr>
              <a:t>   // indicate view should be redrawn</a:t>
            </a:r>
            <a:r>
              <a:rPr lang="en-US" sz="1200" dirty="0"/>
              <a:t>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postInvalidate</a:t>
            </a:r>
            <a:r>
              <a:rPr lang="en-US" sz="1200" dirty="0"/>
              <a:t>(); </a:t>
            </a:r>
          </a:p>
          <a:p>
            <a:r>
              <a:rPr lang="en-US" sz="1200" dirty="0">
                <a:solidFill>
                  <a:srgbClr val="D73A49"/>
                </a:solidFill>
              </a:rPr>
              <a:t>   return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5CC5"/>
                </a:solidFill>
              </a:rPr>
              <a:t>true</a:t>
            </a:r>
            <a:r>
              <a:rPr lang="en-US" sz="1200" dirty="0"/>
              <a:t>; </a:t>
            </a:r>
          </a:p>
          <a:p>
            <a:r>
              <a:rPr lang="en-US" sz="1200" dirty="0"/>
              <a:t>} </a:t>
            </a:r>
          </a:p>
          <a:p>
            <a:r>
              <a:rPr lang="en-US" sz="1200" dirty="0">
                <a:solidFill>
                  <a:srgbClr val="D73A49"/>
                </a:solidFill>
              </a:rPr>
              <a:t>private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D73A49"/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6F42C1"/>
                </a:solidFill>
              </a:rPr>
              <a:t>setupPaint</a:t>
            </a:r>
            <a:r>
              <a:rPr lang="en-US" sz="1200" dirty="0"/>
              <a:t>() { </a:t>
            </a:r>
          </a:p>
          <a:p>
            <a:r>
              <a:rPr lang="en-US" sz="1200" dirty="0">
                <a:solidFill>
                  <a:srgbClr val="6A737D"/>
                </a:solidFill>
              </a:rPr>
              <a:t>   // same as before</a:t>
            </a:r>
            <a:r>
              <a:rPr lang="en-US" sz="1200" dirty="0"/>
              <a:t> </a:t>
            </a:r>
          </a:p>
          <a:p>
            <a:r>
              <a:rPr lang="en-US" sz="1200" dirty="0"/>
              <a:t>   </a:t>
            </a:r>
            <a:r>
              <a:rPr lang="en-US" sz="1200" b="1" dirty="0" err="1"/>
              <a:t>drawPaint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/>
              <a:t>setStyle</a:t>
            </a:r>
            <a:r>
              <a:rPr lang="en-US" sz="1200" b="1" dirty="0"/>
              <a:t>(</a:t>
            </a:r>
            <a:r>
              <a:rPr lang="en-US" sz="1200" b="1" dirty="0" err="1">
                <a:solidFill>
                  <a:srgbClr val="24292E"/>
                </a:solidFill>
              </a:rPr>
              <a:t>Paint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>
                <a:solidFill>
                  <a:srgbClr val="24292E"/>
                </a:solidFill>
              </a:rPr>
              <a:t>Style</a:t>
            </a:r>
            <a:r>
              <a:rPr lang="en-US" sz="1200" b="1" dirty="0" err="1">
                <a:solidFill>
                  <a:srgbClr val="D73A49"/>
                </a:solidFill>
              </a:rPr>
              <a:t>.</a:t>
            </a:r>
            <a:r>
              <a:rPr lang="en-US" sz="1200" b="1" dirty="0" err="1">
                <a:solidFill>
                  <a:srgbClr val="005CC5"/>
                </a:solidFill>
              </a:rPr>
              <a:t>FILL</a:t>
            </a:r>
            <a:r>
              <a:rPr lang="en-US" sz="1200" b="1" dirty="0"/>
              <a:t>); </a:t>
            </a:r>
          </a:p>
          <a:p>
            <a:r>
              <a:rPr lang="en-US" sz="1200" dirty="0">
                <a:solidFill>
                  <a:srgbClr val="6A737D"/>
                </a:solidFill>
              </a:rPr>
              <a:t>   // change to fill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6A737D"/>
                </a:solidFill>
              </a:rPr>
              <a:t>// ...</a:t>
            </a:r>
            <a:r>
              <a:rPr lang="en-US" sz="1200" dirty="0"/>
              <a:t> 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43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1">
            <a:extLst>
              <a:ext uri="{FF2B5EF4-FFF2-40B4-BE49-F238E27FC236}">
                <a16:creationId xmlns:a16="http://schemas.microsoft.com/office/drawing/2014/main" id="{F4523473-C30F-124D-902B-19038184C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CCDE6D-CB64-2943-9246-D4A7C1C67985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72B08EB9-BD1A-E044-81F2-4B984EB3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52206D89-51CF-7C4C-B8D2-8862790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7FCC0A-1AB5-094B-8E0F-A091B1F89F58}" type="slidenum">
              <a:rPr lang="en-US" altLang="en-US" smtClean="0">
                <a:latin typeface="Garamond" panose="02020404030301010803" pitchFamily="18" charset="0"/>
              </a:rPr>
              <a:pPr/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kern="0" dirty="0">
                <a:cs typeface="ＭＳ Ｐゴシック" panose="020B0600070205080204" pitchFamily="34" charset="-128"/>
              </a:rPr>
              <a:t>Handling Touch Interactions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841AD-E48F-8240-8898-B731A294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91865"/>
            <a:ext cx="3009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1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1">
            <a:extLst>
              <a:ext uri="{FF2B5EF4-FFF2-40B4-BE49-F238E27FC236}">
                <a16:creationId xmlns:a16="http://schemas.microsoft.com/office/drawing/2014/main" id="{F4523473-C30F-124D-902B-19038184C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CCDE6D-CB64-2943-9246-D4A7C1C67985}" type="datetime1">
              <a:rPr lang="en-US" altLang="en-US" smtClean="0">
                <a:latin typeface="Garamond" panose="02020404030301010803" pitchFamily="18" charset="0"/>
              </a:rPr>
              <a:pPr/>
              <a:t>4/5/21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72B08EB9-BD1A-E044-81F2-4B984EB3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52206D89-51CF-7C4C-B8D2-8862790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7FCC0A-1AB5-094B-8E0F-A091B1F89F58}" type="slidenum">
              <a:rPr lang="en-US" altLang="en-US" smtClean="0">
                <a:latin typeface="Garamond" panose="02020404030301010803" pitchFamily="18" charset="0"/>
              </a:rPr>
              <a:pPr/>
              <a:t>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AA5424-835B-254D-8E7D-8FF294671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2575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ＭＳ Ｐゴシック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kern="0" dirty="0">
                <a:cs typeface="ＭＳ Ｐゴシック" panose="020B0600070205080204" pitchFamily="34" charset="-128"/>
              </a:rPr>
              <a:t>Drawing with Paths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184884-7549-7A4E-9B16-35AD128A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06488"/>
            <a:ext cx="8022921" cy="48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kern="0" dirty="0">
                <a:cs typeface="ＭＳ Ｐゴシック" panose="020B0600070205080204" pitchFamily="34" charset="-128"/>
              </a:rPr>
              <a:t>We can improve our drawing application by removing the list of circles and instead drawing with paths</a:t>
            </a:r>
          </a:p>
          <a:p>
            <a:pPr>
              <a:defRPr/>
            </a:pPr>
            <a:r>
              <a:rPr lang="en-US" altLang="en-US" sz="2400" kern="0" dirty="0">
                <a:cs typeface="ＭＳ Ｐゴシック" panose="020B0600070205080204" pitchFamily="34" charset="-128"/>
              </a:rPr>
              <a:t>The Path class is ideal for allowing the user to draw on screen</a:t>
            </a:r>
          </a:p>
          <a:p>
            <a:pPr>
              <a:defRPr/>
            </a:pPr>
            <a:r>
              <a:rPr lang="en-US" altLang="en-US" sz="2400" kern="0" dirty="0">
                <a:cs typeface="ＭＳ Ｐゴシック" panose="020B0600070205080204" pitchFamily="34" charset="-128"/>
              </a:rPr>
              <a:t>A path can contain many lines, contours and even other shapes</a:t>
            </a:r>
          </a:p>
          <a:p>
            <a:pPr>
              <a:defRPr/>
            </a:pPr>
            <a:r>
              <a:rPr lang="en-US" altLang="en-US" sz="2400" kern="0" dirty="0">
                <a:cs typeface="ＭＳ Ｐゴシック" panose="020B0600070205080204" pitchFamily="34" charset="-128"/>
              </a:rPr>
              <a:t>Next, let's append points to the path as the user touches the screen. When the user presses down, let's start a path and then when they drag let's connect the points together</a:t>
            </a:r>
          </a:p>
          <a:p>
            <a:pPr>
              <a:defRPr/>
            </a:pPr>
            <a:r>
              <a:rPr lang="en-US" altLang="en-US" sz="2400" kern="0" dirty="0">
                <a:cs typeface="ＭＳ Ｐゴシック" panose="020B0600070205080204" pitchFamily="34" charset="-128"/>
              </a:rPr>
              <a:t>To do this, we need modify the </a:t>
            </a:r>
            <a:r>
              <a:rPr lang="en-US" altLang="en-US" sz="2400" kern="0" dirty="0" err="1">
                <a:cs typeface="ＭＳ Ｐゴシック" panose="020B0600070205080204" pitchFamily="34" charset="-128"/>
              </a:rPr>
              <a:t>onTouchEvent</a:t>
            </a:r>
            <a:r>
              <a:rPr lang="en-US" altLang="en-US" sz="2400" kern="0" dirty="0">
                <a:cs typeface="ＭＳ Ｐゴシック" panose="020B0600070205080204" pitchFamily="34" charset="-128"/>
              </a:rPr>
              <a:t> to append these points to our Path object</a:t>
            </a:r>
            <a:endParaRPr lang="en-US" altLang="en-US" sz="1800" kern="0" dirty="0"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02375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52691928</TotalTime>
  <Words>1228</Words>
  <Application>Microsoft Macintosh PowerPoint</Application>
  <PresentationFormat>On-screen Show (4:3)</PresentationFormat>
  <Paragraphs>159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Garamond</vt:lpstr>
      <vt:lpstr>Tahoma</vt:lpstr>
      <vt:lpstr>Times New Roman</vt:lpstr>
      <vt:lpstr>Wingdings</vt:lpstr>
      <vt:lpstr>Edge</vt:lpstr>
      <vt:lpstr>CIS 470 Mobile App Development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Cleveland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for EEC685/785</dc:title>
  <dc:creator>Wenbing Zhao</dc:creator>
  <cp:lastModifiedBy>Wenbing Zhao</cp:lastModifiedBy>
  <cp:revision>2603</cp:revision>
  <dcterms:created xsi:type="dcterms:W3CDTF">2001-11-05T19:15:31Z</dcterms:created>
  <dcterms:modified xsi:type="dcterms:W3CDTF">2021-04-05T16:54:46Z</dcterms:modified>
</cp:coreProperties>
</file>