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70" r:id="rId5"/>
    <p:sldId id="269" r:id="rId6"/>
    <p:sldId id="271" r:id="rId7"/>
    <p:sldId id="272" r:id="rId8"/>
    <p:sldId id="273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6" r:id="rId18"/>
    <p:sldId id="265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64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3AEB-0FC7-4A26-B735-1BAB4B60FC39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65C6-BF81-4A6A-98F5-05968B6AEB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3AEB-0FC7-4A26-B735-1BAB4B60FC39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65C6-BF81-4A6A-98F5-05968B6AEB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3AEB-0FC7-4A26-B735-1BAB4B60FC39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65C6-BF81-4A6A-98F5-05968B6AEB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3AEB-0FC7-4A26-B735-1BAB4B60FC39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65C6-BF81-4A6A-98F5-05968B6AEB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3AEB-0FC7-4A26-B735-1BAB4B60FC39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65C6-BF81-4A6A-98F5-05968B6AEB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3AEB-0FC7-4A26-B735-1BAB4B60FC39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65C6-BF81-4A6A-98F5-05968B6AEB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3AEB-0FC7-4A26-B735-1BAB4B60FC39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65C6-BF81-4A6A-98F5-05968B6AEB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3AEB-0FC7-4A26-B735-1BAB4B60FC39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65C6-BF81-4A6A-98F5-05968B6AEB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3AEB-0FC7-4A26-B735-1BAB4B60FC39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65C6-BF81-4A6A-98F5-05968B6AEB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3AEB-0FC7-4A26-B735-1BAB4B60FC39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65C6-BF81-4A6A-98F5-05968B6AEB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3AEB-0FC7-4A26-B735-1BAB4B60FC39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65C6-BF81-4A6A-98F5-05968B6AEB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93AEB-0FC7-4A26-B735-1BAB4B60FC39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D65C6-BF81-4A6A-98F5-05968B6AEBB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unicode.org/chart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Classes and Objects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229600" cy="3505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class </a:t>
            </a:r>
            <a:r>
              <a:rPr lang="en-US" dirty="0" smtClean="0">
                <a:solidFill>
                  <a:srgbClr val="0070C0"/>
                </a:solidFill>
              </a:rPr>
              <a:t>Cat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Properites</a:t>
            </a:r>
            <a:r>
              <a:rPr lang="en-US" sz="2400" dirty="0" smtClean="0"/>
              <a:t>:	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breed, gender, color, number of legs, </a:t>
            </a:r>
          </a:p>
          <a:p>
            <a:pPr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		neutered,…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Behaviors: 	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meows, eats, purrs, sleeps, …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smtClean="0"/>
              <a:t>	A specific cat is an </a:t>
            </a:r>
            <a:r>
              <a:rPr lang="en-US" sz="2400" i="1" dirty="0" smtClean="0">
                <a:solidFill>
                  <a:srgbClr val="0070C0"/>
                </a:solidFill>
              </a:rPr>
              <a:t>instance</a:t>
            </a:r>
            <a:r>
              <a:rPr lang="en-US" sz="2400" dirty="0" smtClean="0"/>
              <a:t> of the Cat class:</a:t>
            </a:r>
            <a:endParaRPr lang="en-US" sz="2400" dirty="0"/>
          </a:p>
        </p:txBody>
      </p:sp>
      <p:pic>
        <p:nvPicPr>
          <p:cNvPr id="1026" name="Picture 2" descr="C:\Users\Ken\AppData\Local\Microsoft\Windows\Temporary Internet Files\Content.IE5\49ZIJO4W\MP900446588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400" y="609600"/>
            <a:ext cx="1294553" cy="1676400"/>
          </a:xfrm>
          <a:prstGeom prst="rect">
            <a:avLst/>
          </a:prstGeom>
          <a:noFill/>
        </p:spPr>
      </p:pic>
      <p:pic>
        <p:nvPicPr>
          <p:cNvPr id="1027" name="Picture 3" descr="C:\Users\Ken\AppData\Local\Microsoft\Windows\Temporary Internet Files\Content.IE5\GIDUBKP8\MP900402444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3962400"/>
            <a:ext cx="950976" cy="950976"/>
          </a:xfrm>
          <a:prstGeom prst="rect">
            <a:avLst/>
          </a:prstGeom>
          <a:noFill/>
        </p:spPr>
      </p:pic>
      <p:pic>
        <p:nvPicPr>
          <p:cNvPr id="1028" name="Picture 4" descr="C:\Users\Ken\AppData\Local\Microsoft\Windows\Temporary Internet Files\Content.IE5\E3NOCY0M\MP910221074[1]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3200" y="3962400"/>
            <a:ext cx="915060" cy="914400"/>
          </a:xfrm>
          <a:prstGeom prst="rect">
            <a:avLst/>
          </a:prstGeom>
          <a:noFill/>
        </p:spPr>
      </p:pic>
      <p:pic>
        <p:nvPicPr>
          <p:cNvPr id="7" name="Picture 6" descr="maine coon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24400" y="3962400"/>
            <a:ext cx="1101237" cy="946517"/>
          </a:xfrm>
          <a:prstGeom prst="rect">
            <a:avLst/>
          </a:prstGeom>
        </p:spPr>
      </p:pic>
      <p:pic>
        <p:nvPicPr>
          <p:cNvPr id="8" name="Picture 7" descr="siamese cat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162800" y="3810000"/>
            <a:ext cx="867068" cy="11620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" y="5029200"/>
            <a:ext cx="1905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Breed: tabby</a:t>
            </a:r>
          </a:p>
          <a:p>
            <a:r>
              <a:rPr lang="en-US" dirty="0" smtClean="0"/>
              <a:t>gender: male</a:t>
            </a:r>
          </a:p>
          <a:p>
            <a:r>
              <a:rPr lang="en-US" dirty="0" smtClean="0"/>
              <a:t>Color: gray</a:t>
            </a:r>
          </a:p>
          <a:p>
            <a:r>
              <a:rPr lang="en-US" dirty="0" smtClean="0"/>
              <a:t>Number of legs: 4</a:t>
            </a:r>
          </a:p>
          <a:p>
            <a:r>
              <a:rPr lang="en-US" dirty="0" smtClean="0"/>
              <a:t>Neutered: yes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38400" y="5029200"/>
            <a:ext cx="1905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Breed: calico</a:t>
            </a:r>
          </a:p>
          <a:p>
            <a:r>
              <a:rPr lang="en-US" dirty="0" smtClean="0"/>
              <a:t>gender: female</a:t>
            </a:r>
          </a:p>
          <a:p>
            <a:r>
              <a:rPr lang="en-US" dirty="0" smtClean="0"/>
              <a:t>Color: brown</a:t>
            </a:r>
          </a:p>
          <a:p>
            <a:r>
              <a:rPr lang="en-US" dirty="0" smtClean="0"/>
              <a:t>Number of legs: 4</a:t>
            </a:r>
          </a:p>
          <a:p>
            <a:r>
              <a:rPr lang="en-US" dirty="0" smtClean="0"/>
              <a:t>Neutered: yes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95800" y="5029200"/>
            <a:ext cx="198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Breed: Maine Coon</a:t>
            </a:r>
          </a:p>
          <a:p>
            <a:r>
              <a:rPr lang="en-US" dirty="0" smtClean="0"/>
              <a:t>gender: male</a:t>
            </a:r>
          </a:p>
          <a:p>
            <a:r>
              <a:rPr lang="en-US" dirty="0" smtClean="0"/>
              <a:t>Color: gray</a:t>
            </a:r>
          </a:p>
          <a:p>
            <a:r>
              <a:rPr lang="en-US" dirty="0" smtClean="0"/>
              <a:t>Number of legs: 4</a:t>
            </a:r>
          </a:p>
          <a:p>
            <a:r>
              <a:rPr lang="en-US" dirty="0" smtClean="0"/>
              <a:t>Neutered: yes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05600" y="5105400"/>
            <a:ext cx="1905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Breed: Siamese</a:t>
            </a:r>
          </a:p>
          <a:p>
            <a:r>
              <a:rPr lang="en-US" dirty="0" smtClean="0"/>
              <a:t>gender: female</a:t>
            </a:r>
          </a:p>
          <a:p>
            <a:r>
              <a:rPr lang="en-US" dirty="0" smtClean="0"/>
              <a:t>Color: sable</a:t>
            </a:r>
          </a:p>
          <a:p>
            <a:r>
              <a:rPr lang="en-US" dirty="0" smtClean="0"/>
              <a:t>Number of legs: 4</a:t>
            </a:r>
          </a:p>
          <a:p>
            <a:r>
              <a:rPr lang="en-US" dirty="0" smtClean="0"/>
              <a:t>Neutered: yes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10400" y="609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Instantiation- making an </a:t>
            </a:r>
            <a:r>
              <a:rPr lang="en-US" sz="3200" i="1" dirty="0" smtClean="0"/>
              <a:t>instance</a:t>
            </a:r>
            <a:r>
              <a:rPr lang="en-US" sz="3200" dirty="0" smtClean="0"/>
              <a:t> of a class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1524000"/>
            <a:ext cx="7086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Cat pet1, pet2, pet3;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pet1 = new Cat("tabby","male","gray",4,true);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pet2 = new Cat("calico","female","brown",4,true);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3733800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14800" y="3733800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3352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pet1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57600" y="3352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pet2</a:t>
            </a:r>
            <a:endParaRPr lang="en-US" dirty="0"/>
          </a:p>
        </p:txBody>
      </p:sp>
      <p:sp>
        <p:nvSpPr>
          <p:cNvPr id="11" name="Cloud 10"/>
          <p:cNvSpPr/>
          <p:nvPr/>
        </p:nvSpPr>
        <p:spPr>
          <a:xfrm>
            <a:off x="990600" y="4572000"/>
            <a:ext cx="1981200" cy="1676400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11"/>
          <p:cNvSpPr/>
          <p:nvPr/>
        </p:nvSpPr>
        <p:spPr>
          <a:xfrm>
            <a:off x="4724400" y="4495800"/>
            <a:ext cx="1981200" cy="1676400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828800" y="3886200"/>
            <a:ext cx="304800" cy="685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24400" y="3886200"/>
            <a:ext cx="457200" cy="762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3" descr="C:\Users\Ken\AppData\Local\Microsoft\Windows\Temporary Internet Files\Content.IE5\GIDUBKP8\MP900402444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4876800"/>
            <a:ext cx="950976" cy="950976"/>
          </a:xfrm>
          <a:prstGeom prst="rect">
            <a:avLst/>
          </a:prstGeom>
          <a:noFill/>
        </p:spPr>
      </p:pic>
      <p:pic>
        <p:nvPicPr>
          <p:cNvPr id="18" name="Picture 4" descr="C:\Users\Ken\AppData\Local\Microsoft\Windows\Temporary Internet Files\Content.IE5\E3NOCY0M\MP910221074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4800600"/>
            <a:ext cx="915060" cy="91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Static vs. 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>
              <a:buNone/>
            </a:pP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Static</a:t>
            </a:r>
            <a:r>
              <a:rPr lang="en-US" dirty="0" smtClean="0"/>
              <a:t> variables belong to a </a:t>
            </a:r>
            <a:r>
              <a:rPr lang="en-US" i="1" dirty="0" smtClean="0"/>
              <a:t>class. </a:t>
            </a:r>
          </a:p>
          <a:p>
            <a:pPr>
              <a:buNone/>
            </a:pPr>
            <a:r>
              <a:rPr lang="en-US" sz="2400" i="1" dirty="0"/>
              <a:t>	</a:t>
            </a:r>
            <a:r>
              <a:rPr lang="en-US" sz="2400" i="1" dirty="0" smtClean="0"/>
              <a:t>There is only ONE variable for EVERY instance of the class.</a:t>
            </a:r>
          </a:p>
          <a:p>
            <a:pPr>
              <a:buNone/>
            </a:pPr>
            <a:endParaRPr lang="en-US" i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Instance</a:t>
            </a:r>
            <a:r>
              <a:rPr lang="en-US" dirty="0" smtClean="0"/>
              <a:t> variables belong to an object</a:t>
            </a:r>
          </a:p>
          <a:p>
            <a:pPr>
              <a:buNone/>
            </a:pPr>
            <a:r>
              <a:rPr lang="en-US" i="1" dirty="0"/>
              <a:t>	</a:t>
            </a:r>
            <a:r>
              <a:rPr lang="en-US" sz="2400" i="1" dirty="0" smtClean="0"/>
              <a:t>The object is an </a:t>
            </a:r>
            <a:r>
              <a:rPr lang="en-US" sz="2400" dirty="0" smtClean="0"/>
              <a:t>instance </a:t>
            </a:r>
            <a:r>
              <a:rPr lang="en-US" sz="2400" i="1" dirty="0" smtClean="0"/>
              <a:t>of the class.</a:t>
            </a:r>
            <a:endParaRPr lang="en-US" i="1" dirty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Example: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000" dirty="0" smtClean="0"/>
              <a:t>The color and gender of a cat depends on the </a:t>
            </a:r>
            <a:r>
              <a:rPr lang="en-US" sz="2000" i="1" dirty="0" smtClean="0">
                <a:solidFill>
                  <a:schemeClr val="accent2"/>
                </a:solidFill>
              </a:rPr>
              <a:t>instance</a:t>
            </a:r>
            <a:r>
              <a:rPr lang="en-US" sz="2000" dirty="0" smtClean="0"/>
              <a:t> of the cat.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The number of legs is a property of </a:t>
            </a:r>
            <a:r>
              <a:rPr lang="en-US" sz="2000" i="1" dirty="0" smtClean="0">
                <a:solidFill>
                  <a:schemeClr val="accent2"/>
                </a:solidFill>
              </a:rPr>
              <a:t>all</a:t>
            </a:r>
            <a:r>
              <a:rPr lang="en-US" sz="2000" dirty="0" smtClean="0"/>
              <a:t> cats.</a:t>
            </a:r>
            <a:endParaRPr 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class Cat {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NUMBER_OF_LEGS = 4;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String gender;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String breed;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String color;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neutered;</a:t>
            </a:r>
          </a:p>
          <a:p>
            <a:pPr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609600"/>
            <a:ext cx="8153400" cy="487680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C:\Users\Ken\AppData\Local\Microsoft\Windows\Temporary Internet Files\Content.IE5\49ZIJO4W\MP900446588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1905000"/>
            <a:ext cx="1294553" cy="16764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629400" y="1905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29400" y="3352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NUMBER_OF_LEGS</a:t>
            </a:r>
            <a:endParaRPr lang="en-US" sz="1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343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leg = </a:t>
            </a:r>
            <a:r>
              <a:rPr lang="en-US" sz="2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Cat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.NUMBER_OF_LEGS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+mj-lt"/>
                <a:cs typeface="Courier New" pitchFamily="49" charset="0"/>
              </a:rPr>
              <a:t>NUMBER_OF_LEGS</a:t>
            </a:r>
            <a:r>
              <a:rPr lang="en-US" sz="2400" dirty="0" smtClean="0">
                <a:latin typeface="+mj-lt"/>
                <a:cs typeface="Courier New" pitchFamily="49" charset="0"/>
              </a:rPr>
              <a:t> is </a:t>
            </a:r>
            <a:r>
              <a:rPr lang="en-US" sz="2400" i="1" dirty="0" smtClean="0">
                <a:latin typeface="+mj-lt"/>
                <a:cs typeface="Courier New" pitchFamily="49" charset="0"/>
              </a:rPr>
              <a:t>static</a:t>
            </a:r>
            <a:r>
              <a:rPr lang="en-US" sz="2400" dirty="0" smtClean="0">
                <a:latin typeface="+mj-lt"/>
                <a:cs typeface="Courier New" pitchFamily="49" charset="0"/>
              </a:rPr>
              <a:t> so its value</a:t>
            </a:r>
          </a:p>
          <a:p>
            <a:pPr>
              <a:buNone/>
            </a:pPr>
            <a:r>
              <a:rPr lang="en-US" sz="2400" dirty="0">
                <a:latin typeface="+mj-lt"/>
                <a:cs typeface="Courier New" pitchFamily="49" charset="0"/>
              </a:rPr>
              <a:t>	</a:t>
            </a:r>
            <a:r>
              <a:rPr lang="en-US" sz="2400" dirty="0" smtClean="0">
                <a:latin typeface="+mj-lt"/>
                <a:cs typeface="Courier New" pitchFamily="49" charset="0"/>
              </a:rPr>
              <a:t>comes from the class Cat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myCatBreed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pet1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.breed;</a:t>
            </a:r>
          </a:p>
          <a:p>
            <a:pPr>
              <a:buNone/>
            </a:pPr>
            <a:r>
              <a:rPr lang="en-US" sz="2400" dirty="0" smtClean="0">
                <a:cs typeface="Courier New" pitchFamily="49" charset="0"/>
              </a:rPr>
              <a:t>	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cs typeface="Courier New" pitchFamily="49" charset="0"/>
              </a:rPr>
              <a:t>breed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>
                <a:cs typeface="Courier New" pitchFamily="49" charset="0"/>
              </a:rPr>
              <a:t>is </a:t>
            </a:r>
            <a:r>
              <a:rPr lang="en-US" sz="2400" dirty="0" smtClean="0">
                <a:cs typeface="Courier New" pitchFamily="49" charset="0"/>
              </a:rPr>
              <a:t>an instance variable </a:t>
            </a:r>
            <a:r>
              <a:rPr lang="en-US" sz="2400" dirty="0">
                <a:cs typeface="Courier New" pitchFamily="49" charset="0"/>
              </a:rPr>
              <a:t>so its value</a:t>
            </a:r>
          </a:p>
          <a:p>
            <a:pPr>
              <a:buNone/>
            </a:pPr>
            <a:r>
              <a:rPr lang="en-US" sz="2400" dirty="0">
                <a:cs typeface="Courier New" pitchFamily="49" charset="0"/>
              </a:rPr>
              <a:t>	comes from </a:t>
            </a:r>
            <a:r>
              <a:rPr lang="en-US" sz="2400" dirty="0" smtClean="0">
                <a:cs typeface="Courier New" pitchFamily="49" charset="0"/>
              </a:rPr>
              <a:t>a particular instance of a Cat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2" descr="C:\Users\Ken\AppData\Local\Microsoft\Windows\Temporary Internet Files\Content.IE5\49ZIJO4W\MP900446588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838200"/>
            <a:ext cx="1294553" cy="16764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6934200" y="3581400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00800" y="3200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pet1</a:t>
            </a:r>
            <a:endParaRPr lang="en-US" dirty="0"/>
          </a:p>
        </p:txBody>
      </p:sp>
      <p:sp>
        <p:nvSpPr>
          <p:cNvPr id="7" name="Cloud 6"/>
          <p:cNvSpPr/>
          <p:nvPr/>
        </p:nvSpPr>
        <p:spPr>
          <a:xfrm>
            <a:off x="6553200" y="4419600"/>
            <a:ext cx="1981200" cy="1676400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391400" y="3733800"/>
            <a:ext cx="304800" cy="685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3" descr="C:\Users\Ken\AppData\Local\Microsoft\Windows\Temporary Internet Files\Content.IE5\GIDUBKP8\MP900402444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4724400"/>
            <a:ext cx="950976" cy="950976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6781800" y="838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05600" y="22860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NUMBER_OF_LEGS</a:t>
            </a:r>
            <a:endParaRPr lang="en-US" sz="1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Can </a:t>
            </a:r>
            <a:r>
              <a:rPr lang="en-US" sz="3200" i="1" dirty="0" smtClean="0"/>
              <a:t>static</a:t>
            </a:r>
            <a:r>
              <a:rPr lang="en-US" sz="3200" dirty="0" smtClean="0"/>
              <a:t> variables be changed?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Yes.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class Cat {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static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numberOfCats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NUMBER_OF_LEGS = 4;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String gender;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String breed;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String color;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neutered;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public Cat (…) {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numberOfCats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pet1 = new Cat(…);   //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numberOfCats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is now 1</a:t>
            </a:r>
          </a:p>
          <a:p>
            <a:pPr>
              <a:buNone/>
            </a:pP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pet2 = new Cat(…);   //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numberOfCats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is now 2</a:t>
            </a:r>
            <a:endParaRPr lang="en-US" sz="21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Use the </a:t>
            </a:r>
            <a:r>
              <a:rPr lang="en-US" sz="3200" i="1" dirty="0" smtClean="0"/>
              <a:t>final</a:t>
            </a:r>
            <a:r>
              <a:rPr lang="en-US" sz="3200" dirty="0" smtClean="0"/>
              <a:t> </a:t>
            </a:r>
            <a:r>
              <a:rPr lang="en-US" sz="3200" dirty="0" err="1" smtClean="0"/>
              <a:t>modifer</a:t>
            </a:r>
            <a:r>
              <a:rPr lang="en-US" sz="3200" dirty="0" smtClean="0"/>
              <a:t> to make constants.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class Cat {</a:t>
            </a:r>
          </a:p>
          <a:p>
            <a:pPr>
              <a:buNone/>
            </a:pP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	static </a:t>
            </a:r>
            <a:r>
              <a:rPr lang="en-US" sz="4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400" dirty="0" err="1" smtClean="0">
                <a:latin typeface="Courier New" pitchFamily="49" charset="0"/>
                <a:cs typeface="Courier New" pitchFamily="49" charset="0"/>
              </a:rPr>
              <a:t>numberOfCats</a:t>
            </a: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buNone/>
            </a:pP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4400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>final </a:t>
            </a:r>
            <a:r>
              <a:rPr lang="en-US" sz="4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 NUMBER_OF_LEGS = 4;</a:t>
            </a:r>
          </a:p>
          <a:p>
            <a:pPr>
              <a:buNone/>
            </a:pP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	String gender;</a:t>
            </a:r>
          </a:p>
          <a:p>
            <a:pPr>
              <a:buNone/>
            </a:pP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	String breed;</a:t>
            </a:r>
          </a:p>
          <a:p>
            <a:pPr>
              <a:buNone/>
            </a:pP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	String color;</a:t>
            </a:r>
          </a:p>
          <a:p>
            <a:pPr>
              <a:buNone/>
            </a:pP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44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 neutered;</a:t>
            </a:r>
          </a:p>
          <a:p>
            <a:pPr>
              <a:buNone/>
            </a:pP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public Cat (…) {</a:t>
            </a:r>
          </a:p>
          <a:p>
            <a:pPr>
              <a:buNone/>
            </a:pP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4400" dirty="0" err="1" smtClean="0">
                <a:latin typeface="Courier New" pitchFamily="49" charset="0"/>
                <a:cs typeface="Courier New" pitchFamily="49" charset="0"/>
              </a:rPr>
              <a:t>numberOfCats</a:t>
            </a: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>
              <a:buNone/>
            </a:pP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23178"/>
            <a:ext cx="8229600" cy="4800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methods (</a:t>
            </a:r>
            <a:r>
              <a:rPr lang="en-US" i="1" dirty="0" smtClean="0"/>
              <a:t>functions in C++) </a:t>
            </a:r>
            <a:r>
              <a:rPr lang="en-US" dirty="0" smtClean="0"/>
              <a:t>define the behavior of an object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400" dirty="0" smtClean="0"/>
              <a:t>A Cat object could tell you its breed: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public String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getBreed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lvl="1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return breed;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2400" dirty="0" smtClean="0"/>
              <a:t>Or, if you have your cat neutered: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setNeutered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neutered = true;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2400" dirty="0" smtClean="0"/>
              <a:t>Methods can also be </a:t>
            </a:r>
            <a:r>
              <a:rPr lang="en-US" sz="2400" i="1" dirty="0" smtClean="0"/>
              <a:t>static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22653" y="2514600"/>
            <a:ext cx="3505200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String b = pet1.getBreed();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105400" y="3888432"/>
            <a:ext cx="3505200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pet1.setNeutered();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105400" y="5181600"/>
            <a:ext cx="3505200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 smtClean="0"/>
              <a:t>Cat.getNumLegs</a:t>
            </a:r>
            <a:r>
              <a:rPr lang="en-US" sz="2400" dirty="0" smtClean="0"/>
              <a:t>();</a:t>
            </a:r>
            <a:endParaRPr 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pic>
        <p:nvPicPr>
          <p:cNvPr id="12" name="Picture 11" descr="Animal_Hierarchy_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1066800"/>
            <a:ext cx="7070746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WING_hierarch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1143000"/>
            <a:ext cx="7915511" cy="429123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676400" y="38100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of Inheritance in the  Java Class Hierarchy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60960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</a:rPr>
              <a:t>Primitives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dirty="0" smtClean="0"/>
              <a:t>Single-valued data items. Not Objects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byte</a:t>
            </a:r>
            <a:r>
              <a:rPr lang="en-US" sz="2800" dirty="0" smtClean="0"/>
              <a:t>	8-bit signed two's complement integer</a:t>
            </a:r>
          </a:p>
          <a:p>
            <a:pPr>
              <a:buNone/>
            </a:pPr>
            <a:r>
              <a:rPr lang="en-US" sz="2800" dirty="0"/>
              <a:t>	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short</a:t>
            </a:r>
            <a:r>
              <a:rPr lang="en-US" sz="2800" dirty="0" smtClean="0"/>
              <a:t>	16-bit signed two's complement integer</a:t>
            </a:r>
          </a:p>
          <a:p>
            <a:pPr>
              <a:buNone/>
            </a:pPr>
            <a:r>
              <a:rPr lang="en-US" sz="2800" dirty="0"/>
              <a:t>	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sz="2800" dirty="0" smtClean="0"/>
              <a:t>		 32-bit signed two's complement integer</a:t>
            </a:r>
          </a:p>
          <a:p>
            <a:pPr>
              <a:buNone/>
            </a:pPr>
            <a:r>
              <a:rPr lang="en-US" sz="2800" dirty="0"/>
              <a:t>	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long</a:t>
            </a:r>
            <a:r>
              <a:rPr lang="en-US" sz="2800" dirty="0" smtClean="0"/>
              <a:t>	 64-bit signed two's complement integer</a:t>
            </a:r>
          </a:p>
          <a:p>
            <a:pPr>
              <a:buNone/>
            </a:pPr>
            <a:r>
              <a:rPr lang="en-US" sz="2800" dirty="0"/>
              <a:t>	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float</a:t>
            </a:r>
            <a:r>
              <a:rPr lang="en-US" sz="2800" dirty="0" smtClean="0"/>
              <a:t>	32-bit single-precision IEEE 754</a:t>
            </a:r>
          </a:p>
          <a:p>
            <a:pPr>
              <a:buNone/>
            </a:pPr>
            <a:r>
              <a:rPr lang="en-US" sz="2800" dirty="0"/>
              <a:t>	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double</a:t>
            </a:r>
            <a:r>
              <a:rPr lang="en-US" sz="2800" dirty="0" smtClean="0"/>
              <a:t> 	64-bit single-precision IEEE 754</a:t>
            </a:r>
          </a:p>
          <a:p>
            <a:pPr>
              <a:buNone/>
            </a:pPr>
            <a:r>
              <a:rPr lang="en-US" sz="2800" dirty="0"/>
              <a:t>	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boolean</a:t>
            </a:r>
            <a:r>
              <a:rPr lang="en-US" sz="2800" dirty="0" smtClean="0"/>
              <a:t>	true/ false</a:t>
            </a:r>
          </a:p>
          <a:p>
            <a:pPr>
              <a:buNone/>
            </a:pPr>
            <a:r>
              <a:rPr lang="en-US" sz="2800" dirty="0"/>
              <a:t>	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char</a:t>
            </a:r>
            <a:r>
              <a:rPr lang="en-US" sz="2800" dirty="0" smtClean="0"/>
              <a:t>	16-bit Unicode character 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rogrammer hierarch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914400"/>
            <a:ext cx="5257800" cy="52578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acker hierarch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1447800"/>
            <a:ext cx="5010896" cy="339566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The number of bits and the range of values</a:t>
            </a:r>
            <a:br>
              <a:rPr lang="en-US" sz="3200" dirty="0" smtClean="0"/>
            </a:br>
            <a:r>
              <a:rPr lang="en-US" sz="3200" dirty="0" smtClean="0"/>
              <a:t>Two's complement integers, n=4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 spc="-150" dirty="0" smtClean="0"/>
              <a:t>0000		0</a:t>
            </a:r>
          </a:p>
          <a:p>
            <a:pPr>
              <a:spcBef>
                <a:spcPts val="0"/>
              </a:spcBef>
              <a:buNone/>
            </a:pPr>
            <a:r>
              <a:rPr lang="en-US" sz="2400" spc="-150" dirty="0" smtClean="0"/>
              <a:t>0001		1</a:t>
            </a:r>
          </a:p>
          <a:p>
            <a:pPr>
              <a:spcBef>
                <a:spcPts val="0"/>
              </a:spcBef>
              <a:buNone/>
            </a:pPr>
            <a:r>
              <a:rPr lang="en-US" sz="2400" spc="-150" dirty="0" smtClean="0"/>
              <a:t>0010		2</a:t>
            </a:r>
          </a:p>
          <a:p>
            <a:pPr>
              <a:spcBef>
                <a:spcPts val="0"/>
              </a:spcBef>
              <a:buNone/>
            </a:pPr>
            <a:r>
              <a:rPr lang="en-US" sz="2400" spc="-150" dirty="0" smtClean="0"/>
              <a:t>0011		3</a:t>
            </a:r>
          </a:p>
          <a:p>
            <a:pPr>
              <a:spcBef>
                <a:spcPts val="0"/>
              </a:spcBef>
              <a:buNone/>
            </a:pPr>
            <a:r>
              <a:rPr lang="en-US" sz="2400" spc="-150" dirty="0" smtClean="0"/>
              <a:t>0100		4</a:t>
            </a:r>
          </a:p>
          <a:p>
            <a:pPr>
              <a:spcBef>
                <a:spcPts val="0"/>
              </a:spcBef>
              <a:buNone/>
            </a:pPr>
            <a:r>
              <a:rPr lang="en-US" sz="2400" spc="-150" dirty="0" smtClean="0"/>
              <a:t>0101		5</a:t>
            </a:r>
          </a:p>
          <a:p>
            <a:pPr>
              <a:spcBef>
                <a:spcPts val="0"/>
              </a:spcBef>
              <a:buNone/>
            </a:pPr>
            <a:r>
              <a:rPr lang="en-US" sz="2400" spc="-150" dirty="0" smtClean="0"/>
              <a:t>0110		6</a:t>
            </a:r>
          </a:p>
          <a:p>
            <a:pPr>
              <a:spcBef>
                <a:spcPts val="0"/>
              </a:spcBef>
              <a:buNone/>
            </a:pPr>
            <a:r>
              <a:rPr lang="en-US" sz="2400" spc="-150" dirty="0" smtClean="0"/>
              <a:t>0111		7</a:t>
            </a:r>
          </a:p>
          <a:p>
            <a:pPr>
              <a:spcBef>
                <a:spcPts val="0"/>
              </a:spcBef>
              <a:buNone/>
            </a:pPr>
            <a:r>
              <a:rPr lang="en-US" sz="2400" spc="-150" dirty="0" smtClean="0"/>
              <a:t>1000		-8</a:t>
            </a:r>
          </a:p>
          <a:p>
            <a:pPr>
              <a:spcBef>
                <a:spcPts val="0"/>
              </a:spcBef>
              <a:buNone/>
            </a:pPr>
            <a:r>
              <a:rPr lang="en-US" sz="2400" spc="-150" dirty="0" smtClean="0"/>
              <a:t>1001		-7</a:t>
            </a:r>
          </a:p>
          <a:p>
            <a:pPr>
              <a:spcBef>
                <a:spcPts val="0"/>
              </a:spcBef>
              <a:buNone/>
            </a:pPr>
            <a:r>
              <a:rPr lang="en-US" sz="2400" spc="-150" dirty="0" smtClean="0"/>
              <a:t>1010		-6</a:t>
            </a:r>
          </a:p>
          <a:p>
            <a:pPr>
              <a:spcBef>
                <a:spcPts val="0"/>
              </a:spcBef>
              <a:buNone/>
            </a:pPr>
            <a:r>
              <a:rPr lang="en-US" sz="2400" spc="-150" dirty="0" smtClean="0"/>
              <a:t>1011		-5</a:t>
            </a:r>
          </a:p>
          <a:p>
            <a:pPr>
              <a:spcBef>
                <a:spcPts val="0"/>
              </a:spcBef>
              <a:buNone/>
            </a:pPr>
            <a:r>
              <a:rPr lang="en-US" sz="2400" spc="-150" dirty="0" smtClean="0"/>
              <a:t>1100		-4</a:t>
            </a:r>
          </a:p>
          <a:p>
            <a:pPr>
              <a:spcBef>
                <a:spcPts val="0"/>
              </a:spcBef>
              <a:buNone/>
            </a:pPr>
            <a:r>
              <a:rPr lang="en-US" sz="2400" spc="-150" dirty="0" smtClean="0"/>
              <a:t>1101		-3</a:t>
            </a:r>
          </a:p>
          <a:p>
            <a:pPr>
              <a:spcBef>
                <a:spcPts val="0"/>
              </a:spcBef>
              <a:buNone/>
            </a:pPr>
            <a:r>
              <a:rPr lang="en-US" sz="2400" spc="-150" dirty="0" smtClean="0"/>
              <a:t>1110		-2</a:t>
            </a:r>
          </a:p>
          <a:p>
            <a:pPr>
              <a:spcBef>
                <a:spcPts val="0"/>
              </a:spcBef>
              <a:buNone/>
            </a:pPr>
            <a:r>
              <a:rPr lang="en-US" sz="2400" spc="-150" dirty="0" smtClean="0"/>
              <a:t>1111		-1</a:t>
            </a:r>
            <a:endParaRPr lang="en-US" sz="2400" spc="-150" dirty="0"/>
          </a:p>
        </p:txBody>
      </p:sp>
      <p:sp>
        <p:nvSpPr>
          <p:cNvPr id="4" name="Right Brace 3"/>
          <p:cNvSpPr/>
          <p:nvPr/>
        </p:nvSpPr>
        <p:spPr>
          <a:xfrm>
            <a:off x="1066800" y="1295400"/>
            <a:ext cx="533400" cy="472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00200" y="34290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sz="2800" baseline="30000" dirty="0" smtClean="0">
                <a:solidFill>
                  <a:schemeClr val="accent2">
                    <a:lumMod val="75000"/>
                  </a:schemeClr>
                </a:solidFill>
              </a:rPr>
              <a:t>n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2667000" y="1295400"/>
            <a:ext cx="533400" cy="2362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200400" y="46482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sz="2800" baseline="30000" dirty="0" smtClean="0">
                <a:solidFill>
                  <a:schemeClr val="accent2">
                    <a:lumMod val="75000"/>
                  </a:schemeClr>
                </a:solidFill>
              </a:rPr>
              <a:t>n-1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0400" y="22098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sz="2800" baseline="30000" dirty="0" smtClean="0">
                <a:solidFill>
                  <a:schemeClr val="accent2">
                    <a:lumMod val="75000"/>
                  </a:schemeClr>
                </a:solidFill>
              </a:rPr>
              <a:t>n-1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2667000" y="3657600"/>
            <a:ext cx="533400" cy="2438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114800" y="22860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.. (2</a:t>
            </a:r>
            <a:r>
              <a:rPr lang="en-US" baseline="30000" dirty="0" smtClean="0"/>
              <a:t>n-1</a:t>
            </a:r>
            <a:r>
              <a:rPr lang="en-US" dirty="0" smtClean="0"/>
              <a:t>)-1 =  0 .. 7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038600" y="47244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(2</a:t>
            </a:r>
            <a:r>
              <a:rPr lang="en-US" baseline="30000" dirty="0" smtClean="0"/>
              <a:t>n-1</a:t>
            </a:r>
            <a:r>
              <a:rPr lang="en-US" dirty="0" smtClean="0"/>
              <a:t>)..-1	 =  -8 .. -1</a:t>
            </a:r>
            <a:endParaRPr lang="en-US" dirty="0"/>
          </a:p>
        </p:txBody>
      </p:sp>
      <p:sp>
        <p:nvSpPr>
          <p:cNvPr id="12" name="Right Brace 11"/>
          <p:cNvSpPr/>
          <p:nvPr/>
        </p:nvSpPr>
        <p:spPr>
          <a:xfrm>
            <a:off x="5867400" y="2209800"/>
            <a:ext cx="609600" cy="3048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553200" y="3502967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smtClean="0"/>
              <a:t>-</a:t>
            </a:r>
            <a:r>
              <a:rPr lang="en-US" sz="2400" dirty="0" smtClean="0"/>
              <a:t>(</a:t>
            </a:r>
            <a:r>
              <a:rPr lang="en-US" sz="2400" dirty="0" smtClean="0"/>
              <a:t>2</a:t>
            </a:r>
            <a:r>
              <a:rPr lang="en-US" sz="2400" baseline="30000" dirty="0" smtClean="0"/>
              <a:t>n-1</a:t>
            </a:r>
            <a:r>
              <a:rPr lang="en-US" sz="2400" dirty="0" smtClean="0"/>
              <a:t>).. (2</a:t>
            </a:r>
            <a:r>
              <a:rPr lang="en-US" sz="2400" baseline="30000" dirty="0" smtClean="0"/>
              <a:t>n-1</a:t>
            </a:r>
            <a:r>
              <a:rPr lang="en-US" sz="2400" dirty="0" smtClean="0"/>
              <a:t>)-1 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81000" y="1066800"/>
            <a:ext cx="8229600" cy="51816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0" y="304800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number of bits and the range of values</a:t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Two's complement integers, n=32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1219200"/>
            <a:ext cx="79248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-15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6800" y="1371600"/>
            <a:ext cx="685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-</a:t>
            </a:r>
            <a:r>
              <a:rPr lang="en-US" sz="2400" dirty="0" smtClean="0"/>
              <a:t>(</a:t>
            </a:r>
            <a:r>
              <a:rPr lang="en-US" sz="2400" dirty="0" smtClean="0"/>
              <a:t>2</a:t>
            </a:r>
            <a:r>
              <a:rPr lang="en-US" sz="2400" baseline="30000" dirty="0" smtClean="0"/>
              <a:t>n-1</a:t>
            </a:r>
            <a:r>
              <a:rPr lang="en-US" sz="2400" dirty="0" smtClean="0"/>
              <a:t>).. (2</a:t>
            </a:r>
            <a:r>
              <a:rPr lang="en-US" sz="2400" baseline="30000" dirty="0" smtClean="0"/>
              <a:t>n-1</a:t>
            </a:r>
            <a:r>
              <a:rPr lang="en-US" sz="2400" dirty="0" smtClean="0"/>
              <a:t>)-1</a:t>
            </a:r>
          </a:p>
          <a:p>
            <a:pPr algn="ctr"/>
            <a:r>
              <a:rPr lang="en-US" sz="2400" dirty="0" smtClean="0"/>
              <a:t>-(</a:t>
            </a:r>
            <a:r>
              <a:rPr lang="en-US" sz="2400" dirty="0" smtClean="0"/>
              <a:t>2</a:t>
            </a:r>
            <a:r>
              <a:rPr lang="en-US" sz="2400" baseline="30000" dirty="0" smtClean="0"/>
              <a:t>32-1</a:t>
            </a:r>
            <a:r>
              <a:rPr lang="en-US" sz="2400" dirty="0" smtClean="0"/>
              <a:t>).. (2</a:t>
            </a:r>
            <a:r>
              <a:rPr lang="en-US" sz="2400" baseline="30000" dirty="0" smtClean="0"/>
              <a:t>32-1</a:t>
            </a:r>
            <a:r>
              <a:rPr lang="en-US" sz="2400" dirty="0" smtClean="0"/>
              <a:t>)-1</a:t>
            </a:r>
          </a:p>
          <a:p>
            <a:pPr algn="ctr"/>
            <a:r>
              <a:rPr lang="en-US" sz="2400" dirty="0" smtClean="0"/>
              <a:t>-(</a:t>
            </a:r>
            <a:r>
              <a:rPr lang="en-US" sz="2400" dirty="0" smtClean="0"/>
              <a:t>2</a:t>
            </a:r>
            <a:r>
              <a:rPr lang="en-US" sz="2400" baseline="30000" dirty="0" smtClean="0"/>
              <a:t>31</a:t>
            </a:r>
            <a:r>
              <a:rPr lang="en-US" sz="2400" dirty="0" smtClean="0"/>
              <a:t>).. (2</a:t>
            </a:r>
            <a:r>
              <a:rPr lang="en-US" sz="2400" baseline="30000" dirty="0" smtClean="0"/>
              <a:t>31</a:t>
            </a:r>
            <a:r>
              <a:rPr lang="en-US" sz="2400" dirty="0" smtClean="0"/>
              <a:t>)-1 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/>
              <a:t>-2,147,483,648 </a:t>
            </a:r>
            <a:r>
              <a:rPr lang="en-US" sz="2400" dirty="0" smtClean="0"/>
              <a:t>.. +2,147,483,647</a:t>
            </a:r>
          </a:p>
          <a:p>
            <a:pPr algn="ctr"/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-OR-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381000" y="1066800"/>
            <a:ext cx="8229600" cy="51816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09600" y="4267200"/>
            <a:ext cx="3581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</a:t>
            </a:r>
            <a:r>
              <a:rPr lang="en-US" sz="1400" baseline="30000" dirty="0" smtClean="0"/>
              <a:t>10</a:t>
            </a:r>
            <a:r>
              <a:rPr lang="en-US" sz="1400" dirty="0" smtClean="0"/>
              <a:t> = 1,024 or about 1,000 (Kilo)</a:t>
            </a:r>
          </a:p>
          <a:p>
            <a:r>
              <a:rPr lang="en-US" sz="1400" dirty="0" smtClean="0"/>
              <a:t>2</a:t>
            </a:r>
            <a:r>
              <a:rPr lang="en-US" sz="1400" baseline="30000" dirty="0" smtClean="0"/>
              <a:t>20</a:t>
            </a:r>
            <a:r>
              <a:rPr lang="en-US" sz="1400" dirty="0" smtClean="0"/>
              <a:t> = </a:t>
            </a:r>
            <a:r>
              <a:rPr lang="en-US" sz="1400" dirty="0" smtClean="0"/>
              <a:t>1,024</a:t>
            </a:r>
            <a:r>
              <a:rPr lang="en-US" sz="1400" baseline="30000" dirty="0"/>
              <a:t>2</a:t>
            </a:r>
            <a:r>
              <a:rPr lang="en-US" sz="1400" dirty="0" smtClean="0"/>
              <a:t> </a:t>
            </a:r>
            <a:r>
              <a:rPr lang="en-US" sz="1400" dirty="0" smtClean="0"/>
              <a:t>or about 1,000,000 (Mega)</a:t>
            </a:r>
          </a:p>
          <a:p>
            <a:r>
              <a:rPr lang="en-US" sz="1400" dirty="0" smtClean="0"/>
              <a:t>2</a:t>
            </a:r>
            <a:r>
              <a:rPr lang="en-US" sz="1400" baseline="30000" dirty="0" smtClean="0"/>
              <a:t>30</a:t>
            </a:r>
            <a:r>
              <a:rPr lang="en-US" sz="1400" dirty="0" smtClean="0"/>
              <a:t> = </a:t>
            </a:r>
            <a:r>
              <a:rPr lang="en-US" sz="1400" dirty="0" smtClean="0"/>
              <a:t>1,024</a:t>
            </a:r>
            <a:r>
              <a:rPr lang="en-US" sz="1400" baseline="30000" dirty="0"/>
              <a:t>3</a:t>
            </a:r>
            <a:r>
              <a:rPr lang="en-US" sz="1400" dirty="0" smtClean="0"/>
              <a:t> </a:t>
            </a:r>
            <a:r>
              <a:rPr lang="en-US" sz="1400" dirty="0" smtClean="0"/>
              <a:t>or about 1,000,000,000 (Giga)</a:t>
            </a:r>
          </a:p>
          <a:p>
            <a:r>
              <a:rPr lang="en-US" sz="1400" dirty="0" smtClean="0"/>
              <a:t>2</a:t>
            </a:r>
            <a:r>
              <a:rPr lang="en-US" sz="1400" baseline="30000" dirty="0"/>
              <a:t>4</a:t>
            </a:r>
            <a:r>
              <a:rPr lang="en-US" sz="1400" baseline="30000" dirty="0" smtClean="0"/>
              <a:t>0</a:t>
            </a:r>
            <a:r>
              <a:rPr lang="en-US" sz="1400" dirty="0" smtClean="0"/>
              <a:t> = </a:t>
            </a:r>
            <a:r>
              <a:rPr lang="en-US" sz="1400" dirty="0" smtClean="0"/>
              <a:t>1,024</a:t>
            </a:r>
            <a:r>
              <a:rPr lang="en-US" sz="1400" baseline="30000" dirty="0"/>
              <a:t>4</a:t>
            </a:r>
            <a:r>
              <a:rPr lang="en-US" sz="1400" dirty="0" smtClean="0"/>
              <a:t> </a:t>
            </a:r>
            <a:r>
              <a:rPr lang="en-US" sz="1400" dirty="0" smtClean="0"/>
              <a:t>or about 1,000,000,000,000 (</a:t>
            </a:r>
            <a:r>
              <a:rPr lang="en-US" sz="1400" dirty="0" err="1" smtClean="0"/>
              <a:t>Tera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4495800" y="4191000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</a:t>
            </a:r>
            <a:r>
              <a:rPr lang="en-US" sz="2400" baseline="30000" dirty="0" smtClean="0"/>
              <a:t>31   </a:t>
            </a:r>
            <a:r>
              <a:rPr lang="en-US" sz="2400" dirty="0" smtClean="0"/>
              <a:t>=  2</a:t>
            </a:r>
            <a:r>
              <a:rPr lang="en-US" sz="2400" baseline="30000" dirty="0" smtClean="0"/>
              <a:t>1</a:t>
            </a:r>
            <a:r>
              <a:rPr lang="en-US" sz="2400" dirty="0" smtClean="0"/>
              <a:t> * 2</a:t>
            </a:r>
            <a:r>
              <a:rPr lang="en-US" sz="2400" baseline="30000" dirty="0" smtClean="0"/>
              <a:t>30</a:t>
            </a:r>
          </a:p>
          <a:p>
            <a:r>
              <a:rPr lang="en-US" sz="2400" dirty="0" smtClean="0"/>
              <a:t>        =  2 G (about 2 billion)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2590800" y="55626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So, an integer can represent +/- 2 billion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45259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ASCII</a:t>
            </a:r>
            <a:r>
              <a:rPr lang="en-US" sz="2800" dirty="0" smtClean="0"/>
              <a:t>	        8-bit code	2</a:t>
            </a:r>
            <a:r>
              <a:rPr lang="en-US" sz="2800" baseline="30000" dirty="0" smtClean="0"/>
              <a:t>8</a:t>
            </a:r>
            <a:r>
              <a:rPr lang="en-US" sz="2800" dirty="0" smtClean="0"/>
              <a:t> = 256 chars</a:t>
            </a:r>
          </a:p>
          <a:p>
            <a:pPr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Unicode</a:t>
            </a:r>
            <a:r>
              <a:rPr lang="en-US" sz="2800" dirty="0" smtClean="0"/>
              <a:t>    16-bit code	2</a:t>
            </a:r>
            <a:r>
              <a:rPr lang="en-US" sz="2800" baseline="30000" dirty="0" smtClean="0"/>
              <a:t>16</a:t>
            </a:r>
            <a:r>
              <a:rPr lang="en-US" sz="2800" dirty="0" smtClean="0"/>
              <a:t> = 2</a:t>
            </a:r>
            <a:r>
              <a:rPr lang="en-US" sz="2800" baseline="30000" dirty="0" smtClean="0"/>
              <a:t>6</a:t>
            </a:r>
            <a:r>
              <a:rPr lang="en-US" sz="2800" dirty="0" smtClean="0"/>
              <a:t> *2</a:t>
            </a:r>
            <a:r>
              <a:rPr lang="en-US" sz="2800" baseline="30000" dirty="0" smtClean="0"/>
              <a:t>10</a:t>
            </a:r>
            <a:r>
              <a:rPr lang="en-US" sz="2800" dirty="0" smtClean="0"/>
              <a:t>= 64,000 chars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pPr algn="ctr">
              <a:buNone/>
            </a:pPr>
            <a:r>
              <a:rPr lang="en-US" sz="2000" dirty="0" smtClean="0">
                <a:hlinkClick r:id="rId2"/>
              </a:rPr>
              <a:t>http://www.unicode.org/charts/</a:t>
            </a:r>
            <a:endParaRPr lang="en-US" sz="2000" dirty="0"/>
          </a:p>
        </p:txBody>
      </p:sp>
      <p:pic>
        <p:nvPicPr>
          <p:cNvPr id="4" name="Picture 3" descr="what_is_unicod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00400" y="2362200"/>
            <a:ext cx="2743200" cy="27016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533400"/>
            <a:ext cx="6453567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CODE_Cheroke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533400"/>
            <a:ext cx="6621668" cy="49199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CODED_Tibeta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381000"/>
            <a:ext cx="6629400" cy="540131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</a:rPr>
              <a:t>Class </a:t>
            </a:r>
          </a:p>
          <a:p>
            <a:pPr>
              <a:buNone/>
            </a:pPr>
            <a:r>
              <a:rPr lang="en-US" dirty="0" smtClean="0"/>
              <a:t>	a blueprint or template that describes the properties and behaviors of an object.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</a:rPr>
              <a:t>Object</a:t>
            </a:r>
            <a:endParaRPr lang="en-US" sz="4800" dirty="0" smtClean="0"/>
          </a:p>
          <a:p>
            <a:pPr>
              <a:buNone/>
            </a:pPr>
            <a:r>
              <a:rPr lang="en-US" dirty="0" smtClean="0"/>
              <a:t>	an instance of a class which has specific properties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4263</TotalTime>
  <Words>351</Words>
  <Application>Microsoft Office PowerPoint</Application>
  <PresentationFormat>On-screen Show (4:3)</PresentationFormat>
  <Paragraphs>179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Classes and Objects</vt:lpstr>
      <vt:lpstr>Primitives</vt:lpstr>
      <vt:lpstr>The number of bits and the range of values Two's complement integers, n=4</vt:lpstr>
      <vt:lpstr>PowerPoint Presentation</vt:lpstr>
      <vt:lpstr>char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Instantiation- making an instance of a class</vt:lpstr>
      <vt:lpstr>Static vs. Instance</vt:lpstr>
      <vt:lpstr>PowerPoint Presentation</vt:lpstr>
      <vt:lpstr>PowerPoint Presentation</vt:lpstr>
      <vt:lpstr>Can static variables be changed?</vt:lpstr>
      <vt:lpstr>Use the final modifer to make constants.</vt:lpstr>
      <vt:lpstr>methods</vt:lpstr>
      <vt:lpstr>Inheritance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</dc:title>
  <dc:creator>Ken</dc:creator>
  <cp:lastModifiedBy>lord</cp:lastModifiedBy>
  <cp:revision>39</cp:revision>
  <dcterms:created xsi:type="dcterms:W3CDTF">2012-08-21T15:26:06Z</dcterms:created>
  <dcterms:modified xsi:type="dcterms:W3CDTF">2013-08-20T14:42:56Z</dcterms:modified>
</cp:coreProperties>
</file>