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 id="214748366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40" roundtripDataSignature="AMtx7mgk4kedcH6bU8peD1kdW7u+CrC0T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F4B4417-006A-4065-90B3-7CDA6EF1C74C}">
  <a:tblStyle styleId="{5F4B4417-006A-4065-90B3-7CDA6EF1C74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customschemas.google.com/relationships/presentationmetadata" Target="metadata"/><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slide" Target="slides/slide32.xml"/><Relationship Id="rId16" Type="http://schemas.openxmlformats.org/officeDocument/2006/relationships/slide" Target="slides/slide9.xml"/><Relationship Id="rId38" Type="http://schemas.openxmlformats.org/officeDocument/2006/relationships/slide" Target="slides/slide31.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4" name="Google Shape;7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5" name="Google Shape;18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3" name="Google Shape;19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2: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1" name="Google Shape;20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0885b656ea_0_1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8" name="Google Shape;208;g10885b656ea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3: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4" name="Google Shape;214;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4: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Pwms: average:1,2 | first_index0: rest //3:flexible test_acc_all_pwm/single_pwm //4:flexible(testing/train acc.)|test_acc_all_pwm //8:</a:t>
            </a:r>
            <a:r>
              <a:rPr lang="en">
                <a:solidFill>
                  <a:schemeClr val="dk1"/>
                </a:solidFill>
              </a:rPr>
              <a:t>flexible test_acc_single_pwm //12::flexible test_acc_all_pwm//17:flexible test_acc//20: flexible test_acc//21: flexible test_acc //</a:t>
            </a:r>
            <a:endParaRPr/>
          </a:p>
        </p:txBody>
      </p:sp>
      <p:sp>
        <p:nvSpPr>
          <p:cNvPr id="220" name="Google Shape;220;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0885b656e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0885b656e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0885b656e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0885b656e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0885b656ea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0885b656ea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5: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2" name="Google Shape;242;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2: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exact: 501 base pair</a:t>
            </a:r>
            <a:endParaRPr/>
          </a:p>
        </p:txBody>
      </p:sp>
      <p:sp>
        <p:nvSpPr>
          <p:cNvPr id="80" name="Google Shape;8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0885b656ea_0_23: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0" name="Google Shape;250;g10885b656ea_0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5" name="Google Shape;255;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7: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6" name="Google Shape;266;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18: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9" name="Google Shape;279;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19: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6" name="Google Shape;286;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2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3" name="Google Shape;293;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2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9" name="Google Shape;309;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22: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9" name="Google Shape;319;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23: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0" name="Google Shape;340;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24: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3" name="Google Shape;353;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3: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7" name="Google Shape;8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10885b656ea_1_7: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0" name="Google Shape;360;g10885b656ea_1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2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0" name="Google Shape;370;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27: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7" name="Google Shape;377;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4: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seqs containing N can be either ignored or encoded </a:t>
            </a:r>
            <a:endParaRPr/>
          </a:p>
          <a:p>
            <a:pPr indent="0" lvl="0" marL="0" rtl="0" algn="l">
              <a:lnSpc>
                <a:spcPct val="100000"/>
              </a:lnSpc>
              <a:spcBef>
                <a:spcPts val="0"/>
              </a:spcBef>
              <a:spcAft>
                <a:spcPts val="0"/>
              </a:spcAft>
              <a:buSzPts val="1100"/>
              <a:buNone/>
            </a:pPr>
            <a:r>
              <a:rPr lang="en"/>
              <a:t>functions implemented left: cross_validation </a:t>
            </a:r>
            <a:endParaRPr/>
          </a:p>
        </p:txBody>
      </p:sp>
      <p:sp>
        <p:nvSpPr>
          <p:cNvPr id="93" name="Google Shape;9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5: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4" name="Google Shape;11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0" name="Google Shape;12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7: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9" name="Google Shape;12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8: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1" name="Google Shape;14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9: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0" name="Google Shape;16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0.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png"/><Relationship Id="rId3" Type="http://schemas.openxmlformats.org/officeDocument/2006/relationships/image" Target="../media/image6.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29"/>
          <p:cNvSpPr txBox="1"/>
          <p:nvPr>
            <p:ph type="ctrTitle"/>
          </p:nvPr>
        </p:nvSpPr>
        <p:spPr>
          <a:xfrm>
            <a:off x="353505" y="841772"/>
            <a:ext cx="4339200" cy="17907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4000"/>
              <a:buFont typeface="Georgia"/>
              <a:buNone/>
              <a:defRPr sz="4000">
                <a:solidFill>
                  <a:schemeClr val="lt1"/>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 name="Google Shape;11;p29"/>
          <p:cNvSpPr txBox="1"/>
          <p:nvPr>
            <p:ph idx="1" type="subTitle"/>
          </p:nvPr>
        </p:nvSpPr>
        <p:spPr>
          <a:xfrm>
            <a:off x="353505" y="2701528"/>
            <a:ext cx="4339200" cy="12417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chemeClr val="lt1"/>
              </a:buClr>
              <a:buSzPts val="2000"/>
              <a:buNone/>
              <a:defRPr sz="2000">
                <a:solidFill>
                  <a:schemeClr val="lt1"/>
                </a:solidFill>
              </a:defRPr>
            </a:lvl1pPr>
            <a:lvl2pPr lvl="1" algn="ctr">
              <a:lnSpc>
                <a:spcPct val="90000"/>
              </a:lnSpc>
              <a:spcBef>
                <a:spcPts val="1200"/>
              </a:spcBef>
              <a:spcAft>
                <a:spcPts val="0"/>
              </a:spcAft>
              <a:buClr>
                <a:srgbClr val="13294B"/>
              </a:buClr>
              <a:buSzPts val="2000"/>
              <a:buNone/>
              <a:defRPr sz="2000"/>
            </a:lvl2pPr>
            <a:lvl3pPr lvl="2" algn="ctr">
              <a:lnSpc>
                <a:spcPct val="90000"/>
              </a:lnSpc>
              <a:spcBef>
                <a:spcPts val="1200"/>
              </a:spcBef>
              <a:spcAft>
                <a:spcPts val="0"/>
              </a:spcAft>
              <a:buClr>
                <a:srgbClr val="13294B"/>
              </a:buClr>
              <a:buSzPts val="1800"/>
              <a:buNone/>
              <a:defRPr sz="1800"/>
            </a:lvl3pPr>
            <a:lvl4pPr lvl="3" algn="ctr">
              <a:lnSpc>
                <a:spcPct val="90000"/>
              </a:lnSpc>
              <a:spcBef>
                <a:spcPts val="1200"/>
              </a:spcBef>
              <a:spcAft>
                <a:spcPts val="0"/>
              </a:spcAft>
              <a:buClr>
                <a:srgbClr val="13294B"/>
              </a:buClr>
              <a:buSzPts val="1600"/>
              <a:buNone/>
              <a:defRPr sz="1600"/>
            </a:lvl4pPr>
            <a:lvl5pPr lvl="4" algn="ctr">
              <a:lnSpc>
                <a:spcPct val="90000"/>
              </a:lnSpc>
              <a:spcBef>
                <a:spcPts val="1200"/>
              </a:spcBef>
              <a:spcAft>
                <a:spcPts val="0"/>
              </a:spcAft>
              <a:buClr>
                <a:srgbClr val="13294B"/>
              </a:buClr>
              <a:buSzPts val="1600"/>
              <a:buNone/>
              <a:defRPr sz="1600"/>
            </a:lvl5pPr>
            <a:lvl6pPr lvl="5" algn="ctr">
              <a:lnSpc>
                <a:spcPct val="90000"/>
              </a:lnSpc>
              <a:spcBef>
                <a:spcPts val="1200"/>
              </a:spcBef>
              <a:spcAft>
                <a:spcPts val="0"/>
              </a:spcAft>
              <a:buClr>
                <a:schemeClr val="dk1"/>
              </a:buClr>
              <a:buSzPts val="1600"/>
              <a:buNone/>
              <a:defRPr sz="1600"/>
            </a:lvl6pPr>
            <a:lvl7pPr lvl="6" algn="ctr">
              <a:lnSpc>
                <a:spcPct val="90000"/>
              </a:lnSpc>
              <a:spcBef>
                <a:spcPts val="1200"/>
              </a:spcBef>
              <a:spcAft>
                <a:spcPts val="0"/>
              </a:spcAft>
              <a:buClr>
                <a:schemeClr val="dk1"/>
              </a:buClr>
              <a:buSzPts val="1600"/>
              <a:buNone/>
              <a:defRPr sz="1600"/>
            </a:lvl7pPr>
            <a:lvl8pPr lvl="7" algn="ctr">
              <a:lnSpc>
                <a:spcPct val="90000"/>
              </a:lnSpc>
              <a:spcBef>
                <a:spcPts val="1200"/>
              </a:spcBef>
              <a:spcAft>
                <a:spcPts val="0"/>
              </a:spcAft>
              <a:buClr>
                <a:schemeClr val="dk1"/>
              </a:buClr>
              <a:buSzPts val="1600"/>
              <a:buNone/>
              <a:defRPr sz="1600"/>
            </a:lvl8pPr>
            <a:lvl9pPr lvl="8" algn="ctr">
              <a:lnSpc>
                <a:spcPct val="90000"/>
              </a:lnSpc>
              <a:spcBef>
                <a:spcPts val="1200"/>
              </a:spcBef>
              <a:spcAft>
                <a:spcPts val="1200"/>
              </a:spcAft>
              <a:buClr>
                <a:schemeClr val="dk1"/>
              </a:buClr>
              <a:buSzPts val="1600"/>
              <a:buNone/>
              <a:defRPr sz="1600"/>
            </a:lvl9pPr>
          </a:lstStyle>
          <a:p/>
        </p:txBody>
      </p:sp>
      <p:sp>
        <p:nvSpPr>
          <p:cNvPr id="12" name="Google Shape;12;p29"/>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13" name="Google Shape;13;p29"/>
          <p:cNvPicPr preferRelativeResize="0"/>
          <p:nvPr/>
        </p:nvPicPr>
        <p:blipFill rotWithShape="1">
          <a:blip r:embed="rId3">
            <a:alphaModFix/>
          </a:blip>
          <a:srcRect b="0" l="0" r="0" t="0"/>
          <a:stretch/>
        </p:blipFill>
        <p:spPr>
          <a:xfrm>
            <a:off x="3206750" y="4236585"/>
            <a:ext cx="2047874" cy="530678"/>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4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4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5" name="Google Shape;45;p4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6" name="Google Shape;46;p40"/>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7" name="Google Shape;47;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41"/>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50" name="Google Shape;50;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42"/>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3" name="Google Shape;53;p42"/>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4" name="Google Shape;54;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bg>
      <p:bgPr>
        <a:blipFill>
          <a:blip r:embed="rId2">
            <a:alphaModFix/>
          </a:blip>
          <a:stretch>
            <a:fillRect/>
          </a:stretch>
        </a:blipFill>
      </p:bgPr>
    </p:bg>
    <p:spTree>
      <p:nvGrpSpPr>
        <p:cNvPr id="61" name="Shape 61"/>
        <p:cNvGrpSpPr/>
        <p:nvPr/>
      </p:nvGrpSpPr>
      <p:grpSpPr>
        <a:xfrm>
          <a:off x="0" y="0"/>
          <a:ext cx="0" cy="0"/>
          <a:chOff x="0" y="0"/>
          <a:chExt cx="0" cy="0"/>
        </a:xfrm>
      </p:grpSpPr>
      <p:sp>
        <p:nvSpPr>
          <p:cNvPr id="62" name="Google Shape;62;p31"/>
          <p:cNvSpPr txBox="1"/>
          <p:nvPr>
            <p:ph idx="12" type="sldNum"/>
          </p:nvPr>
        </p:nvSpPr>
        <p:spPr>
          <a:xfrm>
            <a:off x="6838406" y="4571321"/>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B94"/>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B94"/>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B94"/>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B94"/>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B94"/>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B94"/>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B94"/>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B94"/>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B94"/>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blipFill>
          <a:blip r:embed="rId2">
            <a:alphaModFix/>
          </a:blip>
          <a:stretch>
            <a:fillRect/>
          </a:stretch>
        </a:blipFill>
      </p:bgPr>
    </p:bg>
    <p:spTree>
      <p:nvGrpSpPr>
        <p:cNvPr id="63" name="Shape 63"/>
        <p:cNvGrpSpPr/>
        <p:nvPr/>
      </p:nvGrpSpPr>
      <p:grpSpPr>
        <a:xfrm>
          <a:off x="0" y="0"/>
          <a:ext cx="0" cy="0"/>
          <a:chOff x="0" y="0"/>
          <a:chExt cx="0" cy="0"/>
        </a:xfrm>
      </p:grpSpPr>
      <p:sp>
        <p:nvSpPr>
          <p:cNvPr id="64" name="Google Shape;64;p44"/>
          <p:cNvSpPr txBox="1"/>
          <p:nvPr>
            <p:ph type="ctrTitle"/>
          </p:nvPr>
        </p:nvSpPr>
        <p:spPr>
          <a:xfrm>
            <a:off x="353505" y="841772"/>
            <a:ext cx="4339200" cy="17907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4000"/>
              <a:buFont typeface="Georgia"/>
              <a:buNone/>
              <a:defRPr sz="40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44"/>
          <p:cNvSpPr txBox="1"/>
          <p:nvPr>
            <p:ph idx="1" type="subTitle"/>
          </p:nvPr>
        </p:nvSpPr>
        <p:spPr>
          <a:xfrm>
            <a:off x="353505" y="2701528"/>
            <a:ext cx="4339200" cy="12417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chemeClr val="lt1"/>
              </a:buClr>
              <a:buSzPts val="2000"/>
              <a:buNone/>
              <a:defRPr sz="2000">
                <a:solidFill>
                  <a:schemeClr val="lt1"/>
                </a:solidFill>
              </a:defRPr>
            </a:lvl1pPr>
            <a:lvl2pPr lvl="1" algn="ctr">
              <a:lnSpc>
                <a:spcPct val="90000"/>
              </a:lnSpc>
              <a:spcBef>
                <a:spcPts val="500"/>
              </a:spcBef>
              <a:spcAft>
                <a:spcPts val="0"/>
              </a:spcAft>
              <a:buClr>
                <a:srgbClr val="13294B"/>
              </a:buClr>
              <a:buSzPts val="2000"/>
              <a:buNone/>
              <a:defRPr sz="2000"/>
            </a:lvl2pPr>
            <a:lvl3pPr lvl="2" algn="ctr">
              <a:lnSpc>
                <a:spcPct val="90000"/>
              </a:lnSpc>
              <a:spcBef>
                <a:spcPts val="500"/>
              </a:spcBef>
              <a:spcAft>
                <a:spcPts val="0"/>
              </a:spcAft>
              <a:buClr>
                <a:srgbClr val="13294B"/>
              </a:buClr>
              <a:buSzPts val="1800"/>
              <a:buNone/>
              <a:defRPr sz="1800"/>
            </a:lvl3pPr>
            <a:lvl4pPr lvl="3" algn="ctr">
              <a:lnSpc>
                <a:spcPct val="90000"/>
              </a:lnSpc>
              <a:spcBef>
                <a:spcPts val="500"/>
              </a:spcBef>
              <a:spcAft>
                <a:spcPts val="0"/>
              </a:spcAft>
              <a:buClr>
                <a:srgbClr val="13294B"/>
              </a:buClr>
              <a:buSzPts val="1600"/>
              <a:buNone/>
              <a:defRPr sz="1600"/>
            </a:lvl4pPr>
            <a:lvl5pPr lvl="4" algn="ctr">
              <a:lnSpc>
                <a:spcPct val="90000"/>
              </a:lnSpc>
              <a:spcBef>
                <a:spcPts val="500"/>
              </a:spcBef>
              <a:spcAft>
                <a:spcPts val="0"/>
              </a:spcAft>
              <a:buClr>
                <a:srgbClr val="13294B"/>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66" name="Google Shape;66;p44"/>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B94"/>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B94"/>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B94"/>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B94"/>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B94"/>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B94"/>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B94"/>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B94"/>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B94"/>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pic>
        <p:nvPicPr>
          <p:cNvPr id="67" name="Google Shape;67;p44"/>
          <p:cNvPicPr preferRelativeResize="0"/>
          <p:nvPr/>
        </p:nvPicPr>
        <p:blipFill rotWithShape="1">
          <a:blip r:embed="rId3">
            <a:alphaModFix/>
          </a:blip>
          <a:srcRect b="0" l="0" r="0" t="0"/>
          <a:stretch/>
        </p:blipFill>
        <p:spPr>
          <a:xfrm>
            <a:off x="3206750" y="4236585"/>
            <a:ext cx="2047874" cy="530678"/>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8" name="Shape 68"/>
        <p:cNvGrpSpPr/>
        <p:nvPr/>
      </p:nvGrpSpPr>
      <p:grpSpPr>
        <a:xfrm>
          <a:off x="0" y="0"/>
          <a:ext cx="0" cy="0"/>
          <a:chOff x="0" y="0"/>
          <a:chExt cx="0" cy="0"/>
        </a:xfrm>
      </p:grpSpPr>
      <p:sp>
        <p:nvSpPr>
          <p:cNvPr id="69" name="Google Shape;69;p45"/>
          <p:cNvSpPr txBox="1"/>
          <p:nvPr>
            <p:ph idx="10" type="dt"/>
          </p:nvPr>
        </p:nvSpPr>
        <p:spPr>
          <a:xfrm>
            <a:off x="0" y="0"/>
            <a:ext cx="3000000" cy="225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70" name="Google Shape;70;p45"/>
          <p:cNvSpPr txBox="1"/>
          <p:nvPr>
            <p:ph idx="11" type="ftr"/>
          </p:nvPr>
        </p:nvSpPr>
        <p:spPr>
          <a:xfrm>
            <a:off x="0" y="0"/>
            <a:ext cx="3000000" cy="225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71" name="Google Shape;71;p45"/>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B94"/>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B94"/>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B94"/>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B94"/>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B94"/>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B94"/>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B94"/>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B94"/>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B94"/>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bg>
      <p:bgPr>
        <a:blipFill>
          <a:blip r:embed="rId2">
            <a:alphaModFix/>
          </a:blip>
          <a:stretch>
            <a:fillRect/>
          </a:stretch>
        </a:blipFill>
      </p:bgPr>
    </p:bg>
    <p:spTree>
      <p:nvGrpSpPr>
        <p:cNvPr id="14" name="Shape 14"/>
        <p:cNvGrpSpPr/>
        <p:nvPr/>
      </p:nvGrpSpPr>
      <p:grpSpPr>
        <a:xfrm>
          <a:off x="0" y="0"/>
          <a:ext cx="0" cy="0"/>
          <a:chOff x="0" y="0"/>
          <a:chExt cx="0" cy="0"/>
        </a:xfrm>
      </p:grpSpPr>
      <p:sp>
        <p:nvSpPr>
          <p:cNvPr id="15" name="Google Shape;15;p32"/>
          <p:cNvSpPr txBox="1"/>
          <p:nvPr>
            <p:ph idx="12" type="sldNum"/>
          </p:nvPr>
        </p:nvSpPr>
        <p:spPr>
          <a:xfrm>
            <a:off x="6838406" y="4571321"/>
            <a:ext cx="2057400" cy="273900"/>
          </a:xfrm>
          <a:prstGeom prst="rect">
            <a:avLst/>
          </a:prstGeom>
          <a:noFill/>
          <a:ln>
            <a:noFill/>
          </a:ln>
        </p:spPr>
        <p:txBody>
          <a:bodyPr anchorCtr="0" anchor="ctr" bIns="45700" lIns="91425" spcFirstLastPara="1" rIns="91425" wrap="square" tIns="45700">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3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8" name="Google Shape;18;p3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9" name="Google Shape;19;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 name="Shape 20"/>
        <p:cNvGrpSpPr/>
        <p:nvPr/>
      </p:nvGrpSpPr>
      <p:grpSpPr>
        <a:xfrm>
          <a:off x="0" y="0"/>
          <a:ext cx="0" cy="0"/>
          <a:chOff x="0" y="0"/>
          <a:chExt cx="0" cy="0"/>
        </a:xfrm>
      </p:grpSpPr>
      <p:sp>
        <p:nvSpPr>
          <p:cNvPr id="21" name="Google Shape;21;p3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2" name="Google Shape;22;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3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5" name="Google Shape;25;p3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6" name="Google Shape;26;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sp>
        <p:nvSpPr>
          <p:cNvPr id="28" name="Google Shape;28;p3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9" name="Google Shape;29;p3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0" name="Google Shape;30;p3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4" name="Google Shape;34;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5" name="Shape 35"/>
        <p:cNvGrpSpPr/>
        <p:nvPr/>
      </p:nvGrpSpPr>
      <p:grpSpPr>
        <a:xfrm>
          <a:off x="0" y="0"/>
          <a:ext cx="0" cy="0"/>
          <a:chOff x="0" y="0"/>
          <a:chExt cx="0" cy="0"/>
        </a:xfrm>
      </p:grpSpPr>
      <p:sp>
        <p:nvSpPr>
          <p:cNvPr id="36" name="Google Shape;36;p3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7" name="Google Shape;37;p3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8" name="Google Shape;38;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3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1" name="Google Shape;41;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7" name="Shape 57"/>
        <p:cNvGrpSpPr/>
        <p:nvPr/>
      </p:nvGrpSpPr>
      <p:grpSpPr>
        <a:xfrm>
          <a:off x="0" y="0"/>
          <a:ext cx="0" cy="0"/>
          <a:chOff x="0" y="0"/>
          <a:chExt cx="0" cy="0"/>
        </a:xfrm>
      </p:grpSpPr>
      <p:sp>
        <p:nvSpPr>
          <p:cNvPr id="58" name="Google Shape;58;p30"/>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E84A27"/>
              </a:buClr>
              <a:buSzPts val="4400"/>
              <a:buFont typeface="Georgia"/>
              <a:buNone/>
              <a:defRPr b="1" i="0" sz="4400" u="none" cap="none" strike="noStrike">
                <a:solidFill>
                  <a:srgbClr val="E84A27"/>
                </a:solidFill>
                <a:latin typeface="Georgia"/>
                <a:ea typeface="Georgia"/>
                <a:cs typeface="Georgia"/>
                <a:sym typeface="Georgi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9" name="Google Shape;59;p30"/>
          <p:cNvSpPr txBox="1"/>
          <p:nvPr>
            <p:ph idx="1" type="body"/>
          </p:nvPr>
        </p:nvSpPr>
        <p:spPr>
          <a:xfrm>
            <a:off x="628650" y="1369219"/>
            <a:ext cx="7886700" cy="3263400"/>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rgbClr val="13294B"/>
              </a:buClr>
              <a:buSzPts val="2800"/>
              <a:buFont typeface="Arial"/>
              <a:buChar char="•"/>
              <a:defRPr b="0" i="0" sz="2800" u="none" cap="none" strike="noStrike">
                <a:solidFill>
                  <a:srgbClr val="13294B"/>
                </a:solidFill>
                <a:latin typeface="Calibri"/>
                <a:ea typeface="Calibri"/>
                <a:cs typeface="Calibri"/>
                <a:sym typeface="Calibri"/>
              </a:defRPr>
            </a:lvl1pPr>
            <a:lvl2pPr indent="-381000" lvl="1" marL="914400" marR="0" rtl="0" algn="l">
              <a:lnSpc>
                <a:spcPct val="90000"/>
              </a:lnSpc>
              <a:spcBef>
                <a:spcPts val="500"/>
              </a:spcBef>
              <a:spcAft>
                <a:spcPts val="0"/>
              </a:spcAft>
              <a:buClr>
                <a:srgbClr val="13294B"/>
              </a:buClr>
              <a:buSzPts val="2400"/>
              <a:buFont typeface="Arial"/>
              <a:buChar char="•"/>
              <a:defRPr b="0" i="0" sz="2400" u="none" cap="none" strike="noStrike">
                <a:solidFill>
                  <a:srgbClr val="13294B"/>
                </a:solidFill>
                <a:latin typeface="Calibri"/>
                <a:ea typeface="Calibri"/>
                <a:cs typeface="Calibri"/>
                <a:sym typeface="Calibri"/>
              </a:defRPr>
            </a:lvl2pPr>
            <a:lvl3pPr indent="-355600" lvl="2" marL="1371600" marR="0" rtl="0" algn="l">
              <a:lnSpc>
                <a:spcPct val="90000"/>
              </a:lnSpc>
              <a:spcBef>
                <a:spcPts val="500"/>
              </a:spcBef>
              <a:spcAft>
                <a:spcPts val="0"/>
              </a:spcAft>
              <a:buClr>
                <a:srgbClr val="13294B"/>
              </a:buClr>
              <a:buSzPts val="2000"/>
              <a:buFont typeface="Arial"/>
              <a:buChar char="•"/>
              <a:defRPr b="0" i="0" sz="2000" u="none" cap="none" strike="noStrike">
                <a:solidFill>
                  <a:srgbClr val="13294B"/>
                </a:solidFill>
                <a:latin typeface="Calibri"/>
                <a:ea typeface="Calibri"/>
                <a:cs typeface="Calibri"/>
                <a:sym typeface="Calibri"/>
              </a:defRPr>
            </a:lvl3pPr>
            <a:lvl4pPr indent="-342900" lvl="3" marL="1828800" marR="0" rtl="0" algn="l">
              <a:lnSpc>
                <a:spcPct val="90000"/>
              </a:lnSpc>
              <a:spcBef>
                <a:spcPts val="500"/>
              </a:spcBef>
              <a:spcAft>
                <a:spcPts val="0"/>
              </a:spcAft>
              <a:buClr>
                <a:srgbClr val="13294B"/>
              </a:buClr>
              <a:buSzPts val="1800"/>
              <a:buFont typeface="Arial"/>
              <a:buChar char="•"/>
              <a:defRPr b="0" i="0" sz="1800" u="none" cap="none" strike="noStrike">
                <a:solidFill>
                  <a:srgbClr val="13294B"/>
                </a:solidFill>
                <a:latin typeface="Calibri"/>
                <a:ea typeface="Calibri"/>
                <a:cs typeface="Calibri"/>
                <a:sym typeface="Calibri"/>
              </a:defRPr>
            </a:lvl4pPr>
            <a:lvl5pPr indent="-342900" lvl="4" marL="2286000" marR="0" rtl="0" algn="l">
              <a:lnSpc>
                <a:spcPct val="90000"/>
              </a:lnSpc>
              <a:spcBef>
                <a:spcPts val="500"/>
              </a:spcBef>
              <a:spcAft>
                <a:spcPts val="0"/>
              </a:spcAft>
              <a:buClr>
                <a:srgbClr val="13294B"/>
              </a:buClr>
              <a:buSzPts val="1800"/>
              <a:buFont typeface="Arial"/>
              <a:buChar char="•"/>
              <a:defRPr b="0" i="0" sz="1800" u="none" cap="none" strike="noStrike">
                <a:solidFill>
                  <a:srgbClr val="13294B"/>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0" name="Google Shape;60;p30"/>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B94"/>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B94"/>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B94"/>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B94"/>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B94"/>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B94"/>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B94"/>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B94"/>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B94"/>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3" r:id="rId1"/>
    <p:sldLayoutId id="2147483664" r:id="rId2"/>
    <p:sldLayoutId id="2147483665"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3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4.pn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8.png"/><Relationship Id="rId4" Type="http://schemas.openxmlformats.org/officeDocument/2006/relationships/image" Target="../media/image4.png"/><Relationship Id="rId5" Type="http://schemas.openxmlformats.org/officeDocument/2006/relationships/image" Target="../media/image16.png"/><Relationship Id="rId6" Type="http://schemas.openxmlformats.org/officeDocument/2006/relationships/image" Target="../media/image7.png"/><Relationship Id="rId7"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0.png"/></Relationships>
</file>

<file path=ppt/slides/_rels/slide25.xml.rels><?xml version="1.0" encoding="UTF-8" standalone="yes"?><Relationships xmlns="http://schemas.openxmlformats.org/package/2006/relationships"><Relationship Id="rId10" Type="http://schemas.openxmlformats.org/officeDocument/2006/relationships/image" Target="../media/image33.png"/><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4.png"/><Relationship Id="rId4" Type="http://schemas.openxmlformats.org/officeDocument/2006/relationships/image" Target="../media/image26.png"/><Relationship Id="rId9" Type="http://schemas.openxmlformats.org/officeDocument/2006/relationships/image" Target="../media/image28.png"/><Relationship Id="rId5" Type="http://schemas.openxmlformats.org/officeDocument/2006/relationships/image" Target="../media/image23.png"/><Relationship Id="rId6" Type="http://schemas.openxmlformats.org/officeDocument/2006/relationships/image" Target="../media/image29.png"/><Relationship Id="rId7" Type="http://schemas.openxmlformats.org/officeDocument/2006/relationships/image" Target="../media/image38.png"/><Relationship Id="rId8"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2.png"/><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32.png"/><Relationship Id="rId4" Type="http://schemas.openxmlformats.org/officeDocument/2006/relationships/image" Target="../media/image27.png"/><Relationship Id="rId5" Type="http://schemas.openxmlformats.org/officeDocument/2006/relationships/image" Target="../media/image34.png"/><Relationship Id="rId6" Type="http://schemas.openxmlformats.org/officeDocument/2006/relationships/image" Target="../media/image30.png"/><Relationship Id="rId7" Type="http://schemas.openxmlformats.org/officeDocument/2006/relationships/image" Target="../media/image3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37.png"/><Relationship Id="rId4" Type="http://schemas.openxmlformats.org/officeDocument/2006/relationships/image" Target="../media/image4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4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
          <p:cNvSpPr txBox="1"/>
          <p:nvPr>
            <p:ph type="ctrTitle"/>
          </p:nvPr>
        </p:nvSpPr>
        <p:spPr>
          <a:xfrm>
            <a:off x="1679117" y="1333500"/>
            <a:ext cx="5785800" cy="1729800"/>
          </a:xfrm>
          <a:prstGeom prst="rect">
            <a:avLst/>
          </a:prstGeom>
          <a:noFill/>
          <a:ln>
            <a:noFill/>
          </a:ln>
        </p:spPr>
        <p:txBody>
          <a:bodyPr anchorCtr="0" anchor="b" bIns="45700" lIns="91425" spcFirstLastPara="1" rIns="91425" wrap="square" tIns="45700">
            <a:spAutoFit/>
          </a:bodyPr>
          <a:lstStyle/>
          <a:p>
            <a:pPr indent="0" lvl="0" marL="0" rtl="0" algn="ctr">
              <a:lnSpc>
                <a:spcPct val="90000"/>
              </a:lnSpc>
              <a:spcBef>
                <a:spcPts val="0"/>
              </a:spcBef>
              <a:spcAft>
                <a:spcPts val="0"/>
              </a:spcAft>
              <a:buClr>
                <a:schemeClr val="lt1"/>
              </a:buClr>
              <a:buSzPts val="7200"/>
              <a:buFont typeface="Calibri"/>
              <a:buNone/>
            </a:pPr>
            <a:r>
              <a:rPr lang="en" sz="3400">
                <a:latin typeface="Calibri"/>
                <a:ea typeface="Calibri"/>
                <a:cs typeface="Calibri"/>
                <a:sym typeface="Calibri"/>
              </a:rPr>
              <a:t>Predicting Transcription factor-DNA Binding from Sequence</a:t>
            </a:r>
            <a:endParaRPr sz="3400">
              <a:latin typeface="Calibri"/>
              <a:ea typeface="Calibri"/>
              <a:cs typeface="Calibri"/>
              <a:sym typeface="Calibri"/>
            </a:endParaRPr>
          </a:p>
          <a:p>
            <a:pPr indent="0" lvl="0" marL="0" rtl="0" algn="ctr">
              <a:lnSpc>
                <a:spcPct val="90000"/>
              </a:lnSpc>
              <a:spcBef>
                <a:spcPts val="0"/>
              </a:spcBef>
              <a:spcAft>
                <a:spcPts val="0"/>
              </a:spcAft>
              <a:buClr>
                <a:schemeClr val="lt1"/>
              </a:buClr>
              <a:buSzPts val="7200"/>
              <a:buFont typeface="Calibri"/>
              <a:buNone/>
            </a:pPr>
            <a:r>
              <a:t/>
            </a:r>
            <a:endParaRPr sz="1620"/>
          </a:p>
        </p:txBody>
      </p:sp>
      <p:sp>
        <p:nvSpPr>
          <p:cNvPr id="77" name="Google Shape;77;p1"/>
          <p:cNvSpPr txBox="1"/>
          <p:nvPr>
            <p:ph idx="4294967295" type="subTitle"/>
          </p:nvPr>
        </p:nvSpPr>
        <p:spPr>
          <a:xfrm>
            <a:off x="1729197" y="2949178"/>
            <a:ext cx="5685600" cy="1056000"/>
          </a:xfrm>
          <a:prstGeom prst="rect">
            <a:avLst/>
          </a:prstGeom>
          <a:no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chemeClr val="lt1"/>
              </a:buClr>
              <a:buSzPts val="2400"/>
              <a:buFont typeface="Arial"/>
              <a:buNone/>
            </a:pPr>
            <a:r>
              <a:rPr b="0" i="0" lang="en" sz="2400" u="none" cap="none" strike="noStrike">
                <a:solidFill>
                  <a:schemeClr val="lt1"/>
                </a:solidFill>
                <a:latin typeface="Georgia"/>
                <a:ea typeface="Georgia"/>
                <a:cs typeface="Georgia"/>
                <a:sym typeface="Georgia"/>
              </a:rPr>
              <a:t>Xuan Liu/Fred Kehang Chang </a:t>
            </a: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1"/>
          <p:cNvSpPr txBox="1"/>
          <p:nvPr>
            <p:ph idx="4294967295" type="title"/>
          </p:nvPr>
        </p:nvSpPr>
        <p:spPr>
          <a:xfrm>
            <a:off x="196770" y="273844"/>
            <a:ext cx="8715600" cy="994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E84A27"/>
              </a:buClr>
              <a:buSzPts val="3960"/>
              <a:buFont typeface="Georgia"/>
              <a:buNone/>
            </a:pPr>
            <a:r>
              <a:rPr lang="en" sz="3500"/>
              <a:t>SVM  </a:t>
            </a:r>
            <a:endParaRPr sz="3500"/>
          </a:p>
        </p:txBody>
      </p:sp>
      <p:sp>
        <p:nvSpPr>
          <p:cNvPr id="188" name="Google Shape;188;p11"/>
          <p:cNvSpPr txBox="1"/>
          <p:nvPr>
            <p:ph idx="4294967295" type="body"/>
          </p:nvPr>
        </p:nvSpPr>
        <p:spPr>
          <a:xfrm>
            <a:off x="196770" y="1268017"/>
            <a:ext cx="8715600" cy="2719500"/>
          </a:xfrm>
          <a:prstGeom prst="rect">
            <a:avLst/>
          </a:prstGeom>
          <a:noFill/>
          <a:ln>
            <a:noFill/>
          </a:ln>
        </p:spPr>
        <p:txBody>
          <a:bodyPr anchorCtr="0" anchor="t" bIns="45700" lIns="91425" spcFirstLastPara="1" rIns="91425" wrap="square" tIns="45700">
            <a:normAutofit/>
          </a:bodyPr>
          <a:lstStyle/>
          <a:p>
            <a:pPr indent="-361950" lvl="0" marL="457200" rtl="0" algn="l">
              <a:lnSpc>
                <a:spcPct val="90000"/>
              </a:lnSpc>
              <a:spcBef>
                <a:spcPts val="0"/>
              </a:spcBef>
              <a:spcAft>
                <a:spcPts val="0"/>
              </a:spcAft>
              <a:buClr>
                <a:srgbClr val="444444"/>
              </a:buClr>
              <a:buSzPts val="2100"/>
              <a:buChar char="•"/>
            </a:pPr>
            <a:r>
              <a:rPr b="1" lang="en" sz="2100">
                <a:solidFill>
                  <a:srgbClr val="444444"/>
                </a:solidFill>
                <a:highlight>
                  <a:srgbClr val="FFFFFF"/>
                </a:highlight>
              </a:rPr>
              <a:t>SVM classifier is being used to predict binary labels</a:t>
            </a:r>
            <a:endParaRPr b="1" sz="2100">
              <a:solidFill>
                <a:srgbClr val="444444"/>
              </a:solidFill>
              <a:highlight>
                <a:srgbClr val="FFFFFF"/>
              </a:highlight>
            </a:endParaRPr>
          </a:p>
          <a:p>
            <a:pPr indent="0" lvl="0" marL="0" rtl="0" algn="l">
              <a:lnSpc>
                <a:spcPct val="90000"/>
              </a:lnSpc>
              <a:spcBef>
                <a:spcPts val="0"/>
              </a:spcBef>
              <a:spcAft>
                <a:spcPts val="0"/>
              </a:spcAft>
              <a:buSzPts val="2800"/>
              <a:buNone/>
            </a:pPr>
            <a:r>
              <a:t/>
            </a:r>
            <a:endParaRPr sz="1800">
              <a:solidFill>
                <a:srgbClr val="444444"/>
              </a:solidFill>
              <a:highlight>
                <a:srgbClr val="FFFFFF"/>
              </a:highlight>
            </a:endParaRPr>
          </a:p>
        </p:txBody>
      </p:sp>
      <p:pic>
        <p:nvPicPr>
          <p:cNvPr id="189" name="Google Shape;189;p11"/>
          <p:cNvPicPr preferRelativeResize="0"/>
          <p:nvPr/>
        </p:nvPicPr>
        <p:blipFill>
          <a:blip r:embed="rId3">
            <a:alphaModFix/>
          </a:blip>
          <a:stretch>
            <a:fillRect/>
          </a:stretch>
        </p:blipFill>
        <p:spPr>
          <a:xfrm>
            <a:off x="372575" y="1710050"/>
            <a:ext cx="4278350" cy="1436925"/>
          </a:xfrm>
          <a:prstGeom prst="rect">
            <a:avLst/>
          </a:prstGeom>
          <a:noFill/>
          <a:ln>
            <a:noFill/>
          </a:ln>
        </p:spPr>
      </p:pic>
      <p:sp>
        <p:nvSpPr>
          <p:cNvPr id="190" name="Google Shape;190;p11"/>
          <p:cNvSpPr txBox="1"/>
          <p:nvPr/>
        </p:nvSpPr>
        <p:spPr>
          <a:xfrm>
            <a:off x="5427025" y="1710050"/>
            <a:ext cx="25272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X</a:t>
            </a:r>
            <a:r>
              <a:rPr baseline="-25000" lang="en">
                <a:latin typeface="Calibri"/>
                <a:ea typeface="Calibri"/>
                <a:cs typeface="Calibri"/>
                <a:sym typeface="Calibri"/>
              </a:rPr>
              <a:t>i </a:t>
            </a:r>
            <a:r>
              <a:rPr lang="en">
                <a:latin typeface="Calibri"/>
                <a:ea typeface="Calibri"/>
                <a:cs typeface="Calibri"/>
                <a:sym typeface="Calibri"/>
              </a:rPr>
              <a:t>for i = 1,...,n as features; y</a:t>
            </a:r>
            <a:r>
              <a:rPr baseline="-25000" lang="en">
                <a:latin typeface="Calibri"/>
                <a:ea typeface="Calibri"/>
                <a:cs typeface="Calibri"/>
                <a:sym typeface="Calibri"/>
              </a:rPr>
              <a:t>i</a:t>
            </a:r>
            <a:r>
              <a:rPr lang="en">
                <a:latin typeface="Calibri"/>
                <a:ea typeface="Calibri"/>
                <a:cs typeface="Calibri"/>
                <a:sym typeface="Calibri"/>
              </a:rPr>
              <a:t> for i =1 ,..n as labels.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Hyperparameter: C controls the strength of the </a:t>
            </a:r>
            <a:r>
              <a:rPr lang="en">
                <a:latin typeface="Calibri"/>
                <a:ea typeface="Calibri"/>
                <a:cs typeface="Calibri"/>
                <a:sym typeface="Calibri"/>
              </a:rPr>
              <a:t>penalty</a:t>
            </a:r>
            <a:r>
              <a:rPr lang="en">
                <a:latin typeface="Calibri"/>
                <a:ea typeface="Calibri"/>
                <a:cs typeface="Calibri"/>
                <a:sym typeface="Calibri"/>
              </a:rPr>
              <a:t> of misclassification. </a:t>
            </a:r>
            <a:endParaRPr>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0"/>
          <p:cNvSpPr txBox="1"/>
          <p:nvPr>
            <p:ph idx="4294967295" type="title"/>
          </p:nvPr>
        </p:nvSpPr>
        <p:spPr>
          <a:xfrm>
            <a:off x="196770" y="273844"/>
            <a:ext cx="8715600" cy="994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E84A27"/>
              </a:buClr>
              <a:buSzPts val="3960"/>
              <a:buFont typeface="Georgia"/>
              <a:buNone/>
            </a:pPr>
            <a:r>
              <a:rPr lang="en" sz="3500"/>
              <a:t>Cross Validation &amp; Hyperparameter Tuning  </a:t>
            </a:r>
            <a:endParaRPr sz="3500"/>
          </a:p>
        </p:txBody>
      </p:sp>
      <p:sp>
        <p:nvSpPr>
          <p:cNvPr id="196" name="Google Shape;196;p10"/>
          <p:cNvSpPr txBox="1"/>
          <p:nvPr>
            <p:ph idx="4294967295" type="body"/>
          </p:nvPr>
        </p:nvSpPr>
        <p:spPr>
          <a:xfrm>
            <a:off x="196770" y="1268017"/>
            <a:ext cx="8715600" cy="2719500"/>
          </a:xfrm>
          <a:prstGeom prst="rect">
            <a:avLst/>
          </a:prstGeom>
          <a:noFill/>
          <a:ln>
            <a:noFill/>
          </a:ln>
        </p:spPr>
        <p:txBody>
          <a:bodyPr anchorCtr="0" anchor="t" bIns="45700" lIns="91425" spcFirstLastPara="1" rIns="91425" wrap="square" tIns="45700">
            <a:normAutofit/>
          </a:bodyPr>
          <a:lstStyle/>
          <a:p>
            <a:pPr indent="-361950" lvl="0" marL="457200" rtl="0" algn="l">
              <a:lnSpc>
                <a:spcPct val="90000"/>
              </a:lnSpc>
              <a:spcBef>
                <a:spcPts val="0"/>
              </a:spcBef>
              <a:spcAft>
                <a:spcPts val="0"/>
              </a:spcAft>
              <a:buClr>
                <a:srgbClr val="444444"/>
              </a:buClr>
              <a:buSzPts val="2100"/>
              <a:buChar char="•"/>
            </a:pPr>
            <a:r>
              <a:rPr b="1" lang="en" sz="2100">
                <a:solidFill>
                  <a:srgbClr val="444444"/>
                </a:solidFill>
                <a:highlight>
                  <a:srgbClr val="FFFFFF"/>
                </a:highlight>
              </a:rPr>
              <a:t>Tuning Regularization parameter C </a:t>
            </a:r>
            <a:endParaRPr b="1" sz="2100">
              <a:solidFill>
                <a:srgbClr val="444444"/>
              </a:solidFill>
              <a:highlight>
                <a:srgbClr val="FFFFFF"/>
              </a:highlight>
            </a:endParaRPr>
          </a:p>
          <a:p>
            <a:pPr indent="0" lvl="0" marL="457200" rtl="0" algn="l">
              <a:lnSpc>
                <a:spcPct val="90000"/>
              </a:lnSpc>
              <a:spcBef>
                <a:spcPts val="0"/>
              </a:spcBef>
              <a:spcAft>
                <a:spcPts val="0"/>
              </a:spcAft>
              <a:buSzPts val="2800"/>
              <a:buNone/>
            </a:pPr>
            <a:r>
              <a:t/>
            </a:r>
            <a:endParaRPr sz="1800">
              <a:solidFill>
                <a:srgbClr val="444444"/>
              </a:solidFill>
              <a:highlight>
                <a:srgbClr val="FFFFFF"/>
              </a:highlight>
            </a:endParaRPr>
          </a:p>
        </p:txBody>
      </p:sp>
      <p:sp>
        <p:nvSpPr>
          <p:cNvPr id="197" name="Google Shape;197;p10"/>
          <p:cNvSpPr txBox="1"/>
          <p:nvPr/>
        </p:nvSpPr>
        <p:spPr>
          <a:xfrm>
            <a:off x="5855300" y="1601525"/>
            <a:ext cx="2516700" cy="2986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libri"/>
                <a:ea typeface="Calibri"/>
                <a:cs typeface="Calibri"/>
                <a:sym typeface="Calibri"/>
              </a:rPr>
              <a:t>The plot shows the cross validation accuracy for TF </a:t>
            </a:r>
            <a:r>
              <a:rPr i="0" lang="en" sz="1400" u="none" cap="none" strike="noStrike">
                <a:solidFill>
                  <a:srgbClr val="000000"/>
                </a:solidFill>
                <a:latin typeface="Calibri"/>
                <a:ea typeface="Calibri"/>
                <a:cs typeface="Calibri"/>
                <a:sym typeface="Calibri"/>
              </a:rPr>
              <a:t>BATF</a:t>
            </a:r>
            <a:r>
              <a:rPr b="0" i="0" lang="en" sz="1400" u="none" cap="none" strike="noStrike">
                <a:solidFill>
                  <a:srgbClr val="000000"/>
                </a:solidFill>
                <a:latin typeface="Calibri"/>
                <a:ea typeface="Calibri"/>
                <a:cs typeface="Calibri"/>
                <a:sym typeface="Calibri"/>
              </a:rPr>
              <a:t> vs hyperparameter C for SVM classifier. On the x-axis,</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libri"/>
                <a:ea typeface="Calibri"/>
                <a:cs typeface="Calibri"/>
                <a:sym typeface="Calibri"/>
              </a:rPr>
              <a:t>regularization term C is being swept from 0.01 to 10, and y-axis shows the corresponding validation accuracy. This plot shows the tuning process of regularization parameter C for TF </a:t>
            </a:r>
            <a:r>
              <a:rPr i="0" lang="en" sz="1400" u="none" cap="none" strike="noStrike">
                <a:solidFill>
                  <a:srgbClr val="000000"/>
                </a:solidFill>
                <a:latin typeface="Calibri"/>
                <a:ea typeface="Calibri"/>
                <a:cs typeface="Calibri"/>
                <a:sym typeface="Calibri"/>
              </a:rPr>
              <a:t>BATF</a:t>
            </a:r>
            <a:r>
              <a:rPr b="0" i="0" lang="en" sz="1400" u="none" cap="none" strike="noStrike">
                <a:solidFill>
                  <a:srgbClr val="000000"/>
                </a:solidFill>
                <a:latin typeface="Calibri"/>
                <a:ea typeface="Calibri"/>
                <a:cs typeface="Calibri"/>
                <a:sym typeface="Calibri"/>
              </a:rPr>
              <a:t>. It shows that 0.5 is good choice for regularization </a:t>
            </a:r>
            <a:r>
              <a:rPr lang="en">
                <a:latin typeface="Calibri"/>
                <a:ea typeface="Calibri"/>
                <a:cs typeface="Calibri"/>
                <a:sym typeface="Calibri"/>
              </a:rPr>
              <a:t>parameter C. </a:t>
            </a:r>
            <a:endParaRPr b="0" i="0" sz="1400" u="none" cap="none" strike="noStrike">
              <a:solidFill>
                <a:srgbClr val="000000"/>
              </a:solidFill>
              <a:latin typeface="Calibri"/>
              <a:ea typeface="Calibri"/>
              <a:cs typeface="Calibri"/>
              <a:sym typeface="Calibri"/>
            </a:endParaRPr>
          </a:p>
        </p:txBody>
      </p:sp>
      <p:pic>
        <p:nvPicPr>
          <p:cNvPr id="198" name="Google Shape;198;p10"/>
          <p:cNvPicPr preferRelativeResize="0"/>
          <p:nvPr/>
        </p:nvPicPr>
        <p:blipFill rotWithShape="1">
          <a:blip r:embed="rId3">
            <a:alphaModFix/>
          </a:blip>
          <a:srcRect b="0" l="0" r="0" t="0"/>
          <a:stretch/>
        </p:blipFill>
        <p:spPr>
          <a:xfrm>
            <a:off x="815175" y="1636525"/>
            <a:ext cx="4114800" cy="2743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2"/>
          <p:cNvSpPr txBox="1"/>
          <p:nvPr>
            <p:ph idx="4294967295" type="title"/>
          </p:nvPr>
        </p:nvSpPr>
        <p:spPr>
          <a:xfrm>
            <a:off x="196775" y="273848"/>
            <a:ext cx="8715600" cy="606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E84A27"/>
              </a:buClr>
              <a:buSzPts val="3960"/>
              <a:buFont typeface="Georgia"/>
              <a:buNone/>
            </a:pPr>
            <a:r>
              <a:rPr lang="en" sz="2600"/>
              <a:t>Train Accuracy vs Test Accuracy across all TFs</a:t>
            </a:r>
            <a:endParaRPr sz="2600"/>
          </a:p>
        </p:txBody>
      </p:sp>
      <p:sp>
        <p:nvSpPr>
          <p:cNvPr id="204" name="Google Shape;204;p12"/>
          <p:cNvSpPr txBox="1"/>
          <p:nvPr>
            <p:ph idx="4294967295" type="body"/>
          </p:nvPr>
        </p:nvSpPr>
        <p:spPr>
          <a:xfrm>
            <a:off x="196770" y="1268017"/>
            <a:ext cx="8715600" cy="2719500"/>
          </a:xfrm>
          <a:prstGeom prst="rect">
            <a:avLst/>
          </a:prstGeom>
          <a:noFill/>
          <a:ln>
            <a:noFill/>
          </a:ln>
        </p:spPr>
        <p:txBody>
          <a:bodyPr anchorCtr="0" anchor="t" bIns="45700" lIns="91425" spcFirstLastPara="1" rIns="91425" wrap="square" tIns="45700">
            <a:normAutofit/>
          </a:bodyPr>
          <a:lstStyle/>
          <a:p>
            <a:pPr indent="0" lvl="0" marL="457200" rtl="0" algn="l">
              <a:lnSpc>
                <a:spcPct val="90000"/>
              </a:lnSpc>
              <a:spcBef>
                <a:spcPts val="0"/>
              </a:spcBef>
              <a:spcAft>
                <a:spcPts val="0"/>
              </a:spcAft>
              <a:buSzPts val="2800"/>
              <a:buNone/>
            </a:pPr>
            <a:r>
              <a:t/>
            </a:r>
            <a:endParaRPr b="1" sz="2100">
              <a:solidFill>
                <a:srgbClr val="444444"/>
              </a:solidFill>
              <a:highlight>
                <a:srgbClr val="FFFFFF"/>
              </a:highlight>
            </a:endParaRPr>
          </a:p>
          <a:p>
            <a:pPr indent="0" lvl="0" marL="0" rtl="0" algn="l">
              <a:lnSpc>
                <a:spcPct val="90000"/>
              </a:lnSpc>
              <a:spcBef>
                <a:spcPts val="0"/>
              </a:spcBef>
              <a:spcAft>
                <a:spcPts val="0"/>
              </a:spcAft>
              <a:buSzPts val="2800"/>
              <a:buNone/>
            </a:pPr>
            <a:r>
              <a:t/>
            </a:r>
            <a:endParaRPr sz="1800">
              <a:solidFill>
                <a:srgbClr val="444444"/>
              </a:solidFill>
              <a:highlight>
                <a:srgbClr val="FFFFFF"/>
              </a:highlight>
            </a:endParaRPr>
          </a:p>
        </p:txBody>
      </p:sp>
      <p:sp>
        <p:nvSpPr>
          <p:cNvPr id="205" name="Google Shape;205;p12"/>
          <p:cNvSpPr txBox="1"/>
          <p:nvPr/>
        </p:nvSpPr>
        <p:spPr>
          <a:xfrm>
            <a:off x="339250" y="880750"/>
            <a:ext cx="76098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This graph below shows the training accuracy vs testing accuracy for every TF. There are 26 TFs in total. </a:t>
            </a:r>
            <a:r>
              <a:rPr b="1" lang="en">
                <a:latin typeface="Calibri"/>
                <a:ea typeface="Calibri"/>
                <a:cs typeface="Calibri"/>
                <a:sym typeface="Calibri"/>
              </a:rPr>
              <a:t>The x-axis of the graph represents the </a:t>
            </a:r>
            <a:r>
              <a:rPr b="1" lang="en">
                <a:latin typeface="Calibri"/>
                <a:ea typeface="Calibri"/>
                <a:cs typeface="Calibri"/>
                <a:sym typeface="Calibri"/>
              </a:rPr>
              <a:t>training</a:t>
            </a:r>
            <a:r>
              <a:rPr b="1" lang="en">
                <a:latin typeface="Calibri"/>
                <a:ea typeface="Calibri"/>
                <a:cs typeface="Calibri"/>
                <a:sym typeface="Calibri"/>
              </a:rPr>
              <a:t> accuracy; the y-axis represents the testing accuracy. </a:t>
            </a:r>
            <a:r>
              <a:rPr lang="en">
                <a:latin typeface="Calibri"/>
                <a:ea typeface="Calibri"/>
                <a:cs typeface="Calibri"/>
                <a:sym typeface="Calibri"/>
              </a:rPr>
              <a:t>A linear line y=x is drawn as the reference.</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The graph shows that there is not an overfit or underfit for most of the TFs, since testing accuracy is close to training accuracy for most of the TFs.</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a:t>
            </a:r>
            <a:r>
              <a:rPr lang="en" sz="1100">
                <a:latin typeface="Calibri"/>
                <a:ea typeface="Calibri"/>
                <a:cs typeface="Calibri"/>
                <a:sym typeface="Calibri"/>
              </a:rPr>
              <a:t>All datasets used max-pooling)</a:t>
            </a:r>
            <a:endParaRPr sz="1100">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g10885b656ea_0_16"/>
          <p:cNvSpPr txBox="1"/>
          <p:nvPr>
            <p:ph idx="4294967295" type="body"/>
          </p:nvPr>
        </p:nvSpPr>
        <p:spPr>
          <a:xfrm>
            <a:off x="196770" y="1268017"/>
            <a:ext cx="8715600" cy="2719500"/>
          </a:xfrm>
          <a:prstGeom prst="rect">
            <a:avLst/>
          </a:prstGeom>
          <a:noFill/>
          <a:ln>
            <a:noFill/>
          </a:ln>
        </p:spPr>
        <p:txBody>
          <a:bodyPr anchorCtr="0" anchor="t" bIns="45700" lIns="91425" spcFirstLastPara="1" rIns="91425" wrap="square" tIns="45700">
            <a:normAutofit/>
          </a:bodyPr>
          <a:lstStyle/>
          <a:p>
            <a:pPr indent="0" lvl="0" marL="457200" rtl="0" algn="l">
              <a:lnSpc>
                <a:spcPct val="90000"/>
              </a:lnSpc>
              <a:spcBef>
                <a:spcPts val="0"/>
              </a:spcBef>
              <a:spcAft>
                <a:spcPts val="0"/>
              </a:spcAft>
              <a:buSzPts val="2800"/>
              <a:buNone/>
            </a:pPr>
            <a:r>
              <a:t/>
            </a:r>
            <a:endParaRPr b="1" sz="2100">
              <a:solidFill>
                <a:srgbClr val="444444"/>
              </a:solidFill>
              <a:highlight>
                <a:srgbClr val="FFFFFF"/>
              </a:highlight>
            </a:endParaRPr>
          </a:p>
          <a:p>
            <a:pPr indent="0" lvl="0" marL="0" rtl="0" algn="l">
              <a:lnSpc>
                <a:spcPct val="90000"/>
              </a:lnSpc>
              <a:spcBef>
                <a:spcPts val="0"/>
              </a:spcBef>
              <a:spcAft>
                <a:spcPts val="0"/>
              </a:spcAft>
              <a:buSzPts val="2800"/>
              <a:buNone/>
            </a:pPr>
            <a:r>
              <a:t/>
            </a:r>
            <a:endParaRPr sz="1800">
              <a:solidFill>
                <a:srgbClr val="444444"/>
              </a:solidFill>
              <a:highlight>
                <a:srgbClr val="FFFFFF"/>
              </a:highlight>
            </a:endParaRPr>
          </a:p>
        </p:txBody>
      </p:sp>
      <p:pic>
        <p:nvPicPr>
          <p:cNvPr id="211" name="Google Shape;211;g10885b656ea_0_16"/>
          <p:cNvPicPr preferRelativeResize="0"/>
          <p:nvPr/>
        </p:nvPicPr>
        <p:blipFill>
          <a:blip r:embed="rId3">
            <a:alphaModFix/>
          </a:blip>
          <a:stretch>
            <a:fillRect/>
          </a:stretch>
        </p:blipFill>
        <p:spPr>
          <a:xfrm>
            <a:off x="1760900" y="0"/>
            <a:ext cx="4498851" cy="44988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3"/>
          <p:cNvSpPr txBox="1"/>
          <p:nvPr>
            <p:ph idx="4294967295" type="title"/>
          </p:nvPr>
        </p:nvSpPr>
        <p:spPr>
          <a:xfrm>
            <a:off x="196770" y="273844"/>
            <a:ext cx="8715600" cy="994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E84A27"/>
              </a:buClr>
              <a:buSzPts val="3960"/>
              <a:buFont typeface="Georgia"/>
              <a:buNone/>
            </a:pPr>
            <a:r>
              <a:rPr lang="en" sz="3500"/>
              <a:t>Performance Comparison   </a:t>
            </a:r>
            <a:endParaRPr sz="3500"/>
          </a:p>
        </p:txBody>
      </p:sp>
      <p:sp>
        <p:nvSpPr>
          <p:cNvPr id="217" name="Google Shape;217;p13"/>
          <p:cNvSpPr txBox="1"/>
          <p:nvPr>
            <p:ph idx="4294967295" type="body"/>
          </p:nvPr>
        </p:nvSpPr>
        <p:spPr>
          <a:xfrm>
            <a:off x="196770" y="1268017"/>
            <a:ext cx="8715600" cy="2719500"/>
          </a:xfrm>
          <a:prstGeom prst="rect">
            <a:avLst/>
          </a:prstGeom>
          <a:noFill/>
          <a:ln>
            <a:noFill/>
          </a:ln>
        </p:spPr>
        <p:txBody>
          <a:bodyPr anchorCtr="0" anchor="t" bIns="45700" lIns="91425" spcFirstLastPara="1" rIns="91425" wrap="square" tIns="45700">
            <a:normAutofit/>
          </a:bodyPr>
          <a:lstStyle/>
          <a:p>
            <a:pPr indent="-361950" lvl="0" marL="457200" rtl="0" algn="l">
              <a:lnSpc>
                <a:spcPct val="90000"/>
              </a:lnSpc>
              <a:spcBef>
                <a:spcPts val="0"/>
              </a:spcBef>
              <a:spcAft>
                <a:spcPts val="0"/>
              </a:spcAft>
              <a:buClr>
                <a:srgbClr val="444444"/>
              </a:buClr>
              <a:buSzPts val="2100"/>
              <a:buChar char="•"/>
            </a:pPr>
            <a:r>
              <a:rPr lang="en" sz="2100">
                <a:solidFill>
                  <a:srgbClr val="444444"/>
                </a:solidFill>
                <a:highlight>
                  <a:srgbClr val="FFFFFF"/>
                </a:highlight>
              </a:rPr>
              <a:t>The</a:t>
            </a:r>
            <a:r>
              <a:rPr lang="en" sz="2100">
                <a:solidFill>
                  <a:srgbClr val="444444"/>
                </a:solidFill>
                <a:highlight>
                  <a:srgbClr val="FFFFFF"/>
                </a:highlight>
              </a:rPr>
              <a:t> SVM method with</a:t>
            </a:r>
            <a:r>
              <a:rPr b="1" lang="en" sz="2100">
                <a:solidFill>
                  <a:srgbClr val="444444"/>
                </a:solidFill>
                <a:highlight>
                  <a:srgbClr val="FFFFFF"/>
                </a:highlight>
              </a:rPr>
              <a:t> a </a:t>
            </a:r>
            <a:r>
              <a:rPr b="1" lang="en" sz="2100">
                <a:solidFill>
                  <a:srgbClr val="444444"/>
                </a:solidFill>
                <a:highlight>
                  <a:srgbClr val="FFFFFF"/>
                </a:highlight>
              </a:rPr>
              <a:t>single PWM </a:t>
            </a:r>
            <a:r>
              <a:rPr lang="en" sz="2100">
                <a:solidFill>
                  <a:srgbClr val="444444"/>
                </a:solidFill>
                <a:highlight>
                  <a:srgbClr val="FFFFFF"/>
                </a:highlight>
              </a:rPr>
              <a:t>for a given TF </a:t>
            </a:r>
            <a:r>
              <a:rPr lang="en" sz="2100">
                <a:solidFill>
                  <a:srgbClr val="444444"/>
                </a:solidFill>
                <a:highlight>
                  <a:srgbClr val="FFFFFF"/>
                </a:highlight>
              </a:rPr>
              <a:t>is used as a </a:t>
            </a:r>
            <a:r>
              <a:rPr b="1" lang="en" sz="2100">
                <a:solidFill>
                  <a:srgbClr val="444444"/>
                </a:solidFill>
                <a:highlight>
                  <a:srgbClr val="FFFFFF"/>
                </a:highlight>
              </a:rPr>
              <a:t>baseline model </a:t>
            </a:r>
            <a:r>
              <a:rPr lang="en" sz="2100">
                <a:solidFill>
                  <a:srgbClr val="444444"/>
                </a:solidFill>
                <a:highlight>
                  <a:srgbClr val="FFFFFF"/>
                </a:highlight>
              </a:rPr>
              <a:t>for a given TF.</a:t>
            </a:r>
            <a:r>
              <a:rPr lang="en" sz="2100">
                <a:solidFill>
                  <a:srgbClr val="444444"/>
                </a:solidFill>
                <a:highlight>
                  <a:srgbClr val="FFFFFF"/>
                </a:highlight>
              </a:rPr>
              <a:t> The performance of the baseline model is being compared against with SVM method with </a:t>
            </a:r>
            <a:r>
              <a:rPr b="1" lang="en" sz="2100">
                <a:solidFill>
                  <a:srgbClr val="444444"/>
                </a:solidFill>
                <a:highlight>
                  <a:srgbClr val="FFFFFF"/>
                </a:highlight>
              </a:rPr>
              <a:t>all provided PWMs </a:t>
            </a:r>
            <a:r>
              <a:rPr lang="en" sz="2100">
                <a:solidFill>
                  <a:srgbClr val="444444"/>
                </a:solidFill>
                <a:highlight>
                  <a:srgbClr val="FFFFFF"/>
                </a:highlight>
              </a:rPr>
              <a:t>for a given TF. </a:t>
            </a:r>
            <a:endParaRPr sz="2100">
              <a:solidFill>
                <a:srgbClr val="444444"/>
              </a:solidFill>
              <a:highlight>
                <a:srgbClr val="FFFFFF"/>
              </a:highlight>
            </a:endParaRPr>
          </a:p>
          <a:p>
            <a:pPr indent="0" lvl="0" marL="457200" rtl="0" algn="l">
              <a:lnSpc>
                <a:spcPct val="90000"/>
              </a:lnSpc>
              <a:spcBef>
                <a:spcPts val="0"/>
              </a:spcBef>
              <a:spcAft>
                <a:spcPts val="0"/>
              </a:spcAft>
              <a:buSzPts val="2800"/>
              <a:buNone/>
            </a:pPr>
            <a:r>
              <a:t/>
            </a:r>
            <a:endParaRPr sz="2100">
              <a:solidFill>
                <a:srgbClr val="444444"/>
              </a:solidFill>
              <a:highlight>
                <a:srgbClr val="FFFFFF"/>
              </a:highlight>
            </a:endParaRPr>
          </a:p>
          <a:p>
            <a:pPr indent="-361950" lvl="0" marL="457200" rtl="0" algn="l">
              <a:lnSpc>
                <a:spcPct val="90000"/>
              </a:lnSpc>
              <a:spcBef>
                <a:spcPts val="0"/>
              </a:spcBef>
              <a:spcAft>
                <a:spcPts val="0"/>
              </a:spcAft>
              <a:buClr>
                <a:srgbClr val="444444"/>
              </a:buClr>
              <a:buSzPts val="2100"/>
              <a:buChar char="•"/>
            </a:pPr>
            <a:r>
              <a:rPr b="1" lang="en" sz="2100">
                <a:solidFill>
                  <a:srgbClr val="444444"/>
                </a:solidFill>
                <a:highlight>
                  <a:srgbClr val="FFFFFF"/>
                </a:highlight>
              </a:rPr>
              <a:t>Deep-learning model with PWMs-aided motif extraction</a:t>
            </a:r>
            <a:r>
              <a:rPr lang="en" sz="2100">
                <a:solidFill>
                  <a:srgbClr val="444444"/>
                </a:solidFill>
                <a:highlight>
                  <a:srgbClr val="FFFFFF"/>
                </a:highlight>
              </a:rPr>
              <a:t> is implemented for </a:t>
            </a:r>
            <a:r>
              <a:rPr b="1" lang="en" sz="2100">
                <a:solidFill>
                  <a:srgbClr val="444444"/>
                </a:solidFill>
                <a:highlight>
                  <a:srgbClr val="FFFFFF"/>
                </a:highlight>
              </a:rPr>
              <a:t>each TF</a:t>
            </a:r>
            <a:r>
              <a:rPr lang="en" sz="2100">
                <a:solidFill>
                  <a:srgbClr val="444444"/>
                </a:solidFill>
                <a:highlight>
                  <a:srgbClr val="FFFFFF"/>
                </a:highlight>
              </a:rPr>
              <a:t>. The deep learning model reaches </a:t>
            </a:r>
            <a:r>
              <a:rPr b="1" lang="en" sz="2100">
                <a:solidFill>
                  <a:srgbClr val="444444"/>
                </a:solidFill>
                <a:highlight>
                  <a:srgbClr val="FFFFFF"/>
                </a:highlight>
              </a:rPr>
              <a:t>comparable results</a:t>
            </a:r>
            <a:r>
              <a:rPr lang="en" sz="2100">
                <a:solidFill>
                  <a:srgbClr val="444444"/>
                </a:solidFill>
                <a:highlight>
                  <a:srgbClr val="FFFFFF"/>
                </a:highlight>
              </a:rPr>
              <a:t> with the </a:t>
            </a:r>
            <a:r>
              <a:rPr b="1" lang="en" sz="2100">
                <a:solidFill>
                  <a:srgbClr val="444444"/>
                </a:solidFill>
                <a:highlight>
                  <a:srgbClr val="FFFFFF"/>
                </a:highlight>
              </a:rPr>
              <a:t>SVM method</a:t>
            </a:r>
            <a:r>
              <a:rPr lang="en" sz="2100">
                <a:solidFill>
                  <a:srgbClr val="444444"/>
                </a:solidFill>
                <a:highlight>
                  <a:srgbClr val="FFFFFF"/>
                </a:highlight>
              </a:rPr>
              <a:t>. </a:t>
            </a:r>
            <a:endParaRPr sz="2100">
              <a:solidFill>
                <a:srgbClr val="444444"/>
              </a:solidFill>
              <a:highlight>
                <a:srgbClr val="FFFFFF"/>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4"/>
          <p:cNvSpPr txBox="1"/>
          <p:nvPr>
            <p:ph idx="4294967295" type="title"/>
          </p:nvPr>
        </p:nvSpPr>
        <p:spPr>
          <a:xfrm>
            <a:off x="214195" y="273844"/>
            <a:ext cx="8715600" cy="994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E84A27"/>
              </a:buClr>
              <a:buSzPts val="3960"/>
              <a:buFont typeface="Georgia"/>
              <a:buNone/>
            </a:pPr>
            <a:r>
              <a:rPr lang="en" sz="2500"/>
              <a:t>SVM method with a single PWM for a TF (Baseline Model Testing Accuracy) vs  all PWMs given for a TF </a:t>
            </a:r>
            <a:r>
              <a:rPr lang="en" sz="3500"/>
              <a:t> </a:t>
            </a:r>
            <a:endParaRPr sz="3500"/>
          </a:p>
        </p:txBody>
      </p:sp>
      <p:sp>
        <p:nvSpPr>
          <p:cNvPr id="223" name="Google Shape;223;p14"/>
          <p:cNvSpPr txBox="1"/>
          <p:nvPr/>
        </p:nvSpPr>
        <p:spPr>
          <a:xfrm>
            <a:off x="6278975" y="1737100"/>
            <a:ext cx="1694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24" name="Google Shape;224;p14"/>
          <p:cNvSpPr txBox="1"/>
          <p:nvPr/>
        </p:nvSpPr>
        <p:spPr>
          <a:xfrm>
            <a:off x="214200" y="1183300"/>
            <a:ext cx="6228300" cy="1862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These comparison is displayed as in tabular form for all TFs below. The leftmost column of the table represents the TF name; </a:t>
            </a:r>
            <a:r>
              <a:rPr b="1" lang="en">
                <a:latin typeface="Calibri"/>
                <a:ea typeface="Calibri"/>
                <a:cs typeface="Calibri"/>
                <a:sym typeface="Calibri"/>
              </a:rPr>
              <a:t>the second leftmost column represents the </a:t>
            </a:r>
            <a:r>
              <a:rPr b="1" lang="en">
                <a:latin typeface="Calibri"/>
                <a:ea typeface="Calibri"/>
                <a:cs typeface="Calibri"/>
                <a:sym typeface="Calibri"/>
              </a:rPr>
              <a:t>average </a:t>
            </a:r>
            <a:r>
              <a:rPr b="1" lang="en">
                <a:latin typeface="Calibri"/>
                <a:ea typeface="Calibri"/>
                <a:cs typeface="Calibri"/>
                <a:sym typeface="Calibri"/>
              </a:rPr>
              <a:t>testing accuracy of using one PWM for a given TF</a:t>
            </a:r>
            <a:r>
              <a:rPr lang="en">
                <a:latin typeface="Calibri"/>
                <a:ea typeface="Calibri"/>
                <a:cs typeface="Calibri"/>
                <a:sym typeface="Calibri"/>
              </a:rPr>
              <a:t> </a:t>
            </a:r>
            <a:r>
              <a:rPr b="1" lang="en">
                <a:latin typeface="Calibri"/>
                <a:ea typeface="Calibri"/>
                <a:cs typeface="Calibri"/>
                <a:sym typeface="Calibri"/>
              </a:rPr>
              <a:t>(Baseline Model Testing Accuracy)</a:t>
            </a:r>
            <a:r>
              <a:rPr lang="en">
                <a:latin typeface="Calibri"/>
                <a:ea typeface="Calibri"/>
                <a:cs typeface="Calibri"/>
                <a:sym typeface="Calibri"/>
              </a:rPr>
              <a:t>.</a:t>
            </a:r>
            <a:r>
              <a:rPr b="1" lang="en">
                <a:latin typeface="Calibri"/>
                <a:ea typeface="Calibri"/>
                <a:cs typeface="Calibri"/>
                <a:sym typeface="Calibri"/>
              </a:rPr>
              <a:t> The rightmost column represents the testing accuracy of using all PWMs provided for a given TF. </a:t>
            </a:r>
            <a:r>
              <a:rPr lang="en">
                <a:latin typeface="Calibri"/>
                <a:ea typeface="Calibri"/>
                <a:cs typeface="Calibri"/>
                <a:sym typeface="Calibri"/>
              </a:rPr>
              <a:t>F</a:t>
            </a:r>
            <a:r>
              <a:rPr lang="en">
                <a:latin typeface="Calibri"/>
                <a:ea typeface="Calibri"/>
                <a:cs typeface="Calibri"/>
                <a:sym typeface="Calibri"/>
              </a:rPr>
              <a:t>or most of the TFs, t</a:t>
            </a:r>
            <a:r>
              <a:rPr lang="en">
                <a:latin typeface="Calibri"/>
                <a:ea typeface="Calibri"/>
                <a:cs typeface="Calibri"/>
                <a:sym typeface="Calibri"/>
              </a:rPr>
              <a:t>he table clearly shows that SVM method that incorporates all PWMs for a given TF </a:t>
            </a:r>
            <a:r>
              <a:rPr lang="en">
                <a:latin typeface="Calibri"/>
                <a:ea typeface="Calibri"/>
                <a:cs typeface="Calibri"/>
                <a:sym typeface="Calibri"/>
              </a:rPr>
              <a:t>performs</a:t>
            </a:r>
            <a:r>
              <a:rPr lang="en">
                <a:latin typeface="Calibri"/>
                <a:ea typeface="Calibri"/>
                <a:cs typeface="Calibri"/>
                <a:sym typeface="Calibri"/>
              </a:rPr>
              <a:t> better than baseline model </a:t>
            </a:r>
            <a:r>
              <a:rPr lang="en">
                <a:latin typeface="Calibri"/>
                <a:ea typeface="Calibri"/>
                <a:cs typeface="Calibri"/>
                <a:sym typeface="Calibri"/>
              </a:rPr>
              <a:t>which</a:t>
            </a:r>
            <a:r>
              <a:rPr lang="en">
                <a:latin typeface="Calibri"/>
                <a:ea typeface="Calibri"/>
                <a:cs typeface="Calibri"/>
                <a:sym typeface="Calibri"/>
              </a:rPr>
              <a:t> only incorporates one PWM for a given TF. (</a:t>
            </a:r>
            <a:r>
              <a:rPr lang="en" sz="1100">
                <a:latin typeface="Calibri"/>
                <a:ea typeface="Calibri"/>
                <a:cs typeface="Calibri"/>
                <a:sym typeface="Calibri"/>
              </a:rPr>
              <a:t>All datasets used max-pooling)</a:t>
            </a:r>
            <a:endParaRPr sz="1100">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graphicFrame>
        <p:nvGraphicFramePr>
          <p:cNvPr id="229" name="Google Shape;229;g10885b656ea_0_7"/>
          <p:cNvGraphicFramePr/>
          <p:nvPr/>
        </p:nvGraphicFramePr>
        <p:xfrm>
          <a:off x="952500" y="0"/>
          <a:ext cx="3000000" cy="3000000"/>
        </p:xfrm>
        <a:graphic>
          <a:graphicData uri="http://schemas.openxmlformats.org/drawingml/2006/table">
            <a:tbl>
              <a:tblPr>
                <a:noFill/>
                <a:tableStyleId>{5F4B4417-006A-4065-90B3-7CDA6EF1C74C}</a:tableStyleId>
              </a:tblPr>
              <a:tblGrid>
                <a:gridCol w="2413000"/>
                <a:gridCol w="2413000"/>
                <a:gridCol w="2413000"/>
              </a:tblGrid>
              <a:tr h="349250">
                <a:tc>
                  <a:txBody>
                    <a:bodyPr/>
                    <a:lstStyle/>
                    <a:p>
                      <a:pPr indent="0" lvl="0" marL="0" rtl="0" algn="l">
                        <a:spcBef>
                          <a:spcPts val="0"/>
                        </a:spcBef>
                        <a:spcAft>
                          <a:spcPts val="0"/>
                        </a:spcAft>
                        <a:buNone/>
                      </a:pPr>
                      <a:r>
                        <a:rPr lang="en"/>
                        <a:t>BATF</a:t>
                      </a:r>
                      <a:endParaRPr/>
                    </a:p>
                  </a:txBody>
                  <a:tcPr marT="91425" marB="91425" marR="91425" marL="91425"/>
                </a:tc>
                <a:tc>
                  <a:txBody>
                    <a:bodyPr/>
                    <a:lstStyle/>
                    <a:p>
                      <a:pPr indent="0" lvl="0" marL="0" rtl="0" algn="l">
                        <a:spcBef>
                          <a:spcPts val="0"/>
                        </a:spcBef>
                        <a:spcAft>
                          <a:spcPts val="0"/>
                        </a:spcAft>
                        <a:buNone/>
                      </a:pPr>
                      <a:r>
                        <a:rPr lang="en"/>
                        <a:t>0.575</a:t>
                      </a:r>
                      <a:endParaRPr/>
                    </a:p>
                  </a:txBody>
                  <a:tcPr marT="91425" marB="91425" marR="91425" marL="91425"/>
                </a:tc>
                <a:tc>
                  <a:txBody>
                    <a:bodyPr/>
                    <a:lstStyle/>
                    <a:p>
                      <a:pPr indent="0" lvl="0" marL="0" rtl="0" algn="l">
                        <a:spcBef>
                          <a:spcPts val="0"/>
                        </a:spcBef>
                        <a:spcAft>
                          <a:spcPts val="0"/>
                        </a:spcAft>
                        <a:buNone/>
                      </a:pPr>
                      <a:r>
                        <a:rPr lang="en"/>
                        <a:t>0.635</a:t>
                      </a:r>
                      <a:endParaRPr/>
                    </a:p>
                  </a:txBody>
                  <a:tcPr marT="91425" marB="91425" marR="91425" marL="91425"/>
                </a:tc>
              </a:tr>
              <a:tr h="349250">
                <a:tc>
                  <a:txBody>
                    <a:bodyPr/>
                    <a:lstStyle/>
                    <a:p>
                      <a:pPr indent="0" lvl="0" marL="0" rtl="0" algn="l">
                        <a:spcBef>
                          <a:spcPts val="0"/>
                        </a:spcBef>
                        <a:spcAft>
                          <a:spcPts val="0"/>
                        </a:spcAft>
                        <a:buNone/>
                      </a:pPr>
                      <a:r>
                        <a:rPr lang="en"/>
                        <a:t>BCL3</a:t>
                      </a:r>
                      <a:endParaRPr/>
                    </a:p>
                  </a:txBody>
                  <a:tcPr marT="91425" marB="91425" marR="91425" marL="91425"/>
                </a:tc>
                <a:tc>
                  <a:txBody>
                    <a:bodyPr/>
                    <a:lstStyle/>
                    <a:p>
                      <a:pPr indent="0" lvl="0" marL="0" rtl="0" algn="l">
                        <a:spcBef>
                          <a:spcPts val="0"/>
                        </a:spcBef>
                        <a:spcAft>
                          <a:spcPts val="0"/>
                        </a:spcAft>
                        <a:buNone/>
                      </a:pPr>
                      <a:r>
                        <a:rPr lang="en"/>
                        <a:t>0.72</a:t>
                      </a:r>
                      <a:endParaRPr/>
                    </a:p>
                  </a:txBody>
                  <a:tcPr marT="91425" marB="91425" marR="91425" marL="91425"/>
                </a:tc>
                <a:tc>
                  <a:txBody>
                    <a:bodyPr/>
                    <a:lstStyle/>
                    <a:p>
                      <a:pPr indent="0" lvl="0" marL="0" rtl="0" algn="l">
                        <a:spcBef>
                          <a:spcPts val="0"/>
                        </a:spcBef>
                        <a:spcAft>
                          <a:spcPts val="0"/>
                        </a:spcAft>
                        <a:buNone/>
                      </a:pPr>
                      <a:r>
                        <a:rPr lang="en"/>
                        <a:t>0.74</a:t>
                      </a:r>
                      <a:endParaRPr/>
                    </a:p>
                  </a:txBody>
                  <a:tcPr marT="91425" marB="91425" marR="91425" marL="91425"/>
                </a:tc>
              </a:tr>
              <a:tr h="349250">
                <a:tc>
                  <a:txBody>
                    <a:bodyPr/>
                    <a:lstStyle/>
                    <a:p>
                      <a:pPr indent="0" lvl="0" marL="0" rtl="0" algn="l">
                        <a:spcBef>
                          <a:spcPts val="0"/>
                        </a:spcBef>
                        <a:spcAft>
                          <a:spcPts val="0"/>
                        </a:spcAft>
                        <a:buNone/>
                      </a:pPr>
                      <a:r>
                        <a:rPr lang="en"/>
                        <a:t>BHLHE40</a:t>
                      </a:r>
                      <a:endParaRPr/>
                    </a:p>
                  </a:txBody>
                  <a:tcPr marT="91425" marB="91425" marR="91425" marL="91425"/>
                </a:tc>
                <a:tc>
                  <a:txBody>
                    <a:bodyPr/>
                    <a:lstStyle/>
                    <a:p>
                      <a:pPr indent="0" lvl="0" marL="0" rtl="0" algn="l">
                        <a:spcBef>
                          <a:spcPts val="0"/>
                        </a:spcBef>
                        <a:spcAft>
                          <a:spcPts val="0"/>
                        </a:spcAft>
                        <a:buNone/>
                      </a:pPr>
                      <a:r>
                        <a:rPr lang="en"/>
                        <a:t>0.49</a:t>
                      </a:r>
                      <a:endParaRPr/>
                    </a:p>
                  </a:txBody>
                  <a:tcPr marT="91425" marB="91425" marR="91425" marL="91425"/>
                </a:tc>
                <a:tc>
                  <a:txBody>
                    <a:bodyPr/>
                    <a:lstStyle/>
                    <a:p>
                      <a:pPr indent="0" lvl="0" marL="0" rtl="0" algn="l">
                        <a:spcBef>
                          <a:spcPts val="0"/>
                        </a:spcBef>
                        <a:spcAft>
                          <a:spcPts val="0"/>
                        </a:spcAft>
                        <a:buNone/>
                      </a:pPr>
                      <a:r>
                        <a:rPr lang="en"/>
                        <a:t>0.5</a:t>
                      </a:r>
                      <a:endParaRPr/>
                    </a:p>
                  </a:txBody>
                  <a:tcPr marT="91425" marB="91425" marR="91425" marL="91425"/>
                </a:tc>
              </a:tr>
              <a:tr h="349250">
                <a:tc>
                  <a:txBody>
                    <a:bodyPr/>
                    <a:lstStyle/>
                    <a:p>
                      <a:pPr indent="0" lvl="0" marL="0" rtl="0" algn="l">
                        <a:spcBef>
                          <a:spcPts val="0"/>
                        </a:spcBef>
                        <a:spcAft>
                          <a:spcPts val="0"/>
                        </a:spcAft>
                        <a:buNone/>
                      </a:pPr>
                      <a:r>
                        <a:rPr lang="en"/>
                        <a:t>EBF1</a:t>
                      </a:r>
                      <a:endParaRPr/>
                    </a:p>
                  </a:txBody>
                  <a:tcPr marT="91425" marB="91425" marR="91425" marL="91425"/>
                </a:tc>
                <a:tc>
                  <a:txBody>
                    <a:bodyPr/>
                    <a:lstStyle/>
                    <a:p>
                      <a:pPr indent="0" lvl="0" marL="0" rtl="0" algn="l">
                        <a:spcBef>
                          <a:spcPts val="0"/>
                        </a:spcBef>
                        <a:spcAft>
                          <a:spcPts val="0"/>
                        </a:spcAft>
                        <a:buNone/>
                      </a:pPr>
                      <a:r>
                        <a:rPr lang="en"/>
                        <a:t>0.6025</a:t>
                      </a:r>
                      <a:endParaRPr/>
                    </a:p>
                  </a:txBody>
                  <a:tcPr marT="91425" marB="91425" marR="91425" marL="91425"/>
                </a:tc>
                <a:tc>
                  <a:txBody>
                    <a:bodyPr/>
                    <a:lstStyle/>
                    <a:p>
                      <a:pPr indent="0" lvl="0" marL="0" rtl="0" algn="l">
                        <a:spcBef>
                          <a:spcPts val="0"/>
                        </a:spcBef>
                        <a:spcAft>
                          <a:spcPts val="0"/>
                        </a:spcAft>
                        <a:buNone/>
                      </a:pPr>
                      <a:r>
                        <a:rPr lang="en"/>
                        <a:t>0.6475</a:t>
                      </a:r>
                      <a:endParaRPr/>
                    </a:p>
                  </a:txBody>
                  <a:tcPr marT="91425" marB="91425" marR="91425" marL="91425"/>
                </a:tc>
              </a:tr>
              <a:tr h="349250">
                <a:tc>
                  <a:txBody>
                    <a:bodyPr/>
                    <a:lstStyle/>
                    <a:p>
                      <a:pPr indent="0" lvl="0" marL="0" rtl="0" algn="l">
                        <a:spcBef>
                          <a:spcPts val="0"/>
                        </a:spcBef>
                        <a:spcAft>
                          <a:spcPts val="0"/>
                        </a:spcAft>
                        <a:buNone/>
                      </a:pPr>
                      <a:r>
                        <a:rPr lang="en"/>
                        <a:t>EGR1</a:t>
                      </a:r>
                      <a:endParaRPr/>
                    </a:p>
                  </a:txBody>
                  <a:tcPr marT="91425" marB="91425" marR="91425" marL="91425"/>
                </a:tc>
                <a:tc>
                  <a:txBody>
                    <a:bodyPr/>
                    <a:lstStyle/>
                    <a:p>
                      <a:pPr indent="0" lvl="0" marL="0" rtl="0" algn="l">
                        <a:spcBef>
                          <a:spcPts val="0"/>
                        </a:spcBef>
                        <a:spcAft>
                          <a:spcPts val="0"/>
                        </a:spcAft>
                        <a:buNone/>
                      </a:pPr>
                      <a:r>
                        <a:rPr lang="en"/>
                        <a:t>0.62</a:t>
                      </a:r>
                      <a:endParaRPr/>
                    </a:p>
                  </a:txBody>
                  <a:tcPr marT="91425" marB="91425" marR="91425" marL="91425"/>
                </a:tc>
                <a:tc>
                  <a:txBody>
                    <a:bodyPr/>
                    <a:lstStyle/>
                    <a:p>
                      <a:pPr indent="0" lvl="0" marL="0" rtl="0" algn="l">
                        <a:spcBef>
                          <a:spcPts val="0"/>
                        </a:spcBef>
                        <a:spcAft>
                          <a:spcPts val="0"/>
                        </a:spcAft>
                        <a:buNone/>
                      </a:pPr>
                      <a:r>
                        <a:rPr lang="en"/>
                        <a:t>0.7425</a:t>
                      </a:r>
                      <a:endParaRPr/>
                    </a:p>
                  </a:txBody>
                  <a:tcPr marT="91425" marB="91425" marR="91425" marL="91425"/>
                </a:tc>
              </a:tr>
              <a:tr h="349250">
                <a:tc>
                  <a:txBody>
                    <a:bodyPr/>
                    <a:lstStyle/>
                    <a:p>
                      <a:pPr indent="0" lvl="0" marL="0" rtl="0" algn="l">
                        <a:spcBef>
                          <a:spcPts val="0"/>
                        </a:spcBef>
                        <a:spcAft>
                          <a:spcPts val="0"/>
                        </a:spcAft>
                        <a:buNone/>
                      </a:pPr>
                      <a:r>
                        <a:rPr lang="en"/>
                        <a:t>ELF1</a:t>
                      </a:r>
                      <a:endParaRPr/>
                    </a:p>
                  </a:txBody>
                  <a:tcPr marT="91425" marB="91425" marR="91425" marL="91425"/>
                </a:tc>
                <a:tc>
                  <a:txBody>
                    <a:bodyPr/>
                    <a:lstStyle/>
                    <a:p>
                      <a:pPr indent="0" lvl="0" marL="0" rtl="0" algn="l">
                        <a:spcBef>
                          <a:spcPts val="0"/>
                        </a:spcBef>
                        <a:spcAft>
                          <a:spcPts val="0"/>
                        </a:spcAft>
                        <a:buNone/>
                      </a:pPr>
                      <a:r>
                        <a:rPr lang="en"/>
                        <a:t>0.6575</a:t>
                      </a:r>
                      <a:endParaRPr/>
                    </a:p>
                  </a:txBody>
                  <a:tcPr marT="91425" marB="91425" marR="91425" marL="91425"/>
                </a:tc>
                <a:tc>
                  <a:txBody>
                    <a:bodyPr/>
                    <a:lstStyle/>
                    <a:p>
                      <a:pPr indent="0" lvl="0" marL="0" rtl="0" algn="l">
                        <a:spcBef>
                          <a:spcPts val="0"/>
                        </a:spcBef>
                        <a:spcAft>
                          <a:spcPts val="0"/>
                        </a:spcAft>
                        <a:buNone/>
                      </a:pPr>
                      <a:r>
                        <a:rPr lang="en"/>
                        <a:t>0.745</a:t>
                      </a:r>
                      <a:endParaRPr/>
                    </a:p>
                  </a:txBody>
                  <a:tcPr marT="91425" marB="91425" marR="91425" marL="91425"/>
                </a:tc>
              </a:tr>
              <a:tr h="349250">
                <a:tc>
                  <a:txBody>
                    <a:bodyPr/>
                    <a:lstStyle/>
                    <a:p>
                      <a:pPr indent="0" lvl="0" marL="0" rtl="0" algn="l">
                        <a:spcBef>
                          <a:spcPts val="0"/>
                        </a:spcBef>
                        <a:spcAft>
                          <a:spcPts val="0"/>
                        </a:spcAft>
                        <a:buNone/>
                      </a:pPr>
                      <a:r>
                        <a:rPr lang="en"/>
                        <a:t>IKZF1</a:t>
                      </a:r>
                      <a:endParaRPr/>
                    </a:p>
                  </a:txBody>
                  <a:tcPr marT="91425" marB="91425" marR="91425" marL="91425"/>
                </a:tc>
                <a:tc>
                  <a:txBody>
                    <a:bodyPr/>
                    <a:lstStyle/>
                    <a:p>
                      <a:pPr indent="0" lvl="0" marL="0" rtl="0" algn="l">
                        <a:spcBef>
                          <a:spcPts val="0"/>
                        </a:spcBef>
                        <a:spcAft>
                          <a:spcPts val="0"/>
                        </a:spcAft>
                        <a:buNone/>
                      </a:pPr>
                      <a:r>
                        <a:rPr lang="en"/>
                        <a:t>0.4975</a:t>
                      </a:r>
                      <a:endParaRPr/>
                    </a:p>
                  </a:txBody>
                  <a:tcPr marT="91425" marB="91425" marR="91425" marL="91425"/>
                </a:tc>
                <a:tc>
                  <a:txBody>
                    <a:bodyPr/>
                    <a:lstStyle/>
                    <a:p>
                      <a:pPr indent="0" lvl="0" marL="0" rtl="0" algn="l">
                        <a:spcBef>
                          <a:spcPts val="0"/>
                        </a:spcBef>
                        <a:spcAft>
                          <a:spcPts val="0"/>
                        </a:spcAft>
                        <a:buNone/>
                      </a:pPr>
                      <a:r>
                        <a:rPr lang="en"/>
                        <a:t>0.50</a:t>
                      </a:r>
                      <a:endParaRPr/>
                    </a:p>
                  </a:txBody>
                  <a:tcPr marT="91425" marB="91425" marR="91425" marL="91425"/>
                </a:tc>
              </a:tr>
              <a:tr h="349250">
                <a:tc>
                  <a:txBody>
                    <a:bodyPr/>
                    <a:lstStyle/>
                    <a:p>
                      <a:pPr indent="0" lvl="0" marL="0" rtl="0" algn="l">
                        <a:spcBef>
                          <a:spcPts val="0"/>
                        </a:spcBef>
                        <a:spcAft>
                          <a:spcPts val="0"/>
                        </a:spcAft>
                        <a:buNone/>
                      </a:pPr>
                      <a:r>
                        <a:rPr lang="en"/>
                        <a:t>MAX</a:t>
                      </a:r>
                      <a:endParaRPr/>
                    </a:p>
                  </a:txBody>
                  <a:tcPr marT="91425" marB="91425" marR="91425" marL="91425"/>
                </a:tc>
                <a:tc>
                  <a:txBody>
                    <a:bodyPr/>
                    <a:lstStyle/>
                    <a:p>
                      <a:pPr indent="0" lvl="0" marL="0" rtl="0" algn="l">
                        <a:spcBef>
                          <a:spcPts val="0"/>
                        </a:spcBef>
                        <a:spcAft>
                          <a:spcPts val="0"/>
                        </a:spcAft>
                        <a:buNone/>
                      </a:pPr>
                      <a:r>
                        <a:rPr lang="en"/>
                        <a:t>0.7</a:t>
                      </a:r>
                      <a:endParaRPr/>
                    </a:p>
                  </a:txBody>
                  <a:tcPr marT="91425" marB="91425" marR="91425" marL="91425"/>
                </a:tc>
                <a:tc>
                  <a:txBody>
                    <a:bodyPr/>
                    <a:lstStyle/>
                    <a:p>
                      <a:pPr indent="0" lvl="0" marL="0" rtl="0" algn="l">
                        <a:spcBef>
                          <a:spcPts val="0"/>
                        </a:spcBef>
                        <a:spcAft>
                          <a:spcPts val="0"/>
                        </a:spcAft>
                        <a:buNone/>
                      </a:pPr>
                      <a:r>
                        <a:rPr lang="en"/>
                        <a:t>0.7275</a:t>
                      </a:r>
                      <a:endParaRPr/>
                    </a:p>
                  </a:txBody>
                  <a:tcPr marT="91425" marB="91425" marR="91425" marL="91425"/>
                </a:tc>
              </a:tr>
              <a:tr h="349250">
                <a:tc>
                  <a:txBody>
                    <a:bodyPr/>
                    <a:lstStyle/>
                    <a:p>
                      <a:pPr indent="0" lvl="0" marL="0" rtl="0" algn="l">
                        <a:spcBef>
                          <a:spcPts val="0"/>
                        </a:spcBef>
                        <a:spcAft>
                          <a:spcPts val="0"/>
                        </a:spcAft>
                        <a:buNone/>
                      </a:pPr>
                      <a:r>
                        <a:rPr lang="en"/>
                        <a:t>MEF2A</a:t>
                      </a:r>
                      <a:endParaRPr/>
                    </a:p>
                  </a:txBody>
                  <a:tcPr marT="91425" marB="91425" marR="91425" marL="91425"/>
                </a:tc>
                <a:tc>
                  <a:txBody>
                    <a:bodyPr/>
                    <a:lstStyle/>
                    <a:p>
                      <a:pPr indent="0" lvl="0" marL="0" rtl="0" algn="l">
                        <a:spcBef>
                          <a:spcPts val="0"/>
                        </a:spcBef>
                        <a:spcAft>
                          <a:spcPts val="0"/>
                        </a:spcAft>
                        <a:buNone/>
                      </a:pPr>
                      <a:r>
                        <a:rPr lang="en"/>
                        <a:t>0.6025</a:t>
                      </a:r>
                      <a:endParaRPr/>
                    </a:p>
                  </a:txBody>
                  <a:tcPr marT="91425" marB="91425" marR="91425" marL="91425"/>
                </a:tc>
                <a:tc>
                  <a:txBody>
                    <a:bodyPr/>
                    <a:lstStyle/>
                    <a:p>
                      <a:pPr indent="0" lvl="0" marL="0" rtl="0" algn="l">
                        <a:spcBef>
                          <a:spcPts val="0"/>
                        </a:spcBef>
                        <a:spcAft>
                          <a:spcPts val="0"/>
                        </a:spcAft>
                        <a:buNone/>
                      </a:pPr>
                      <a:r>
                        <a:rPr lang="en"/>
                        <a:t>0.6525</a:t>
                      </a:r>
                      <a:endParaRPr/>
                    </a:p>
                  </a:txBody>
                  <a:tcPr marT="91425" marB="91425" marR="91425" marL="91425"/>
                </a:tc>
              </a:tr>
              <a:tr h="349250">
                <a:tc>
                  <a:txBody>
                    <a:bodyPr/>
                    <a:lstStyle/>
                    <a:p>
                      <a:pPr indent="0" lvl="0" marL="0" rtl="0" algn="l">
                        <a:spcBef>
                          <a:spcPts val="0"/>
                        </a:spcBef>
                        <a:spcAft>
                          <a:spcPts val="0"/>
                        </a:spcAft>
                        <a:buNone/>
                      </a:pPr>
                      <a:r>
                        <a:rPr lang="en"/>
                        <a:t>MXI1</a:t>
                      </a:r>
                      <a:endParaRPr/>
                    </a:p>
                  </a:txBody>
                  <a:tcPr marT="91425" marB="91425" marR="91425" marL="91425"/>
                </a:tc>
                <a:tc>
                  <a:txBody>
                    <a:bodyPr/>
                    <a:lstStyle/>
                    <a:p>
                      <a:pPr indent="0" lvl="0" marL="0" rtl="0" algn="l">
                        <a:spcBef>
                          <a:spcPts val="0"/>
                        </a:spcBef>
                        <a:spcAft>
                          <a:spcPts val="0"/>
                        </a:spcAft>
                        <a:buNone/>
                      </a:pPr>
                      <a:r>
                        <a:rPr lang="en"/>
                        <a:t>0.64</a:t>
                      </a:r>
                      <a:endParaRPr/>
                    </a:p>
                  </a:txBody>
                  <a:tcPr marT="91425" marB="91425" marR="91425" marL="91425"/>
                </a:tc>
                <a:tc>
                  <a:txBody>
                    <a:bodyPr/>
                    <a:lstStyle/>
                    <a:p>
                      <a:pPr indent="0" lvl="0" marL="0" rtl="0" algn="l">
                        <a:spcBef>
                          <a:spcPts val="0"/>
                        </a:spcBef>
                        <a:spcAft>
                          <a:spcPts val="0"/>
                        </a:spcAft>
                        <a:buNone/>
                      </a:pPr>
                      <a:r>
                        <a:rPr lang="en"/>
                        <a:t>0.6525</a:t>
                      </a:r>
                      <a:endParaRPr/>
                    </a:p>
                  </a:txBody>
                  <a:tcPr marT="91425" marB="91425" marR="91425" marL="91425"/>
                </a:tc>
              </a:tr>
              <a:tr h="349250">
                <a:tc>
                  <a:txBody>
                    <a:bodyPr/>
                    <a:lstStyle/>
                    <a:p>
                      <a:pPr indent="0" lvl="0" marL="0" rtl="0" algn="l">
                        <a:spcBef>
                          <a:spcPts val="0"/>
                        </a:spcBef>
                        <a:spcAft>
                          <a:spcPts val="0"/>
                        </a:spcAft>
                        <a:buNone/>
                      </a:pPr>
                      <a:r>
                        <a:rPr lang="en"/>
                        <a:t>NFATC1</a:t>
                      </a:r>
                      <a:endParaRPr/>
                    </a:p>
                  </a:txBody>
                  <a:tcPr marT="91425" marB="91425" marR="91425" marL="91425"/>
                </a:tc>
                <a:tc>
                  <a:txBody>
                    <a:bodyPr/>
                    <a:lstStyle/>
                    <a:p>
                      <a:pPr indent="0" lvl="0" marL="0" rtl="0" algn="l">
                        <a:spcBef>
                          <a:spcPts val="0"/>
                        </a:spcBef>
                        <a:spcAft>
                          <a:spcPts val="0"/>
                        </a:spcAft>
                        <a:buNone/>
                      </a:pPr>
                      <a:r>
                        <a:rPr lang="en"/>
                        <a:t>0.555</a:t>
                      </a:r>
                      <a:endParaRPr/>
                    </a:p>
                  </a:txBody>
                  <a:tcPr marT="91425" marB="91425" marR="91425" marL="91425"/>
                </a:tc>
                <a:tc>
                  <a:txBody>
                    <a:bodyPr/>
                    <a:lstStyle/>
                    <a:p>
                      <a:pPr indent="0" lvl="0" marL="0" rtl="0" algn="l">
                        <a:spcBef>
                          <a:spcPts val="0"/>
                        </a:spcBef>
                        <a:spcAft>
                          <a:spcPts val="0"/>
                        </a:spcAft>
                        <a:buNone/>
                      </a:pPr>
                      <a:r>
                        <a:rPr lang="en"/>
                        <a:t>0.645</a:t>
                      </a:r>
                      <a:endParaRPr/>
                    </a:p>
                  </a:txBody>
                  <a:tcPr marT="91425" marB="91425" marR="91425" marL="91425"/>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graphicFrame>
        <p:nvGraphicFramePr>
          <p:cNvPr id="234" name="Google Shape;234;g10885b656ea_0_12"/>
          <p:cNvGraphicFramePr/>
          <p:nvPr/>
        </p:nvGraphicFramePr>
        <p:xfrm>
          <a:off x="952500" y="0"/>
          <a:ext cx="3000000" cy="3000000"/>
        </p:xfrm>
        <a:graphic>
          <a:graphicData uri="http://schemas.openxmlformats.org/drawingml/2006/table">
            <a:tbl>
              <a:tblPr>
                <a:noFill/>
                <a:tableStyleId>{5F4B4417-006A-4065-90B3-7CDA6EF1C74C}</a:tableStyleId>
              </a:tblPr>
              <a:tblGrid>
                <a:gridCol w="2413000"/>
                <a:gridCol w="2413000"/>
                <a:gridCol w="2413000"/>
              </a:tblGrid>
              <a:tr h="381000">
                <a:tc>
                  <a:txBody>
                    <a:bodyPr/>
                    <a:lstStyle/>
                    <a:p>
                      <a:pPr indent="0" lvl="0" marL="0" rtl="0" algn="l">
                        <a:spcBef>
                          <a:spcPts val="0"/>
                        </a:spcBef>
                        <a:spcAft>
                          <a:spcPts val="0"/>
                        </a:spcAft>
                        <a:buNone/>
                      </a:pPr>
                      <a:r>
                        <a:rPr lang="en"/>
                        <a:t>NFIC</a:t>
                      </a:r>
                      <a:endParaRPr/>
                    </a:p>
                  </a:txBody>
                  <a:tcPr marT="91425" marB="91425" marR="91425" marL="91425"/>
                </a:tc>
                <a:tc>
                  <a:txBody>
                    <a:bodyPr/>
                    <a:lstStyle/>
                    <a:p>
                      <a:pPr indent="0" lvl="0" marL="0" rtl="0" algn="l">
                        <a:spcBef>
                          <a:spcPts val="0"/>
                        </a:spcBef>
                        <a:spcAft>
                          <a:spcPts val="0"/>
                        </a:spcAft>
                        <a:buNone/>
                      </a:pPr>
                      <a:r>
                        <a:rPr lang="en"/>
                        <a:t>0.649</a:t>
                      </a:r>
                      <a:endParaRPr/>
                    </a:p>
                  </a:txBody>
                  <a:tcPr marT="91425" marB="91425" marR="91425" marL="91425"/>
                </a:tc>
                <a:tc>
                  <a:txBody>
                    <a:bodyPr/>
                    <a:lstStyle/>
                    <a:p>
                      <a:pPr indent="0" lvl="0" marL="0" rtl="0" algn="l">
                        <a:spcBef>
                          <a:spcPts val="0"/>
                        </a:spcBef>
                        <a:spcAft>
                          <a:spcPts val="0"/>
                        </a:spcAft>
                        <a:buNone/>
                      </a:pPr>
                      <a:r>
                        <a:rPr lang="en"/>
                        <a:t>0.606</a:t>
                      </a:r>
                      <a:endParaRPr/>
                    </a:p>
                  </a:txBody>
                  <a:tcPr marT="91425" marB="91425" marR="91425" marL="91425"/>
                </a:tc>
              </a:tr>
              <a:tr h="381000">
                <a:tc>
                  <a:txBody>
                    <a:bodyPr/>
                    <a:lstStyle/>
                    <a:p>
                      <a:pPr indent="0" lvl="0" marL="0" rtl="0" algn="l">
                        <a:spcBef>
                          <a:spcPts val="0"/>
                        </a:spcBef>
                        <a:spcAft>
                          <a:spcPts val="0"/>
                        </a:spcAft>
                        <a:buNone/>
                      </a:pPr>
                      <a:r>
                        <a:rPr lang="en"/>
                        <a:t>NFYB</a:t>
                      </a:r>
                      <a:endParaRPr/>
                    </a:p>
                  </a:txBody>
                  <a:tcPr marT="91425" marB="91425" marR="91425" marL="91425"/>
                </a:tc>
                <a:tc>
                  <a:txBody>
                    <a:bodyPr/>
                    <a:lstStyle/>
                    <a:p>
                      <a:pPr indent="0" lvl="0" marL="0" rtl="0" algn="l">
                        <a:spcBef>
                          <a:spcPts val="0"/>
                        </a:spcBef>
                        <a:spcAft>
                          <a:spcPts val="0"/>
                        </a:spcAft>
                        <a:buNone/>
                      </a:pPr>
                      <a:r>
                        <a:rPr lang="en"/>
                        <a:t>0.565</a:t>
                      </a:r>
                      <a:endParaRPr/>
                    </a:p>
                  </a:txBody>
                  <a:tcPr marT="91425" marB="91425" marR="91425" marL="91425"/>
                </a:tc>
                <a:tc>
                  <a:txBody>
                    <a:bodyPr/>
                    <a:lstStyle/>
                    <a:p>
                      <a:pPr indent="0" lvl="0" marL="0" rtl="0" algn="l">
                        <a:spcBef>
                          <a:spcPts val="0"/>
                        </a:spcBef>
                        <a:spcAft>
                          <a:spcPts val="0"/>
                        </a:spcAft>
                        <a:buNone/>
                      </a:pPr>
                      <a:r>
                        <a:rPr lang="en"/>
                        <a:t>0.605</a:t>
                      </a:r>
                      <a:endParaRPr/>
                    </a:p>
                  </a:txBody>
                  <a:tcPr marT="91425" marB="91425" marR="91425" marL="91425"/>
                </a:tc>
              </a:tr>
              <a:tr h="381000">
                <a:tc>
                  <a:txBody>
                    <a:bodyPr/>
                    <a:lstStyle/>
                    <a:p>
                      <a:pPr indent="0" lvl="0" marL="0" rtl="0" algn="l">
                        <a:spcBef>
                          <a:spcPts val="0"/>
                        </a:spcBef>
                        <a:spcAft>
                          <a:spcPts val="0"/>
                        </a:spcAft>
                        <a:buNone/>
                      </a:pPr>
                      <a:r>
                        <a:rPr lang="en"/>
                        <a:t>PAX5</a:t>
                      </a:r>
                      <a:endParaRPr/>
                    </a:p>
                  </a:txBody>
                  <a:tcPr marT="91425" marB="91425" marR="91425" marL="91425"/>
                </a:tc>
                <a:tc>
                  <a:txBody>
                    <a:bodyPr/>
                    <a:lstStyle/>
                    <a:p>
                      <a:pPr indent="0" lvl="0" marL="0" rtl="0" algn="l">
                        <a:spcBef>
                          <a:spcPts val="0"/>
                        </a:spcBef>
                        <a:spcAft>
                          <a:spcPts val="0"/>
                        </a:spcAft>
                        <a:buNone/>
                      </a:pPr>
                      <a:r>
                        <a:rPr lang="en"/>
                        <a:t>0.5</a:t>
                      </a:r>
                      <a:endParaRPr/>
                    </a:p>
                  </a:txBody>
                  <a:tcPr marT="91425" marB="91425" marR="91425" marL="91425"/>
                </a:tc>
                <a:tc>
                  <a:txBody>
                    <a:bodyPr/>
                    <a:lstStyle/>
                    <a:p>
                      <a:pPr indent="0" lvl="0" marL="0" rtl="0" algn="l">
                        <a:spcBef>
                          <a:spcPts val="0"/>
                        </a:spcBef>
                        <a:spcAft>
                          <a:spcPts val="0"/>
                        </a:spcAft>
                        <a:buNone/>
                      </a:pPr>
                      <a:r>
                        <a:rPr lang="en"/>
                        <a:t>0.5325</a:t>
                      </a:r>
                      <a:endParaRPr/>
                    </a:p>
                  </a:txBody>
                  <a:tcPr marT="91425" marB="91425" marR="91425" marL="91425"/>
                </a:tc>
              </a:tr>
              <a:tr h="381000">
                <a:tc>
                  <a:txBody>
                    <a:bodyPr/>
                    <a:lstStyle/>
                    <a:p>
                      <a:pPr indent="0" lvl="0" marL="0" rtl="0" algn="l">
                        <a:spcBef>
                          <a:spcPts val="0"/>
                        </a:spcBef>
                        <a:spcAft>
                          <a:spcPts val="0"/>
                        </a:spcAft>
                        <a:buNone/>
                      </a:pPr>
                      <a:r>
                        <a:rPr lang="en"/>
                        <a:t>RELA</a:t>
                      </a:r>
                      <a:endParaRPr/>
                    </a:p>
                  </a:txBody>
                  <a:tcPr marT="91425" marB="91425" marR="91425" marL="91425"/>
                </a:tc>
                <a:tc>
                  <a:txBody>
                    <a:bodyPr/>
                    <a:lstStyle/>
                    <a:p>
                      <a:pPr indent="0" lvl="0" marL="0" rtl="0" algn="l">
                        <a:spcBef>
                          <a:spcPts val="0"/>
                        </a:spcBef>
                        <a:spcAft>
                          <a:spcPts val="0"/>
                        </a:spcAft>
                        <a:buNone/>
                      </a:pPr>
                      <a:r>
                        <a:rPr lang="en"/>
                        <a:t>0.5</a:t>
                      </a:r>
                      <a:endParaRPr/>
                    </a:p>
                  </a:txBody>
                  <a:tcPr marT="91425" marB="91425" marR="91425" marL="91425"/>
                </a:tc>
                <a:tc>
                  <a:txBody>
                    <a:bodyPr/>
                    <a:lstStyle/>
                    <a:p>
                      <a:pPr indent="0" lvl="0" marL="0" rtl="0" algn="l">
                        <a:spcBef>
                          <a:spcPts val="0"/>
                        </a:spcBef>
                        <a:spcAft>
                          <a:spcPts val="0"/>
                        </a:spcAft>
                        <a:buNone/>
                      </a:pPr>
                      <a:r>
                        <a:rPr lang="en"/>
                        <a:t>0.5025</a:t>
                      </a:r>
                      <a:endParaRPr/>
                    </a:p>
                  </a:txBody>
                  <a:tcPr marT="91425" marB="91425" marR="91425" marL="91425"/>
                </a:tc>
              </a:tr>
              <a:tr h="381000">
                <a:tc>
                  <a:txBody>
                    <a:bodyPr/>
                    <a:lstStyle/>
                    <a:p>
                      <a:pPr indent="0" lvl="0" marL="0" rtl="0" algn="l">
                        <a:spcBef>
                          <a:spcPts val="0"/>
                        </a:spcBef>
                        <a:spcAft>
                          <a:spcPts val="0"/>
                        </a:spcAft>
                        <a:buNone/>
                      </a:pPr>
                      <a:r>
                        <a:rPr lang="en"/>
                        <a:t>REST</a:t>
                      </a:r>
                      <a:endParaRPr/>
                    </a:p>
                  </a:txBody>
                  <a:tcPr marT="91425" marB="91425" marR="91425" marL="91425"/>
                </a:tc>
                <a:tc>
                  <a:txBody>
                    <a:bodyPr/>
                    <a:lstStyle/>
                    <a:p>
                      <a:pPr indent="0" lvl="0" marL="0" rtl="0" algn="l">
                        <a:spcBef>
                          <a:spcPts val="0"/>
                        </a:spcBef>
                        <a:spcAft>
                          <a:spcPts val="0"/>
                        </a:spcAft>
                        <a:buNone/>
                      </a:pPr>
                      <a:r>
                        <a:rPr lang="en"/>
                        <a:t>0.5225</a:t>
                      </a:r>
                      <a:endParaRPr/>
                    </a:p>
                  </a:txBody>
                  <a:tcPr marT="91425" marB="91425" marR="91425" marL="91425"/>
                </a:tc>
                <a:tc>
                  <a:txBody>
                    <a:bodyPr/>
                    <a:lstStyle/>
                    <a:p>
                      <a:pPr indent="0" lvl="0" marL="0" rtl="0" algn="l">
                        <a:spcBef>
                          <a:spcPts val="0"/>
                        </a:spcBef>
                        <a:spcAft>
                          <a:spcPts val="0"/>
                        </a:spcAft>
                        <a:buNone/>
                      </a:pPr>
                      <a:r>
                        <a:rPr lang="en"/>
                        <a:t>0.5375</a:t>
                      </a:r>
                      <a:endParaRPr/>
                    </a:p>
                  </a:txBody>
                  <a:tcPr marT="91425" marB="91425" marR="91425" marL="91425"/>
                </a:tc>
              </a:tr>
              <a:tr h="381000">
                <a:tc>
                  <a:txBody>
                    <a:bodyPr/>
                    <a:lstStyle/>
                    <a:p>
                      <a:pPr indent="0" lvl="0" marL="0" rtl="0" algn="l">
                        <a:spcBef>
                          <a:spcPts val="0"/>
                        </a:spcBef>
                        <a:spcAft>
                          <a:spcPts val="0"/>
                        </a:spcAft>
                        <a:buNone/>
                      </a:pPr>
                      <a:r>
                        <a:rPr lang="en"/>
                        <a:t>RUNX3</a:t>
                      </a:r>
                      <a:endParaRPr/>
                    </a:p>
                  </a:txBody>
                  <a:tcPr marT="91425" marB="91425" marR="91425" marL="91425"/>
                </a:tc>
                <a:tc>
                  <a:txBody>
                    <a:bodyPr/>
                    <a:lstStyle/>
                    <a:p>
                      <a:pPr indent="0" lvl="0" marL="0" rtl="0" algn="l">
                        <a:spcBef>
                          <a:spcPts val="0"/>
                        </a:spcBef>
                        <a:spcAft>
                          <a:spcPts val="0"/>
                        </a:spcAft>
                        <a:buNone/>
                      </a:pPr>
                      <a:r>
                        <a:rPr lang="en"/>
                        <a:t>0.6</a:t>
                      </a:r>
                      <a:endParaRPr/>
                    </a:p>
                  </a:txBody>
                  <a:tcPr marT="91425" marB="91425" marR="91425" marL="91425"/>
                </a:tc>
                <a:tc>
                  <a:txBody>
                    <a:bodyPr/>
                    <a:lstStyle/>
                    <a:p>
                      <a:pPr indent="0" lvl="0" marL="0" rtl="0" algn="l">
                        <a:spcBef>
                          <a:spcPts val="0"/>
                        </a:spcBef>
                        <a:spcAft>
                          <a:spcPts val="0"/>
                        </a:spcAft>
                        <a:buNone/>
                      </a:pPr>
                      <a:r>
                        <a:rPr lang="en"/>
                        <a:t>0.6</a:t>
                      </a:r>
                      <a:endParaRPr/>
                    </a:p>
                  </a:txBody>
                  <a:tcPr marT="91425" marB="91425" marR="91425" marL="91425"/>
                </a:tc>
              </a:tr>
              <a:tr h="381000">
                <a:tc>
                  <a:txBody>
                    <a:bodyPr/>
                    <a:lstStyle/>
                    <a:p>
                      <a:pPr indent="0" lvl="0" marL="0" rtl="0" algn="l">
                        <a:spcBef>
                          <a:spcPts val="0"/>
                        </a:spcBef>
                        <a:spcAft>
                          <a:spcPts val="0"/>
                        </a:spcAft>
                        <a:buNone/>
                      </a:pPr>
                      <a:r>
                        <a:rPr lang="en"/>
                        <a:t>SIN3A</a:t>
                      </a:r>
                      <a:endParaRPr/>
                    </a:p>
                  </a:txBody>
                  <a:tcPr marT="91425" marB="91425" marR="91425" marL="91425"/>
                </a:tc>
                <a:tc>
                  <a:txBody>
                    <a:bodyPr/>
                    <a:lstStyle/>
                    <a:p>
                      <a:pPr indent="0" lvl="0" marL="0" rtl="0" algn="l">
                        <a:spcBef>
                          <a:spcPts val="0"/>
                        </a:spcBef>
                        <a:spcAft>
                          <a:spcPts val="0"/>
                        </a:spcAft>
                        <a:buNone/>
                      </a:pPr>
                      <a:r>
                        <a:rPr lang="en"/>
                        <a:t>0.69</a:t>
                      </a:r>
                      <a:endParaRPr/>
                    </a:p>
                  </a:txBody>
                  <a:tcPr marT="91425" marB="91425" marR="91425" marL="91425"/>
                </a:tc>
                <a:tc>
                  <a:txBody>
                    <a:bodyPr/>
                    <a:lstStyle/>
                    <a:p>
                      <a:pPr indent="0" lvl="0" marL="0" rtl="0" algn="l">
                        <a:spcBef>
                          <a:spcPts val="0"/>
                        </a:spcBef>
                        <a:spcAft>
                          <a:spcPts val="0"/>
                        </a:spcAft>
                        <a:buNone/>
                      </a:pPr>
                      <a:r>
                        <a:rPr lang="en"/>
                        <a:t>0.7025</a:t>
                      </a:r>
                      <a:endParaRPr/>
                    </a:p>
                  </a:txBody>
                  <a:tcPr marT="91425" marB="91425" marR="91425" marL="91425"/>
                </a:tc>
              </a:tr>
              <a:tr h="381000">
                <a:tc>
                  <a:txBody>
                    <a:bodyPr/>
                    <a:lstStyle/>
                    <a:p>
                      <a:pPr indent="0" lvl="0" marL="0" rtl="0" algn="l">
                        <a:spcBef>
                          <a:spcPts val="0"/>
                        </a:spcBef>
                        <a:spcAft>
                          <a:spcPts val="0"/>
                        </a:spcAft>
                        <a:buNone/>
                      </a:pPr>
                      <a:r>
                        <a:rPr lang="en"/>
                        <a:t>SPI1</a:t>
                      </a:r>
                      <a:endParaRPr/>
                    </a:p>
                  </a:txBody>
                  <a:tcPr marT="91425" marB="91425" marR="91425" marL="91425"/>
                </a:tc>
                <a:tc>
                  <a:txBody>
                    <a:bodyPr/>
                    <a:lstStyle/>
                    <a:p>
                      <a:pPr indent="0" lvl="0" marL="0" rtl="0" algn="l">
                        <a:spcBef>
                          <a:spcPts val="0"/>
                        </a:spcBef>
                        <a:spcAft>
                          <a:spcPts val="0"/>
                        </a:spcAft>
                        <a:buNone/>
                      </a:pPr>
                      <a:r>
                        <a:rPr lang="en"/>
                        <a:t>0.56</a:t>
                      </a:r>
                      <a:endParaRPr/>
                    </a:p>
                  </a:txBody>
                  <a:tcPr marT="91425" marB="91425" marR="91425" marL="91425"/>
                </a:tc>
                <a:tc>
                  <a:txBody>
                    <a:bodyPr/>
                    <a:lstStyle/>
                    <a:p>
                      <a:pPr indent="0" lvl="0" marL="0" rtl="0" algn="l">
                        <a:spcBef>
                          <a:spcPts val="0"/>
                        </a:spcBef>
                        <a:spcAft>
                          <a:spcPts val="0"/>
                        </a:spcAft>
                        <a:buNone/>
                      </a:pPr>
                      <a:r>
                        <a:rPr lang="en"/>
                        <a:t>0.59</a:t>
                      </a:r>
                      <a:endParaRPr/>
                    </a:p>
                  </a:txBody>
                  <a:tcPr marT="91425" marB="91425" marR="91425" marL="91425"/>
                </a:tc>
              </a:tr>
              <a:tr h="381000">
                <a:tc>
                  <a:txBody>
                    <a:bodyPr/>
                    <a:lstStyle/>
                    <a:p>
                      <a:pPr indent="0" lvl="0" marL="0" rtl="0" algn="l">
                        <a:spcBef>
                          <a:spcPts val="0"/>
                        </a:spcBef>
                        <a:spcAft>
                          <a:spcPts val="0"/>
                        </a:spcAft>
                        <a:buNone/>
                      </a:pPr>
                      <a:r>
                        <a:rPr lang="en"/>
                        <a:t>TCF12</a:t>
                      </a:r>
                      <a:endParaRPr/>
                    </a:p>
                  </a:txBody>
                  <a:tcPr marT="91425" marB="91425" marR="91425" marL="91425"/>
                </a:tc>
                <a:tc>
                  <a:txBody>
                    <a:bodyPr/>
                    <a:lstStyle/>
                    <a:p>
                      <a:pPr indent="0" lvl="0" marL="0" rtl="0" algn="l">
                        <a:spcBef>
                          <a:spcPts val="0"/>
                        </a:spcBef>
                        <a:spcAft>
                          <a:spcPts val="0"/>
                        </a:spcAft>
                        <a:buNone/>
                      </a:pPr>
                      <a:r>
                        <a:rPr lang="en"/>
                        <a:t>0.61</a:t>
                      </a:r>
                      <a:endParaRPr/>
                    </a:p>
                  </a:txBody>
                  <a:tcPr marT="91425" marB="91425" marR="91425" marL="91425"/>
                </a:tc>
                <a:tc>
                  <a:txBody>
                    <a:bodyPr/>
                    <a:lstStyle/>
                    <a:p>
                      <a:pPr indent="0" lvl="0" marL="0" rtl="0" algn="l">
                        <a:spcBef>
                          <a:spcPts val="0"/>
                        </a:spcBef>
                        <a:spcAft>
                          <a:spcPts val="0"/>
                        </a:spcAft>
                        <a:buNone/>
                      </a:pPr>
                      <a:r>
                        <a:rPr lang="en"/>
                        <a:t>0.61</a:t>
                      </a:r>
                      <a:endParaRPr/>
                    </a:p>
                  </a:txBody>
                  <a:tcPr marT="91425" marB="91425" marR="91425" marL="91425"/>
                </a:tc>
              </a:tr>
              <a:tr h="381000">
                <a:tc>
                  <a:txBody>
                    <a:bodyPr/>
                    <a:lstStyle/>
                    <a:p>
                      <a:pPr indent="0" lvl="0" marL="0" rtl="0" algn="l">
                        <a:spcBef>
                          <a:spcPts val="0"/>
                        </a:spcBef>
                        <a:spcAft>
                          <a:spcPts val="0"/>
                        </a:spcAft>
                        <a:buNone/>
                      </a:pPr>
                      <a:r>
                        <a:rPr lang="en"/>
                        <a:t>TCF3</a:t>
                      </a:r>
                      <a:endParaRPr/>
                    </a:p>
                  </a:txBody>
                  <a:tcPr marT="91425" marB="91425" marR="91425" marL="91425"/>
                </a:tc>
                <a:tc>
                  <a:txBody>
                    <a:bodyPr/>
                    <a:lstStyle/>
                    <a:p>
                      <a:pPr indent="0" lvl="0" marL="0" rtl="0" algn="l">
                        <a:spcBef>
                          <a:spcPts val="0"/>
                        </a:spcBef>
                        <a:spcAft>
                          <a:spcPts val="0"/>
                        </a:spcAft>
                        <a:buNone/>
                      </a:pPr>
                      <a:r>
                        <a:rPr lang="en"/>
                        <a:t>0.6</a:t>
                      </a:r>
                      <a:endParaRPr/>
                    </a:p>
                  </a:txBody>
                  <a:tcPr marT="91425" marB="91425" marR="91425" marL="91425"/>
                </a:tc>
                <a:tc>
                  <a:txBody>
                    <a:bodyPr/>
                    <a:lstStyle/>
                    <a:p>
                      <a:pPr indent="0" lvl="0" marL="0" rtl="0" algn="l">
                        <a:spcBef>
                          <a:spcPts val="0"/>
                        </a:spcBef>
                        <a:spcAft>
                          <a:spcPts val="0"/>
                        </a:spcAft>
                        <a:buNone/>
                      </a:pPr>
                      <a:r>
                        <a:rPr lang="en"/>
                        <a:t>0.6</a:t>
                      </a:r>
                      <a:endParaRPr/>
                    </a:p>
                  </a:txBody>
                  <a:tcPr marT="91425" marB="91425" marR="91425" marL="91425"/>
                </a:tc>
              </a:tr>
              <a:tr h="381000">
                <a:tc>
                  <a:txBody>
                    <a:bodyPr/>
                    <a:lstStyle/>
                    <a:p>
                      <a:pPr indent="0" lvl="0" marL="0" rtl="0" algn="l">
                        <a:spcBef>
                          <a:spcPts val="0"/>
                        </a:spcBef>
                        <a:spcAft>
                          <a:spcPts val="0"/>
                        </a:spcAft>
                        <a:buNone/>
                      </a:pPr>
                      <a:r>
                        <a:rPr lang="en"/>
                        <a:t>USF1</a:t>
                      </a:r>
                      <a:endParaRPr/>
                    </a:p>
                  </a:txBody>
                  <a:tcPr marT="91425" marB="91425" marR="91425" marL="91425"/>
                </a:tc>
                <a:tc>
                  <a:txBody>
                    <a:bodyPr/>
                    <a:lstStyle/>
                    <a:p>
                      <a:pPr indent="0" lvl="0" marL="0" rtl="0" algn="l">
                        <a:spcBef>
                          <a:spcPts val="0"/>
                        </a:spcBef>
                        <a:spcAft>
                          <a:spcPts val="0"/>
                        </a:spcAft>
                        <a:buNone/>
                      </a:pPr>
                      <a:r>
                        <a:rPr lang="en"/>
                        <a:t>0.5</a:t>
                      </a:r>
                      <a:endParaRPr/>
                    </a:p>
                  </a:txBody>
                  <a:tcPr marT="91425" marB="91425" marR="91425" marL="91425"/>
                </a:tc>
                <a:tc>
                  <a:txBody>
                    <a:bodyPr/>
                    <a:lstStyle/>
                    <a:p>
                      <a:pPr indent="0" lvl="0" marL="0" rtl="0" algn="l">
                        <a:spcBef>
                          <a:spcPts val="0"/>
                        </a:spcBef>
                        <a:spcAft>
                          <a:spcPts val="0"/>
                        </a:spcAft>
                        <a:buNone/>
                      </a:pPr>
                      <a:r>
                        <a:rPr lang="en"/>
                        <a:t>0.59</a:t>
                      </a:r>
                      <a:endParaRPr/>
                    </a:p>
                  </a:txBody>
                  <a:tcPr marT="91425" marB="91425" marR="91425" marL="9142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graphicFrame>
        <p:nvGraphicFramePr>
          <p:cNvPr id="239" name="Google Shape;239;g10885b656ea_0_33"/>
          <p:cNvGraphicFramePr/>
          <p:nvPr/>
        </p:nvGraphicFramePr>
        <p:xfrm>
          <a:off x="854000" y="505450"/>
          <a:ext cx="3000000" cy="3000000"/>
        </p:xfrm>
        <a:graphic>
          <a:graphicData uri="http://schemas.openxmlformats.org/drawingml/2006/table">
            <a:tbl>
              <a:tblPr>
                <a:noFill/>
                <a:tableStyleId>{5F4B4417-006A-4065-90B3-7CDA6EF1C74C}</a:tableStyleId>
              </a:tblPr>
              <a:tblGrid>
                <a:gridCol w="2413000"/>
                <a:gridCol w="2413000"/>
                <a:gridCol w="2413000"/>
              </a:tblGrid>
              <a:tr h="381000">
                <a:tc>
                  <a:txBody>
                    <a:bodyPr/>
                    <a:lstStyle/>
                    <a:p>
                      <a:pPr indent="0" lvl="0" marL="0" rtl="0" algn="l">
                        <a:spcBef>
                          <a:spcPts val="0"/>
                        </a:spcBef>
                        <a:spcAft>
                          <a:spcPts val="0"/>
                        </a:spcAft>
                        <a:buNone/>
                      </a:pPr>
                      <a:r>
                        <a:rPr lang="en"/>
                        <a:t>USF2</a:t>
                      </a:r>
                      <a:endParaRPr/>
                    </a:p>
                  </a:txBody>
                  <a:tcPr marT="91425" marB="91425" marR="91425" marL="91425"/>
                </a:tc>
                <a:tc>
                  <a:txBody>
                    <a:bodyPr/>
                    <a:lstStyle/>
                    <a:p>
                      <a:pPr indent="0" lvl="0" marL="0" rtl="0" algn="l">
                        <a:spcBef>
                          <a:spcPts val="0"/>
                        </a:spcBef>
                        <a:spcAft>
                          <a:spcPts val="0"/>
                        </a:spcAft>
                        <a:buNone/>
                      </a:pPr>
                      <a:r>
                        <a:rPr lang="en"/>
                        <a:t>0.4925</a:t>
                      </a:r>
                      <a:endParaRPr/>
                    </a:p>
                  </a:txBody>
                  <a:tcPr marT="91425" marB="91425" marR="91425" marL="91425"/>
                </a:tc>
                <a:tc>
                  <a:txBody>
                    <a:bodyPr/>
                    <a:lstStyle/>
                    <a:p>
                      <a:pPr indent="0" lvl="0" marL="0" rtl="0" algn="l">
                        <a:spcBef>
                          <a:spcPts val="0"/>
                        </a:spcBef>
                        <a:spcAft>
                          <a:spcPts val="0"/>
                        </a:spcAft>
                        <a:buNone/>
                      </a:pPr>
                      <a:r>
                        <a:rPr lang="en"/>
                        <a:t>0.7275</a:t>
                      </a:r>
                      <a:endParaRPr/>
                    </a:p>
                  </a:txBody>
                  <a:tcPr marT="91425" marB="91425" marR="91425" marL="91425"/>
                </a:tc>
              </a:tr>
              <a:tr h="381000">
                <a:tc>
                  <a:txBody>
                    <a:bodyPr/>
                    <a:lstStyle/>
                    <a:p>
                      <a:pPr indent="0" lvl="0" marL="0" rtl="0" algn="l">
                        <a:spcBef>
                          <a:spcPts val="0"/>
                        </a:spcBef>
                        <a:spcAft>
                          <a:spcPts val="0"/>
                        </a:spcAft>
                        <a:buNone/>
                      </a:pPr>
                      <a:r>
                        <a:rPr lang="en"/>
                        <a:t>YY1 </a:t>
                      </a:r>
                      <a:endParaRPr/>
                    </a:p>
                  </a:txBody>
                  <a:tcPr marT="91425" marB="91425" marR="91425" marL="91425"/>
                </a:tc>
                <a:tc>
                  <a:txBody>
                    <a:bodyPr/>
                    <a:lstStyle/>
                    <a:p>
                      <a:pPr indent="0" lvl="0" marL="0" rtl="0" algn="l">
                        <a:spcBef>
                          <a:spcPts val="0"/>
                        </a:spcBef>
                        <a:spcAft>
                          <a:spcPts val="0"/>
                        </a:spcAft>
                        <a:buNone/>
                      </a:pPr>
                      <a:r>
                        <a:rPr lang="en"/>
                        <a:t>0.5475</a:t>
                      </a:r>
                      <a:endParaRPr/>
                    </a:p>
                  </a:txBody>
                  <a:tcPr marT="91425" marB="91425" marR="91425" marL="91425"/>
                </a:tc>
                <a:tc>
                  <a:txBody>
                    <a:bodyPr/>
                    <a:lstStyle/>
                    <a:p>
                      <a:pPr indent="0" lvl="0" marL="0" rtl="0" algn="l">
                        <a:spcBef>
                          <a:spcPts val="0"/>
                        </a:spcBef>
                        <a:spcAft>
                          <a:spcPts val="0"/>
                        </a:spcAft>
                        <a:buNone/>
                      </a:pPr>
                      <a:r>
                        <a:rPr lang="en"/>
                        <a:t>0.6425</a:t>
                      </a:r>
                      <a:endParaRPr/>
                    </a:p>
                  </a:txBody>
                  <a:tcPr marT="91425" marB="91425" marR="91425" marL="91425"/>
                </a:tc>
              </a:tr>
              <a:tr h="381000">
                <a:tc>
                  <a:txBody>
                    <a:bodyPr/>
                    <a:lstStyle/>
                    <a:p>
                      <a:pPr indent="0" lvl="0" marL="0" rtl="0" algn="l">
                        <a:spcBef>
                          <a:spcPts val="0"/>
                        </a:spcBef>
                        <a:spcAft>
                          <a:spcPts val="0"/>
                        </a:spcAft>
                        <a:buNone/>
                      </a:pPr>
                      <a:r>
                        <a:rPr lang="en"/>
                        <a:t>ZEB1</a:t>
                      </a:r>
                      <a:endParaRPr/>
                    </a:p>
                  </a:txBody>
                  <a:tcPr marT="91425" marB="91425" marR="91425" marL="91425"/>
                </a:tc>
                <a:tc>
                  <a:txBody>
                    <a:bodyPr/>
                    <a:lstStyle/>
                    <a:p>
                      <a:pPr indent="0" lvl="0" marL="0" rtl="0" algn="l">
                        <a:spcBef>
                          <a:spcPts val="0"/>
                        </a:spcBef>
                        <a:spcAft>
                          <a:spcPts val="0"/>
                        </a:spcAft>
                        <a:buNone/>
                      </a:pPr>
                      <a:r>
                        <a:rPr lang="en"/>
                        <a:t>0.47</a:t>
                      </a:r>
                      <a:endParaRPr/>
                    </a:p>
                  </a:txBody>
                  <a:tcPr marT="91425" marB="91425" marR="91425" marL="91425"/>
                </a:tc>
                <a:tc>
                  <a:txBody>
                    <a:bodyPr/>
                    <a:lstStyle/>
                    <a:p>
                      <a:pPr indent="0" lvl="0" marL="0" rtl="0" algn="l">
                        <a:spcBef>
                          <a:spcPts val="0"/>
                        </a:spcBef>
                        <a:spcAft>
                          <a:spcPts val="0"/>
                        </a:spcAft>
                        <a:buNone/>
                      </a:pPr>
                      <a:r>
                        <a:rPr lang="en"/>
                        <a:t>0.515</a:t>
                      </a:r>
                      <a:endParaRPr/>
                    </a:p>
                  </a:txBody>
                  <a:tcPr marT="91425" marB="91425" marR="91425" marL="91425"/>
                </a:tc>
              </a:tr>
              <a:tr h="381000">
                <a:tc>
                  <a:txBody>
                    <a:bodyPr/>
                    <a:lstStyle/>
                    <a:p>
                      <a:pPr indent="0" lvl="0" marL="0" rtl="0" algn="l">
                        <a:spcBef>
                          <a:spcPts val="0"/>
                        </a:spcBef>
                        <a:spcAft>
                          <a:spcPts val="0"/>
                        </a:spcAft>
                        <a:buNone/>
                      </a:pPr>
                      <a:r>
                        <a:rPr lang="en"/>
                        <a:t>ZNF143</a:t>
                      </a:r>
                      <a:endParaRPr/>
                    </a:p>
                  </a:txBody>
                  <a:tcPr marT="91425" marB="91425" marR="91425" marL="91425"/>
                </a:tc>
                <a:tc>
                  <a:txBody>
                    <a:bodyPr/>
                    <a:lstStyle/>
                    <a:p>
                      <a:pPr indent="0" lvl="0" marL="0" rtl="0" algn="l">
                        <a:spcBef>
                          <a:spcPts val="0"/>
                        </a:spcBef>
                        <a:spcAft>
                          <a:spcPts val="0"/>
                        </a:spcAft>
                        <a:buNone/>
                      </a:pPr>
                      <a:r>
                        <a:rPr lang="en"/>
                        <a:t>0.53</a:t>
                      </a:r>
                      <a:endParaRPr/>
                    </a:p>
                  </a:txBody>
                  <a:tcPr marT="91425" marB="91425" marR="91425" marL="91425"/>
                </a:tc>
                <a:tc>
                  <a:txBody>
                    <a:bodyPr/>
                    <a:lstStyle/>
                    <a:p>
                      <a:pPr indent="0" lvl="0" marL="0" rtl="0" algn="l">
                        <a:spcBef>
                          <a:spcPts val="0"/>
                        </a:spcBef>
                        <a:spcAft>
                          <a:spcPts val="0"/>
                        </a:spcAft>
                        <a:buNone/>
                      </a:pPr>
                      <a:r>
                        <a:rPr lang="en"/>
                        <a:t>0.665</a:t>
                      </a:r>
                      <a:endParaRPr/>
                    </a:p>
                  </a:txBody>
                  <a:tcPr marT="91425" marB="91425" marR="91425" marL="91425"/>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15"/>
          <p:cNvSpPr txBox="1"/>
          <p:nvPr>
            <p:ph idx="4294967295" type="title"/>
          </p:nvPr>
        </p:nvSpPr>
        <p:spPr>
          <a:xfrm>
            <a:off x="196770" y="273844"/>
            <a:ext cx="8715600" cy="994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E84A27"/>
              </a:buClr>
              <a:buSzPts val="3960"/>
              <a:buFont typeface="Georgia"/>
              <a:buNone/>
            </a:pPr>
            <a:r>
              <a:rPr lang="en" sz="3500"/>
              <a:t>Significant PWMs </a:t>
            </a:r>
            <a:endParaRPr sz="3500"/>
          </a:p>
        </p:txBody>
      </p:sp>
      <p:sp>
        <p:nvSpPr>
          <p:cNvPr id="245" name="Google Shape;245;p15"/>
          <p:cNvSpPr txBox="1"/>
          <p:nvPr>
            <p:ph idx="4294967295" type="body"/>
          </p:nvPr>
        </p:nvSpPr>
        <p:spPr>
          <a:xfrm>
            <a:off x="196775" y="1025301"/>
            <a:ext cx="8715600" cy="2962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b="1" lang="en" sz="1800">
                <a:solidFill>
                  <a:srgbClr val="444444"/>
                </a:solidFill>
                <a:highlight>
                  <a:srgbClr val="FFFFFF"/>
                </a:highlight>
              </a:rPr>
              <a:t>By iteratively computing testing accuracy using one given PWM a time, the most significant PWM to predict TF-DNA binding can be selected. This finding might provide some insights to experimentalists. </a:t>
            </a:r>
            <a:endParaRPr sz="1800">
              <a:solidFill>
                <a:srgbClr val="444444"/>
              </a:solidFill>
              <a:highlight>
                <a:srgbClr val="FFFFFF"/>
              </a:highlight>
            </a:endParaRPr>
          </a:p>
        </p:txBody>
      </p:sp>
      <p:pic>
        <p:nvPicPr>
          <p:cNvPr id="246" name="Google Shape;246;p15"/>
          <p:cNvPicPr preferRelativeResize="0"/>
          <p:nvPr/>
        </p:nvPicPr>
        <p:blipFill>
          <a:blip r:embed="rId3">
            <a:alphaModFix/>
          </a:blip>
          <a:stretch>
            <a:fillRect/>
          </a:stretch>
        </p:blipFill>
        <p:spPr>
          <a:xfrm>
            <a:off x="585350" y="1846575"/>
            <a:ext cx="2984174" cy="2650550"/>
          </a:xfrm>
          <a:prstGeom prst="rect">
            <a:avLst/>
          </a:prstGeom>
          <a:noFill/>
          <a:ln>
            <a:noFill/>
          </a:ln>
        </p:spPr>
      </p:pic>
      <p:sp>
        <p:nvSpPr>
          <p:cNvPr id="247" name="Google Shape;247;p15"/>
          <p:cNvSpPr txBox="1"/>
          <p:nvPr/>
        </p:nvSpPr>
        <p:spPr>
          <a:xfrm>
            <a:off x="4618875" y="1620800"/>
            <a:ext cx="30825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This bar graph is shown as an example to show that this SVM method can be used to select the most significant PWMs for a given TF. </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The bar graph on the left shows the testing accuracy of SVM method for TF BATF by using each PWMs given. On the x-axis, it shows the wtmx used in each model, and on the y-axis, it shows the corresponding testing accuracy. Based on the results, BATF_GM12878_1.wtmx is the most significant PWM for TF BATF.</a:t>
            </a:r>
            <a:endParaRPr>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2"/>
          <p:cNvSpPr txBox="1"/>
          <p:nvPr>
            <p:ph idx="4294967295" type="title"/>
          </p:nvPr>
        </p:nvSpPr>
        <p:spPr>
          <a:xfrm>
            <a:off x="196770" y="273844"/>
            <a:ext cx="8715600" cy="99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E84A27"/>
              </a:buClr>
              <a:buSzPts val="4400"/>
              <a:buFont typeface="Georgia"/>
              <a:buNone/>
            </a:pPr>
            <a:r>
              <a:rPr lang="en"/>
              <a:t>Project Goals</a:t>
            </a:r>
            <a:endParaRPr/>
          </a:p>
        </p:txBody>
      </p:sp>
      <p:sp>
        <p:nvSpPr>
          <p:cNvPr id="83" name="Google Shape;83;p2"/>
          <p:cNvSpPr txBox="1"/>
          <p:nvPr>
            <p:ph idx="4294967295" type="body"/>
          </p:nvPr>
        </p:nvSpPr>
        <p:spPr>
          <a:xfrm>
            <a:off x="196775" y="1268027"/>
            <a:ext cx="8715600" cy="3265500"/>
          </a:xfrm>
          <a:prstGeom prst="rect">
            <a:avLst/>
          </a:prstGeom>
          <a:noFill/>
          <a:ln>
            <a:noFill/>
          </a:ln>
        </p:spPr>
        <p:txBody>
          <a:bodyPr anchorCtr="0" anchor="t" bIns="45700" lIns="91425" spcFirstLastPara="1" rIns="91425" wrap="square" tIns="45700">
            <a:normAutofit/>
          </a:bodyPr>
          <a:lstStyle/>
          <a:p>
            <a:pPr indent="-361950" lvl="0" marL="457200" rtl="0" algn="l">
              <a:lnSpc>
                <a:spcPct val="115000"/>
              </a:lnSpc>
              <a:spcBef>
                <a:spcPts val="500"/>
              </a:spcBef>
              <a:spcAft>
                <a:spcPts val="0"/>
              </a:spcAft>
              <a:buClr>
                <a:srgbClr val="444444"/>
              </a:buClr>
              <a:buSzPts val="2100"/>
              <a:buFont typeface="Calibri"/>
              <a:buChar char="•"/>
            </a:pPr>
            <a:r>
              <a:rPr lang="en" sz="2000">
                <a:solidFill>
                  <a:srgbClr val="13294B"/>
                </a:solidFill>
              </a:rPr>
              <a:t>Let </a:t>
            </a:r>
            <a:r>
              <a:rPr b="1" lang="en" sz="2000">
                <a:solidFill>
                  <a:srgbClr val="13294B"/>
                </a:solidFill>
              </a:rPr>
              <a:t>seq</a:t>
            </a:r>
            <a:r>
              <a:rPr lang="en" sz="2000">
                <a:solidFill>
                  <a:srgbClr val="13294B"/>
                </a:solidFill>
              </a:rPr>
              <a:t> denote the approx. 500 base pair DNA sequences. Let </a:t>
            </a:r>
            <a:r>
              <a:rPr b="1" lang="en" sz="2000">
                <a:solidFill>
                  <a:srgbClr val="13294B"/>
                </a:solidFill>
              </a:rPr>
              <a:t>PWMs</a:t>
            </a:r>
            <a:r>
              <a:rPr lang="en" sz="2000">
                <a:solidFill>
                  <a:srgbClr val="13294B"/>
                </a:solidFill>
              </a:rPr>
              <a:t> denote known binding sites for a given TF. Let </a:t>
            </a:r>
            <a:r>
              <a:rPr b="1" i="1" lang="en" sz="2000">
                <a:solidFill>
                  <a:srgbClr val="13294B"/>
                </a:solidFill>
              </a:rPr>
              <a:t>Y</a:t>
            </a:r>
            <a:r>
              <a:rPr lang="en" sz="2000">
                <a:solidFill>
                  <a:srgbClr val="13294B"/>
                </a:solidFill>
              </a:rPr>
              <a:t> denote experimentally determined ChIP scores for a given TF, and </a:t>
            </a:r>
            <a:r>
              <a:rPr b="1" i="1" lang="en" sz="2000">
                <a:solidFill>
                  <a:srgbClr val="13294B"/>
                </a:solidFill>
              </a:rPr>
              <a:t>Y </a:t>
            </a:r>
            <a:r>
              <a:rPr lang="en" sz="2000">
                <a:solidFill>
                  <a:srgbClr val="13294B"/>
                </a:solidFill>
              </a:rPr>
              <a:t>are used as labels for training and testing. </a:t>
            </a:r>
            <a:endParaRPr sz="2000">
              <a:solidFill>
                <a:srgbClr val="13294B"/>
              </a:solidFill>
            </a:endParaRPr>
          </a:p>
          <a:p>
            <a:pPr indent="-361950" lvl="0" marL="457200" rtl="0" algn="l">
              <a:lnSpc>
                <a:spcPct val="115000"/>
              </a:lnSpc>
              <a:spcBef>
                <a:spcPts val="0"/>
              </a:spcBef>
              <a:spcAft>
                <a:spcPts val="0"/>
              </a:spcAft>
              <a:buClr>
                <a:srgbClr val="444444"/>
              </a:buClr>
              <a:buSzPts val="2100"/>
              <a:buFont typeface="Calibri"/>
              <a:buChar char="•"/>
            </a:pPr>
            <a:r>
              <a:rPr lang="en" sz="2000">
                <a:solidFill>
                  <a:srgbClr val="13294B"/>
                </a:solidFill>
              </a:rPr>
              <a:t>The goal is to train a model (binary classifier) to predict if a given seq will bind to a given TF providing known PWMs, and </a:t>
            </a:r>
            <a:r>
              <a:rPr b="1" i="1" lang="en" sz="2000">
                <a:solidFill>
                  <a:srgbClr val="13294B"/>
                </a:solidFill>
              </a:rPr>
              <a:t>Y </a:t>
            </a:r>
            <a:r>
              <a:rPr lang="en" sz="2000">
                <a:solidFill>
                  <a:srgbClr val="13294B"/>
                </a:solidFill>
              </a:rPr>
              <a:t>as a true label.</a:t>
            </a:r>
            <a:r>
              <a:rPr b="1" lang="en" sz="2000">
                <a:solidFill>
                  <a:srgbClr val="13294B"/>
                </a:solidFill>
              </a:rPr>
              <a:t> </a:t>
            </a:r>
            <a:endParaRPr b="1" sz="2000">
              <a:solidFill>
                <a:srgbClr val="13294B"/>
              </a:solidFill>
            </a:endParaRPr>
          </a:p>
          <a:p>
            <a:pPr indent="0" lvl="0" marL="457200" rtl="0" algn="l">
              <a:lnSpc>
                <a:spcPct val="90000"/>
              </a:lnSpc>
              <a:spcBef>
                <a:spcPts val="0"/>
              </a:spcBef>
              <a:spcAft>
                <a:spcPts val="0"/>
              </a:spcAft>
              <a:buSzPts val="2800"/>
              <a:buNone/>
            </a:pPr>
            <a:r>
              <a:rPr b="1" lang="en" sz="2000">
                <a:solidFill>
                  <a:srgbClr val="000000"/>
                </a:solidFill>
              </a:rPr>
              <a:t>F</a:t>
            </a:r>
            <a:r>
              <a:rPr b="1" baseline="-25000" lang="en" sz="2000">
                <a:solidFill>
                  <a:srgbClr val="000000"/>
                </a:solidFill>
              </a:rPr>
              <a:t>𝜭</a:t>
            </a:r>
            <a:r>
              <a:rPr b="1" lang="en" sz="2000">
                <a:solidFill>
                  <a:srgbClr val="000000"/>
                </a:solidFill>
              </a:rPr>
              <a:t>(seq, PWMs)          TF-DNA binding score*</a:t>
            </a:r>
            <a:r>
              <a:rPr b="1" lang="en" sz="2000">
                <a:solidFill>
                  <a:srgbClr val="000000"/>
                </a:solidFill>
                <a:latin typeface="Arial"/>
                <a:ea typeface="Arial"/>
                <a:cs typeface="Arial"/>
                <a:sym typeface="Arial"/>
              </a:rPr>
              <a:t> </a:t>
            </a:r>
            <a:endParaRPr b="1" sz="2000">
              <a:solidFill>
                <a:srgbClr val="000000"/>
              </a:solidFill>
              <a:latin typeface="Arial"/>
              <a:ea typeface="Arial"/>
              <a:cs typeface="Arial"/>
              <a:sym typeface="Arial"/>
            </a:endParaRPr>
          </a:p>
          <a:p>
            <a:pPr indent="0" lvl="0" marL="457200" rtl="0" algn="l">
              <a:lnSpc>
                <a:spcPct val="90000"/>
              </a:lnSpc>
              <a:spcBef>
                <a:spcPts val="0"/>
              </a:spcBef>
              <a:spcAft>
                <a:spcPts val="0"/>
              </a:spcAft>
              <a:buSzPts val="2800"/>
              <a:buNone/>
            </a:pPr>
            <a:r>
              <a:t/>
            </a:r>
            <a:endParaRPr b="1" sz="2000">
              <a:solidFill>
                <a:srgbClr val="000000"/>
              </a:solidFill>
              <a:latin typeface="Arial"/>
              <a:ea typeface="Arial"/>
              <a:cs typeface="Arial"/>
              <a:sym typeface="Arial"/>
            </a:endParaRPr>
          </a:p>
          <a:p>
            <a:pPr indent="0" lvl="0" marL="457200" rtl="0" algn="l">
              <a:lnSpc>
                <a:spcPct val="90000"/>
              </a:lnSpc>
              <a:spcBef>
                <a:spcPts val="0"/>
              </a:spcBef>
              <a:spcAft>
                <a:spcPts val="0"/>
              </a:spcAft>
              <a:buSzPts val="2800"/>
              <a:buNone/>
            </a:pPr>
            <a:r>
              <a:rPr lang="en" sz="2000">
                <a:solidFill>
                  <a:srgbClr val="000000"/>
                </a:solidFill>
              </a:rPr>
              <a:t>*(0 or 1 based on the predefined threshold of the ChIP score) </a:t>
            </a:r>
            <a:endParaRPr sz="2000">
              <a:solidFill>
                <a:srgbClr val="000000"/>
              </a:solidFill>
            </a:endParaRPr>
          </a:p>
          <a:p>
            <a:pPr indent="0" lvl="0" marL="457200" rtl="0" algn="l">
              <a:lnSpc>
                <a:spcPct val="90000"/>
              </a:lnSpc>
              <a:spcBef>
                <a:spcPts val="0"/>
              </a:spcBef>
              <a:spcAft>
                <a:spcPts val="0"/>
              </a:spcAft>
              <a:buSzPts val="2800"/>
              <a:buNone/>
            </a:pPr>
            <a:r>
              <a:rPr lang="en" sz="2000">
                <a:solidFill>
                  <a:srgbClr val="13294B"/>
                </a:solidFill>
              </a:rPr>
              <a:t>For 𝜭 are trainable parameters. </a:t>
            </a:r>
            <a:endParaRPr sz="2000">
              <a:solidFill>
                <a:srgbClr val="000000"/>
              </a:solidFill>
            </a:endParaRPr>
          </a:p>
          <a:p>
            <a:pPr indent="0" lvl="0" marL="457200" rtl="0" algn="l">
              <a:lnSpc>
                <a:spcPct val="90000"/>
              </a:lnSpc>
              <a:spcBef>
                <a:spcPts val="0"/>
              </a:spcBef>
              <a:spcAft>
                <a:spcPts val="0"/>
              </a:spcAft>
              <a:buSzPts val="2800"/>
              <a:buNone/>
            </a:pPr>
            <a:r>
              <a:t/>
            </a:r>
            <a:endParaRPr sz="2000">
              <a:solidFill>
                <a:srgbClr val="000000"/>
              </a:solidFill>
            </a:endParaRPr>
          </a:p>
        </p:txBody>
      </p:sp>
      <p:sp>
        <p:nvSpPr>
          <p:cNvPr id="84" name="Google Shape;84;p2"/>
          <p:cNvSpPr/>
          <p:nvPr/>
        </p:nvSpPr>
        <p:spPr>
          <a:xfrm>
            <a:off x="2415000" y="3203025"/>
            <a:ext cx="364500" cy="110100"/>
          </a:xfrm>
          <a:prstGeom prst="rightArrow">
            <a:avLst>
              <a:gd fmla="val 50000" name="adj1"/>
              <a:gd fmla="val 50000" name="adj2"/>
            </a:avLst>
          </a:prstGeom>
          <a:solidFill>
            <a:schemeClr val="dk1"/>
          </a:solidFill>
          <a:ln cap="flat" cmpd="sng" w="9525">
            <a:solidFill>
              <a:srgbClr val="13294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g10885b656ea_0_23"/>
          <p:cNvSpPr txBox="1"/>
          <p:nvPr>
            <p:ph idx="4294967295" type="title"/>
          </p:nvPr>
        </p:nvSpPr>
        <p:spPr>
          <a:xfrm>
            <a:off x="284320" y="1577544"/>
            <a:ext cx="8715600" cy="9942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E84A27"/>
              </a:buClr>
              <a:buSzPts val="3960"/>
              <a:buFont typeface="Georgia"/>
              <a:buNone/>
            </a:pPr>
            <a:r>
              <a:rPr lang="en" sz="3500"/>
              <a:t>Deep-learning model with PWMs-aided motif extraction</a:t>
            </a:r>
            <a:endParaRPr sz="35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pic>
        <p:nvPicPr>
          <p:cNvPr id="257" name="Google Shape;257;p16"/>
          <p:cNvPicPr preferRelativeResize="0"/>
          <p:nvPr/>
        </p:nvPicPr>
        <p:blipFill rotWithShape="1">
          <a:blip r:embed="rId3">
            <a:alphaModFix/>
          </a:blip>
          <a:srcRect b="0" l="0" r="0" t="0"/>
          <a:stretch/>
        </p:blipFill>
        <p:spPr>
          <a:xfrm rot="5400000">
            <a:off x="3721312" y="2299862"/>
            <a:ext cx="2260700" cy="1350375"/>
          </a:xfrm>
          <a:prstGeom prst="rect">
            <a:avLst/>
          </a:prstGeom>
          <a:noFill/>
          <a:ln>
            <a:noFill/>
          </a:ln>
        </p:spPr>
      </p:pic>
      <p:sp>
        <p:nvSpPr>
          <p:cNvPr id="258" name="Google Shape;258;p16"/>
          <p:cNvSpPr txBox="1"/>
          <p:nvPr>
            <p:ph idx="4294967295" type="title"/>
          </p:nvPr>
        </p:nvSpPr>
        <p:spPr>
          <a:xfrm>
            <a:off x="196770" y="121444"/>
            <a:ext cx="8715600" cy="9942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E84A27"/>
              </a:buClr>
              <a:buSzPts val="4400"/>
              <a:buFont typeface="Georgia"/>
              <a:buNone/>
            </a:pPr>
            <a:r>
              <a:rPr b="1" lang="en" sz="3000">
                <a:solidFill>
                  <a:srgbClr val="E84A27"/>
                </a:solidFill>
                <a:latin typeface="Georgia"/>
                <a:ea typeface="Georgia"/>
                <a:cs typeface="Georgia"/>
                <a:sym typeface="Georgia"/>
              </a:rPr>
              <a:t>CNN (Sequence based) - Data</a:t>
            </a:r>
            <a:endParaRPr b="1" sz="3000">
              <a:solidFill>
                <a:srgbClr val="E84A27"/>
              </a:solidFill>
              <a:latin typeface="Georgia"/>
              <a:ea typeface="Georgia"/>
              <a:cs typeface="Georgia"/>
              <a:sym typeface="Georgia"/>
            </a:endParaRPr>
          </a:p>
        </p:txBody>
      </p:sp>
      <p:sp>
        <p:nvSpPr>
          <p:cNvPr id="259" name="Google Shape;259;p16"/>
          <p:cNvSpPr txBox="1"/>
          <p:nvPr>
            <p:ph idx="4294967295" type="body"/>
          </p:nvPr>
        </p:nvSpPr>
        <p:spPr>
          <a:xfrm>
            <a:off x="196772" y="1073975"/>
            <a:ext cx="3168300" cy="27195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13294B"/>
              </a:buClr>
              <a:buSzPts val="2800"/>
              <a:buNone/>
            </a:pPr>
            <a:r>
              <a:rPr lang="en">
                <a:solidFill>
                  <a:schemeClr val="dk1"/>
                </a:solidFill>
              </a:rPr>
              <a:t>Input data</a:t>
            </a:r>
            <a:endParaRPr>
              <a:solidFill>
                <a:schemeClr val="dk1"/>
              </a:solidFill>
            </a:endParaRPr>
          </a:p>
          <a:p>
            <a:pPr indent="-342900" lvl="0" marL="457200" rtl="0" algn="l">
              <a:lnSpc>
                <a:spcPct val="90000"/>
              </a:lnSpc>
              <a:spcBef>
                <a:spcPts val="1200"/>
              </a:spcBef>
              <a:spcAft>
                <a:spcPts val="0"/>
              </a:spcAft>
              <a:buClr>
                <a:schemeClr val="dk1"/>
              </a:buClr>
              <a:buSzPts val="1800"/>
              <a:buChar char="●"/>
            </a:pPr>
            <a:r>
              <a:rPr lang="en">
                <a:solidFill>
                  <a:schemeClr val="dk1"/>
                </a:solidFill>
              </a:rPr>
              <a:t>One hot encode A/C/G/T</a:t>
            </a:r>
            <a:endParaRPr>
              <a:solidFill>
                <a:schemeClr val="dk1"/>
              </a:solidFill>
            </a:endParaRPr>
          </a:p>
          <a:p>
            <a:pPr indent="-342900" lvl="0" marL="457200" rtl="0" algn="l">
              <a:lnSpc>
                <a:spcPct val="90000"/>
              </a:lnSpc>
              <a:spcBef>
                <a:spcPts val="0"/>
              </a:spcBef>
              <a:spcAft>
                <a:spcPts val="0"/>
              </a:spcAft>
              <a:buClr>
                <a:schemeClr val="dk1"/>
              </a:buClr>
              <a:buSzPts val="1800"/>
              <a:buChar char="●"/>
            </a:pPr>
            <a:r>
              <a:rPr lang="en">
                <a:solidFill>
                  <a:schemeClr val="dk1"/>
                </a:solidFill>
              </a:rPr>
              <a:t>Size 4 x 501</a:t>
            </a:r>
            <a:endParaRPr>
              <a:solidFill>
                <a:schemeClr val="dk1"/>
              </a:solidFill>
            </a:endParaRPr>
          </a:p>
          <a:p>
            <a:pPr indent="0" lvl="0" marL="0" rtl="0" algn="l">
              <a:lnSpc>
                <a:spcPct val="90000"/>
              </a:lnSpc>
              <a:spcBef>
                <a:spcPts val="1200"/>
              </a:spcBef>
              <a:spcAft>
                <a:spcPts val="0"/>
              </a:spcAft>
              <a:buSzPts val="1800"/>
              <a:buNone/>
            </a:pPr>
            <a:r>
              <a:t/>
            </a:r>
            <a:endParaRPr>
              <a:solidFill>
                <a:schemeClr val="dk1"/>
              </a:solidFill>
            </a:endParaRPr>
          </a:p>
          <a:p>
            <a:pPr indent="0" lvl="0" marL="0" rtl="0" algn="l">
              <a:lnSpc>
                <a:spcPct val="90000"/>
              </a:lnSpc>
              <a:spcBef>
                <a:spcPts val="1200"/>
              </a:spcBef>
              <a:spcAft>
                <a:spcPts val="0"/>
              </a:spcAft>
              <a:buSzPts val="1800"/>
              <a:buNone/>
            </a:pPr>
            <a:r>
              <a:rPr lang="en">
                <a:solidFill>
                  <a:schemeClr val="dk1"/>
                </a:solidFill>
              </a:rPr>
              <a:t>Output data</a:t>
            </a:r>
            <a:endParaRPr>
              <a:solidFill>
                <a:schemeClr val="dk1"/>
              </a:solidFill>
            </a:endParaRPr>
          </a:p>
          <a:p>
            <a:pPr indent="-342900" lvl="0" marL="457200" rtl="0" algn="l">
              <a:lnSpc>
                <a:spcPct val="90000"/>
              </a:lnSpc>
              <a:spcBef>
                <a:spcPts val="1200"/>
              </a:spcBef>
              <a:spcAft>
                <a:spcPts val="0"/>
              </a:spcAft>
              <a:buClr>
                <a:schemeClr val="dk1"/>
              </a:buClr>
              <a:buSzPts val="1800"/>
              <a:buChar char="●"/>
            </a:pPr>
            <a:r>
              <a:rPr lang="en">
                <a:solidFill>
                  <a:schemeClr val="dk1"/>
                </a:solidFill>
              </a:rPr>
              <a:t>0/1 binary class</a:t>
            </a:r>
            <a:endParaRPr>
              <a:solidFill>
                <a:schemeClr val="dk1"/>
              </a:solidFill>
            </a:endParaRPr>
          </a:p>
          <a:p>
            <a:pPr indent="-342900" lvl="0" marL="457200" rtl="0" algn="l">
              <a:lnSpc>
                <a:spcPct val="90000"/>
              </a:lnSpc>
              <a:spcBef>
                <a:spcPts val="0"/>
              </a:spcBef>
              <a:spcAft>
                <a:spcPts val="0"/>
              </a:spcAft>
              <a:buClr>
                <a:schemeClr val="dk1"/>
              </a:buClr>
              <a:buSzPts val="1800"/>
              <a:buChar char="●"/>
            </a:pPr>
            <a:r>
              <a:rPr lang="en">
                <a:solidFill>
                  <a:schemeClr val="dk1"/>
                </a:solidFill>
              </a:rPr>
              <a:t>Size 1 x 1</a:t>
            </a:r>
            <a:endParaRPr>
              <a:solidFill>
                <a:schemeClr val="dk1"/>
              </a:solidFill>
            </a:endParaRPr>
          </a:p>
        </p:txBody>
      </p:sp>
      <p:pic>
        <p:nvPicPr>
          <p:cNvPr id="260" name="Google Shape;260;p16"/>
          <p:cNvPicPr preferRelativeResize="0"/>
          <p:nvPr/>
        </p:nvPicPr>
        <p:blipFill rotWithShape="1">
          <a:blip r:embed="rId4">
            <a:alphaModFix/>
          </a:blip>
          <a:srcRect b="5132" l="0" r="1009" t="0"/>
          <a:stretch/>
        </p:blipFill>
        <p:spPr>
          <a:xfrm>
            <a:off x="3793125" y="1073975"/>
            <a:ext cx="4630301" cy="906750"/>
          </a:xfrm>
          <a:prstGeom prst="rect">
            <a:avLst/>
          </a:prstGeom>
          <a:noFill/>
          <a:ln>
            <a:noFill/>
          </a:ln>
        </p:spPr>
      </p:pic>
      <p:sp>
        <p:nvSpPr>
          <p:cNvPr id="261" name="Google Shape;261;p16"/>
          <p:cNvSpPr/>
          <p:nvPr/>
        </p:nvSpPr>
        <p:spPr>
          <a:xfrm>
            <a:off x="5526850" y="2170050"/>
            <a:ext cx="479100" cy="17994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16"/>
          <p:cNvSpPr txBox="1"/>
          <p:nvPr/>
        </p:nvSpPr>
        <p:spPr>
          <a:xfrm>
            <a:off x="4861300" y="3969375"/>
            <a:ext cx="1810200" cy="431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Arial"/>
                <a:ea typeface="Arial"/>
                <a:cs typeface="Arial"/>
                <a:sym typeface="Arial"/>
              </a:rPr>
              <a:t>Output: 0/1</a:t>
            </a:r>
            <a:endParaRPr b="0" i="0" sz="1600" u="none" cap="none" strike="noStrike">
              <a:solidFill>
                <a:srgbClr val="000000"/>
              </a:solidFill>
              <a:latin typeface="Arial"/>
              <a:ea typeface="Arial"/>
              <a:cs typeface="Arial"/>
              <a:sym typeface="Arial"/>
            </a:endParaRPr>
          </a:p>
        </p:txBody>
      </p:sp>
      <p:sp>
        <p:nvSpPr>
          <p:cNvPr id="263" name="Google Shape;263;p16"/>
          <p:cNvSpPr txBox="1"/>
          <p:nvPr/>
        </p:nvSpPr>
        <p:spPr>
          <a:xfrm>
            <a:off x="5613750" y="2559400"/>
            <a:ext cx="15336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C</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17"/>
          <p:cNvSpPr txBox="1"/>
          <p:nvPr>
            <p:ph idx="4294967295" type="title"/>
          </p:nvPr>
        </p:nvSpPr>
        <p:spPr>
          <a:xfrm>
            <a:off x="196770" y="273844"/>
            <a:ext cx="8715600" cy="9942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E84A27"/>
              </a:buClr>
              <a:buSzPts val="3960"/>
              <a:buFont typeface="Georgia"/>
              <a:buNone/>
            </a:pPr>
            <a:r>
              <a:rPr b="1" lang="en" sz="3000">
                <a:solidFill>
                  <a:srgbClr val="E84A27"/>
                </a:solidFill>
                <a:latin typeface="Georgia"/>
                <a:ea typeface="Georgia"/>
                <a:cs typeface="Georgia"/>
                <a:sym typeface="Georgia"/>
              </a:rPr>
              <a:t>CNN (Sequence based) – Architecture</a:t>
            </a:r>
            <a:endParaRPr b="1" sz="3000">
              <a:solidFill>
                <a:srgbClr val="E84A27"/>
              </a:solidFill>
              <a:latin typeface="Georgia"/>
              <a:ea typeface="Georgia"/>
              <a:cs typeface="Georgia"/>
              <a:sym typeface="Georgia"/>
            </a:endParaRPr>
          </a:p>
        </p:txBody>
      </p:sp>
      <p:sp>
        <p:nvSpPr>
          <p:cNvPr id="269" name="Google Shape;269;p17"/>
          <p:cNvSpPr txBox="1"/>
          <p:nvPr>
            <p:ph idx="4294967295" type="body"/>
          </p:nvPr>
        </p:nvSpPr>
        <p:spPr>
          <a:xfrm>
            <a:off x="196775" y="1268025"/>
            <a:ext cx="3871200" cy="2719500"/>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lnSpc>
                <a:spcPct val="90000"/>
              </a:lnSpc>
              <a:spcBef>
                <a:spcPts val="0"/>
              </a:spcBef>
              <a:spcAft>
                <a:spcPts val="0"/>
              </a:spcAft>
              <a:buSzPct val="142857"/>
              <a:buNone/>
            </a:pPr>
            <a:r>
              <a:rPr lang="en">
                <a:solidFill>
                  <a:schemeClr val="dk1"/>
                </a:solidFill>
              </a:rPr>
              <a:t>1. Convolution layer ( 320 kernels. Window size: 8. Step size: 1. ) </a:t>
            </a:r>
            <a:endParaRPr>
              <a:solidFill>
                <a:schemeClr val="dk1"/>
              </a:solidFill>
            </a:endParaRPr>
          </a:p>
          <a:p>
            <a:pPr indent="0" lvl="0" marL="0" rtl="0" algn="l">
              <a:lnSpc>
                <a:spcPct val="90000"/>
              </a:lnSpc>
              <a:spcBef>
                <a:spcPts val="1200"/>
              </a:spcBef>
              <a:spcAft>
                <a:spcPts val="0"/>
              </a:spcAft>
              <a:buSzPct val="142857"/>
              <a:buNone/>
            </a:pPr>
            <a:r>
              <a:rPr lang="en">
                <a:solidFill>
                  <a:schemeClr val="dk1"/>
                </a:solidFill>
              </a:rPr>
              <a:t>2. Pooling layer ( Window size: 4. Step size: 4. ) </a:t>
            </a:r>
            <a:endParaRPr>
              <a:solidFill>
                <a:schemeClr val="dk1"/>
              </a:solidFill>
            </a:endParaRPr>
          </a:p>
          <a:p>
            <a:pPr indent="0" lvl="0" marL="0" rtl="0" algn="l">
              <a:lnSpc>
                <a:spcPct val="90000"/>
              </a:lnSpc>
              <a:spcBef>
                <a:spcPts val="1200"/>
              </a:spcBef>
              <a:spcAft>
                <a:spcPts val="0"/>
              </a:spcAft>
              <a:buSzPct val="142857"/>
              <a:buNone/>
            </a:pPr>
            <a:r>
              <a:rPr lang="en">
                <a:solidFill>
                  <a:schemeClr val="dk1"/>
                </a:solidFill>
              </a:rPr>
              <a:t>3. Convolution layer ( 480 kernels. Window size: 8. Step size: 1. ) </a:t>
            </a:r>
            <a:endParaRPr>
              <a:solidFill>
                <a:schemeClr val="dk1"/>
              </a:solidFill>
            </a:endParaRPr>
          </a:p>
          <a:p>
            <a:pPr indent="0" lvl="0" marL="0" rtl="0" algn="l">
              <a:lnSpc>
                <a:spcPct val="90000"/>
              </a:lnSpc>
              <a:spcBef>
                <a:spcPts val="1200"/>
              </a:spcBef>
              <a:spcAft>
                <a:spcPts val="0"/>
              </a:spcAft>
              <a:buSzPct val="142857"/>
              <a:buNone/>
            </a:pPr>
            <a:r>
              <a:rPr lang="en">
                <a:solidFill>
                  <a:schemeClr val="dk1"/>
                </a:solidFill>
              </a:rPr>
              <a:t>4. Pooling layer ( Window size: 4. Step size: 4. ) </a:t>
            </a:r>
            <a:endParaRPr>
              <a:solidFill>
                <a:schemeClr val="dk1"/>
              </a:solidFill>
            </a:endParaRPr>
          </a:p>
          <a:p>
            <a:pPr indent="0" lvl="0" marL="0" rtl="0" algn="l">
              <a:lnSpc>
                <a:spcPct val="90000"/>
              </a:lnSpc>
              <a:spcBef>
                <a:spcPts val="1200"/>
              </a:spcBef>
              <a:spcAft>
                <a:spcPts val="0"/>
              </a:spcAft>
              <a:buSzPct val="142857"/>
              <a:buNone/>
            </a:pPr>
            <a:r>
              <a:rPr lang="en">
                <a:solidFill>
                  <a:schemeClr val="dk1"/>
                </a:solidFill>
              </a:rPr>
              <a:t>5. Convolution layer ( 960 kernels. Window size: 8. Step size: 1. ) </a:t>
            </a:r>
            <a:endParaRPr>
              <a:solidFill>
                <a:schemeClr val="dk1"/>
              </a:solidFill>
            </a:endParaRPr>
          </a:p>
          <a:p>
            <a:pPr indent="0" lvl="0" marL="0" rtl="0" algn="l">
              <a:lnSpc>
                <a:spcPct val="90000"/>
              </a:lnSpc>
              <a:spcBef>
                <a:spcPts val="1200"/>
              </a:spcBef>
              <a:spcAft>
                <a:spcPts val="0"/>
              </a:spcAft>
              <a:buSzPct val="142857"/>
              <a:buNone/>
            </a:pPr>
            <a:r>
              <a:rPr lang="en">
                <a:solidFill>
                  <a:schemeClr val="dk1"/>
                </a:solidFill>
              </a:rPr>
              <a:t>6. Fully connected layer ( 925 neurons ) </a:t>
            </a:r>
            <a:endParaRPr>
              <a:solidFill>
                <a:schemeClr val="dk1"/>
              </a:solidFill>
            </a:endParaRPr>
          </a:p>
          <a:p>
            <a:pPr indent="0" lvl="0" marL="0" rtl="0" algn="l">
              <a:lnSpc>
                <a:spcPct val="90000"/>
              </a:lnSpc>
              <a:spcBef>
                <a:spcPts val="1200"/>
              </a:spcBef>
              <a:spcAft>
                <a:spcPts val="0"/>
              </a:spcAft>
              <a:buSzPct val="142857"/>
              <a:buNone/>
            </a:pPr>
            <a:r>
              <a:rPr lang="en">
                <a:solidFill>
                  <a:schemeClr val="dk1"/>
                </a:solidFill>
              </a:rPr>
              <a:t>7. Sigmoid output layer</a:t>
            </a:r>
            <a:endParaRPr>
              <a:solidFill>
                <a:schemeClr val="dk1"/>
              </a:solidFill>
            </a:endParaRPr>
          </a:p>
          <a:p>
            <a:pPr indent="0" lvl="0" marL="0" rtl="0" algn="l">
              <a:lnSpc>
                <a:spcPct val="90000"/>
              </a:lnSpc>
              <a:spcBef>
                <a:spcPts val="1200"/>
              </a:spcBef>
              <a:spcAft>
                <a:spcPts val="1200"/>
              </a:spcAft>
              <a:buSzPct val="142857"/>
              <a:buNone/>
            </a:pPr>
            <a:r>
              <a:t/>
            </a:r>
            <a:endParaRPr>
              <a:solidFill>
                <a:schemeClr val="dk1"/>
              </a:solidFill>
            </a:endParaRPr>
          </a:p>
        </p:txBody>
      </p:sp>
      <p:pic>
        <p:nvPicPr>
          <p:cNvPr id="270" name="Google Shape;270;p17"/>
          <p:cNvPicPr preferRelativeResize="0"/>
          <p:nvPr/>
        </p:nvPicPr>
        <p:blipFill rotWithShape="1">
          <a:blip r:embed="rId3">
            <a:alphaModFix/>
          </a:blip>
          <a:srcRect b="0" l="0" r="0" t="0"/>
          <a:stretch/>
        </p:blipFill>
        <p:spPr>
          <a:xfrm>
            <a:off x="4025100" y="969824"/>
            <a:ext cx="5118900" cy="2252724"/>
          </a:xfrm>
          <a:prstGeom prst="rect">
            <a:avLst/>
          </a:prstGeom>
          <a:noFill/>
          <a:ln>
            <a:noFill/>
          </a:ln>
        </p:spPr>
      </p:pic>
      <p:sp>
        <p:nvSpPr>
          <p:cNvPr id="271" name="Google Shape;271;p17"/>
          <p:cNvSpPr txBox="1"/>
          <p:nvPr/>
        </p:nvSpPr>
        <p:spPr>
          <a:xfrm>
            <a:off x="4909225" y="3098875"/>
            <a:ext cx="3514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1              3               5              6             7</a:t>
            </a:r>
            <a:endParaRPr b="0" i="0" sz="1400" u="none" cap="none" strike="noStrike">
              <a:solidFill>
                <a:srgbClr val="000000"/>
              </a:solidFill>
              <a:latin typeface="Arial"/>
              <a:ea typeface="Arial"/>
              <a:cs typeface="Arial"/>
              <a:sym typeface="Arial"/>
            </a:endParaRPr>
          </a:p>
        </p:txBody>
      </p:sp>
      <p:sp>
        <p:nvSpPr>
          <p:cNvPr id="272" name="Google Shape;272;p17"/>
          <p:cNvSpPr txBox="1"/>
          <p:nvPr/>
        </p:nvSpPr>
        <p:spPr>
          <a:xfrm>
            <a:off x="4657225" y="3499075"/>
            <a:ext cx="40182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Convolution   </a:t>
            </a:r>
            <a:r>
              <a:rPr b="0" i="0" lang="en" sz="1000" u="none" cap="none" strike="noStrike">
                <a:solidFill>
                  <a:schemeClr val="dk1"/>
                </a:solidFill>
                <a:latin typeface="Arial"/>
                <a:ea typeface="Arial"/>
                <a:cs typeface="Arial"/>
                <a:sym typeface="Arial"/>
              </a:rPr>
              <a:t>Convolution    Convolution   Fully connected   Sigmoid   </a:t>
            </a:r>
            <a:endParaRPr b="0" i="0" sz="1000" u="none" cap="none" strike="noStrike">
              <a:solidFill>
                <a:srgbClr val="000000"/>
              </a:solidFill>
              <a:latin typeface="Arial"/>
              <a:ea typeface="Arial"/>
              <a:cs typeface="Arial"/>
              <a:sym typeface="Arial"/>
            </a:endParaRPr>
          </a:p>
        </p:txBody>
      </p:sp>
      <p:pic>
        <p:nvPicPr>
          <p:cNvPr id="273" name="Google Shape;273;p17"/>
          <p:cNvPicPr preferRelativeResize="0"/>
          <p:nvPr/>
        </p:nvPicPr>
        <p:blipFill rotWithShape="1">
          <a:blip r:embed="rId4">
            <a:alphaModFix/>
          </a:blip>
          <a:srcRect b="0" l="0" r="0" t="0"/>
          <a:stretch/>
        </p:blipFill>
        <p:spPr>
          <a:xfrm>
            <a:off x="196775" y="3837775"/>
            <a:ext cx="1973209" cy="400200"/>
          </a:xfrm>
          <a:prstGeom prst="rect">
            <a:avLst/>
          </a:prstGeom>
          <a:noFill/>
          <a:ln>
            <a:noFill/>
          </a:ln>
        </p:spPr>
      </p:pic>
      <p:pic>
        <p:nvPicPr>
          <p:cNvPr id="274" name="Google Shape;274;p17"/>
          <p:cNvPicPr preferRelativeResize="0"/>
          <p:nvPr/>
        </p:nvPicPr>
        <p:blipFill rotWithShape="1">
          <a:blip r:embed="rId5">
            <a:alphaModFix/>
          </a:blip>
          <a:srcRect b="0" l="0" r="0" t="0"/>
          <a:stretch/>
        </p:blipFill>
        <p:spPr>
          <a:xfrm>
            <a:off x="2301076" y="3837775"/>
            <a:ext cx="1186579" cy="400200"/>
          </a:xfrm>
          <a:prstGeom prst="rect">
            <a:avLst/>
          </a:prstGeom>
          <a:noFill/>
          <a:ln>
            <a:noFill/>
          </a:ln>
        </p:spPr>
      </p:pic>
      <p:pic>
        <p:nvPicPr>
          <p:cNvPr id="275" name="Google Shape;275;p17"/>
          <p:cNvPicPr preferRelativeResize="0"/>
          <p:nvPr/>
        </p:nvPicPr>
        <p:blipFill rotWithShape="1">
          <a:blip r:embed="rId6">
            <a:alphaModFix/>
          </a:blip>
          <a:srcRect b="0" l="0" r="0" t="0"/>
          <a:stretch/>
        </p:blipFill>
        <p:spPr>
          <a:xfrm>
            <a:off x="3677225" y="3894325"/>
            <a:ext cx="2744150" cy="287100"/>
          </a:xfrm>
          <a:prstGeom prst="rect">
            <a:avLst/>
          </a:prstGeom>
          <a:noFill/>
          <a:ln>
            <a:noFill/>
          </a:ln>
        </p:spPr>
      </p:pic>
      <p:pic>
        <p:nvPicPr>
          <p:cNvPr id="276" name="Google Shape;276;p17"/>
          <p:cNvPicPr preferRelativeResize="0"/>
          <p:nvPr/>
        </p:nvPicPr>
        <p:blipFill rotWithShape="1">
          <a:blip r:embed="rId7">
            <a:alphaModFix/>
          </a:blip>
          <a:srcRect b="0" l="0" r="0" t="0"/>
          <a:stretch/>
        </p:blipFill>
        <p:spPr>
          <a:xfrm>
            <a:off x="6653550" y="3837775"/>
            <a:ext cx="1274136" cy="4002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18"/>
          <p:cNvSpPr txBox="1"/>
          <p:nvPr>
            <p:ph idx="4294967295" type="title"/>
          </p:nvPr>
        </p:nvSpPr>
        <p:spPr>
          <a:xfrm>
            <a:off x="196770" y="273844"/>
            <a:ext cx="8715600" cy="9942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E84A27"/>
              </a:buClr>
              <a:buSzPts val="3960"/>
              <a:buFont typeface="Georgia"/>
              <a:buNone/>
            </a:pPr>
            <a:r>
              <a:rPr b="1" lang="en" sz="2900">
                <a:solidFill>
                  <a:srgbClr val="E84A27"/>
                </a:solidFill>
                <a:latin typeface="Georgia"/>
                <a:ea typeface="Georgia"/>
                <a:cs typeface="Georgia"/>
                <a:sym typeface="Georgia"/>
              </a:rPr>
              <a:t>CNN (Sequence based) – Architecture (cont.)</a:t>
            </a:r>
            <a:endParaRPr b="1" sz="2900">
              <a:solidFill>
                <a:srgbClr val="E84A27"/>
              </a:solidFill>
              <a:latin typeface="Georgia"/>
              <a:ea typeface="Georgia"/>
              <a:cs typeface="Georgia"/>
              <a:sym typeface="Georgia"/>
            </a:endParaRPr>
          </a:p>
        </p:txBody>
      </p:sp>
      <p:sp>
        <p:nvSpPr>
          <p:cNvPr id="282" name="Google Shape;282;p18"/>
          <p:cNvSpPr txBox="1"/>
          <p:nvPr>
            <p:ph idx="4294967295" type="body"/>
          </p:nvPr>
        </p:nvSpPr>
        <p:spPr>
          <a:xfrm>
            <a:off x="196770" y="1268017"/>
            <a:ext cx="8715600" cy="27195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800"/>
              <a:buNone/>
            </a:pPr>
            <a:r>
              <a:rPr lang="en">
                <a:solidFill>
                  <a:schemeClr val="dk1"/>
                </a:solidFill>
              </a:rPr>
              <a:t>Dropout proportion (proportion of outputs randomly set to 0): </a:t>
            </a:r>
            <a:endParaRPr>
              <a:solidFill>
                <a:schemeClr val="dk1"/>
              </a:solidFill>
            </a:endParaRPr>
          </a:p>
          <a:p>
            <a:pPr indent="-342900" lvl="0" marL="457200" rtl="0" algn="l">
              <a:lnSpc>
                <a:spcPct val="90000"/>
              </a:lnSpc>
              <a:spcBef>
                <a:spcPts val="1200"/>
              </a:spcBef>
              <a:spcAft>
                <a:spcPts val="0"/>
              </a:spcAft>
              <a:buClr>
                <a:schemeClr val="dk1"/>
              </a:buClr>
              <a:buSzPts val="1800"/>
              <a:buChar char="●"/>
            </a:pPr>
            <a:r>
              <a:rPr lang="en">
                <a:solidFill>
                  <a:schemeClr val="dk1"/>
                </a:solidFill>
              </a:rPr>
              <a:t>Layer 2: 20% </a:t>
            </a:r>
            <a:endParaRPr>
              <a:solidFill>
                <a:schemeClr val="dk1"/>
              </a:solidFill>
            </a:endParaRPr>
          </a:p>
          <a:p>
            <a:pPr indent="-342900" lvl="0" marL="457200" rtl="0" algn="l">
              <a:lnSpc>
                <a:spcPct val="90000"/>
              </a:lnSpc>
              <a:spcBef>
                <a:spcPts val="0"/>
              </a:spcBef>
              <a:spcAft>
                <a:spcPts val="0"/>
              </a:spcAft>
              <a:buClr>
                <a:schemeClr val="dk1"/>
              </a:buClr>
              <a:buSzPts val="1800"/>
              <a:buChar char="●"/>
            </a:pPr>
            <a:r>
              <a:rPr lang="en">
                <a:solidFill>
                  <a:schemeClr val="dk1"/>
                </a:solidFill>
              </a:rPr>
              <a:t>Layer 4: 20% </a:t>
            </a:r>
            <a:endParaRPr>
              <a:solidFill>
                <a:schemeClr val="dk1"/>
              </a:solidFill>
            </a:endParaRPr>
          </a:p>
          <a:p>
            <a:pPr indent="-342900" lvl="0" marL="457200" rtl="0" algn="l">
              <a:lnSpc>
                <a:spcPct val="90000"/>
              </a:lnSpc>
              <a:spcBef>
                <a:spcPts val="0"/>
              </a:spcBef>
              <a:spcAft>
                <a:spcPts val="0"/>
              </a:spcAft>
              <a:buClr>
                <a:schemeClr val="dk1"/>
              </a:buClr>
              <a:buSzPts val="1800"/>
              <a:buChar char="●"/>
            </a:pPr>
            <a:r>
              <a:rPr b="1" lang="en">
                <a:solidFill>
                  <a:schemeClr val="dk1"/>
                </a:solidFill>
              </a:rPr>
              <a:t>Layer 5: 50%</a:t>
            </a:r>
            <a:r>
              <a:rPr lang="en">
                <a:solidFill>
                  <a:schemeClr val="dk1"/>
                </a:solidFill>
              </a:rPr>
              <a:t> </a:t>
            </a:r>
            <a:endParaRPr>
              <a:solidFill>
                <a:schemeClr val="dk1"/>
              </a:solidFill>
            </a:endParaRPr>
          </a:p>
          <a:p>
            <a:pPr indent="-342900" lvl="0" marL="457200" rtl="0" algn="l">
              <a:lnSpc>
                <a:spcPct val="90000"/>
              </a:lnSpc>
              <a:spcBef>
                <a:spcPts val="0"/>
              </a:spcBef>
              <a:spcAft>
                <a:spcPts val="0"/>
              </a:spcAft>
              <a:buClr>
                <a:schemeClr val="dk1"/>
              </a:buClr>
              <a:buSzPts val="1800"/>
              <a:buChar char="●"/>
            </a:pPr>
            <a:r>
              <a:rPr lang="en">
                <a:solidFill>
                  <a:schemeClr val="dk1"/>
                </a:solidFill>
              </a:rPr>
              <a:t>All other layers: 0%</a:t>
            </a:r>
            <a:endParaRPr>
              <a:solidFill>
                <a:schemeClr val="dk1"/>
              </a:solidFill>
            </a:endParaRPr>
          </a:p>
          <a:p>
            <a:pPr indent="0" lvl="0" marL="0" rtl="0" algn="l">
              <a:lnSpc>
                <a:spcPct val="90000"/>
              </a:lnSpc>
              <a:spcBef>
                <a:spcPts val="1200"/>
              </a:spcBef>
              <a:spcAft>
                <a:spcPts val="0"/>
              </a:spcAft>
              <a:buSzPts val="1800"/>
              <a:buNone/>
            </a:pPr>
            <a:r>
              <a:rPr lang="en">
                <a:solidFill>
                  <a:schemeClr val="dk1"/>
                </a:solidFill>
              </a:rPr>
              <a:t>Loss Function: BCEWithLogitsLoss:</a:t>
            </a:r>
            <a:endParaRPr>
              <a:solidFill>
                <a:schemeClr val="dk1"/>
              </a:solidFill>
            </a:endParaRPr>
          </a:p>
          <a:p>
            <a:pPr indent="-342900" lvl="0" marL="457200" rtl="0" algn="l">
              <a:lnSpc>
                <a:spcPct val="90000"/>
              </a:lnSpc>
              <a:spcBef>
                <a:spcPts val="1200"/>
              </a:spcBef>
              <a:spcAft>
                <a:spcPts val="0"/>
              </a:spcAft>
              <a:buClr>
                <a:schemeClr val="dk1"/>
              </a:buClr>
              <a:buSzPts val="1800"/>
              <a:buChar char="●"/>
            </a:pPr>
            <a:r>
              <a:rPr lang="en">
                <a:solidFill>
                  <a:schemeClr val="dk1"/>
                </a:solidFill>
              </a:rPr>
              <a:t>This loss combines a Sigmoid layer and the BCELoss in one single class</a:t>
            </a:r>
            <a:endParaRPr>
              <a:solidFill>
                <a:schemeClr val="dk1"/>
              </a:solidFill>
            </a:endParaRPr>
          </a:p>
          <a:p>
            <a:pPr indent="-342900" lvl="0" marL="457200" rtl="0" algn="l">
              <a:lnSpc>
                <a:spcPct val="90000"/>
              </a:lnSpc>
              <a:spcBef>
                <a:spcPts val="0"/>
              </a:spcBef>
              <a:spcAft>
                <a:spcPts val="0"/>
              </a:spcAft>
              <a:buClr>
                <a:schemeClr val="dk1"/>
              </a:buClr>
              <a:buSzPts val="1800"/>
              <a:buChar char="●"/>
            </a:pPr>
            <a:r>
              <a:rPr lang="en">
                <a:solidFill>
                  <a:schemeClr val="dk1"/>
                </a:solidFill>
              </a:rPr>
              <a:t>The equation as below, where N is the batch size</a:t>
            </a:r>
            <a:endParaRPr>
              <a:solidFill>
                <a:schemeClr val="dk1"/>
              </a:solidFill>
            </a:endParaRPr>
          </a:p>
        </p:txBody>
      </p:sp>
      <p:pic>
        <p:nvPicPr>
          <p:cNvPr id="283" name="Google Shape;283;p18"/>
          <p:cNvPicPr preferRelativeResize="0"/>
          <p:nvPr/>
        </p:nvPicPr>
        <p:blipFill rotWithShape="1">
          <a:blip r:embed="rId3">
            <a:alphaModFix/>
          </a:blip>
          <a:srcRect b="13940" l="0" r="0" t="0"/>
          <a:stretch/>
        </p:blipFill>
        <p:spPr>
          <a:xfrm>
            <a:off x="134975" y="3841750"/>
            <a:ext cx="8839199" cy="3220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19"/>
          <p:cNvSpPr txBox="1"/>
          <p:nvPr>
            <p:ph idx="4294967295" type="title"/>
          </p:nvPr>
        </p:nvSpPr>
        <p:spPr>
          <a:xfrm>
            <a:off x="196770" y="273844"/>
            <a:ext cx="8715600" cy="9942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E84A27"/>
              </a:buClr>
              <a:buSzPts val="3960"/>
              <a:buFont typeface="Georgia"/>
              <a:buNone/>
            </a:pPr>
            <a:r>
              <a:rPr b="1" lang="en" sz="2660">
                <a:solidFill>
                  <a:srgbClr val="E84A27"/>
                </a:solidFill>
                <a:latin typeface="Georgia"/>
                <a:ea typeface="Georgia"/>
                <a:cs typeface="Georgia"/>
                <a:sym typeface="Georgia"/>
              </a:rPr>
              <a:t>CNN (Sequence based) – K-Fold Cross-validation</a:t>
            </a:r>
            <a:endParaRPr b="1" sz="2660">
              <a:solidFill>
                <a:srgbClr val="E84A27"/>
              </a:solidFill>
              <a:latin typeface="Georgia"/>
              <a:ea typeface="Georgia"/>
              <a:cs typeface="Georgia"/>
              <a:sym typeface="Georgia"/>
            </a:endParaRPr>
          </a:p>
        </p:txBody>
      </p:sp>
      <p:sp>
        <p:nvSpPr>
          <p:cNvPr id="289" name="Google Shape;289;p19"/>
          <p:cNvSpPr txBox="1"/>
          <p:nvPr>
            <p:ph idx="4294967295" type="body"/>
          </p:nvPr>
        </p:nvSpPr>
        <p:spPr>
          <a:xfrm>
            <a:off x="196773" y="1268025"/>
            <a:ext cx="5889900" cy="27195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800"/>
              <a:buNone/>
            </a:pPr>
            <a:r>
              <a:rPr lang="en">
                <a:solidFill>
                  <a:schemeClr val="dk1"/>
                </a:solidFill>
              </a:rPr>
              <a:t>The training set was randomly split to 5 part. 4 of them were used to train the model, and 1 one them was used to test.</a:t>
            </a:r>
            <a:endParaRPr>
              <a:solidFill>
                <a:schemeClr val="dk1"/>
              </a:solidFill>
            </a:endParaRPr>
          </a:p>
          <a:p>
            <a:pPr indent="0" lvl="0" marL="0" rtl="0" algn="l">
              <a:lnSpc>
                <a:spcPct val="90000"/>
              </a:lnSpc>
              <a:spcBef>
                <a:spcPts val="1200"/>
              </a:spcBef>
              <a:spcAft>
                <a:spcPts val="0"/>
              </a:spcAft>
              <a:buSzPts val="1800"/>
              <a:buNone/>
            </a:pPr>
            <a:r>
              <a:t/>
            </a:r>
            <a:endParaRPr>
              <a:solidFill>
                <a:schemeClr val="dk1"/>
              </a:solidFill>
            </a:endParaRPr>
          </a:p>
          <a:p>
            <a:pPr indent="0" lvl="0" marL="0" rtl="0" algn="l">
              <a:lnSpc>
                <a:spcPct val="90000"/>
              </a:lnSpc>
              <a:spcBef>
                <a:spcPts val="1200"/>
              </a:spcBef>
              <a:spcAft>
                <a:spcPts val="0"/>
              </a:spcAft>
              <a:buSzPts val="1800"/>
              <a:buNone/>
            </a:pPr>
            <a:r>
              <a:rPr lang="en">
                <a:solidFill>
                  <a:schemeClr val="dk1"/>
                </a:solidFill>
              </a:rPr>
              <a:t>The below parameters were used to test:</a:t>
            </a:r>
            <a:endParaRPr>
              <a:solidFill>
                <a:schemeClr val="dk1"/>
              </a:solidFill>
            </a:endParaRPr>
          </a:p>
          <a:p>
            <a:pPr indent="-342900" lvl="0" marL="457200" rtl="0" algn="l">
              <a:lnSpc>
                <a:spcPct val="90000"/>
              </a:lnSpc>
              <a:spcBef>
                <a:spcPts val="1200"/>
              </a:spcBef>
              <a:spcAft>
                <a:spcPts val="0"/>
              </a:spcAft>
              <a:buClr>
                <a:schemeClr val="dk1"/>
              </a:buClr>
              <a:buSzPts val="1800"/>
              <a:buChar char="●"/>
            </a:pPr>
            <a:r>
              <a:rPr lang="en">
                <a:solidFill>
                  <a:schemeClr val="dk1"/>
                </a:solidFill>
              </a:rPr>
              <a:t>The number of epoch (5, 15, 30, 50)</a:t>
            </a:r>
            <a:endParaRPr>
              <a:solidFill>
                <a:schemeClr val="dk1"/>
              </a:solidFill>
            </a:endParaRPr>
          </a:p>
          <a:p>
            <a:pPr indent="-342900" lvl="0" marL="457200" rtl="0" algn="l">
              <a:lnSpc>
                <a:spcPct val="90000"/>
              </a:lnSpc>
              <a:spcBef>
                <a:spcPts val="0"/>
              </a:spcBef>
              <a:spcAft>
                <a:spcPts val="0"/>
              </a:spcAft>
              <a:buClr>
                <a:schemeClr val="dk1"/>
              </a:buClr>
              <a:buSzPts val="1800"/>
              <a:buChar char="●"/>
            </a:pPr>
            <a:r>
              <a:rPr lang="en">
                <a:solidFill>
                  <a:schemeClr val="dk1"/>
                </a:solidFill>
              </a:rPr>
              <a:t>Dropout proportion of layer 5 (0.1, 0.2, 0.3, 0.4, 0.5)</a:t>
            </a:r>
            <a:endParaRPr>
              <a:solidFill>
                <a:schemeClr val="dk1"/>
              </a:solidFill>
            </a:endParaRPr>
          </a:p>
          <a:p>
            <a:pPr indent="-50800" lvl="0" marL="228600" rtl="0" algn="l">
              <a:lnSpc>
                <a:spcPct val="90000"/>
              </a:lnSpc>
              <a:spcBef>
                <a:spcPts val="1200"/>
              </a:spcBef>
              <a:spcAft>
                <a:spcPts val="1200"/>
              </a:spcAft>
              <a:buClr>
                <a:srgbClr val="13294B"/>
              </a:buClr>
              <a:buSzPts val="2800"/>
              <a:buNone/>
            </a:pPr>
            <a:r>
              <a:t/>
            </a:r>
            <a:endParaRPr>
              <a:solidFill>
                <a:schemeClr val="dk1"/>
              </a:solidFill>
            </a:endParaRPr>
          </a:p>
        </p:txBody>
      </p:sp>
      <p:pic>
        <p:nvPicPr>
          <p:cNvPr id="290" name="Google Shape;290;p19"/>
          <p:cNvPicPr preferRelativeResize="0"/>
          <p:nvPr/>
        </p:nvPicPr>
        <p:blipFill rotWithShape="1">
          <a:blip r:embed="rId3">
            <a:alphaModFix/>
          </a:blip>
          <a:srcRect b="0" l="0" r="0" t="0"/>
          <a:stretch/>
        </p:blipFill>
        <p:spPr>
          <a:xfrm>
            <a:off x="6086675" y="1268025"/>
            <a:ext cx="2825724" cy="24173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20"/>
          <p:cNvSpPr txBox="1"/>
          <p:nvPr>
            <p:ph idx="4294967295" type="title"/>
          </p:nvPr>
        </p:nvSpPr>
        <p:spPr>
          <a:xfrm>
            <a:off x="196770" y="-259555"/>
            <a:ext cx="8715600" cy="9942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E84A27"/>
              </a:buClr>
              <a:buSzPts val="3960"/>
              <a:buFont typeface="Georgia"/>
              <a:buNone/>
            </a:pPr>
            <a:r>
              <a:rPr b="1" lang="en" sz="2160">
                <a:solidFill>
                  <a:srgbClr val="E84A27"/>
                </a:solidFill>
                <a:latin typeface="Georgia"/>
                <a:ea typeface="Georgia"/>
                <a:cs typeface="Georgia"/>
                <a:sym typeface="Georgia"/>
              </a:rPr>
              <a:t>CNN (Sequence based) – K-Fold Cross-validation (cont.)</a:t>
            </a:r>
            <a:endParaRPr b="1" sz="2160">
              <a:solidFill>
                <a:srgbClr val="E84A27"/>
              </a:solidFill>
              <a:latin typeface="Georgia"/>
              <a:ea typeface="Georgia"/>
              <a:cs typeface="Georgia"/>
              <a:sym typeface="Georgia"/>
            </a:endParaRPr>
          </a:p>
        </p:txBody>
      </p:sp>
      <p:sp>
        <p:nvSpPr>
          <p:cNvPr id="296" name="Google Shape;296;p20"/>
          <p:cNvSpPr txBox="1"/>
          <p:nvPr>
            <p:ph idx="4294967295" type="body"/>
          </p:nvPr>
        </p:nvSpPr>
        <p:spPr>
          <a:xfrm>
            <a:off x="388125" y="3760400"/>
            <a:ext cx="8079300" cy="814200"/>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lnSpc>
                <a:spcPct val="90000"/>
              </a:lnSpc>
              <a:spcBef>
                <a:spcPts val="0"/>
              </a:spcBef>
              <a:spcAft>
                <a:spcPts val="1200"/>
              </a:spcAft>
              <a:buSzPct val="142857"/>
              <a:buNone/>
            </a:pPr>
            <a:r>
              <a:rPr lang="en">
                <a:solidFill>
                  <a:schemeClr val="dk1"/>
                </a:solidFill>
              </a:rPr>
              <a:t>The CNN model was trained for 5 times under each condition (vary epoch and dropout proportion of layer 5) by randomly selected ⅘ BATF-train dataset by different epoch and dropout proportion, and left ⅕ dataset were acted as test data. The result is the mean value of these five times training. Blue represents the result of  training data, and orange represents the result of testing data. For each epoch, we draw the Dropout proportion vs Loss and Dropout proportion vs Accuracy.</a:t>
            </a:r>
            <a:endParaRPr>
              <a:solidFill>
                <a:schemeClr val="dk1"/>
              </a:solidFill>
            </a:endParaRPr>
          </a:p>
        </p:txBody>
      </p:sp>
      <p:pic>
        <p:nvPicPr>
          <p:cNvPr id="297" name="Google Shape;297;p20"/>
          <p:cNvPicPr preferRelativeResize="0"/>
          <p:nvPr/>
        </p:nvPicPr>
        <p:blipFill rotWithShape="1">
          <a:blip r:embed="rId3">
            <a:alphaModFix/>
          </a:blip>
          <a:srcRect b="0" l="0" r="0" t="0"/>
          <a:stretch/>
        </p:blipFill>
        <p:spPr>
          <a:xfrm>
            <a:off x="397325" y="426750"/>
            <a:ext cx="2005103" cy="1534095"/>
          </a:xfrm>
          <a:prstGeom prst="rect">
            <a:avLst/>
          </a:prstGeom>
          <a:noFill/>
          <a:ln>
            <a:noFill/>
          </a:ln>
        </p:spPr>
      </p:pic>
      <p:pic>
        <p:nvPicPr>
          <p:cNvPr id="298" name="Google Shape;298;p20"/>
          <p:cNvPicPr preferRelativeResize="0"/>
          <p:nvPr/>
        </p:nvPicPr>
        <p:blipFill rotWithShape="1">
          <a:blip r:embed="rId4">
            <a:alphaModFix/>
          </a:blip>
          <a:srcRect b="0" l="0" r="0" t="0"/>
          <a:stretch/>
        </p:blipFill>
        <p:spPr>
          <a:xfrm>
            <a:off x="2402407" y="445974"/>
            <a:ext cx="2005088" cy="1495643"/>
          </a:xfrm>
          <a:prstGeom prst="rect">
            <a:avLst/>
          </a:prstGeom>
          <a:noFill/>
          <a:ln>
            <a:noFill/>
          </a:ln>
        </p:spPr>
      </p:pic>
      <p:pic>
        <p:nvPicPr>
          <p:cNvPr id="299" name="Google Shape;299;p20"/>
          <p:cNvPicPr preferRelativeResize="0"/>
          <p:nvPr/>
        </p:nvPicPr>
        <p:blipFill rotWithShape="1">
          <a:blip r:embed="rId5">
            <a:alphaModFix/>
          </a:blip>
          <a:srcRect b="0" l="0" r="0" t="0"/>
          <a:stretch/>
        </p:blipFill>
        <p:spPr>
          <a:xfrm>
            <a:off x="4407493" y="445977"/>
            <a:ext cx="2054835" cy="1495643"/>
          </a:xfrm>
          <a:prstGeom prst="rect">
            <a:avLst/>
          </a:prstGeom>
          <a:noFill/>
          <a:ln>
            <a:noFill/>
          </a:ln>
        </p:spPr>
      </p:pic>
      <p:pic>
        <p:nvPicPr>
          <p:cNvPr id="300" name="Google Shape;300;p20"/>
          <p:cNvPicPr preferRelativeResize="0"/>
          <p:nvPr/>
        </p:nvPicPr>
        <p:blipFill rotWithShape="1">
          <a:blip r:embed="rId6">
            <a:alphaModFix/>
          </a:blip>
          <a:srcRect b="0" l="0" r="0" t="0"/>
          <a:stretch/>
        </p:blipFill>
        <p:spPr>
          <a:xfrm>
            <a:off x="6462326" y="451918"/>
            <a:ext cx="2005104" cy="1483767"/>
          </a:xfrm>
          <a:prstGeom prst="rect">
            <a:avLst/>
          </a:prstGeom>
          <a:noFill/>
          <a:ln>
            <a:noFill/>
          </a:ln>
        </p:spPr>
      </p:pic>
      <p:pic>
        <p:nvPicPr>
          <p:cNvPr id="301" name="Google Shape;301;p20"/>
          <p:cNvPicPr preferRelativeResize="0"/>
          <p:nvPr/>
        </p:nvPicPr>
        <p:blipFill rotWithShape="1">
          <a:blip r:embed="rId7">
            <a:alphaModFix/>
          </a:blip>
          <a:srcRect b="0" l="0" r="0" t="0"/>
          <a:stretch/>
        </p:blipFill>
        <p:spPr>
          <a:xfrm>
            <a:off x="6472000" y="1957168"/>
            <a:ext cx="1985754" cy="1464557"/>
          </a:xfrm>
          <a:prstGeom prst="rect">
            <a:avLst/>
          </a:prstGeom>
          <a:noFill/>
          <a:ln>
            <a:noFill/>
          </a:ln>
        </p:spPr>
      </p:pic>
      <p:pic>
        <p:nvPicPr>
          <p:cNvPr id="302" name="Google Shape;302;p20"/>
          <p:cNvPicPr preferRelativeResize="0"/>
          <p:nvPr/>
        </p:nvPicPr>
        <p:blipFill rotWithShape="1">
          <a:blip r:embed="rId8">
            <a:alphaModFix/>
          </a:blip>
          <a:srcRect b="0" l="0" r="0" t="0"/>
          <a:stretch/>
        </p:blipFill>
        <p:spPr>
          <a:xfrm>
            <a:off x="4417056" y="1941632"/>
            <a:ext cx="1978757" cy="1495631"/>
          </a:xfrm>
          <a:prstGeom prst="rect">
            <a:avLst/>
          </a:prstGeom>
          <a:noFill/>
          <a:ln>
            <a:noFill/>
          </a:ln>
        </p:spPr>
      </p:pic>
      <p:pic>
        <p:nvPicPr>
          <p:cNvPr id="303" name="Google Shape;303;p20"/>
          <p:cNvPicPr preferRelativeResize="0"/>
          <p:nvPr/>
        </p:nvPicPr>
        <p:blipFill rotWithShape="1">
          <a:blip r:embed="rId9">
            <a:alphaModFix/>
          </a:blip>
          <a:srcRect b="0" l="0" r="0" t="0"/>
          <a:stretch/>
        </p:blipFill>
        <p:spPr>
          <a:xfrm>
            <a:off x="2400054" y="1926069"/>
            <a:ext cx="2009779" cy="1495631"/>
          </a:xfrm>
          <a:prstGeom prst="rect">
            <a:avLst/>
          </a:prstGeom>
          <a:noFill/>
          <a:ln>
            <a:noFill/>
          </a:ln>
        </p:spPr>
      </p:pic>
      <p:pic>
        <p:nvPicPr>
          <p:cNvPr id="304" name="Google Shape;304;p20"/>
          <p:cNvPicPr preferRelativeResize="0"/>
          <p:nvPr/>
        </p:nvPicPr>
        <p:blipFill rotWithShape="1">
          <a:blip r:embed="rId10">
            <a:alphaModFix/>
          </a:blip>
          <a:srcRect b="0" l="0" r="0" t="0"/>
          <a:stretch/>
        </p:blipFill>
        <p:spPr>
          <a:xfrm>
            <a:off x="388114" y="1926065"/>
            <a:ext cx="2023524" cy="1495631"/>
          </a:xfrm>
          <a:prstGeom prst="rect">
            <a:avLst/>
          </a:prstGeom>
          <a:noFill/>
          <a:ln>
            <a:noFill/>
          </a:ln>
        </p:spPr>
      </p:pic>
      <p:sp>
        <p:nvSpPr>
          <p:cNvPr id="305" name="Google Shape;305;p20"/>
          <p:cNvSpPr txBox="1"/>
          <p:nvPr/>
        </p:nvSpPr>
        <p:spPr>
          <a:xfrm>
            <a:off x="1096025" y="3421700"/>
            <a:ext cx="79548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Epoch=5                                           Epoch=15                                          Epoch=30                                           Epoch=50    </a:t>
            </a:r>
            <a:endParaRPr b="0" i="0" sz="1000" u="none" cap="none" strike="noStrike">
              <a:solidFill>
                <a:srgbClr val="000000"/>
              </a:solidFill>
              <a:latin typeface="Arial"/>
              <a:ea typeface="Arial"/>
              <a:cs typeface="Arial"/>
              <a:sym typeface="Arial"/>
            </a:endParaRPr>
          </a:p>
        </p:txBody>
      </p:sp>
      <p:sp>
        <p:nvSpPr>
          <p:cNvPr id="306" name="Google Shape;306;p20"/>
          <p:cNvSpPr/>
          <p:nvPr/>
        </p:nvSpPr>
        <p:spPr>
          <a:xfrm>
            <a:off x="5866150" y="882050"/>
            <a:ext cx="180600" cy="2476200"/>
          </a:xfrm>
          <a:prstGeom prst="rect">
            <a:avLst/>
          </a:prstGeom>
          <a:noFill/>
          <a:ln cap="flat" cmpd="sng" w="9525">
            <a:solidFill>
              <a:srgbClr val="E84A2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21"/>
          <p:cNvSpPr txBox="1"/>
          <p:nvPr>
            <p:ph idx="4294967295" type="title"/>
          </p:nvPr>
        </p:nvSpPr>
        <p:spPr>
          <a:xfrm>
            <a:off x="196770" y="-30956"/>
            <a:ext cx="8715600" cy="9942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E84A27"/>
              </a:buClr>
              <a:buSzPts val="3960"/>
              <a:buFont typeface="Georgia"/>
              <a:buNone/>
            </a:pPr>
            <a:r>
              <a:rPr b="1" lang="en" sz="2600">
                <a:solidFill>
                  <a:srgbClr val="E84A27"/>
                </a:solidFill>
                <a:latin typeface="Georgia"/>
                <a:ea typeface="Georgia"/>
                <a:cs typeface="Georgia"/>
                <a:sym typeface="Georgia"/>
              </a:rPr>
              <a:t>CNN</a:t>
            </a:r>
            <a:r>
              <a:rPr lang="en" sz="2600"/>
              <a:t> </a:t>
            </a:r>
            <a:r>
              <a:rPr b="1" lang="en" sz="2600">
                <a:solidFill>
                  <a:srgbClr val="E84A27"/>
                </a:solidFill>
                <a:latin typeface="Georgia"/>
                <a:ea typeface="Georgia"/>
                <a:cs typeface="Georgia"/>
                <a:sym typeface="Georgia"/>
              </a:rPr>
              <a:t>(Sequence based) – Result</a:t>
            </a:r>
            <a:endParaRPr b="1" sz="2600">
              <a:solidFill>
                <a:srgbClr val="E84A27"/>
              </a:solidFill>
              <a:latin typeface="Georgia"/>
              <a:ea typeface="Georgia"/>
              <a:cs typeface="Georgia"/>
              <a:sym typeface="Georgia"/>
            </a:endParaRPr>
          </a:p>
        </p:txBody>
      </p:sp>
      <p:pic>
        <p:nvPicPr>
          <p:cNvPr id="312" name="Google Shape;312;p21"/>
          <p:cNvPicPr preferRelativeResize="0"/>
          <p:nvPr/>
        </p:nvPicPr>
        <p:blipFill>
          <a:blip r:embed="rId3">
            <a:alphaModFix/>
          </a:blip>
          <a:stretch>
            <a:fillRect/>
          </a:stretch>
        </p:blipFill>
        <p:spPr>
          <a:xfrm>
            <a:off x="3736450" y="1080637"/>
            <a:ext cx="5251350" cy="2534125"/>
          </a:xfrm>
          <a:prstGeom prst="rect">
            <a:avLst/>
          </a:prstGeom>
          <a:noFill/>
          <a:ln>
            <a:noFill/>
          </a:ln>
        </p:spPr>
      </p:pic>
      <p:sp>
        <p:nvSpPr>
          <p:cNvPr id="313" name="Google Shape;313;p21"/>
          <p:cNvSpPr txBox="1"/>
          <p:nvPr/>
        </p:nvSpPr>
        <p:spPr>
          <a:xfrm>
            <a:off x="298175" y="3732150"/>
            <a:ext cx="8614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Train accuracy vs Test accuracy. The CNN (Sequence based) model was </a:t>
            </a:r>
            <a:r>
              <a:rPr lang="en"/>
              <a:t>trained</a:t>
            </a:r>
            <a:r>
              <a:rPr lang="en"/>
              <a:t> by 26 TFs </a:t>
            </a:r>
            <a:r>
              <a:rPr lang="en"/>
              <a:t>separately. Each point represent train accuracy (x-axis) and test accuracy (y-axis). The average test accuracy is 0.69.</a:t>
            </a:r>
            <a:endParaRPr/>
          </a:p>
        </p:txBody>
      </p:sp>
      <p:pic>
        <p:nvPicPr>
          <p:cNvPr id="314" name="Google Shape;314;p21"/>
          <p:cNvPicPr preferRelativeResize="0"/>
          <p:nvPr/>
        </p:nvPicPr>
        <p:blipFill>
          <a:blip r:embed="rId4">
            <a:alphaModFix/>
          </a:blip>
          <a:stretch>
            <a:fillRect/>
          </a:stretch>
        </p:blipFill>
        <p:spPr>
          <a:xfrm>
            <a:off x="152400" y="1115644"/>
            <a:ext cx="3140528" cy="2464106"/>
          </a:xfrm>
          <a:prstGeom prst="rect">
            <a:avLst/>
          </a:prstGeom>
          <a:noFill/>
          <a:ln>
            <a:noFill/>
          </a:ln>
        </p:spPr>
      </p:pic>
      <p:sp>
        <p:nvSpPr>
          <p:cNvPr id="315" name="Google Shape;315;p21"/>
          <p:cNvSpPr/>
          <p:nvPr/>
        </p:nvSpPr>
        <p:spPr>
          <a:xfrm>
            <a:off x="2640975" y="1778400"/>
            <a:ext cx="651900" cy="5430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1"/>
          <p:cNvSpPr/>
          <p:nvPr/>
        </p:nvSpPr>
        <p:spPr>
          <a:xfrm>
            <a:off x="3334378" y="1826250"/>
            <a:ext cx="456600" cy="447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22"/>
          <p:cNvSpPr txBox="1"/>
          <p:nvPr>
            <p:ph idx="4294967295" type="title"/>
          </p:nvPr>
        </p:nvSpPr>
        <p:spPr>
          <a:xfrm>
            <a:off x="196770" y="-183356"/>
            <a:ext cx="8715600" cy="9942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E84A27"/>
              </a:buClr>
              <a:buSzPts val="3960"/>
              <a:buFont typeface="Georgia"/>
              <a:buNone/>
            </a:pPr>
            <a:r>
              <a:rPr b="1" lang="en" sz="2200">
                <a:solidFill>
                  <a:srgbClr val="E84A27"/>
                </a:solidFill>
                <a:latin typeface="Georgia"/>
                <a:ea typeface="Georgia"/>
                <a:cs typeface="Georgia"/>
                <a:sym typeface="Georgia"/>
              </a:rPr>
              <a:t>CNN (One PWM based) - Data processing</a:t>
            </a:r>
            <a:endParaRPr b="1" sz="2200">
              <a:solidFill>
                <a:srgbClr val="E84A27"/>
              </a:solidFill>
              <a:latin typeface="Georgia"/>
              <a:ea typeface="Georgia"/>
              <a:cs typeface="Georgia"/>
              <a:sym typeface="Georgia"/>
            </a:endParaRPr>
          </a:p>
        </p:txBody>
      </p:sp>
      <p:sp>
        <p:nvSpPr>
          <p:cNvPr id="322" name="Google Shape;322;p22"/>
          <p:cNvSpPr txBox="1"/>
          <p:nvPr/>
        </p:nvSpPr>
        <p:spPr>
          <a:xfrm>
            <a:off x="3940825" y="1045375"/>
            <a:ext cx="1475100" cy="3232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0" i="0" lang="en" sz="1100" u="none" cap="none" strike="noStrike">
                <a:solidFill>
                  <a:srgbClr val="000000"/>
                </a:solidFill>
                <a:latin typeface="Arial"/>
                <a:ea typeface="Arial"/>
                <a:cs typeface="Arial"/>
                <a:sym typeface="Arial"/>
              </a:rPr>
              <a:t>        [0., 0., 1., 0.],</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100" u="none" cap="none" strike="noStrike">
                <a:solidFill>
                  <a:srgbClr val="000000"/>
                </a:solidFill>
                <a:latin typeface="Arial"/>
                <a:ea typeface="Arial"/>
                <a:cs typeface="Arial"/>
                <a:sym typeface="Arial"/>
              </a:rPr>
              <a:t>        [0., 0., 1., 0.],</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100" u="none" cap="none" strike="noStrike">
                <a:solidFill>
                  <a:srgbClr val="000000"/>
                </a:solidFill>
                <a:latin typeface="Arial"/>
                <a:ea typeface="Arial"/>
                <a:cs typeface="Arial"/>
                <a:sym typeface="Arial"/>
              </a:rPr>
              <a:t>        [0., 1., 0., 0.],</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100" u="none" cap="none" strike="noStrike">
                <a:solidFill>
                  <a:srgbClr val="000000"/>
                </a:solidFill>
                <a:latin typeface="Arial"/>
                <a:ea typeface="Arial"/>
                <a:cs typeface="Arial"/>
                <a:sym typeface="Arial"/>
              </a:rPr>
              <a:t>        [0., 1., 0., 0.],</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100" u="none" cap="none" strike="noStrike">
                <a:solidFill>
                  <a:srgbClr val="000000"/>
                </a:solidFill>
                <a:latin typeface="Arial"/>
                <a:ea typeface="Arial"/>
                <a:cs typeface="Arial"/>
                <a:sym typeface="Arial"/>
              </a:rPr>
              <a:t>        [0., 0., 0., 1.],</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100" u="none" cap="none" strike="noStrike">
                <a:solidFill>
                  <a:srgbClr val="000000"/>
                </a:solidFill>
                <a:latin typeface="Arial"/>
                <a:ea typeface="Arial"/>
                <a:cs typeface="Arial"/>
                <a:sym typeface="Arial"/>
              </a:rPr>
              <a:t>        [0., 0., 0., 1.],</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100" u="none" cap="none" strike="noStrike">
                <a:solidFill>
                  <a:srgbClr val="000000"/>
                </a:solidFill>
                <a:latin typeface="Arial"/>
                <a:ea typeface="Arial"/>
                <a:cs typeface="Arial"/>
                <a:sym typeface="Arial"/>
              </a:rPr>
              <a:t>        [0., 0., 0., 1.],</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100" u="none" cap="none" strike="noStrike">
                <a:solidFill>
                  <a:srgbClr val="000000"/>
                </a:solidFill>
                <a:latin typeface="Arial"/>
                <a:ea typeface="Arial"/>
                <a:cs typeface="Arial"/>
                <a:sym typeface="Arial"/>
              </a:rPr>
              <a:t>        [1., 0., 0., 0.],</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100" u="none" cap="none" strike="noStrike">
                <a:solidFill>
                  <a:srgbClr val="000000"/>
                </a:solidFill>
                <a:latin typeface="Arial"/>
                <a:ea typeface="Arial"/>
                <a:cs typeface="Arial"/>
                <a:sym typeface="Arial"/>
              </a:rPr>
              <a:t>        [0., 1., 0., 0.],</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100" u="none" cap="none" strike="noStrike">
                <a:solidFill>
                  <a:srgbClr val="000000"/>
                </a:solidFill>
                <a:latin typeface="Arial"/>
                <a:ea typeface="Arial"/>
                <a:cs typeface="Arial"/>
                <a:sym typeface="Arial"/>
              </a:rPr>
              <a:t>        [1., 0., 0., 0.],</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100" u="none" cap="none" strike="noStrike">
                <a:solidFill>
                  <a:srgbClr val="000000"/>
                </a:solidFill>
                <a:latin typeface="Arial"/>
                <a:ea typeface="Arial"/>
                <a:cs typeface="Arial"/>
                <a:sym typeface="Arial"/>
              </a:rPr>
              <a:t>        [0., 0., 1., 0.],</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100" u="none" cap="none" strike="noStrike">
                <a:solidFill>
                  <a:srgbClr val="000000"/>
                </a:solidFill>
                <a:latin typeface="Arial"/>
                <a:ea typeface="Arial"/>
                <a:cs typeface="Arial"/>
                <a:sym typeface="Arial"/>
              </a:rPr>
              <a:t>        [0., 1., 0., 0.],</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100" u="none" cap="none" strike="noStrike">
                <a:solidFill>
                  <a:srgbClr val="000000"/>
                </a:solidFill>
                <a:latin typeface="Arial"/>
                <a:ea typeface="Arial"/>
                <a:cs typeface="Arial"/>
                <a:sym typeface="Arial"/>
              </a:rPr>
              <a:t>        [1., 0., 0., 0.],</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100" u="none" cap="none" strike="noStrike">
                <a:solidFill>
                  <a:srgbClr val="000000"/>
                </a:solidFill>
                <a:latin typeface="Arial"/>
                <a:ea typeface="Arial"/>
                <a:cs typeface="Arial"/>
                <a:sym typeface="Arial"/>
              </a:rPr>
              <a:t>        [0., 0., 1., 0.],</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100" u="none" cap="none" strike="noStrike">
                <a:solidFill>
                  <a:srgbClr val="000000"/>
                </a:solidFill>
                <a:latin typeface="Arial"/>
                <a:ea typeface="Arial"/>
                <a:cs typeface="Arial"/>
                <a:sym typeface="Arial"/>
              </a:rPr>
              <a:t>        [1., 0., 0., 0.],</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100" u="none" cap="none" strike="noStrike">
                <a:solidFill>
                  <a:srgbClr val="000000"/>
                </a:solidFill>
                <a:latin typeface="Arial"/>
                <a:ea typeface="Arial"/>
                <a:cs typeface="Arial"/>
                <a:sym typeface="Arial"/>
              </a:rPr>
              <a:t>        [1., 0., 0., 0.],</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100" u="none" cap="none" strike="noStrike">
                <a:solidFill>
                  <a:srgbClr val="000000"/>
                </a:solidFill>
                <a:latin typeface="Arial"/>
                <a:ea typeface="Arial"/>
                <a:cs typeface="Arial"/>
                <a:sym typeface="Arial"/>
              </a:rPr>
              <a:t>        [0., 1., 0., 0.]</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23" name="Google Shape;323;p22"/>
          <p:cNvSpPr txBox="1"/>
          <p:nvPr/>
        </p:nvSpPr>
        <p:spPr>
          <a:xfrm>
            <a:off x="1528525" y="1045375"/>
            <a:ext cx="2640900" cy="3232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0" i="0" lang="en" sz="1100" u="none" cap="none" strike="noStrike">
                <a:solidFill>
                  <a:srgbClr val="000000"/>
                </a:solidFill>
                <a:latin typeface="Arial"/>
                <a:ea typeface="Arial"/>
                <a:cs typeface="Arial"/>
                <a:sym typeface="Arial"/>
              </a:rPr>
              <a:t>        [0.1640, 0.0860, 0.0120, 0.7380],</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100" u="none" cap="none" strike="noStrike">
                <a:solidFill>
                  <a:srgbClr val="000000"/>
                </a:solidFill>
                <a:latin typeface="Arial"/>
                <a:ea typeface="Arial"/>
                <a:cs typeface="Arial"/>
                <a:sym typeface="Arial"/>
              </a:rPr>
              <a:t>        [0.0480, 0.1720, 0.6280, 0.1520],</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100" u="none" cap="none" strike="noStrike">
                <a:solidFill>
                  <a:srgbClr val="000000"/>
                </a:solidFill>
                <a:latin typeface="Arial"/>
                <a:ea typeface="Arial"/>
                <a:cs typeface="Arial"/>
                <a:sym typeface="Arial"/>
              </a:rPr>
              <a:t>        [0.9600, 0.0040, 0.0140, 0.0220],</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100" u="none" cap="none" strike="noStrike">
                <a:solidFill>
                  <a:srgbClr val="000000"/>
                </a:solidFill>
                <a:latin typeface="Arial"/>
                <a:ea typeface="Arial"/>
                <a:cs typeface="Arial"/>
                <a:sym typeface="Arial"/>
              </a:rPr>
              <a:t>        [0.0200, 0.3560, 0.5660, 0.0580],</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100" u="none" cap="none" strike="noStrike">
                <a:solidFill>
                  <a:srgbClr val="000000"/>
                </a:solidFill>
                <a:latin typeface="Arial"/>
                <a:ea typeface="Arial"/>
                <a:cs typeface="Arial"/>
                <a:sym typeface="Arial"/>
              </a:rPr>
              <a:t>        [0.0120, 0.0140, 0.0000, 0.9740],</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100" u="none" cap="none" strike="noStrike">
                <a:solidFill>
                  <a:srgbClr val="000000"/>
                </a:solidFill>
                <a:latin typeface="Arial"/>
                <a:ea typeface="Arial"/>
                <a:cs typeface="Arial"/>
                <a:sym typeface="Arial"/>
              </a:rPr>
              <a:t>        [0.0920, 0.8800, 0.0280, 0.0000],</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100" u="none" cap="none" strike="noStrike">
                <a:solidFill>
                  <a:srgbClr val="000000"/>
                </a:solidFill>
                <a:latin typeface="Arial"/>
                <a:ea typeface="Arial"/>
                <a:cs typeface="Arial"/>
                <a:sym typeface="Arial"/>
              </a:rPr>
              <a:t>        [1.0000, 0.0000, 0.0000, 0.0000],</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100" u="none" cap="none" strike="noStrike">
                <a:solidFill>
                  <a:srgbClr val="000000"/>
                </a:solidFill>
                <a:latin typeface="Arial"/>
                <a:ea typeface="Arial"/>
                <a:cs typeface="Arial"/>
                <a:sym typeface="Arial"/>
              </a:rPr>
              <a:t>        [0.2520, 0.0240, 0.1040, 0.6200],</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100" u="none" cap="none" strike="noStrike">
                <a:solidFill>
                  <a:srgbClr val="000000"/>
                </a:solidFill>
                <a:latin typeface="Arial"/>
                <a:ea typeface="Arial"/>
                <a:cs typeface="Arial"/>
                <a:sym typeface="Arial"/>
              </a:rPr>
              <a:t>        [0.5780, 0.0720, 0.0040, 0.3460],</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100" u="none" cap="none" strike="noStrike">
                <a:solidFill>
                  <a:srgbClr val="000000"/>
                </a:solidFill>
                <a:latin typeface="Arial"/>
                <a:ea typeface="Arial"/>
                <a:cs typeface="Arial"/>
                <a:sym typeface="Arial"/>
              </a:rPr>
              <a:t>        [0.3060, 0.1860, 0.1400, 0.3680],</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100" u="none" cap="none" strike="noStrike">
                <a:solidFill>
                  <a:srgbClr val="000000"/>
                </a:solidFill>
                <a:latin typeface="Arial"/>
                <a:ea typeface="Arial"/>
                <a:cs typeface="Arial"/>
                <a:sym typeface="Arial"/>
              </a:rPr>
              <a:t>        [0.1280, 0.4720, 0.1040, 0.2960],</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100" u="none" cap="none" strike="noStrike">
                <a:solidFill>
                  <a:srgbClr val="000000"/>
                </a:solidFill>
                <a:latin typeface="Arial"/>
                <a:ea typeface="Arial"/>
                <a:cs typeface="Arial"/>
                <a:sym typeface="Arial"/>
              </a:rPr>
              <a:t>        [0.2480, 0.1120, 0.4740, 0.1660],</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100" u="none" cap="none" strike="noStrike">
                <a:solidFill>
                  <a:srgbClr val="000000"/>
                </a:solidFill>
                <a:latin typeface="Arial"/>
                <a:ea typeface="Arial"/>
                <a:cs typeface="Arial"/>
                <a:sym typeface="Arial"/>
              </a:rPr>
              <a:t>        [0.5540, 0.0740, 0.2860, 0.0860],</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100" u="none" cap="none" strike="noStrike">
                <a:solidFill>
                  <a:srgbClr val="000000"/>
                </a:solidFill>
                <a:latin typeface="Arial"/>
                <a:ea typeface="Arial"/>
                <a:cs typeface="Arial"/>
                <a:sym typeface="Arial"/>
              </a:rPr>
              <a:t>        [0.4100, 0.0680, 0.4080, 0.1140],</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100" u="none" cap="none" strike="noStrike">
                <a:solidFill>
                  <a:srgbClr val="000000"/>
                </a:solidFill>
                <a:latin typeface="Arial"/>
                <a:ea typeface="Arial"/>
                <a:cs typeface="Arial"/>
                <a:sym typeface="Arial"/>
              </a:rPr>
              <a:t>        [0.8280, 0.1020, 0.0340, 0.0360],</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100" u="none" cap="none" strike="noStrike">
                <a:solidFill>
                  <a:srgbClr val="000000"/>
                </a:solidFill>
                <a:latin typeface="Arial"/>
                <a:ea typeface="Arial"/>
                <a:cs typeface="Arial"/>
                <a:sym typeface="Arial"/>
              </a:rPr>
              <a:t>        [0.1880, 0.3400, 0.3440, 0.1280],</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100" u="none" cap="none" strike="noStrike">
                <a:solidFill>
                  <a:srgbClr val="000000"/>
                </a:solidFill>
                <a:latin typeface="Arial"/>
                <a:ea typeface="Arial"/>
                <a:cs typeface="Arial"/>
                <a:sym typeface="Arial"/>
              </a:rPr>
              <a:t>        [0.1840, 0.2760, 0.1020, 0.4380]</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24" name="Google Shape;324;p22"/>
          <p:cNvSpPr txBox="1"/>
          <p:nvPr/>
        </p:nvSpPr>
        <p:spPr>
          <a:xfrm>
            <a:off x="-152400" y="1045375"/>
            <a:ext cx="2402700" cy="3232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0" i="0" lang="en" sz="1100" u="none" cap="none" strike="noStrike">
                <a:solidFill>
                  <a:srgbClr val="000000"/>
                </a:solidFill>
                <a:latin typeface="Arial"/>
                <a:ea typeface="Arial"/>
                <a:cs typeface="Arial"/>
                <a:sym typeface="Arial"/>
              </a:rPr>
              <a:t>        [ 82.,  43.,   6., 369.],</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100" u="none" cap="none" strike="noStrike">
                <a:solidFill>
                  <a:srgbClr val="000000"/>
                </a:solidFill>
                <a:latin typeface="Arial"/>
                <a:ea typeface="Arial"/>
                <a:cs typeface="Arial"/>
                <a:sym typeface="Arial"/>
              </a:rPr>
              <a:t>        [ 24.,  86., 314.,  76.],</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100" u="none" cap="none" strike="noStrike">
                <a:solidFill>
                  <a:srgbClr val="000000"/>
                </a:solidFill>
                <a:latin typeface="Arial"/>
                <a:ea typeface="Arial"/>
                <a:cs typeface="Arial"/>
                <a:sym typeface="Arial"/>
              </a:rPr>
              <a:t>        [480.,   2.,   7.,  11.],</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100" u="none" cap="none" strike="noStrike">
                <a:solidFill>
                  <a:srgbClr val="000000"/>
                </a:solidFill>
                <a:latin typeface="Arial"/>
                <a:ea typeface="Arial"/>
                <a:cs typeface="Arial"/>
                <a:sym typeface="Arial"/>
              </a:rPr>
              <a:t>        [ 10., 178., 283.,  29.],</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100" u="none" cap="none" strike="noStrike">
                <a:solidFill>
                  <a:srgbClr val="000000"/>
                </a:solidFill>
                <a:latin typeface="Arial"/>
                <a:ea typeface="Arial"/>
                <a:cs typeface="Arial"/>
                <a:sym typeface="Arial"/>
              </a:rPr>
              <a:t>        [  6.,   7.,   0., 487.],</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100" u="none" cap="none" strike="noStrike">
                <a:solidFill>
                  <a:srgbClr val="000000"/>
                </a:solidFill>
                <a:latin typeface="Arial"/>
                <a:ea typeface="Arial"/>
                <a:cs typeface="Arial"/>
                <a:sym typeface="Arial"/>
              </a:rPr>
              <a:t>        [ 46., 440.,  14.,   0.],</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100" u="none" cap="none" strike="noStrike">
                <a:solidFill>
                  <a:srgbClr val="000000"/>
                </a:solidFill>
                <a:latin typeface="Arial"/>
                <a:ea typeface="Arial"/>
                <a:cs typeface="Arial"/>
                <a:sym typeface="Arial"/>
              </a:rPr>
              <a:t>        [500.,   0.,   0.,   0.],</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100" u="none" cap="none" strike="noStrike">
                <a:solidFill>
                  <a:srgbClr val="000000"/>
                </a:solidFill>
                <a:latin typeface="Arial"/>
                <a:ea typeface="Arial"/>
                <a:cs typeface="Arial"/>
                <a:sym typeface="Arial"/>
              </a:rPr>
              <a:t>        [126.,  12.,  52., 310.],</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100" u="none" cap="none" strike="noStrike">
                <a:solidFill>
                  <a:srgbClr val="000000"/>
                </a:solidFill>
                <a:latin typeface="Arial"/>
                <a:ea typeface="Arial"/>
                <a:cs typeface="Arial"/>
                <a:sym typeface="Arial"/>
              </a:rPr>
              <a:t>        [289.,  36.,   2., 173.],</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100" u="none" cap="none" strike="noStrike">
                <a:solidFill>
                  <a:srgbClr val="000000"/>
                </a:solidFill>
                <a:latin typeface="Arial"/>
                <a:ea typeface="Arial"/>
                <a:cs typeface="Arial"/>
                <a:sym typeface="Arial"/>
              </a:rPr>
              <a:t>        [153.,  93.,  70., 184.],</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100" u="none" cap="none" strike="noStrike">
                <a:solidFill>
                  <a:srgbClr val="000000"/>
                </a:solidFill>
                <a:latin typeface="Arial"/>
                <a:ea typeface="Arial"/>
                <a:cs typeface="Arial"/>
                <a:sym typeface="Arial"/>
              </a:rPr>
              <a:t>        [ 64., 236.,  52., 148.],</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100" u="none" cap="none" strike="noStrike">
                <a:solidFill>
                  <a:srgbClr val="000000"/>
                </a:solidFill>
                <a:latin typeface="Arial"/>
                <a:ea typeface="Arial"/>
                <a:cs typeface="Arial"/>
                <a:sym typeface="Arial"/>
              </a:rPr>
              <a:t>        [124.,  56., 237.,  83.],</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100" u="none" cap="none" strike="noStrike">
                <a:solidFill>
                  <a:srgbClr val="000000"/>
                </a:solidFill>
                <a:latin typeface="Arial"/>
                <a:ea typeface="Arial"/>
                <a:cs typeface="Arial"/>
                <a:sym typeface="Arial"/>
              </a:rPr>
              <a:t>        [277.,  37., 143.,  43.],</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100" u="none" cap="none" strike="noStrike">
                <a:solidFill>
                  <a:srgbClr val="000000"/>
                </a:solidFill>
                <a:latin typeface="Arial"/>
                <a:ea typeface="Arial"/>
                <a:cs typeface="Arial"/>
                <a:sym typeface="Arial"/>
              </a:rPr>
              <a:t>        [205.,  34., 204.,  57.],</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100" u="none" cap="none" strike="noStrike">
                <a:solidFill>
                  <a:srgbClr val="000000"/>
                </a:solidFill>
                <a:latin typeface="Arial"/>
                <a:ea typeface="Arial"/>
                <a:cs typeface="Arial"/>
                <a:sym typeface="Arial"/>
              </a:rPr>
              <a:t>        [414.,  51.,  17.,  18.],</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100" u="none" cap="none" strike="noStrike">
                <a:solidFill>
                  <a:srgbClr val="000000"/>
                </a:solidFill>
                <a:latin typeface="Arial"/>
                <a:ea typeface="Arial"/>
                <a:cs typeface="Arial"/>
                <a:sym typeface="Arial"/>
              </a:rPr>
              <a:t>        [ 94., 170., 172.,  64.],</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100" u="none" cap="none" strike="noStrike">
                <a:solidFill>
                  <a:srgbClr val="000000"/>
                </a:solidFill>
                <a:latin typeface="Arial"/>
                <a:ea typeface="Arial"/>
                <a:cs typeface="Arial"/>
                <a:sym typeface="Arial"/>
              </a:rPr>
              <a:t>        [ 92., 138.,  51., 219.]</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25" name="Google Shape;325;p22"/>
          <p:cNvSpPr/>
          <p:nvPr/>
        </p:nvSpPr>
        <p:spPr>
          <a:xfrm>
            <a:off x="1682550" y="2611625"/>
            <a:ext cx="170400" cy="266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22"/>
          <p:cNvSpPr/>
          <p:nvPr/>
        </p:nvSpPr>
        <p:spPr>
          <a:xfrm>
            <a:off x="4004050" y="2590325"/>
            <a:ext cx="319500" cy="308700"/>
          </a:xfrm>
          <a:prstGeom prst="mathMultiply">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22"/>
          <p:cNvSpPr txBox="1"/>
          <p:nvPr/>
        </p:nvSpPr>
        <p:spPr>
          <a:xfrm>
            <a:off x="196775" y="4051600"/>
            <a:ext cx="1027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Row PWM </a:t>
            </a:r>
            <a:endParaRPr b="0" i="0" sz="1400" u="none" cap="none" strike="noStrike">
              <a:solidFill>
                <a:srgbClr val="000000"/>
              </a:solidFill>
              <a:latin typeface="Arial"/>
              <a:ea typeface="Arial"/>
              <a:cs typeface="Arial"/>
              <a:sym typeface="Arial"/>
            </a:endParaRPr>
          </a:p>
        </p:txBody>
      </p:sp>
      <p:sp>
        <p:nvSpPr>
          <p:cNvPr id="328" name="Google Shape;328;p22"/>
          <p:cNvSpPr txBox="1"/>
          <p:nvPr/>
        </p:nvSpPr>
        <p:spPr>
          <a:xfrm>
            <a:off x="253325" y="551375"/>
            <a:ext cx="4986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Include prior knowledge to improve the CNN model</a:t>
            </a:r>
            <a:endParaRPr b="0" i="0" sz="1400" u="none" cap="none" strike="noStrike">
              <a:solidFill>
                <a:srgbClr val="000000"/>
              </a:solidFill>
              <a:latin typeface="Arial"/>
              <a:ea typeface="Arial"/>
              <a:cs typeface="Arial"/>
              <a:sym typeface="Arial"/>
            </a:endParaRPr>
          </a:p>
        </p:txBody>
      </p:sp>
      <p:sp>
        <p:nvSpPr>
          <p:cNvPr id="329" name="Google Shape;329;p22"/>
          <p:cNvSpPr txBox="1"/>
          <p:nvPr/>
        </p:nvSpPr>
        <p:spPr>
          <a:xfrm>
            <a:off x="2132775" y="3975400"/>
            <a:ext cx="17436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Probability  PWM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17 x 4 </a:t>
            </a:r>
            <a:endParaRPr b="0" i="0" sz="1400" u="none" cap="none" strike="noStrike">
              <a:solidFill>
                <a:srgbClr val="000000"/>
              </a:solidFill>
              <a:latin typeface="Arial"/>
              <a:ea typeface="Arial"/>
              <a:cs typeface="Arial"/>
              <a:sym typeface="Arial"/>
            </a:endParaRPr>
          </a:p>
        </p:txBody>
      </p:sp>
      <p:sp>
        <p:nvSpPr>
          <p:cNvPr id="330" name="Google Shape;330;p22"/>
          <p:cNvSpPr txBox="1"/>
          <p:nvPr/>
        </p:nvSpPr>
        <p:spPr>
          <a:xfrm>
            <a:off x="4204675" y="3975400"/>
            <a:ext cx="11871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Sequence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501 x 4 </a:t>
            </a:r>
            <a:endParaRPr b="0" i="0" sz="1400" u="none" cap="none" strike="noStrike">
              <a:solidFill>
                <a:srgbClr val="000000"/>
              </a:solidFill>
              <a:latin typeface="Arial"/>
              <a:ea typeface="Arial"/>
              <a:cs typeface="Arial"/>
              <a:sym typeface="Arial"/>
            </a:endParaRPr>
          </a:p>
        </p:txBody>
      </p:sp>
      <p:sp>
        <p:nvSpPr>
          <p:cNvPr id="331" name="Google Shape;331;p22"/>
          <p:cNvSpPr/>
          <p:nvPr/>
        </p:nvSpPr>
        <p:spPr>
          <a:xfrm>
            <a:off x="5239325" y="2611625"/>
            <a:ext cx="170400" cy="266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32" name="Google Shape;332;p22"/>
          <p:cNvPicPr preferRelativeResize="0"/>
          <p:nvPr/>
        </p:nvPicPr>
        <p:blipFill rotWithShape="1">
          <a:blip r:embed="rId3">
            <a:alphaModFix/>
          </a:blip>
          <a:srcRect b="0" l="0" r="0" t="0"/>
          <a:stretch/>
        </p:blipFill>
        <p:spPr>
          <a:xfrm>
            <a:off x="5415925" y="2459537"/>
            <a:ext cx="1623100" cy="570275"/>
          </a:xfrm>
          <a:prstGeom prst="rect">
            <a:avLst/>
          </a:prstGeom>
          <a:noFill/>
          <a:ln>
            <a:noFill/>
          </a:ln>
        </p:spPr>
      </p:pic>
      <p:sp>
        <p:nvSpPr>
          <p:cNvPr id="333" name="Google Shape;333;p22"/>
          <p:cNvSpPr txBox="1"/>
          <p:nvPr/>
        </p:nvSpPr>
        <p:spPr>
          <a:xfrm>
            <a:off x="5239325" y="3029800"/>
            <a:ext cx="2402700" cy="153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p_ib is the probability of base b at motif position i. q_b denotes the background probability of base b. We used q_b=0.25 for all four bases. lambda=1. c=0.0001, c is called the pseudo-count fraction and servers to prevent logarithm of zero</a:t>
            </a:r>
            <a:endParaRPr b="0" i="0" sz="1100" u="none" cap="none" strike="noStrike">
              <a:solidFill>
                <a:srgbClr val="000000"/>
              </a:solidFill>
              <a:latin typeface="Arial"/>
              <a:ea typeface="Arial"/>
              <a:cs typeface="Arial"/>
              <a:sym typeface="Arial"/>
            </a:endParaRPr>
          </a:p>
        </p:txBody>
      </p:sp>
      <p:sp>
        <p:nvSpPr>
          <p:cNvPr id="334" name="Google Shape;334;p22"/>
          <p:cNvSpPr/>
          <p:nvPr/>
        </p:nvSpPr>
        <p:spPr>
          <a:xfrm>
            <a:off x="7283325" y="2611625"/>
            <a:ext cx="170400" cy="266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22"/>
          <p:cNvSpPr/>
          <p:nvPr/>
        </p:nvSpPr>
        <p:spPr>
          <a:xfrm>
            <a:off x="7938400" y="1122475"/>
            <a:ext cx="106200" cy="253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22"/>
          <p:cNvSpPr txBox="1"/>
          <p:nvPr/>
        </p:nvSpPr>
        <p:spPr>
          <a:xfrm>
            <a:off x="7642025" y="3662275"/>
            <a:ext cx="11871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Input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1 x 485 </a:t>
            </a:r>
            <a:endParaRPr b="0" i="0" sz="1400" u="none" cap="none" strike="noStrike">
              <a:solidFill>
                <a:srgbClr val="000000"/>
              </a:solidFill>
              <a:latin typeface="Arial"/>
              <a:ea typeface="Arial"/>
              <a:cs typeface="Arial"/>
              <a:sym typeface="Arial"/>
            </a:endParaRPr>
          </a:p>
        </p:txBody>
      </p:sp>
      <p:sp>
        <p:nvSpPr>
          <p:cNvPr id="337" name="Google Shape;337;p22"/>
          <p:cNvSpPr txBox="1"/>
          <p:nvPr/>
        </p:nvSpPr>
        <p:spPr>
          <a:xfrm>
            <a:off x="4999500" y="4591000"/>
            <a:ext cx="4144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chemeClr val="lt2"/>
                </a:solidFill>
                <a:latin typeface="Arial"/>
                <a:ea typeface="Arial"/>
                <a:cs typeface="Arial"/>
                <a:sym typeface="Arial"/>
              </a:rPr>
              <a:t>Giovanna Ambrosini, Romain Groux, Philipp Bucher, PWMScan: a fast tool for scanning entire genomes with a position-specific weight matrix, Bioinformatics, Volume 34, Issue 14, 15 July 2018, Pages 2483–2484, https://doi.org/10.1093/bioinformatics/bty127</a:t>
            </a:r>
            <a:endParaRPr b="0" i="0" sz="600" u="none" cap="none" strike="noStrike">
              <a:solidFill>
                <a:schemeClr val="lt2"/>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3"/>
          <p:cNvSpPr txBox="1"/>
          <p:nvPr>
            <p:ph idx="4294967295" type="title"/>
          </p:nvPr>
        </p:nvSpPr>
        <p:spPr>
          <a:xfrm>
            <a:off x="196770" y="273844"/>
            <a:ext cx="8715600" cy="9942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E84A27"/>
              </a:buClr>
              <a:buSzPts val="3960"/>
              <a:buFont typeface="Georgia"/>
              <a:buNone/>
            </a:pPr>
            <a:r>
              <a:rPr b="1" lang="en">
                <a:solidFill>
                  <a:srgbClr val="E84A27"/>
                </a:solidFill>
                <a:latin typeface="Georgia"/>
                <a:ea typeface="Georgia"/>
                <a:cs typeface="Georgia"/>
                <a:sym typeface="Georgia"/>
              </a:rPr>
              <a:t>CNN (One PWM based) – Architecture</a:t>
            </a:r>
            <a:endParaRPr b="1">
              <a:solidFill>
                <a:srgbClr val="E84A27"/>
              </a:solidFill>
              <a:latin typeface="Georgia"/>
              <a:ea typeface="Georgia"/>
              <a:cs typeface="Georgia"/>
              <a:sym typeface="Georgia"/>
            </a:endParaRPr>
          </a:p>
        </p:txBody>
      </p:sp>
      <p:sp>
        <p:nvSpPr>
          <p:cNvPr id="343" name="Google Shape;343;p23"/>
          <p:cNvSpPr txBox="1"/>
          <p:nvPr>
            <p:ph idx="4294967295" type="body"/>
          </p:nvPr>
        </p:nvSpPr>
        <p:spPr>
          <a:xfrm>
            <a:off x="196775" y="1268025"/>
            <a:ext cx="3871200" cy="2719500"/>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lnSpc>
                <a:spcPct val="90000"/>
              </a:lnSpc>
              <a:spcBef>
                <a:spcPts val="0"/>
              </a:spcBef>
              <a:spcAft>
                <a:spcPts val="0"/>
              </a:spcAft>
              <a:buSzPct val="142857"/>
              <a:buNone/>
            </a:pPr>
            <a:r>
              <a:rPr lang="en">
                <a:solidFill>
                  <a:schemeClr val="dk1"/>
                </a:solidFill>
              </a:rPr>
              <a:t>1. Convolution layer ( 320 kernels. Window size: 4 Step size: 1. ) </a:t>
            </a:r>
            <a:endParaRPr>
              <a:solidFill>
                <a:schemeClr val="dk1"/>
              </a:solidFill>
            </a:endParaRPr>
          </a:p>
          <a:p>
            <a:pPr indent="0" lvl="0" marL="0" rtl="0" algn="l">
              <a:lnSpc>
                <a:spcPct val="90000"/>
              </a:lnSpc>
              <a:spcBef>
                <a:spcPts val="1200"/>
              </a:spcBef>
              <a:spcAft>
                <a:spcPts val="0"/>
              </a:spcAft>
              <a:buSzPct val="142857"/>
              <a:buNone/>
            </a:pPr>
            <a:r>
              <a:rPr lang="en">
                <a:solidFill>
                  <a:schemeClr val="dk1"/>
                </a:solidFill>
              </a:rPr>
              <a:t>2. Pooling layer ( Window size: 4. Step size: 4. ) </a:t>
            </a:r>
            <a:endParaRPr>
              <a:solidFill>
                <a:schemeClr val="dk1"/>
              </a:solidFill>
            </a:endParaRPr>
          </a:p>
          <a:p>
            <a:pPr indent="0" lvl="0" marL="0" rtl="0" algn="l">
              <a:lnSpc>
                <a:spcPct val="90000"/>
              </a:lnSpc>
              <a:spcBef>
                <a:spcPts val="1200"/>
              </a:spcBef>
              <a:spcAft>
                <a:spcPts val="0"/>
              </a:spcAft>
              <a:buSzPct val="142857"/>
              <a:buNone/>
            </a:pPr>
            <a:r>
              <a:rPr lang="en">
                <a:solidFill>
                  <a:schemeClr val="dk1"/>
                </a:solidFill>
              </a:rPr>
              <a:t>3. Convolution layer ( 480 kernels. Window size: 8. Step size: 1. ) </a:t>
            </a:r>
            <a:endParaRPr>
              <a:solidFill>
                <a:schemeClr val="dk1"/>
              </a:solidFill>
            </a:endParaRPr>
          </a:p>
          <a:p>
            <a:pPr indent="0" lvl="0" marL="0" rtl="0" algn="l">
              <a:lnSpc>
                <a:spcPct val="90000"/>
              </a:lnSpc>
              <a:spcBef>
                <a:spcPts val="1200"/>
              </a:spcBef>
              <a:spcAft>
                <a:spcPts val="0"/>
              </a:spcAft>
              <a:buSzPct val="142857"/>
              <a:buNone/>
            </a:pPr>
            <a:r>
              <a:rPr lang="en">
                <a:solidFill>
                  <a:schemeClr val="dk1"/>
                </a:solidFill>
              </a:rPr>
              <a:t>4. Pooling layer ( Window size: 4. Step size: 4. ) </a:t>
            </a:r>
            <a:endParaRPr>
              <a:solidFill>
                <a:schemeClr val="dk1"/>
              </a:solidFill>
            </a:endParaRPr>
          </a:p>
          <a:p>
            <a:pPr indent="0" lvl="0" marL="0" rtl="0" algn="l">
              <a:lnSpc>
                <a:spcPct val="90000"/>
              </a:lnSpc>
              <a:spcBef>
                <a:spcPts val="1200"/>
              </a:spcBef>
              <a:spcAft>
                <a:spcPts val="0"/>
              </a:spcAft>
              <a:buSzPct val="142857"/>
              <a:buNone/>
            </a:pPr>
            <a:r>
              <a:rPr lang="en">
                <a:solidFill>
                  <a:schemeClr val="dk1"/>
                </a:solidFill>
              </a:rPr>
              <a:t>5. Convolution layer ( 960 kernels. Window size: 8. Step size: 1. ) </a:t>
            </a:r>
            <a:endParaRPr>
              <a:solidFill>
                <a:schemeClr val="dk1"/>
              </a:solidFill>
            </a:endParaRPr>
          </a:p>
          <a:p>
            <a:pPr indent="0" lvl="0" marL="0" rtl="0" algn="l">
              <a:lnSpc>
                <a:spcPct val="90000"/>
              </a:lnSpc>
              <a:spcBef>
                <a:spcPts val="1200"/>
              </a:spcBef>
              <a:spcAft>
                <a:spcPts val="0"/>
              </a:spcAft>
              <a:buSzPct val="142857"/>
              <a:buNone/>
            </a:pPr>
            <a:r>
              <a:rPr lang="en">
                <a:solidFill>
                  <a:schemeClr val="dk1"/>
                </a:solidFill>
              </a:rPr>
              <a:t>6. Fully connected layer ( 925 neurons ) </a:t>
            </a:r>
            <a:endParaRPr>
              <a:solidFill>
                <a:schemeClr val="dk1"/>
              </a:solidFill>
            </a:endParaRPr>
          </a:p>
          <a:p>
            <a:pPr indent="0" lvl="0" marL="0" rtl="0" algn="l">
              <a:lnSpc>
                <a:spcPct val="90000"/>
              </a:lnSpc>
              <a:spcBef>
                <a:spcPts val="1200"/>
              </a:spcBef>
              <a:spcAft>
                <a:spcPts val="0"/>
              </a:spcAft>
              <a:buSzPct val="142857"/>
              <a:buNone/>
            </a:pPr>
            <a:r>
              <a:rPr lang="en">
                <a:solidFill>
                  <a:schemeClr val="dk1"/>
                </a:solidFill>
              </a:rPr>
              <a:t>7. Sigmoid output layer</a:t>
            </a:r>
            <a:endParaRPr>
              <a:solidFill>
                <a:schemeClr val="dk1"/>
              </a:solidFill>
            </a:endParaRPr>
          </a:p>
          <a:p>
            <a:pPr indent="0" lvl="0" marL="0" rtl="0" algn="l">
              <a:lnSpc>
                <a:spcPct val="90000"/>
              </a:lnSpc>
              <a:spcBef>
                <a:spcPts val="1200"/>
              </a:spcBef>
              <a:spcAft>
                <a:spcPts val="1200"/>
              </a:spcAft>
              <a:buSzPct val="142857"/>
              <a:buNone/>
            </a:pPr>
            <a:r>
              <a:t/>
            </a:r>
            <a:endParaRPr>
              <a:solidFill>
                <a:schemeClr val="dk1"/>
              </a:solidFill>
            </a:endParaRPr>
          </a:p>
        </p:txBody>
      </p:sp>
      <p:pic>
        <p:nvPicPr>
          <p:cNvPr id="344" name="Google Shape;344;p23"/>
          <p:cNvPicPr preferRelativeResize="0"/>
          <p:nvPr/>
        </p:nvPicPr>
        <p:blipFill rotWithShape="1">
          <a:blip r:embed="rId3">
            <a:alphaModFix/>
          </a:blip>
          <a:srcRect b="0" l="0" r="0" t="0"/>
          <a:stretch/>
        </p:blipFill>
        <p:spPr>
          <a:xfrm>
            <a:off x="4025100" y="969824"/>
            <a:ext cx="5118900" cy="2252724"/>
          </a:xfrm>
          <a:prstGeom prst="rect">
            <a:avLst/>
          </a:prstGeom>
          <a:noFill/>
          <a:ln>
            <a:noFill/>
          </a:ln>
        </p:spPr>
      </p:pic>
      <p:sp>
        <p:nvSpPr>
          <p:cNvPr id="345" name="Google Shape;345;p23"/>
          <p:cNvSpPr txBox="1"/>
          <p:nvPr/>
        </p:nvSpPr>
        <p:spPr>
          <a:xfrm>
            <a:off x="4909225" y="3098875"/>
            <a:ext cx="3514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1              3               5              6             7</a:t>
            </a:r>
            <a:endParaRPr b="0" i="0" sz="1400" u="none" cap="none" strike="noStrike">
              <a:solidFill>
                <a:srgbClr val="000000"/>
              </a:solidFill>
              <a:latin typeface="Arial"/>
              <a:ea typeface="Arial"/>
              <a:cs typeface="Arial"/>
              <a:sym typeface="Arial"/>
            </a:endParaRPr>
          </a:p>
        </p:txBody>
      </p:sp>
      <p:sp>
        <p:nvSpPr>
          <p:cNvPr id="346" name="Google Shape;346;p23"/>
          <p:cNvSpPr txBox="1"/>
          <p:nvPr/>
        </p:nvSpPr>
        <p:spPr>
          <a:xfrm>
            <a:off x="4657225" y="3499075"/>
            <a:ext cx="40182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Convolution   </a:t>
            </a:r>
            <a:r>
              <a:rPr b="0" i="0" lang="en" sz="1000" u="none" cap="none" strike="noStrike">
                <a:solidFill>
                  <a:schemeClr val="dk1"/>
                </a:solidFill>
                <a:latin typeface="Arial"/>
                <a:ea typeface="Arial"/>
                <a:cs typeface="Arial"/>
                <a:sym typeface="Arial"/>
              </a:rPr>
              <a:t>Convolution    Convolution   Fully connected   Sigmoid   </a:t>
            </a:r>
            <a:endParaRPr b="0" i="0" sz="1000" u="none" cap="none" strike="noStrike">
              <a:solidFill>
                <a:srgbClr val="000000"/>
              </a:solidFill>
              <a:latin typeface="Arial"/>
              <a:ea typeface="Arial"/>
              <a:cs typeface="Arial"/>
              <a:sym typeface="Arial"/>
            </a:endParaRPr>
          </a:p>
        </p:txBody>
      </p:sp>
      <p:pic>
        <p:nvPicPr>
          <p:cNvPr id="347" name="Google Shape;347;p23"/>
          <p:cNvPicPr preferRelativeResize="0"/>
          <p:nvPr/>
        </p:nvPicPr>
        <p:blipFill rotWithShape="1">
          <a:blip r:embed="rId4">
            <a:alphaModFix/>
          </a:blip>
          <a:srcRect b="0" l="0" r="0" t="0"/>
          <a:stretch/>
        </p:blipFill>
        <p:spPr>
          <a:xfrm>
            <a:off x="196775" y="3837775"/>
            <a:ext cx="1973209" cy="400200"/>
          </a:xfrm>
          <a:prstGeom prst="rect">
            <a:avLst/>
          </a:prstGeom>
          <a:noFill/>
          <a:ln>
            <a:noFill/>
          </a:ln>
        </p:spPr>
      </p:pic>
      <p:pic>
        <p:nvPicPr>
          <p:cNvPr id="348" name="Google Shape;348;p23"/>
          <p:cNvPicPr preferRelativeResize="0"/>
          <p:nvPr/>
        </p:nvPicPr>
        <p:blipFill rotWithShape="1">
          <a:blip r:embed="rId5">
            <a:alphaModFix/>
          </a:blip>
          <a:srcRect b="0" l="0" r="0" t="0"/>
          <a:stretch/>
        </p:blipFill>
        <p:spPr>
          <a:xfrm>
            <a:off x="2301076" y="3837775"/>
            <a:ext cx="1186579" cy="400200"/>
          </a:xfrm>
          <a:prstGeom prst="rect">
            <a:avLst/>
          </a:prstGeom>
          <a:noFill/>
          <a:ln>
            <a:noFill/>
          </a:ln>
        </p:spPr>
      </p:pic>
      <p:pic>
        <p:nvPicPr>
          <p:cNvPr id="349" name="Google Shape;349;p23"/>
          <p:cNvPicPr preferRelativeResize="0"/>
          <p:nvPr/>
        </p:nvPicPr>
        <p:blipFill rotWithShape="1">
          <a:blip r:embed="rId6">
            <a:alphaModFix/>
          </a:blip>
          <a:srcRect b="0" l="0" r="0" t="0"/>
          <a:stretch/>
        </p:blipFill>
        <p:spPr>
          <a:xfrm>
            <a:off x="3677225" y="3894325"/>
            <a:ext cx="2744150" cy="287100"/>
          </a:xfrm>
          <a:prstGeom prst="rect">
            <a:avLst/>
          </a:prstGeom>
          <a:noFill/>
          <a:ln>
            <a:noFill/>
          </a:ln>
        </p:spPr>
      </p:pic>
      <p:pic>
        <p:nvPicPr>
          <p:cNvPr id="350" name="Google Shape;350;p23"/>
          <p:cNvPicPr preferRelativeResize="0"/>
          <p:nvPr/>
        </p:nvPicPr>
        <p:blipFill rotWithShape="1">
          <a:blip r:embed="rId7">
            <a:alphaModFix/>
          </a:blip>
          <a:srcRect b="0" l="0" r="0" t="0"/>
          <a:stretch/>
        </p:blipFill>
        <p:spPr>
          <a:xfrm>
            <a:off x="6653550" y="3837775"/>
            <a:ext cx="1274136" cy="4002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24"/>
          <p:cNvSpPr txBox="1"/>
          <p:nvPr>
            <p:ph idx="4294967295" type="title"/>
          </p:nvPr>
        </p:nvSpPr>
        <p:spPr>
          <a:xfrm>
            <a:off x="196770" y="273844"/>
            <a:ext cx="8715600" cy="9942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E84A27"/>
              </a:buClr>
              <a:buSzPts val="3960"/>
              <a:buFont typeface="Georgia"/>
              <a:buNone/>
            </a:pPr>
            <a:r>
              <a:rPr b="1" lang="en" sz="2600">
                <a:solidFill>
                  <a:srgbClr val="E84A27"/>
                </a:solidFill>
                <a:latin typeface="Georgia"/>
                <a:ea typeface="Georgia"/>
                <a:cs typeface="Georgia"/>
                <a:sym typeface="Georgia"/>
              </a:rPr>
              <a:t>CNN (One PWM based) – Architecture (cont.)</a:t>
            </a:r>
            <a:endParaRPr b="1" sz="2600">
              <a:solidFill>
                <a:srgbClr val="E84A27"/>
              </a:solidFill>
              <a:latin typeface="Georgia"/>
              <a:ea typeface="Georgia"/>
              <a:cs typeface="Georgia"/>
              <a:sym typeface="Georgia"/>
            </a:endParaRPr>
          </a:p>
        </p:txBody>
      </p:sp>
      <p:sp>
        <p:nvSpPr>
          <p:cNvPr id="356" name="Google Shape;356;p24"/>
          <p:cNvSpPr txBox="1"/>
          <p:nvPr>
            <p:ph idx="4294967295" type="body"/>
          </p:nvPr>
        </p:nvSpPr>
        <p:spPr>
          <a:xfrm>
            <a:off x="196770" y="1268017"/>
            <a:ext cx="8715600" cy="27195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800"/>
              <a:buNone/>
            </a:pPr>
            <a:r>
              <a:rPr lang="en">
                <a:solidFill>
                  <a:schemeClr val="dk1"/>
                </a:solidFill>
              </a:rPr>
              <a:t>Dropout proportion (proportion of outputs randomly set to 0): </a:t>
            </a:r>
            <a:endParaRPr>
              <a:solidFill>
                <a:schemeClr val="dk1"/>
              </a:solidFill>
            </a:endParaRPr>
          </a:p>
          <a:p>
            <a:pPr indent="-342900" lvl="0" marL="457200" rtl="0" algn="l">
              <a:lnSpc>
                <a:spcPct val="90000"/>
              </a:lnSpc>
              <a:spcBef>
                <a:spcPts val="1200"/>
              </a:spcBef>
              <a:spcAft>
                <a:spcPts val="0"/>
              </a:spcAft>
              <a:buClr>
                <a:schemeClr val="dk1"/>
              </a:buClr>
              <a:buSzPts val="1800"/>
              <a:buChar char="●"/>
            </a:pPr>
            <a:r>
              <a:rPr lang="en">
                <a:solidFill>
                  <a:schemeClr val="dk1"/>
                </a:solidFill>
              </a:rPr>
              <a:t>Layer 2: 20% </a:t>
            </a:r>
            <a:endParaRPr>
              <a:solidFill>
                <a:schemeClr val="dk1"/>
              </a:solidFill>
            </a:endParaRPr>
          </a:p>
          <a:p>
            <a:pPr indent="-342900" lvl="0" marL="457200" rtl="0" algn="l">
              <a:lnSpc>
                <a:spcPct val="90000"/>
              </a:lnSpc>
              <a:spcBef>
                <a:spcPts val="0"/>
              </a:spcBef>
              <a:spcAft>
                <a:spcPts val="0"/>
              </a:spcAft>
              <a:buClr>
                <a:schemeClr val="dk1"/>
              </a:buClr>
              <a:buSzPts val="1800"/>
              <a:buChar char="●"/>
            </a:pPr>
            <a:r>
              <a:rPr lang="en">
                <a:solidFill>
                  <a:schemeClr val="dk1"/>
                </a:solidFill>
              </a:rPr>
              <a:t>Layer 4: 20% </a:t>
            </a:r>
            <a:endParaRPr>
              <a:solidFill>
                <a:schemeClr val="dk1"/>
              </a:solidFill>
            </a:endParaRPr>
          </a:p>
          <a:p>
            <a:pPr indent="-342900" lvl="0" marL="457200" rtl="0" algn="l">
              <a:lnSpc>
                <a:spcPct val="90000"/>
              </a:lnSpc>
              <a:spcBef>
                <a:spcPts val="0"/>
              </a:spcBef>
              <a:spcAft>
                <a:spcPts val="0"/>
              </a:spcAft>
              <a:buClr>
                <a:schemeClr val="dk1"/>
              </a:buClr>
              <a:buSzPts val="1800"/>
              <a:buChar char="●"/>
            </a:pPr>
            <a:r>
              <a:rPr lang="en">
                <a:solidFill>
                  <a:schemeClr val="dk1"/>
                </a:solidFill>
              </a:rPr>
              <a:t>Layer 5: 50% </a:t>
            </a:r>
            <a:endParaRPr>
              <a:solidFill>
                <a:schemeClr val="dk1"/>
              </a:solidFill>
            </a:endParaRPr>
          </a:p>
          <a:p>
            <a:pPr indent="-342900" lvl="0" marL="457200" rtl="0" algn="l">
              <a:lnSpc>
                <a:spcPct val="90000"/>
              </a:lnSpc>
              <a:spcBef>
                <a:spcPts val="0"/>
              </a:spcBef>
              <a:spcAft>
                <a:spcPts val="0"/>
              </a:spcAft>
              <a:buClr>
                <a:schemeClr val="dk1"/>
              </a:buClr>
              <a:buSzPts val="1800"/>
              <a:buChar char="●"/>
            </a:pPr>
            <a:r>
              <a:rPr lang="en">
                <a:solidFill>
                  <a:schemeClr val="dk1"/>
                </a:solidFill>
              </a:rPr>
              <a:t>All other layers: 0%</a:t>
            </a:r>
            <a:endParaRPr>
              <a:solidFill>
                <a:schemeClr val="dk1"/>
              </a:solidFill>
            </a:endParaRPr>
          </a:p>
          <a:p>
            <a:pPr indent="0" lvl="0" marL="0" rtl="0" algn="l">
              <a:lnSpc>
                <a:spcPct val="90000"/>
              </a:lnSpc>
              <a:spcBef>
                <a:spcPts val="1200"/>
              </a:spcBef>
              <a:spcAft>
                <a:spcPts val="0"/>
              </a:spcAft>
              <a:buSzPts val="1800"/>
              <a:buNone/>
            </a:pPr>
            <a:r>
              <a:rPr lang="en">
                <a:solidFill>
                  <a:schemeClr val="dk1"/>
                </a:solidFill>
              </a:rPr>
              <a:t>Loss Function: BCEWithLogitsLoss:</a:t>
            </a:r>
            <a:endParaRPr>
              <a:solidFill>
                <a:schemeClr val="dk1"/>
              </a:solidFill>
            </a:endParaRPr>
          </a:p>
          <a:p>
            <a:pPr indent="-342900" lvl="0" marL="457200" rtl="0" algn="l">
              <a:lnSpc>
                <a:spcPct val="90000"/>
              </a:lnSpc>
              <a:spcBef>
                <a:spcPts val="1200"/>
              </a:spcBef>
              <a:spcAft>
                <a:spcPts val="0"/>
              </a:spcAft>
              <a:buClr>
                <a:schemeClr val="dk1"/>
              </a:buClr>
              <a:buSzPts val="1800"/>
              <a:buChar char="●"/>
            </a:pPr>
            <a:r>
              <a:rPr lang="en">
                <a:solidFill>
                  <a:schemeClr val="dk1"/>
                </a:solidFill>
              </a:rPr>
              <a:t>This loss combines a Sigmoid layer and the BCELoss in one single class</a:t>
            </a:r>
            <a:endParaRPr>
              <a:solidFill>
                <a:schemeClr val="dk1"/>
              </a:solidFill>
            </a:endParaRPr>
          </a:p>
          <a:p>
            <a:pPr indent="-342900" lvl="0" marL="457200" rtl="0" algn="l">
              <a:lnSpc>
                <a:spcPct val="90000"/>
              </a:lnSpc>
              <a:spcBef>
                <a:spcPts val="0"/>
              </a:spcBef>
              <a:spcAft>
                <a:spcPts val="0"/>
              </a:spcAft>
              <a:buClr>
                <a:schemeClr val="dk1"/>
              </a:buClr>
              <a:buSzPts val="1800"/>
              <a:buChar char="●"/>
            </a:pPr>
            <a:r>
              <a:rPr lang="en">
                <a:solidFill>
                  <a:schemeClr val="dk1"/>
                </a:solidFill>
              </a:rPr>
              <a:t>The equation as below, where N is the batch size</a:t>
            </a:r>
            <a:endParaRPr>
              <a:solidFill>
                <a:schemeClr val="dk1"/>
              </a:solidFill>
            </a:endParaRPr>
          </a:p>
        </p:txBody>
      </p:sp>
      <p:pic>
        <p:nvPicPr>
          <p:cNvPr id="357" name="Google Shape;357;p24"/>
          <p:cNvPicPr preferRelativeResize="0"/>
          <p:nvPr/>
        </p:nvPicPr>
        <p:blipFill rotWithShape="1">
          <a:blip r:embed="rId3">
            <a:alphaModFix/>
          </a:blip>
          <a:srcRect b="13940" l="0" r="0" t="0"/>
          <a:stretch/>
        </p:blipFill>
        <p:spPr>
          <a:xfrm>
            <a:off x="134975" y="3841750"/>
            <a:ext cx="8839199" cy="3220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3"/>
          <p:cNvSpPr txBox="1"/>
          <p:nvPr>
            <p:ph idx="4294967295" type="title"/>
          </p:nvPr>
        </p:nvSpPr>
        <p:spPr>
          <a:xfrm>
            <a:off x="196770" y="273844"/>
            <a:ext cx="8715600" cy="99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E84A27"/>
              </a:buClr>
              <a:buSzPts val="4400"/>
              <a:buFont typeface="Georgia"/>
              <a:buNone/>
            </a:pPr>
            <a:r>
              <a:rPr lang="en"/>
              <a:t>Literature Review </a:t>
            </a:r>
            <a:endParaRPr/>
          </a:p>
        </p:txBody>
      </p:sp>
      <p:sp>
        <p:nvSpPr>
          <p:cNvPr id="90" name="Google Shape;90;p3"/>
          <p:cNvSpPr txBox="1"/>
          <p:nvPr>
            <p:ph idx="4294967295" type="body"/>
          </p:nvPr>
        </p:nvSpPr>
        <p:spPr>
          <a:xfrm>
            <a:off x="196770" y="1268017"/>
            <a:ext cx="8715600" cy="2719500"/>
          </a:xfrm>
          <a:prstGeom prst="rect">
            <a:avLst/>
          </a:prstGeom>
          <a:noFill/>
          <a:ln>
            <a:noFill/>
          </a:ln>
        </p:spPr>
        <p:txBody>
          <a:bodyPr anchorCtr="0" anchor="t" bIns="45700" lIns="91425" spcFirstLastPara="1" rIns="91425" wrap="square" tIns="45700">
            <a:normAutofit/>
          </a:bodyPr>
          <a:lstStyle/>
          <a:p>
            <a:pPr indent="-361950" lvl="0" marL="457200" rtl="0" algn="l">
              <a:lnSpc>
                <a:spcPct val="90000"/>
              </a:lnSpc>
              <a:spcBef>
                <a:spcPts val="0"/>
              </a:spcBef>
              <a:spcAft>
                <a:spcPts val="0"/>
              </a:spcAft>
              <a:buClr>
                <a:srgbClr val="444444"/>
              </a:buClr>
              <a:buSzPts val="2100"/>
              <a:buChar char="•"/>
            </a:pPr>
            <a:r>
              <a:rPr b="1" lang="en" sz="2100">
                <a:solidFill>
                  <a:srgbClr val="444444"/>
                </a:solidFill>
                <a:highlight>
                  <a:srgbClr val="FFFFFF"/>
                </a:highlight>
              </a:rPr>
              <a:t>DeepSEA: Motif feature extraction using matrix multiplication</a:t>
            </a:r>
            <a:endParaRPr b="1" sz="2100">
              <a:solidFill>
                <a:srgbClr val="444444"/>
              </a:solidFill>
              <a:highlight>
                <a:srgbClr val="FFFFFF"/>
              </a:highlight>
            </a:endParaRPr>
          </a:p>
          <a:p>
            <a:pPr indent="-361950" lvl="0" marL="457200" rtl="0" algn="l">
              <a:lnSpc>
                <a:spcPct val="90000"/>
              </a:lnSpc>
              <a:spcBef>
                <a:spcPts val="0"/>
              </a:spcBef>
              <a:spcAft>
                <a:spcPts val="0"/>
              </a:spcAft>
              <a:buClr>
                <a:srgbClr val="444444"/>
              </a:buClr>
              <a:buSzPts val="2100"/>
              <a:buChar char="•"/>
            </a:pPr>
            <a:r>
              <a:rPr b="1" lang="en" sz="2100">
                <a:solidFill>
                  <a:srgbClr val="444444"/>
                </a:solidFill>
                <a:highlight>
                  <a:srgbClr val="FFFFFF"/>
                </a:highlight>
              </a:rPr>
              <a:t>Anchor (Trans-cell type prediction of transcription factor binding sites):</a:t>
            </a:r>
            <a:endParaRPr b="1" sz="2100">
              <a:solidFill>
                <a:srgbClr val="444444"/>
              </a:solidFill>
              <a:highlight>
                <a:srgbClr val="FFFFFF"/>
              </a:highlight>
            </a:endParaRPr>
          </a:p>
          <a:p>
            <a:pPr indent="0" lvl="0" marL="457200" rtl="0" algn="l">
              <a:lnSpc>
                <a:spcPct val="90000"/>
              </a:lnSpc>
              <a:spcBef>
                <a:spcPts val="0"/>
              </a:spcBef>
              <a:spcAft>
                <a:spcPts val="0"/>
              </a:spcAft>
              <a:buSzPts val="2800"/>
              <a:buNone/>
            </a:pPr>
            <a:r>
              <a:rPr b="1" lang="en" sz="2100">
                <a:solidFill>
                  <a:srgbClr val="444444"/>
                </a:solidFill>
                <a:highlight>
                  <a:srgbClr val="FFFFFF"/>
                </a:highlight>
              </a:rPr>
              <a:t>Motif finding for DNase-seq features against background nucleotide distribution </a:t>
            </a:r>
            <a:endParaRPr b="1" sz="2100">
              <a:solidFill>
                <a:srgbClr val="444444"/>
              </a:solidFill>
              <a:highlight>
                <a:srgbClr val="FFFFFF"/>
              </a:high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g10885b656ea_1_7"/>
          <p:cNvSpPr txBox="1"/>
          <p:nvPr>
            <p:ph idx="4294967295" type="title"/>
          </p:nvPr>
        </p:nvSpPr>
        <p:spPr>
          <a:xfrm>
            <a:off x="196770" y="-30956"/>
            <a:ext cx="8715600" cy="9942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E84A27"/>
              </a:buClr>
              <a:buSzPts val="3960"/>
              <a:buFont typeface="Georgia"/>
              <a:buNone/>
            </a:pPr>
            <a:r>
              <a:rPr b="1" lang="en" sz="2600">
                <a:solidFill>
                  <a:srgbClr val="E84A27"/>
                </a:solidFill>
                <a:latin typeface="Georgia"/>
                <a:ea typeface="Georgia"/>
                <a:cs typeface="Georgia"/>
                <a:sym typeface="Georgia"/>
              </a:rPr>
              <a:t>CNN</a:t>
            </a:r>
            <a:r>
              <a:rPr lang="en" sz="2600"/>
              <a:t> </a:t>
            </a:r>
            <a:r>
              <a:rPr b="1" lang="en" sz="2600">
                <a:solidFill>
                  <a:srgbClr val="E84A27"/>
                </a:solidFill>
                <a:latin typeface="Georgia"/>
                <a:ea typeface="Georgia"/>
                <a:cs typeface="Georgia"/>
                <a:sym typeface="Georgia"/>
              </a:rPr>
              <a:t>(</a:t>
            </a:r>
            <a:r>
              <a:rPr b="1" lang="en" sz="2600">
                <a:solidFill>
                  <a:srgbClr val="E84A27"/>
                </a:solidFill>
                <a:latin typeface="Georgia"/>
                <a:ea typeface="Georgia"/>
                <a:cs typeface="Georgia"/>
                <a:sym typeface="Georgia"/>
              </a:rPr>
              <a:t>One PWM based</a:t>
            </a:r>
            <a:r>
              <a:rPr b="1" lang="en" sz="2600">
                <a:solidFill>
                  <a:srgbClr val="E84A27"/>
                </a:solidFill>
                <a:latin typeface="Georgia"/>
                <a:ea typeface="Georgia"/>
                <a:cs typeface="Georgia"/>
                <a:sym typeface="Georgia"/>
              </a:rPr>
              <a:t>) – Result</a:t>
            </a:r>
            <a:endParaRPr b="1" sz="2600">
              <a:solidFill>
                <a:srgbClr val="E84A27"/>
              </a:solidFill>
              <a:latin typeface="Georgia"/>
              <a:ea typeface="Georgia"/>
              <a:cs typeface="Georgia"/>
              <a:sym typeface="Georgia"/>
            </a:endParaRPr>
          </a:p>
        </p:txBody>
      </p:sp>
      <p:sp>
        <p:nvSpPr>
          <p:cNvPr id="363" name="Google Shape;363;g10885b656ea_1_7"/>
          <p:cNvSpPr txBox="1"/>
          <p:nvPr/>
        </p:nvSpPr>
        <p:spPr>
          <a:xfrm>
            <a:off x="298175" y="3732150"/>
            <a:ext cx="8614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Train accuracy vs Test accuracy. The CNN (</a:t>
            </a:r>
            <a:r>
              <a:rPr lang="en"/>
              <a:t>One PWM based</a:t>
            </a:r>
            <a:r>
              <a:rPr lang="en"/>
              <a:t>) model was trained by 26 TFs separately. The PWM used was listed in supporting file. Each point represent train accuracy (x-axis) and test accuracy (y-axis). The average test accuracy is 0.63.</a:t>
            </a:r>
            <a:endParaRPr/>
          </a:p>
        </p:txBody>
      </p:sp>
      <p:pic>
        <p:nvPicPr>
          <p:cNvPr id="364" name="Google Shape;364;g10885b656ea_1_7"/>
          <p:cNvPicPr preferRelativeResize="0"/>
          <p:nvPr/>
        </p:nvPicPr>
        <p:blipFill>
          <a:blip r:embed="rId3">
            <a:alphaModFix/>
          </a:blip>
          <a:stretch>
            <a:fillRect/>
          </a:stretch>
        </p:blipFill>
        <p:spPr>
          <a:xfrm>
            <a:off x="152400" y="1167669"/>
            <a:ext cx="3130975" cy="2451058"/>
          </a:xfrm>
          <a:prstGeom prst="rect">
            <a:avLst/>
          </a:prstGeom>
          <a:noFill/>
          <a:ln>
            <a:noFill/>
          </a:ln>
        </p:spPr>
      </p:pic>
      <p:sp>
        <p:nvSpPr>
          <p:cNvPr id="365" name="Google Shape;365;g10885b656ea_1_7"/>
          <p:cNvSpPr/>
          <p:nvPr/>
        </p:nvSpPr>
        <p:spPr>
          <a:xfrm>
            <a:off x="3123625" y="1863575"/>
            <a:ext cx="608700" cy="351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g10885b656ea_1_7"/>
          <p:cNvSpPr/>
          <p:nvPr/>
        </p:nvSpPr>
        <p:spPr>
          <a:xfrm>
            <a:off x="1831650" y="1682550"/>
            <a:ext cx="1245900" cy="7347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67" name="Google Shape;367;g10885b656ea_1_7"/>
          <p:cNvPicPr preferRelativeResize="0"/>
          <p:nvPr/>
        </p:nvPicPr>
        <p:blipFill>
          <a:blip r:embed="rId4">
            <a:alphaModFix/>
          </a:blip>
          <a:stretch>
            <a:fillRect/>
          </a:stretch>
        </p:blipFill>
        <p:spPr>
          <a:xfrm>
            <a:off x="3732463" y="1115644"/>
            <a:ext cx="5107592" cy="246410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26"/>
          <p:cNvSpPr txBox="1"/>
          <p:nvPr>
            <p:ph idx="4294967295" type="title"/>
          </p:nvPr>
        </p:nvSpPr>
        <p:spPr>
          <a:xfrm>
            <a:off x="196770" y="45219"/>
            <a:ext cx="8715600" cy="99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b="1" lang="en" sz="2600">
                <a:solidFill>
                  <a:srgbClr val="E84A27"/>
                </a:solidFill>
                <a:latin typeface="Georgia"/>
                <a:ea typeface="Georgia"/>
                <a:cs typeface="Georgia"/>
                <a:sym typeface="Georgia"/>
              </a:rPr>
              <a:t>CNN One PWM based vs Sequence based Analysis</a:t>
            </a:r>
            <a:endParaRPr b="1" sz="2600">
              <a:solidFill>
                <a:srgbClr val="E84A27"/>
              </a:solidFill>
              <a:latin typeface="Georgia"/>
              <a:ea typeface="Georgia"/>
              <a:cs typeface="Georgia"/>
              <a:sym typeface="Georgia"/>
            </a:endParaRPr>
          </a:p>
        </p:txBody>
      </p:sp>
      <p:pic>
        <p:nvPicPr>
          <p:cNvPr id="373" name="Google Shape;373;p26"/>
          <p:cNvPicPr preferRelativeResize="0"/>
          <p:nvPr/>
        </p:nvPicPr>
        <p:blipFill>
          <a:blip r:embed="rId3">
            <a:alphaModFix/>
          </a:blip>
          <a:stretch>
            <a:fillRect/>
          </a:stretch>
        </p:blipFill>
        <p:spPr>
          <a:xfrm>
            <a:off x="1632625" y="787173"/>
            <a:ext cx="5630051" cy="2655300"/>
          </a:xfrm>
          <a:prstGeom prst="rect">
            <a:avLst/>
          </a:prstGeom>
          <a:noFill/>
          <a:ln>
            <a:noFill/>
          </a:ln>
        </p:spPr>
      </p:pic>
      <p:sp>
        <p:nvSpPr>
          <p:cNvPr id="374" name="Google Shape;374;p26"/>
          <p:cNvSpPr txBox="1"/>
          <p:nvPr/>
        </p:nvSpPr>
        <p:spPr>
          <a:xfrm>
            <a:off x="298175" y="3732150"/>
            <a:ext cx="8614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TFs </a:t>
            </a:r>
            <a:r>
              <a:rPr lang="en"/>
              <a:t>vs Test accuracy. The CNN (One PWM based) model was trained by 26 TFs separately. X-axis represent the TFs name, and y-axis represent the test accuracy. Blue represent the result obtained by CNN (Sequence based), and orange </a:t>
            </a:r>
            <a:r>
              <a:rPr lang="en">
                <a:solidFill>
                  <a:schemeClr val="dk1"/>
                </a:solidFill>
              </a:rPr>
              <a:t>represent the result obtained by CNN (One PWM based)</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27"/>
          <p:cNvSpPr txBox="1"/>
          <p:nvPr>
            <p:ph idx="4294967295" type="title"/>
          </p:nvPr>
        </p:nvSpPr>
        <p:spPr>
          <a:xfrm>
            <a:off x="196770" y="273844"/>
            <a:ext cx="8715600" cy="994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E84A27"/>
              </a:buClr>
              <a:buSzPts val="3960"/>
              <a:buFont typeface="Georgia"/>
              <a:buNone/>
            </a:pPr>
            <a:r>
              <a:rPr lang="en" sz="3500"/>
              <a:t>Discussion &amp; Conclusion </a:t>
            </a:r>
            <a:endParaRPr sz="3500"/>
          </a:p>
        </p:txBody>
      </p:sp>
      <p:sp>
        <p:nvSpPr>
          <p:cNvPr id="380" name="Google Shape;380;p27"/>
          <p:cNvSpPr txBox="1"/>
          <p:nvPr>
            <p:ph idx="4294967295" type="body"/>
          </p:nvPr>
        </p:nvSpPr>
        <p:spPr>
          <a:xfrm>
            <a:off x="196770" y="1268017"/>
            <a:ext cx="8715600" cy="2719500"/>
          </a:xfrm>
          <a:prstGeom prst="rect">
            <a:avLst/>
          </a:prstGeom>
          <a:noFill/>
          <a:ln>
            <a:noFill/>
          </a:ln>
        </p:spPr>
        <p:txBody>
          <a:bodyPr anchorCtr="0" anchor="t" bIns="45700" lIns="91425" spcFirstLastPara="1" rIns="91425" wrap="square" tIns="45700">
            <a:normAutofit/>
          </a:bodyPr>
          <a:lstStyle/>
          <a:p>
            <a:pPr indent="-361950" lvl="0" marL="457200" rtl="0" algn="l">
              <a:lnSpc>
                <a:spcPct val="90000"/>
              </a:lnSpc>
              <a:spcBef>
                <a:spcPts val="0"/>
              </a:spcBef>
              <a:spcAft>
                <a:spcPts val="0"/>
              </a:spcAft>
              <a:buClr>
                <a:srgbClr val="444444"/>
              </a:buClr>
              <a:buSzPts val="2100"/>
              <a:buChar char="•"/>
            </a:pPr>
            <a:r>
              <a:rPr b="1" lang="en" sz="2100">
                <a:solidFill>
                  <a:srgbClr val="444444"/>
                </a:solidFill>
                <a:highlight>
                  <a:srgbClr val="FFFFFF"/>
                </a:highlight>
              </a:rPr>
              <a:t>Utilize PWMs to extract motif binding features</a:t>
            </a:r>
            <a:r>
              <a:rPr lang="en" sz="2100">
                <a:solidFill>
                  <a:srgbClr val="444444"/>
                </a:solidFill>
                <a:highlight>
                  <a:srgbClr val="FFFFFF"/>
                </a:highlight>
              </a:rPr>
              <a:t> has significantly improved the classification accuracy of both SVM and deep-learning model.</a:t>
            </a:r>
            <a:endParaRPr sz="2100">
              <a:solidFill>
                <a:srgbClr val="444444"/>
              </a:solidFill>
              <a:highlight>
                <a:srgbClr val="FFFFFF"/>
              </a:highlight>
            </a:endParaRPr>
          </a:p>
          <a:p>
            <a:pPr indent="0" lvl="0" marL="457200" rtl="0" algn="l">
              <a:lnSpc>
                <a:spcPct val="90000"/>
              </a:lnSpc>
              <a:spcBef>
                <a:spcPts val="0"/>
              </a:spcBef>
              <a:spcAft>
                <a:spcPts val="0"/>
              </a:spcAft>
              <a:buSzPts val="2800"/>
              <a:buNone/>
            </a:pPr>
            <a:r>
              <a:t/>
            </a:r>
            <a:endParaRPr sz="2100">
              <a:solidFill>
                <a:srgbClr val="444444"/>
              </a:solidFill>
              <a:highlight>
                <a:srgbClr val="FFFFFF"/>
              </a:highlight>
            </a:endParaRPr>
          </a:p>
          <a:p>
            <a:pPr indent="-361950" lvl="0" marL="457200" rtl="0" algn="l">
              <a:lnSpc>
                <a:spcPct val="90000"/>
              </a:lnSpc>
              <a:spcBef>
                <a:spcPts val="0"/>
              </a:spcBef>
              <a:spcAft>
                <a:spcPts val="0"/>
              </a:spcAft>
              <a:buClr>
                <a:srgbClr val="444444"/>
              </a:buClr>
              <a:buSzPts val="2100"/>
              <a:buChar char="•"/>
            </a:pPr>
            <a:r>
              <a:rPr lang="en" sz="2100">
                <a:solidFill>
                  <a:srgbClr val="444444"/>
                </a:solidFill>
                <a:highlight>
                  <a:srgbClr val="FFFFFF"/>
                </a:highlight>
              </a:rPr>
              <a:t>PWMs-aided SVM and deep learning methods can also be used for selecting the </a:t>
            </a:r>
            <a:r>
              <a:rPr b="1" lang="en" sz="2100">
                <a:solidFill>
                  <a:srgbClr val="444444"/>
                </a:solidFill>
                <a:highlight>
                  <a:srgbClr val="FFFFFF"/>
                </a:highlight>
              </a:rPr>
              <a:t>most significant PWMs</a:t>
            </a:r>
            <a:r>
              <a:rPr lang="en" sz="2100">
                <a:solidFill>
                  <a:srgbClr val="444444"/>
                </a:solidFill>
                <a:highlight>
                  <a:srgbClr val="FFFFFF"/>
                </a:highlight>
              </a:rPr>
              <a:t>, which might reveal biological insights.</a:t>
            </a:r>
            <a:endParaRPr sz="2100">
              <a:solidFill>
                <a:srgbClr val="444444"/>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4"/>
          <p:cNvSpPr txBox="1"/>
          <p:nvPr>
            <p:ph idx="4294967295" type="title"/>
          </p:nvPr>
        </p:nvSpPr>
        <p:spPr>
          <a:xfrm>
            <a:off x="196775" y="273848"/>
            <a:ext cx="8715600" cy="565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E84A27"/>
              </a:buClr>
              <a:buSzPts val="4400"/>
              <a:buFont typeface="Georgia"/>
              <a:buNone/>
            </a:pPr>
            <a:r>
              <a:rPr lang="en" sz="3100"/>
              <a:t>Methods</a:t>
            </a:r>
            <a:endParaRPr sz="3100"/>
          </a:p>
        </p:txBody>
      </p:sp>
      <p:sp>
        <p:nvSpPr>
          <p:cNvPr id="96" name="Google Shape;96;p4"/>
          <p:cNvSpPr/>
          <p:nvPr/>
        </p:nvSpPr>
        <p:spPr>
          <a:xfrm>
            <a:off x="1686250" y="839050"/>
            <a:ext cx="5482500" cy="50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libri"/>
                <a:ea typeface="Calibri"/>
                <a:cs typeface="Calibri"/>
                <a:sym typeface="Calibri"/>
              </a:rPr>
              <a:t>convert ChIP score to binary label, remove seqs containing N</a:t>
            </a:r>
            <a:endParaRPr b="0" i="0" sz="1400" u="none" cap="none" strike="noStrike">
              <a:solidFill>
                <a:srgbClr val="000000"/>
              </a:solidFill>
              <a:latin typeface="Calibri"/>
              <a:ea typeface="Calibri"/>
              <a:cs typeface="Calibri"/>
              <a:sym typeface="Calibri"/>
            </a:endParaRPr>
          </a:p>
        </p:txBody>
      </p:sp>
      <p:sp>
        <p:nvSpPr>
          <p:cNvPr id="97" name="Google Shape;97;p4"/>
          <p:cNvSpPr/>
          <p:nvPr/>
        </p:nvSpPr>
        <p:spPr>
          <a:xfrm>
            <a:off x="1686250" y="1448875"/>
            <a:ext cx="5482500" cy="50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libri"/>
                <a:ea typeface="Calibri"/>
                <a:cs typeface="Calibri"/>
                <a:sym typeface="Calibri"/>
              </a:rPr>
              <a:t>rescale, normalize, padding motif pwms </a:t>
            </a:r>
            <a:endParaRPr b="0" i="0" sz="1400" u="none" cap="none" strike="noStrike">
              <a:solidFill>
                <a:srgbClr val="000000"/>
              </a:solidFill>
              <a:latin typeface="Calibri"/>
              <a:ea typeface="Calibri"/>
              <a:cs typeface="Calibri"/>
              <a:sym typeface="Calibri"/>
            </a:endParaRPr>
          </a:p>
        </p:txBody>
      </p:sp>
      <p:sp>
        <p:nvSpPr>
          <p:cNvPr id="98" name="Google Shape;98;p4"/>
          <p:cNvSpPr/>
          <p:nvPr/>
        </p:nvSpPr>
        <p:spPr>
          <a:xfrm>
            <a:off x="1449000" y="2063250"/>
            <a:ext cx="5914500" cy="50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libri"/>
                <a:ea typeface="Calibri"/>
                <a:cs typeface="Calibri"/>
                <a:sym typeface="Calibri"/>
              </a:rPr>
              <a:t>scan one-hot encoded input seq with modified pwms for a given TF &amp; scan input seq with an equal-length pwm of background freq of nucleotides </a:t>
            </a:r>
            <a:endParaRPr b="0" i="0" sz="1400" u="none" cap="none" strike="noStrike">
              <a:solidFill>
                <a:srgbClr val="000000"/>
              </a:solidFill>
              <a:latin typeface="Calibri"/>
              <a:ea typeface="Calibri"/>
              <a:cs typeface="Calibri"/>
              <a:sym typeface="Calibri"/>
            </a:endParaRPr>
          </a:p>
        </p:txBody>
      </p:sp>
      <p:sp>
        <p:nvSpPr>
          <p:cNvPr id="99" name="Google Shape;99;p4"/>
          <p:cNvSpPr/>
          <p:nvPr/>
        </p:nvSpPr>
        <p:spPr>
          <a:xfrm>
            <a:off x="1686250" y="2677625"/>
            <a:ext cx="5482500" cy="50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libri"/>
                <a:ea typeface="Calibri"/>
                <a:cs typeface="Calibri"/>
                <a:sym typeface="Calibri"/>
              </a:rPr>
              <a:t>calculate the ratio between the scanning from pwms of a given TF &amp; the scanning from a pwm of background frequency of nucleotides</a:t>
            </a:r>
            <a:endParaRPr b="0" i="0" sz="1400" u="none" cap="none" strike="noStrike">
              <a:solidFill>
                <a:srgbClr val="000000"/>
              </a:solidFill>
              <a:latin typeface="Calibri"/>
              <a:ea typeface="Calibri"/>
              <a:cs typeface="Calibri"/>
              <a:sym typeface="Calibri"/>
            </a:endParaRPr>
          </a:p>
        </p:txBody>
      </p:sp>
      <p:sp>
        <p:nvSpPr>
          <p:cNvPr id="100" name="Google Shape;100;p4"/>
          <p:cNvSpPr/>
          <p:nvPr/>
        </p:nvSpPr>
        <p:spPr>
          <a:xfrm>
            <a:off x="1948425" y="3292000"/>
            <a:ext cx="1203300" cy="50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alibri"/>
                <a:ea typeface="Calibri"/>
                <a:cs typeface="Calibri"/>
                <a:sym typeface="Calibri"/>
              </a:rPr>
              <a:t>max-pooling results from multiple pwms</a:t>
            </a:r>
            <a:endParaRPr b="0" i="0" sz="1200" u="none" cap="none" strike="noStrike">
              <a:solidFill>
                <a:srgbClr val="000000"/>
              </a:solidFill>
              <a:latin typeface="Calibri"/>
              <a:ea typeface="Calibri"/>
              <a:cs typeface="Calibri"/>
              <a:sym typeface="Calibri"/>
            </a:endParaRPr>
          </a:p>
        </p:txBody>
      </p:sp>
      <p:sp>
        <p:nvSpPr>
          <p:cNvPr id="101" name="Google Shape;101;p4"/>
          <p:cNvSpPr/>
          <p:nvPr/>
        </p:nvSpPr>
        <p:spPr>
          <a:xfrm>
            <a:off x="4998675" y="3292000"/>
            <a:ext cx="1203300" cy="50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alibri"/>
                <a:ea typeface="Calibri"/>
                <a:cs typeface="Calibri"/>
                <a:sym typeface="Calibri"/>
              </a:rPr>
              <a:t>flattening results from multiple pwms</a:t>
            </a:r>
            <a:endParaRPr b="0" i="0" sz="1200" u="none" cap="none" strike="noStrike">
              <a:solidFill>
                <a:srgbClr val="000000"/>
              </a:solidFill>
              <a:latin typeface="Calibri"/>
              <a:ea typeface="Calibri"/>
              <a:cs typeface="Calibri"/>
              <a:sym typeface="Calibri"/>
            </a:endParaRPr>
          </a:p>
        </p:txBody>
      </p:sp>
      <p:sp>
        <p:nvSpPr>
          <p:cNvPr id="102" name="Google Shape;102;p4"/>
          <p:cNvSpPr/>
          <p:nvPr/>
        </p:nvSpPr>
        <p:spPr>
          <a:xfrm>
            <a:off x="3473550" y="3762000"/>
            <a:ext cx="1203300" cy="330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alibri"/>
                <a:ea typeface="Calibri"/>
                <a:cs typeface="Calibri"/>
                <a:sym typeface="Calibri"/>
              </a:rPr>
              <a:t>SVM Classifier </a:t>
            </a:r>
            <a:endParaRPr b="0" i="0" sz="1200" u="none" cap="none" strike="noStrike">
              <a:solidFill>
                <a:srgbClr val="000000"/>
              </a:solidFill>
              <a:latin typeface="Calibri"/>
              <a:ea typeface="Calibri"/>
              <a:cs typeface="Calibri"/>
              <a:sym typeface="Calibri"/>
            </a:endParaRPr>
          </a:p>
        </p:txBody>
      </p:sp>
      <p:sp>
        <p:nvSpPr>
          <p:cNvPr id="103" name="Google Shape;103;p4"/>
          <p:cNvSpPr/>
          <p:nvPr/>
        </p:nvSpPr>
        <p:spPr>
          <a:xfrm>
            <a:off x="3579150" y="4244525"/>
            <a:ext cx="992100" cy="237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alibri"/>
                <a:ea typeface="Calibri"/>
                <a:cs typeface="Calibri"/>
                <a:sym typeface="Calibri"/>
              </a:rPr>
              <a:t>binary label </a:t>
            </a:r>
            <a:endParaRPr b="0" i="0" sz="1200" u="none" cap="none" strike="noStrike">
              <a:solidFill>
                <a:srgbClr val="000000"/>
              </a:solidFill>
              <a:latin typeface="Calibri"/>
              <a:ea typeface="Calibri"/>
              <a:cs typeface="Calibri"/>
              <a:sym typeface="Calibri"/>
            </a:endParaRPr>
          </a:p>
        </p:txBody>
      </p:sp>
      <p:cxnSp>
        <p:nvCxnSpPr>
          <p:cNvPr id="104" name="Google Shape;104;p4"/>
          <p:cNvCxnSpPr/>
          <p:nvPr/>
        </p:nvCxnSpPr>
        <p:spPr>
          <a:xfrm>
            <a:off x="4427500" y="1347550"/>
            <a:ext cx="0" cy="110100"/>
          </a:xfrm>
          <a:prstGeom prst="straightConnector1">
            <a:avLst/>
          </a:prstGeom>
          <a:noFill/>
          <a:ln cap="flat" cmpd="sng" w="9525">
            <a:solidFill>
              <a:schemeClr val="dk2"/>
            </a:solidFill>
            <a:prstDash val="solid"/>
            <a:round/>
            <a:headEnd len="sm" w="sm" type="none"/>
            <a:tailEnd len="med" w="med" type="triangle"/>
          </a:ln>
        </p:spPr>
      </p:cxnSp>
      <p:cxnSp>
        <p:nvCxnSpPr>
          <p:cNvPr id="105" name="Google Shape;105;p4"/>
          <p:cNvCxnSpPr/>
          <p:nvPr/>
        </p:nvCxnSpPr>
        <p:spPr>
          <a:xfrm>
            <a:off x="4427500" y="1906675"/>
            <a:ext cx="0" cy="110100"/>
          </a:xfrm>
          <a:prstGeom prst="straightConnector1">
            <a:avLst/>
          </a:prstGeom>
          <a:noFill/>
          <a:ln cap="flat" cmpd="sng" w="9525">
            <a:solidFill>
              <a:schemeClr val="dk2"/>
            </a:solidFill>
            <a:prstDash val="solid"/>
            <a:round/>
            <a:headEnd len="sm" w="sm" type="none"/>
            <a:tailEnd len="med" w="med" type="triangle"/>
          </a:ln>
        </p:spPr>
      </p:cxnSp>
      <p:cxnSp>
        <p:nvCxnSpPr>
          <p:cNvPr id="106" name="Google Shape;106;p4"/>
          <p:cNvCxnSpPr/>
          <p:nvPr/>
        </p:nvCxnSpPr>
        <p:spPr>
          <a:xfrm>
            <a:off x="4427500" y="2567200"/>
            <a:ext cx="0" cy="110100"/>
          </a:xfrm>
          <a:prstGeom prst="straightConnector1">
            <a:avLst/>
          </a:prstGeom>
          <a:noFill/>
          <a:ln cap="flat" cmpd="sng" w="9525">
            <a:solidFill>
              <a:schemeClr val="dk2"/>
            </a:solidFill>
            <a:prstDash val="solid"/>
            <a:round/>
            <a:headEnd len="sm" w="sm" type="none"/>
            <a:tailEnd len="med" w="med" type="triangle"/>
          </a:ln>
        </p:spPr>
      </p:cxnSp>
      <p:cxnSp>
        <p:nvCxnSpPr>
          <p:cNvPr id="107" name="Google Shape;107;p4"/>
          <p:cNvCxnSpPr/>
          <p:nvPr/>
        </p:nvCxnSpPr>
        <p:spPr>
          <a:xfrm>
            <a:off x="2503600" y="3181900"/>
            <a:ext cx="0" cy="110100"/>
          </a:xfrm>
          <a:prstGeom prst="straightConnector1">
            <a:avLst/>
          </a:prstGeom>
          <a:noFill/>
          <a:ln cap="flat" cmpd="sng" w="9525">
            <a:solidFill>
              <a:schemeClr val="dk2"/>
            </a:solidFill>
            <a:prstDash val="solid"/>
            <a:round/>
            <a:headEnd len="sm" w="sm" type="none"/>
            <a:tailEnd len="med" w="med" type="triangle"/>
          </a:ln>
        </p:spPr>
      </p:cxnSp>
      <p:cxnSp>
        <p:nvCxnSpPr>
          <p:cNvPr id="108" name="Google Shape;108;p4"/>
          <p:cNvCxnSpPr/>
          <p:nvPr/>
        </p:nvCxnSpPr>
        <p:spPr>
          <a:xfrm>
            <a:off x="5600325" y="3181900"/>
            <a:ext cx="0" cy="110100"/>
          </a:xfrm>
          <a:prstGeom prst="straightConnector1">
            <a:avLst/>
          </a:prstGeom>
          <a:noFill/>
          <a:ln cap="flat" cmpd="sng" w="9525">
            <a:solidFill>
              <a:schemeClr val="dk2"/>
            </a:solidFill>
            <a:prstDash val="solid"/>
            <a:round/>
            <a:headEnd len="sm" w="sm" type="none"/>
            <a:tailEnd len="med" w="med" type="triangle"/>
          </a:ln>
        </p:spPr>
      </p:cxnSp>
      <p:cxnSp>
        <p:nvCxnSpPr>
          <p:cNvPr id="109" name="Google Shape;109;p4"/>
          <p:cNvCxnSpPr>
            <a:endCxn id="102" idx="1"/>
          </p:cNvCxnSpPr>
          <p:nvPr/>
        </p:nvCxnSpPr>
        <p:spPr>
          <a:xfrm>
            <a:off x="2931750" y="3796050"/>
            <a:ext cx="541800" cy="131400"/>
          </a:xfrm>
          <a:prstGeom prst="straightConnector1">
            <a:avLst/>
          </a:prstGeom>
          <a:noFill/>
          <a:ln cap="flat" cmpd="sng" w="9525">
            <a:solidFill>
              <a:schemeClr val="dk2"/>
            </a:solidFill>
            <a:prstDash val="solid"/>
            <a:round/>
            <a:headEnd len="sm" w="sm" type="none"/>
            <a:tailEnd len="med" w="med" type="triangle"/>
          </a:ln>
        </p:spPr>
      </p:cxnSp>
      <p:cxnSp>
        <p:nvCxnSpPr>
          <p:cNvPr id="110" name="Google Shape;110;p4"/>
          <p:cNvCxnSpPr>
            <a:endCxn id="102" idx="3"/>
          </p:cNvCxnSpPr>
          <p:nvPr/>
        </p:nvCxnSpPr>
        <p:spPr>
          <a:xfrm flipH="1">
            <a:off x="4676850" y="3804750"/>
            <a:ext cx="636000" cy="122700"/>
          </a:xfrm>
          <a:prstGeom prst="straightConnector1">
            <a:avLst/>
          </a:prstGeom>
          <a:noFill/>
          <a:ln cap="flat" cmpd="sng" w="9525">
            <a:solidFill>
              <a:schemeClr val="dk2"/>
            </a:solidFill>
            <a:prstDash val="solid"/>
            <a:round/>
            <a:headEnd len="sm" w="sm" type="none"/>
            <a:tailEnd len="med" w="med" type="triangle"/>
          </a:ln>
        </p:spPr>
      </p:cxnSp>
      <p:cxnSp>
        <p:nvCxnSpPr>
          <p:cNvPr id="111" name="Google Shape;111;p4"/>
          <p:cNvCxnSpPr>
            <a:endCxn id="103" idx="0"/>
          </p:cNvCxnSpPr>
          <p:nvPr/>
        </p:nvCxnSpPr>
        <p:spPr>
          <a:xfrm>
            <a:off x="4067400" y="4092425"/>
            <a:ext cx="7800" cy="152100"/>
          </a:xfrm>
          <a:prstGeom prst="straightConnector1">
            <a:avLst/>
          </a:prstGeom>
          <a:noFill/>
          <a:ln cap="flat" cmpd="sng" w="9525">
            <a:solidFill>
              <a:schemeClr val="dk2"/>
            </a:solidFill>
            <a:prstDash val="solid"/>
            <a:round/>
            <a:headEnd len="sm" w="sm"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5"/>
          <p:cNvSpPr txBox="1"/>
          <p:nvPr>
            <p:ph idx="4294967295" type="title"/>
          </p:nvPr>
        </p:nvSpPr>
        <p:spPr>
          <a:xfrm>
            <a:off x="196770" y="273844"/>
            <a:ext cx="8715600" cy="99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E84A27"/>
              </a:buClr>
              <a:buSzPts val="4400"/>
              <a:buFont typeface="Georgia"/>
              <a:buNone/>
            </a:pPr>
            <a:r>
              <a:rPr lang="en"/>
              <a:t>Data Preprocessing </a:t>
            </a:r>
            <a:endParaRPr/>
          </a:p>
        </p:txBody>
      </p:sp>
      <p:sp>
        <p:nvSpPr>
          <p:cNvPr id="117" name="Google Shape;117;p5"/>
          <p:cNvSpPr txBox="1"/>
          <p:nvPr>
            <p:ph idx="4294967295" type="body"/>
          </p:nvPr>
        </p:nvSpPr>
        <p:spPr>
          <a:xfrm>
            <a:off x="196770" y="1268017"/>
            <a:ext cx="8715600" cy="2719500"/>
          </a:xfrm>
          <a:prstGeom prst="rect">
            <a:avLst/>
          </a:prstGeom>
          <a:noFill/>
          <a:ln>
            <a:noFill/>
          </a:ln>
        </p:spPr>
        <p:txBody>
          <a:bodyPr anchorCtr="0" anchor="t" bIns="45700" lIns="91425" spcFirstLastPara="1" rIns="91425" wrap="square" tIns="45700">
            <a:normAutofit/>
          </a:bodyPr>
          <a:lstStyle/>
          <a:p>
            <a:pPr indent="-361950" lvl="0" marL="457200" rtl="0" algn="l">
              <a:lnSpc>
                <a:spcPct val="90000"/>
              </a:lnSpc>
              <a:spcBef>
                <a:spcPts val="0"/>
              </a:spcBef>
              <a:spcAft>
                <a:spcPts val="0"/>
              </a:spcAft>
              <a:buClr>
                <a:srgbClr val="444444"/>
              </a:buClr>
              <a:buSzPts val="2100"/>
              <a:buChar char="•"/>
            </a:pPr>
            <a:r>
              <a:rPr b="1" lang="en" sz="2100">
                <a:solidFill>
                  <a:srgbClr val="444444"/>
                </a:solidFill>
                <a:highlight>
                  <a:srgbClr val="FFFFFF"/>
                </a:highlight>
              </a:rPr>
              <a:t>Binary Label Conversion</a:t>
            </a:r>
            <a:endParaRPr b="1" sz="2100">
              <a:solidFill>
                <a:srgbClr val="444444"/>
              </a:solidFill>
              <a:highlight>
                <a:srgbClr val="FFFFFF"/>
              </a:highlight>
            </a:endParaRPr>
          </a:p>
          <a:p>
            <a:pPr indent="-342900" lvl="0" marL="914400" rtl="0" algn="l">
              <a:lnSpc>
                <a:spcPct val="90000"/>
              </a:lnSpc>
              <a:spcBef>
                <a:spcPts val="0"/>
              </a:spcBef>
              <a:spcAft>
                <a:spcPts val="0"/>
              </a:spcAft>
              <a:buClr>
                <a:srgbClr val="444444"/>
              </a:buClr>
              <a:buSzPts val="1800"/>
              <a:buChar char="•"/>
            </a:pPr>
            <a:r>
              <a:rPr lang="en" sz="1800">
                <a:solidFill>
                  <a:srgbClr val="444444"/>
                </a:solidFill>
                <a:highlight>
                  <a:srgbClr val="FFFFFF"/>
                </a:highlight>
              </a:rPr>
              <a:t>Based on the plotting of ChIP-score distribution for several TFs, </a:t>
            </a:r>
            <a:endParaRPr sz="1800">
              <a:solidFill>
                <a:srgbClr val="444444"/>
              </a:solidFill>
              <a:highlight>
                <a:srgbClr val="FFFFFF"/>
              </a:highlight>
            </a:endParaRPr>
          </a:p>
          <a:p>
            <a:pPr indent="0" lvl="0" marL="914400" rtl="0" algn="l">
              <a:lnSpc>
                <a:spcPct val="90000"/>
              </a:lnSpc>
              <a:spcBef>
                <a:spcPts val="0"/>
              </a:spcBef>
              <a:spcAft>
                <a:spcPts val="0"/>
              </a:spcAft>
              <a:buSzPts val="2800"/>
              <a:buNone/>
            </a:pPr>
            <a:r>
              <a:rPr b="1" lang="en" sz="1800">
                <a:solidFill>
                  <a:srgbClr val="444444"/>
                </a:solidFill>
                <a:highlight>
                  <a:srgbClr val="FFFFFF"/>
                </a:highlight>
              </a:rPr>
              <a:t>median</a:t>
            </a:r>
            <a:r>
              <a:rPr lang="en" sz="1800">
                <a:solidFill>
                  <a:srgbClr val="444444"/>
                </a:solidFill>
                <a:highlight>
                  <a:srgbClr val="FFFFFF"/>
                </a:highlight>
              </a:rPr>
              <a:t> is selected as the threshold (above threshold:1) </a:t>
            </a:r>
            <a:endParaRPr sz="1800">
              <a:solidFill>
                <a:srgbClr val="444444"/>
              </a:solidFill>
              <a:highlight>
                <a:srgbClr val="FFFFFF"/>
              </a:highlight>
            </a:endParaRPr>
          </a:p>
          <a:p>
            <a:pPr indent="-361950" lvl="0" marL="457200" rtl="0" algn="l">
              <a:lnSpc>
                <a:spcPct val="90000"/>
              </a:lnSpc>
              <a:spcBef>
                <a:spcPts val="0"/>
              </a:spcBef>
              <a:spcAft>
                <a:spcPts val="0"/>
              </a:spcAft>
              <a:buClr>
                <a:srgbClr val="444444"/>
              </a:buClr>
              <a:buSzPts val="2100"/>
              <a:buChar char="•"/>
            </a:pPr>
            <a:r>
              <a:rPr b="1" lang="en" sz="2100">
                <a:solidFill>
                  <a:srgbClr val="444444"/>
                </a:solidFill>
                <a:highlight>
                  <a:schemeClr val="lt1"/>
                </a:highlight>
              </a:rPr>
              <a:t>Label Cleaning</a:t>
            </a:r>
            <a:r>
              <a:rPr lang="en" sz="2100">
                <a:solidFill>
                  <a:srgbClr val="444444"/>
                </a:solidFill>
                <a:highlight>
                  <a:schemeClr val="lt1"/>
                </a:highlight>
              </a:rPr>
              <a:t> </a:t>
            </a:r>
            <a:endParaRPr sz="2100">
              <a:solidFill>
                <a:srgbClr val="444444"/>
              </a:solidFill>
              <a:highlight>
                <a:schemeClr val="lt1"/>
              </a:highlight>
            </a:endParaRPr>
          </a:p>
          <a:p>
            <a:pPr indent="0" lvl="0" marL="457200" rtl="0" algn="l">
              <a:lnSpc>
                <a:spcPct val="90000"/>
              </a:lnSpc>
              <a:spcBef>
                <a:spcPts val="0"/>
              </a:spcBef>
              <a:spcAft>
                <a:spcPts val="0"/>
              </a:spcAft>
              <a:buSzPts val="2800"/>
              <a:buNone/>
            </a:pPr>
            <a:r>
              <a:rPr lang="en" sz="2100">
                <a:solidFill>
                  <a:srgbClr val="444444"/>
                </a:solidFill>
                <a:highlight>
                  <a:schemeClr val="lt1"/>
                </a:highlight>
              </a:rPr>
              <a:t>Input seqs containing N out (A,C,G,T) are being removed from the data set </a:t>
            </a:r>
            <a:endParaRPr sz="2100">
              <a:solidFill>
                <a:srgbClr val="444444"/>
              </a:solidFill>
              <a:highlight>
                <a:schemeClr val="lt1"/>
              </a:highlight>
            </a:endParaRPr>
          </a:p>
          <a:p>
            <a:pPr indent="-361950" lvl="0" marL="457200" rtl="0" algn="l">
              <a:lnSpc>
                <a:spcPct val="90000"/>
              </a:lnSpc>
              <a:spcBef>
                <a:spcPts val="0"/>
              </a:spcBef>
              <a:spcAft>
                <a:spcPts val="0"/>
              </a:spcAft>
              <a:buClr>
                <a:srgbClr val="444444"/>
              </a:buClr>
              <a:buSzPts val="2100"/>
              <a:buChar char="•"/>
            </a:pPr>
            <a:r>
              <a:rPr b="1" lang="en" sz="2100">
                <a:solidFill>
                  <a:srgbClr val="444444"/>
                </a:solidFill>
                <a:highlight>
                  <a:schemeClr val="lt1"/>
                </a:highlight>
              </a:rPr>
              <a:t>One-hot encoding</a:t>
            </a:r>
            <a:r>
              <a:rPr lang="en" sz="2100">
                <a:solidFill>
                  <a:srgbClr val="444444"/>
                </a:solidFill>
                <a:highlight>
                  <a:schemeClr val="lt1"/>
                </a:highlight>
              </a:rPr>
              <a:t> </a:t>
            </a:r>
            <a:endParaRPr sz="2100">
              <a:solidFill>
                <a:srgbClr val="444444"/>
              </a:solidFill>
              <a:highlight>
                <a:schemeClr val="lt1"/>
              </a:highlight>
            </a:endParaRPr>
          </a:p>
          <a:p>
            <a:pPr indent="0" lvl="0" marL="457200" rtl="0" algn="l">
              <a:lnSpc>
                <a:spcPct val="90000"/>
              </a:lnSpc>
              <a:spcBef>
                <a:spcPts val="0"/>
              </a:spcBef>
              <a:spcAft>
                <a:spcPts val="0"/>
              </a:spcAft>
              <a:buSzPts val="2800"/>
              <a:buNone/>
            </a:pPr>
            <a:r>
              <a:rPr lang="en" sz="2100">
                <a:solidFill>
                  <a:srgbClr val="444444"/>
                </a:solidFill>
                <a:highlight>
                  <a:schemeClr val="lt1"/>
                </a:highlight>
              </a:rPr>
              <a:t>Input seqs are being encoded with one-hot encoding to enable matrix multiplication </a:t>
            </a:r>
            <a:endParaRPr sz="2100">
              <a:solidFill>
                <a:srgbClr val="444444"/>
              </a:solidFill>
              <a:highlight>
                <a:schemeClr val="lt1"/>
              </a:highlight>
            </a:endParaRPr>
          </a:p>
          <a:p>
            <a:pPr indent="0" lvl="0" marL="457200" rtl="0" algn="l">
              <a:lnSpc>
                <a:spcPct val="90000"/>
              </a:lnSpc>
              <a:spcBef>
                <a:spcPts val="0"/>
              </a:spcBef>
              <a:spcAft>
                <a:spcPts val="0"/>
              </a:spcAft>
              <a:buSzPts val="2800"/>
              <a:buNone/>
            </a:pPr>
            <a:r>
              <a:t/>
            </a:r>
            <a:endParaRPr sz="2100">
              <a:solidFill>
                <a:srgbClr val="444444"/>
              </a:solidFill>
              <a:highlight>
                <a:schemeClr val="lt1"/>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6"/>
          <p:cNvSpPr txBox="1"/>
          <p:nvPr>
            <p:ph idx="4294967295" type="title"/>
          </p:nvPr>
        </p:nvSpPr>
        <p:spPr>
          <a:xfrm>
            <a:off x="196770" y="273844"/>
            <a:ext cx="8715600" cy="9942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E84A27"/>
              </a:buClr>
              <a:buSzPct val="133333"/>
              <a:buFont typeface="Georgia"/>
              <a:buNone/>
            </a:pPr>
            <a:r>
              <a:rPr lang="en" sz="3300">
                <a:solidFill>
                  <a:srgbClr val="E84A27"/>
                </a:solidFill>
                <a:highlight>
                  <a:schemeClr val="lt1"/>
                </a:highlight>
              </a:rPr>
              <a:t>Plots of ChIP-score distribution for several TFs</a:t>
            </a:r>
            <a:r>
              <a:rPr lang="en" sz="3300">
                <a:solidFill>
                  <a:srgbClr val="E84A27"/>
                </a:solidFill>
              </a:rPr>
              <a:t> </a:t>
            </a:r>
            <a:endParaRPr sz="3300">
              <a:solidFill>
                <a:srgbClr val="E84A27"/>
              </a:solidFill>
            </a:endParaRPr>
          </a:p>
        </p:txBody>
      </p:sp>
      <p:sp>
        <p:nvSpPr>
          <p:cNvPr id="123" name="Google Shape;123;p6"/>
          <p:cNvSpPr txBox="1"/>
          <p:nvPr>
            <p:ph idx="4294967295" type="body"/>
          </p:nvPr>
        </p:nvSpPr>
        <p:spPr>
          <a:xfrm>
            <a:off x="196770" y="1268017"/>
            <a:ext cx="8715600" cy="27195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800"/>
              <a:buNone/>
            </a:pPr>
            <a:r>
              <a:t/>
            </a:r>
            <a:endParaRPr sz="1800">
              <a:solidFill>
                <a:srgbClr val="444444"/>
              </a:solidFill>
              <a:highlight>
                <a:srgbClr val="FFFFFF"/>
              </a:highlight>
            </a:endParaRPr>
          </a:p>
          <a:p>
            <a:pPr indent="0" lvl="0" marL="0" rtl="0" algn="l">
              <a:lnSpc>
                <a:spcPct val="90000"/>
              </a:lnSpc>
              <a:spcBef>
                <a:spcPts val="0"/>
              </a:spcBef>
              <a:spcAft>
                <a:spcPts val="0"/>
              </a:spcAft>
              <a:buSzPts val="2800"/>
              <a:buNone/>
            </a:pPr>
            <a:r>
              <a:t/>
            </a:r>
            <a:endParaRPr sz="1800">
              <a:solidFill>
                <a:srgbClr val="444444"/>
              </a:solidFill>
              <a:highlight>
                <a:srgbClr val="FFFFFF"/>
              </a:highlight>
            </a:endParaRPr>
          </a:p>
          <a:p>
            <a:pPr indent="0" lvl="0" marL="457200" rtl="0" algn="l">
              <a:lnSpc>
                <a:spcPct val="90000"/>
              </a:lnSpc>
              <a:spcBef>
                <a:spcPts val="0"/>
              </a:spcBef>
              <a:spcAft>
                <a:spcPts val="0"/>
              </a:spcAft>
              <a:buSzPts val="2800"/>
              <a:buNone/>
            </a:pPr>
            <a:r>
              <a:t/>
            </a:r>
            <a:endParaRPr sz="2100">
              <a:solidFill>
                <a:srgbClr val="444444"/>
              </a:solidFill>
              <a:highlight>
                <a:schemeClr val="lt1"/>
              </a:highlight>
            </a:endParaRPr>
          </a:p>
        </p:txBody>
      </p:sp>
      <p:pic>
        <p:nvPicPr>
          <p:cNvPr id="124" name="Google Shape;124;p6"/>
          <p:cNvPicPr preferRelativeResize="0"/>
          <p:nvPr/>
        </p:nvPicPr>
        <p:blipFill rotWithShape="1">
          <a:blip r:embed="rId3">
            <a:alphaModFix/>
          </a:blip>
          <a:srcRect b="0" l="0" r="0" t="0"/>
          <a:stretch/>
        </p:blipFill>
        <p:spPr>
          <a:xfrm>
            <a:off x="484675" y="1653863"/>
            <a:ext cx="2921738" cy="1947825"/>
          </a:xfrm>
          <a:prstGeom prst="rect">
            <a:avLst/>
          </a:prstGeom>
          <a:noFill/>
          <a:ln>
            <a:noFill/>
          </a:ln>
        </p:spPr>
      </p:pic>
      <p:pic>
        <p:nvPicPr>
          <p:cNvPr id="125" name="Google Shape;125;p6"/>
          <p:cNvPicPr preferRelativeResize="0"/>
          <p:nvPr/>
        </p:nvPicPr>
        <p:blipFill rotWithShape="1">
          <a:blip r:embed="rId4">
            <a:alphaModFix/>
          </a:blip>
          <a:srcRect b="0" l="0" r="0" t="0"/>
          <a:stretch/>
        </p:blipFill>
        <p:spPr>
          <a:xfrm>
            <a:off x="3793650" y="1662825"/>
            <a:ext cx="2921750" cy="1947825"/>
          </a:xfrm>
          <a:prstGeom prst="rect">
            <a:avLst/>
          </a:prstGeom>
          <a:noFill/>
          <a:ln>
            <a:noFill/>
          </a:ln>
        </p:spPr>
      </p:pic>
      <p:sp>
        <p:nvSpPr>
          <p:cNvPr id="126" name="Google Shape;126;p6"/>
          <p:cNvSpPr txBox="1"/>
          <p:nvPr/>
        </p:nvSpPr>
        <p:spPr>
          <a:xfrm>
            <a:off x="484675" y="3694500"/>
            <a:ext cx="61587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libri"/>
                <a:ea typeface="Calibri"/>
                <a:cs typeface="Calibri"/>
                <a:sym typeface="Calibri"/>
              </a:rPr>
              <a:t>Plot on the left shows the ChIP-seq score for the training data of EGR1; plot on the right shows the ChIP-seq score for the training data of BATF. The median of the left TF EGR1 is 0.5; the median of the right TF BATF is 0.386426. </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7"/>
          <p:cNvSpPr txBox="1"/>
          <p:nvPr>
            <p:ph idx="4294967295" type="title"/>
          </p:nvPr>
        </p:nvSpPr>
        <p:spPr>
          <a:xfrm>
            <a:off x="196770" y="273844"/>
            <a:ext cx="8715600" cy="99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E84A27"/>
              </a:buClr>
              <a:buSzPts val="4400"/>
              <a:buFont typeface="Georgia"/>
              <a:buNone/>
            </a:pPr>
            <a:r>
              <a:rPr lang="en"/>
              <a:t>PWM Conversion &amp; Padding </a:t>
            </a:r>
            <a:endParaRPr/>
          </a:p>
        </p:txBody>
      </p:sp>
      <p:sp>
        <p:nvSpPr>
          <p:cNvPr id="132" name="Google Shape;132;p7"/>
          <p:cNvSpPr txBox="1"/>
          <p:nvPr>
            <p:ph idx="4294967295" type="body"/>
          </p:nvPr>
        </p:nvSpPr>
        <p:spPr>
          <a:xfrm>
            <a:off x="196775" y="1268025"/>
            <a:ext cx="8715600" cy="3197700"/>
          </a:xfrm>
          <a:prstGeom prst="rect">
            <a:avLst/>
          </a:prstGeom>
          <a:noFill/>
          <a:ln>
            <a:noFill/>
          </a:ln>
        </p:spPr>
        <p:txBody>
          <a:bodyPr anchorCtr="0" anchor="t" bIns="45700" lIns="91425" spcFirstLastPara="1" rIns="91425" wrap="square" tIns="45700">
            <a:normAutofit/>
          </a:bodyPr>
          <a:lstStyle/>
          <a:p>
            <a:pPr indent="-336550" lvl="0" marL="457200" rtl="0" algn="l">
              <a:lnSpc>
                <a:spcPct val="90000"/>
              </a:lnSpc>
              <a:spcBef>
                <a:spcPts val="0"/>
              </a:spcBef>
              <a:spcAft>
                <a:spcPts val="0"/>
              </a:spcAft>
              <a:buClr>
                <a:srgbClr val="444444"/>
              </a:buClr>
              <a:buSzPts val="1700"/>
              <a:buChar char="•"/>
            </a:pPr>
            <a:r>
              <a:rPr lang="en" sz="1700">
                <a:solidFill>
                  <a:srgbClr val="444444"/>
                </a:solidFill>
                <a:highlight>
                  <a:srgbClr val="FFFFFF"/>
                </a:highlight>
              </a:rPr>
              <a:t>PWMs for a given TF are iterated to find the</a:t>
            </a:r>
            <a:r>
              <a:rPr b="1" lang="en" sz="1700">
                <a:solidFill>
                  <a:srgbClr val="444444"/>
                </a:solidFill>
                <a:highlight>
                  <a:srgbClr val="FFFFFF"/>
                </a:highlight>
              </a:rPr>
              <a:t> max length </a:t>
            </a:r>
            <a:endParaRPr b="1" sz="1700">
              <a:solidFill>
                <a:srgbClr val="444444"/>
              </a:solidFill>
              <a:highlight>
                <a:srgbClr val="FFFFFF"/>
              </a:highlight>
            </a:endParaRPr>
          </a:p>
          <a:p>
            <a:pPr indent="-336550" lvl="0" marL="457200" rtl="0" algn="l">
              <a:lnSpc>
                <a:spcPct val="90000"/>
              </a:lnSpc>
              <a:spcBef>
                <a:spcPts val="0"/>
              </a:spcBef>
              <a:spcAft>
                <a:spcPts val="0"/>
              </a:spcAft>
              <a:buClr>
                <a:srgbClr val="444444"/>
              </a:buClr>
              <a:buSzPts val="1700"/>
              <a:buChar char="•"/>
            </a:pPr>
            <a:r>
              <a:rPr lang="en" sz="1700">
                <a:solidFill>
                  <a:srgbClr val="444444"/>
                </a:solidFill>
                <a:highlight>
                  <a:srgbClr val="FFFFFF"/>
                </a:highlight>
              </a:rPr>
              <a:t>Nucleotides probability in each row is being </a:t>
            </a:r>
            <a:r>
              <a:rPr b="1" lang="en" sz="1700">
                <a:solidFill>
                  <a:srgbClr val="444444"/>
                </a:solidFill>
                <a:highlight>
                  <a:srgbClr val="FFFFFF"/>
                </a:highlight>
              </a:rPr>
              <a:t>normalized, </a:t>
            </a:r>
            <a:r>
              <a:rPr lang="en" sz="1700">
                <a:solidFill>
                  <a:srgbClr val="444444"/>
                </a:solidFill>
                <a:highlight>
                  <a:srgbClr val="FFFFFF"/>
                </a:highlight>
              </a:rPr>
              <a:t>and</a:t>
            </a:r>
            <a:r>
              <a:rPr b="1" lang="en" sz="1700">
                <a:solidFill>
                  <a:srgbClr val="444444"/>
                </a:solidFill>
                <a:highlight>
                  <a:srgbClr val="FFFFFF"/>
                </a:highlight>
              </a:rPr>
              <a:t> rescaled</a:t>
            </a:r>
            <a:r>
              <a:rPr lang="en" sz="1700">
                <a:solidFill>
                  <a:srgbClr val="444444"/>
                </a:solidFill>
                <a:highlight>
                  <a:srgbClr val="FFFFFF"/>
                </a:highlight>
              </a:rPr>
              <a:t> to a value </a:t>
            </a:r>
            <a:r>
              <a:rPr b="1" lang="en" sz="1700">
                <a:solidFill>
                  <a:srgbClr val="444444"/>
                </a:solidFill>
                <a:highlight>
                  <a:srgbClr val="FFFFFF"/>
                </a:highlight>
              </a:rPr>
              <a:t>in [0,100]</a:t>
            </a:r>
            <a:r>
              <a:rPr lang="en" sz="1700">
                <a:solidFill>
                  <a:srgbClr val="444444"/>
                </a:solidFill>
                <a:highlight>
                  <a:srgbClr val="FFFFFF"/>
                </a:highlight>
              </a:rPr>
              <a:t> (sum of values in each row is equal to 100)</a:t>
            </a:r>
            <a:endParaRPr sz="1700">
              <a:solidFill>
                <a:srgbClr val="444444"/>
              </a:solidFill>
              <a:highlight>
                <a:srgbClr val="FFFFFF"/>
              </a:highlight>
            </a:endParaRPr>
          </a:p>
          <a:p>
            <a:pPr indent="-336550" lvl="0" marL="457200" rtl="0" algn="l">
              <a:lnSpc>
                <a:spcPct val="90000"/>
              </a:lnSpc>
              <a:spcBef>
                <a:spcPts val="0"/>
              </a:spcBef>
              <a:spcAft>
                <a:spcPts val="0"/>
              </a:spcAft>
              <a:buClr>
                <a:srgbClr val="444444"/>
              </a:buClr>
              <a:buSzPts val="1700"/>
              <a:buChar char="•"/>
            </a:pPr>
            <a:r>
              <a:rPr lang="en" sz="1700">
                <a:solidFill>
                  <a:srgbClr val="444444"/>
                </a:solidFill>
                <a:highlight>
                  <a:srgbClr val="FFFFFF"/>
                </a:highlight>
              </a:rPr>
              <a:t>Shorter matrix is being padded for </a:t>
            </a:r>
            <a:r>
              <a:rPr b="1" lang="en" sz="1700">
                <a:solidFill>
                  <a:srgbClr val="444444"/>
                </a:solidFill>
                <a:highlight>
                  <a:srgbClr val="FFFFFF"/>
                </a:highlight>
              </a:rPr>
              <a:t>tail and head</a:t>
            </a:r>
            <a:r>
              <a:rPr lang="en" sz="1700">
                <a:solidFill>
                  <a:srgbClr val="444444"/>
                </a:solidFill>
                <a:highlight>
                  <a:srgbClr val="FFFFFF"/>
                </a:highlight>
              </a:rPr>
              <a:t> with length of (max length - matrix length)/2, and padded with value [25,25,25,25]</a:t>
            </a:r>
            <a:endParaRPr sz="1700">
              <a:solidFill>
                <a:srgbClr val="444444"/>
              </a:solidFill>
              <a:highlight>
                <a:srgbClr val="FFFFFF"/>
              </a:highlight>
            </a:endParaRPr>
          </a:p>
          <a:p>
            <a:pPr indent="-336550" lvl="0" marL="457200" rtl="0" algn="l">
              <a:lnSpc>
                <a:spcPct val="90000"/>
              </a:lnSpc>
              <a:spcBef>
                <a:spcPts val="0"/>
              </a:spcBef>
              <a:spcAft>
                <a:spcPts val="0"/>
              </a:spcAft>
              <a:buClr>
                <a:srgbClr val="444444"/>
              </a:buClr>
              <a:buSzPts val="1700"/>
              <a:buChar char="•"/>
            </a:pPr>
            <a:r>
              <a:rPr lang="en" sz="1700">
                <a:solidFill>
                  <a:srgbClr val="444444"/>
                </a:solidFill>
                <a:highlight>
                  <a:srgbClr val="FFFFFF"/>
                </a:highlight>
              </a:rPr>
              <a:t>Background matrix is calculated based on nucleotide distribution of given seq; alternative is using [25,25,25,25] for equal distribution </a:t>
            </a:r>
            <a:endParaRPr sz="1700">
              <a:solidFill>
                <a:srgbClr val="444444"/>
              </a:solidFill>
              <a:highlight>
                <a:srgbClr val="FFFFFF"/>
              </a:highlight>
            </a:endParaRPr>
          </a:p>
          <a:p>
            <a:pPr indent="0" lvl="0" marL="0" rtl="0" algn="l">
              <a:lnSpc>
                <a:spcPct val="90000"/>
              </a:lnSpc>
              <a:spcBef>
                <a:spcPts val="0"/>
              </a:spcBef>
              <a:spcAft>
                <a:spcPts val="0"/>
              </a:spcAft>
              <a:buSzPts val="2800"/>
              <a:buNone/>
            </a:pPr>
            <a:r>
              <a:t/>
            </a:r>
            <a:endParaRPr sz="2100">
              <a:solidFill>
                <a:srgbClr val="444444"/>
              </a:solidFill>
              <a:highlight>
                <a:srgbClr val="FFFFFF"/>
              </a:highlight>
            </a:endParaRPr>
          </a:p>
          <a:p>
            <a:pPr indent="0" lvl="0" marL="0" rtl="0" algn="l">
              <a:lnSpc>
                <a:spcPct val="90000"/>
              </a:lnSpc>
              <a:spcBef>
                <a:spcPts val="0"/>
              </a:spcBef>
              <a:spcAft>
                <a:spcPts val="0"/>
              </a:spcAft>
              <a:buSzPts val="2800"/>
              <a:buNone/>
            </a:pPr>
            <a:r>
              <a:t/>
            </a:r>
            <a:endParaRPr sz="2100">
              <a:solidFill>
                <a:srgbClr val="444444"/>
              </a:solidFill>
              <a:highlight>
                <a:srgbClr val="FFFFFF"/>
              </a:highlight>
            </a:endParaRPr>
          </a:p>
          <a:p>
            <a:pPr indent="0" lvl="0" marL="0" rtl="0" algn="l">
              <a:lnSpc>
                <a:spcPct val="90000"/>
              </a:lnSpc>
              <a:spcBef>
                <a:spcPts val="0"/>
              </a:spcBef>
              <a:spcAft>
                <a:spcPts val="0"/>
              </a:spcAft>
              <a:buSzPts val="2800"/>
              <a:buNone/>
            </a:pPr>
            <a:r>
              <a:t/>
            </a:r>
            <a:endParaRPr sz="2100">
              <a:solidFill>
                <a:srgbClr val="444444"/>
              </a:solidFill>
              <a:highlight>
                <a:srgbClr val="FFFFFF"/>
              </a:highlight>
            </a:endParaRPr>
          </a:p>
          <a:p>
            <a:pPr indent="0" lvl="0" marL="0" rtl="0" algn="l">
              <a:lnSpc>
                <a:spcPct val="90000"/>
              </a:lnSpc>
              <a:spcBef>
                <a:spcPts val="0"/>
              </a:spcBef>
              <a:spcAft>
                <a:spcPts val="0"/>
              </a:spcAft>
              <a:buSzPts val="2800"/>
              <a:buNone/>
            </a:pPr>
            <a:r>
              <a:t/>
            </a:r>
            <a:endParaRPr sz="2100">
              <a:solidFill>
                <a:srgbClr val="444444"/>
              </a:solidFill>
              <a:highlight>
                <a:srgbClr val="FFFFFF"/>
              </a:highlight>
            </a:endParaRPr>
          </a:p>
          <a:p>
            <a:pPr indent="0" lvl="0" marL="457200" rtl="0" algn="l">
              <a:lnSpc>
                <a:spcPct val="90000"/>
              </a:lnSpc>
              <a:spcBef>
                <a:spcPts val="0"/>
              </a:spcBef>
              <a:spcAft>
                <a:spcPts val="0"/>
              </a:spcAft>
              <a:buSzPts val="2800"/>
              <a:buNone/>
            </a:pPr>
            <a:r>
              <a:t/>
            </a:r>
            <a:endParaRPr sz="2100">
              <a:solidFill>
                <a:srgbClr val="444444"/>
              </a:solidFill>
              <a:highlight>
                <a:srgbClr val="FFFFFF"/>
              </a:highlight>
            </a:endParaRPr>
          </a:p>
        </p:txBody>
      </p:sp>
      <p:sp>
        <p:nvSpPr>
          <p:cNvPr id="133" name="Google Shape;133;p7"/>
          <p:cNvSpPr/>
          <p:nvPr/>
        </p:nvSpPr>
        <p:spPr>
          <a:xfrm>
            <a:off x="1245625" y="3296250"/>
            <a:ext cx="813600" cy="432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libri"/>
                <a:ea typeface="Calibri"/>
                <a:cs typeface="Calibri"/>
                <a:sym typeface="Calibri"/>
              </a:rPr>
              <a:t>shorter matrix </a:t>
            </a:r>
            <a:endParaRPr b="0" i="0" sz="1400" u="none" cap="none" strike="noStrike">
              <a:solidFill>
                <a:srgbClr val="000000"/>
              </a:solidFill>
              <a:latin typeface="Calibri"/>
              <a:ea typeface="Calibri"/>
              <a:cs typeface="Calibri"/>
              <a:sym typeface="Calibri"/>
            </a:endParaRPr>
          </a:p>
        </p:txBody>
      </p:sp>
      <p:sp>
        <p:nvSpPr>
          <p:cNvPr id="134" name="Google Shape;134;p7"/>
          <p:cNvSpPr/>
          <p:nvPr/>
        </p:nvSpPr>
        <p:spPr>
          <a:xfrm>
            <a:off x="1245625" y="3796075"/>
            <a:ext cx="813600" cy="191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Calibri"/>
                <a:ea typeface="Calibri"/>
                <a:cs typeface="Calibri"/>
                <a:sym typeface="Calibri"/>
              </a:rPr>
              <a:t>25,25,25,25</a:t>
            </a:r>
            <a:endParaRPr b="0" i="0" sz="1400" u="none" cap="none" strike="noStrike">
              <a:solidFill>
                <a:srgbClr val="000000"/>
              </a:solidFill>
              <a:latin typeface="Arial"/>
              <a:ea typeface="Arial"/>
              <a:cs typeface="Arial"/>
              <a:sym typeface="Arial"/>
            </a:endParaRPr>
          </a:p>
        </p:txBody>
      </p:sp>
      <p:sp>
        <p:nvSpPr>
          <p:cNvPr id="135" name="Google Shape;135;p7"/>
          <p:cNvSpPr/>
          <p:nvPr/>
        </p:nvSpPr>
        <p:spPr>
          <a:xfrm>
            <a:off x="1245625" y="3037325"/>
            <a:ext cx="813600" cy="191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Calibri"/>
                <a:ea typeface="Calibri"/>
                <a:cs typeface="Calibri"/>
                <a:sym typeface="Calibri"/>
              </a:rPr>
              <a:t>25,25,25,25</a:t>
            </a:r>
            <a:endParaRPr b="0" i="0" sz="1000" u="none" cap="none" strike="noStrike">
              <a:solidFill>
                <a:srgbClr val="000000"/>
              </a:solidFill>
              <a:latin typeface="Calibri"/>
              <a:ea typeface="Calibri"/>
              <a:cs typeface="Calibri"/>
              <a:sym typeface="Calibri"/>
            </a:endParaRPr>
          </a:p>
        </p:txBody>
      </p:sp>
      <p:cxnSp>
        <p:nvCxnSpPr>
          <p:cNvPr id="136" name="Google Shape;136;p7"/>
          <p:cNvCxnSpPr/>
          <p:nvPr/>
        </p:nvCxnSpPr>
        <p:spPr>
          <a:xfrm rot="10800000">
            <a:off x="2126850" y="3133025"/>
            <a:ext cx="550800" cy="0"/>
          </a:xfrm>
          <a:prstGeom prst="straightConnector1">
            <a:avLst/>
          </a:prstGeom>
          <a:noFill/>
          <a:ln cap="flat" cmpd="sng" w="9525">
            <a:solidFill>
              <a:schemeClr val="dk2"/>
            </a:solidFill>
            <a:prstDash val="solid"/>
            <a:round/>
            <a:headEnd len="sm" w="sm" type="none"/>
            <a:tailEnd len="med" w="med" type="triangle"/>
          </a:ln>
        </p:spPr>
      </p:cxnSp>
      <p:cxnSp>
        <p:nvCxnSpPr>
          <p:cNvPr id="137" name="Google Shape;137;p7"/>
          <p:cNvCxnSpPr/>
          <p:nvPr/>
        </p:nvCxnSpPr>
        <p:spPr>
          <a:xfrm flipH="1">
            <a:off x="2126775" y="3296250"/>
            <a:ext cx="678000" cy="595500"/>
          </a:xfrm>
          <a:prstGeom prst="straightConnector1">
            <a:avLst/>
          </a:prstGeom>
          <a:noFill/>
          <a:ln cap="flat" cmpd="sng" w="9525">
            <a:solidFill>
              <a:schemeClr val="dk2"/>
            </a:solidFill>
            <a:prstDash val="solid"/>
            <a:round/>
            <a:headEnd len="sm" w="sm" type="none"/>
            <a:tailEnd len="med" w="med" type="triangle"/>
          </a:ln>
        </p:spPr>
      </p:cxnSp>
      <p:sp>
        <p:nvSpPr>
          <p:cNvPr id="138" name="Google Shape;138;p7"/>
          <p:cNvSpPr txBox="1"/>
          <p:nvPr/>
        </p:nvSpPr>
        <p:spPr>
          <a:xfrm>
            <a:off x="2745275" y="2956025"/>
            <a:ext cx="3584400" cy="35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Calibri"/>
                <a:ea typeface="Calibri"/>
                <a:cs typeface="Calibri"/>
                <a:sym typeface="Calibri"/>
              </a:rPr>
              <a:t>padding with length: (max length - matrix length)/2  </a:t>
            </a:r>
            <a:endParaRPr b="0" i="0" sz="1100" u="none" cap="none" strike="noStrike">
              <a:solidFill>
                <a:srgbClr val="00000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8"/>
          <p:cNvSpPr txBox="1"/>
          <p:nvPr>
            <p:ph idx="4294967295" type="title"/>
          </p:nvPr>
        </p:nvSpPr>
        <p:spPr>
          <a:xfrm>
            <a:off x="196770" y="273844"/>
            <a:ext cx="8715600" cy="994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E84A27"/>
              </a:buClr>
              <a:buSzPts val="3960"/>
              <a:buFont typeface="Georgia"/>
              <a:buNone/>
            </a:pPr>
            <a:r>
              <a:rPr lang="en" sz="3500"/>
              <a:t>Pr(seq|PWM) &amp; Pr(seq|Background)</a:t>
            </a:r>
            <a:endParaRPr sz="3500"/>
          </a:p>
        </p:txBody>
      </p:sp>
      <p:sp>
        <p:nvSpPr>
          <p:cNvPr id="144" name="Google Shape;144;p8"/>
          <p:cNvSpPr txBox="1"/>
          <p:nvPr>
            <p:ph idx="4294967295" type="body"/>
          </p:nvPr>
        </p:nvSpPr>
        <p:spPr>
          <a:xfrm>
            <a:off x="196775" y="1084626"/>
            <a:ext cx="8715600" cy="2902800"/>
          </a:xfrm>
          <a:prstGeom prst="rect">
            <a:avLst/>
          </a:prstGeom>
          <a:noFill/>
          <a:ln>
            <a:noFill/>
          </a:ln>
        </p:spPr>
        <p:txBody>
          <a:bodyPr anchorCtr="0" anchor="t" bIns="45700" lIns="91425" spcFirstLastPara="1" rIns="91425" wrap="square" tIns="45700">
            <a:normAutofit/>
          </a:bodyPr>
          <a:lstStyle/>
          <a:p>
            <a:pPr indent="-361950" lvl="0" marL="457200" rtl="0" algn="l">
              <a:lnSpc>
                <a:spcPct val="90000"/>
              </a:lnSpc>
              <a:spcBef>
                <a:spcPts val="0"/>
              </a:spcBef>
              <a:spcAft>
                <a:spcPts val="0"/>
              </a:spcAft>
              <a:buClr>
                <a:srgbClr val="444444"/>
              </a:buClr>
              <a:buSzPts val="2100"/>
              <a:buChar char="•"/>
            </a:pPr>
            <a:r>
              <a:rPr b="1" lang="en" sz="2100">
                <a:solidFill>
                  <a:srgbClr val="444444"/>
                </a:solidFill>
                <a:highlight>
                  <a:srgbClr val="FFFFFF"/>
                </a:highlight>
              </a:rPr>
              <a:t>scanning with TF motif PWMs &amp; background PWMs</a:t>
            </a:r>
            <a:endParaRPr b="1" sz="2100">
              <a:solidFill>
                <a:srgbClr val="444444"/>
              </a:solidFill>
              <a:highlight>
                <a:srgbClr val="FFFFFF"/>
              </a:highlight>
            </a:endParaRPr>
          </a:p>
          <a:p>
            <a:pPr indent="457200" lvl="0" marL="0" rtl="0" algn="l">
              <a:lnSpc>
                <a:spcPct val="90000"/>
              </a:lnSpc>
              <a:spcBef>
                <a:spcPts val="0"/>
              </a:spcBef>
              <a:spcAft>
                <a:spcPts val="0"/>
              </a:spcAft>
              <a:buSzPts val="2800"/>
              <a:buNone/>
            </a:pPr>
            <a:r>
              <a:rPr lang="en" sz="1900">
                <a:solidFill>
                  <a:srgbClr val="444444"/>
                </a:solidFill>
                <a:highlight>
                  <a:srgbClr val="FFFFFF"/>
                </a:highlight>
              </a:rPr>
              <a:t>A</a:t>
            </a:r>
            <a:endParaRPr sz="1900">
              <a:solidFill>
                <a:srgbClr val="444444"/>
              </a:solidFill>
              <a:highlight>
                <a:srgbClr val="FFFFFF"/>
              </a:highlight>
            </a:endParaRPr>
          </a:p>
          <a:p>
            <a:pPr indent="457200" lvl="0" marL="0" rtl="0" algn="l">
              <a:lnSpc>
                <a:spcPct val="90000"/>
              </a:lnSpc>
              <a:spcBef>
                <a:spcPts val="0"/>
              </a:spcBef>
              <a:spcAft>
                <a:spcPts val="0"/>
              </a:spcAft>
              <a:buSzPts val="2800"/>
              <a:buNone/>
            </a:pPr>
            <a:r>
              <a:rPr lang="en" sz="1900">
                <a:solidFill>
                  <a:srgbClr val="444444"/>
                </a:solidFill>
                <a:highlight>
                  <a:srgbClr val="FFFFFF"/>
                </a:highlight>
              </a:rPr>
              <a:t>C</a:t>
            </a:r>
            <a:endParaRPr sz="1900">
              <a:solidFill>
                <a:srgbClr val="444444"/>
              </a:solidFill>
              <a:highlight>
                <a:srgbClr val="FFFFFF"/>
              </a:highlight>
            </a:endParaRPr>
          </a:p>
          <a:p>
            <a:pPr indent="0" lvl="0" marL="0" rtl="0" algn="l">
              <a:lnSpc>
                <a:spcPct val="90000"/>
              </a:lnSpc>
              <a:spcBef>
                <a:spcPts val="0"/>
              </a:spcBef>
              <a:spcAft>
                <a:spcPts val="0"/>
              </a:spcAft>
              <a:buSzPts val="2800"/>
              <a:buNone/>
            </a:pPr>
            <a:r>
              <a:rPr lang="en" sz="1900">
                <a:solidFill>
                  <a:srgbClr val="444444"/>
                </a:solidFill>
                <a:highlight>
                  <a:srgbClr val="FFFFFF"/>
                </a:highlight>
              </a:rPr>
              <a:t> 	G</a:t>
            </a:r>
            <a:br>
              <a:rPr lang="en" sz="1900">
                <a:solidFill>
                  <a:srgbClr val="444444"/>
                </a:solidFill>
                <a:highlight>
                  <a:srgbClr val="FFFFFF"/>
                </a:highlight>
              </a:rPr>
            </a:br>
            <a:r>
              <a:rPr lang="en" sz="1900">
                <a:solidFill>
                  <a:srgbClr val="444444"/>
                </a:solidFill>
                <a:highlight>
                  <a:srgbClr val="FFFFFF"/>
                </a:highlight>
              </a:rPr>
              <a:t>	T</a:t>
            </a:r>
            <a:endParaRPr sz="1900">
              <a:solidFill>
                <a:srgbClr val="444444"/>
              </a:solidFill>
              <a:highlight>
                <a:srgbClr val="FFFFFF"/>
              </a:highlight>
            </a:endParaRPr>
          </a:p>
        </p:txBody>
      </p:sp>
      <p:sp>
        <p:nvSpPr>
          <p:cNvPr id="145" name="Google Shape;145;p8"/>
          <p:cNvSpPr/>
          <p:nvPr/>
        </p:nvSpPr>
        <p:spPr>
          <a:xfrm>
            <a:off x="974450" y="1430513"/>
            <a:ext cx="2237100" cy="10677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1                          0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0                          0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0                          0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0                          1</a:t>
            </a:r>
            <a:endParaRPr b="0" i="0" sz="1400" u="none" cap="none" strike="noStrike">
              <a:solidFill>
                <a:srgbClr val="000000"/>
              </a:solidFill>
              <a:latin typeface="Arial"/>
              <a:ea typeface="Arial"/>
              <a:cs typeface="Arial"/>
              <a:sym typeface="Arial"/>
            </a:endParaRPr>
          </a:p>
        </p:txBody>
      </p:sp>
      <p:sp>
        <p:nvSpPr>
          <p:cNvPr id="146" name="Google Shape;146;p8"/>
          <p:cNvSpPr/>
          <p:nvPr/>
        </p:nvSpPr>
        <p:spPr>
          <a:xfrm>
            <a:off x="1228675" y="1467263"/>
            <a:ext cx="1152300" cy="9942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212121"/>
                </a:solidFill>
                <a:latin typeface="Arial"/>
                <a:ea typeface="Arial"/>
                <a:cs typeface="Arial"/>
                <a:sym typeface="Arial"/>
              </a:rPr>
              <a:t>24</a:t>
            </a:r>
            <a:endParaRPr b="0" i="0" sz="1400" u="none" cap="none" strike="noStrike">
              <a:solidFill>
                <a:srgbClr val="21212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212121"/>
                </a:solidFill>
                <a:latin typeface="Arial"/>
                <a:ea typeface="Arial"/>
                <a:cs typeface="Arial"/>
                <a:sym typeface="Arial"/>
              </a:rPr>
              <a:t>25</a:t>
            </a:r>
            <a:endParaRPr b="0" i="0" sz="1400" u="none" cap="none" strike="noStrike">
              <a:solidFill>
                <a:srgbClr val="21212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212121"/>
                </a:solidFill>
                <a:latin typeface="Arial"/>
                <a:ea typeface="Arial"/>
                <a:cs typeface="Arial"/>
                <a:sym typeface="Arial"/>
              </a:rPr>
              <a:t>27</a:t>
            </a:r>
            <a:endParaRPr b="0" i="0" sz="1400" u="none" cap="none" strike="noStrike">
              <a:solidFill>
                <a:srgbClr val="21212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212121"/>
                </a:solidFill>
                <a:latin typeface="Arial"/>
                <a:ea typeface="Arial"/>
                <a:cs typeface="Arial"/>
                <a:sym typeface="Arial"/>
              </a:rPr>
              <a:t>26</a:t>
            </a:r>
            <a:endParaRPr b="0" i="0" sz="1400" u="none" cap="none" strike="noStrike">
              <a:solidFill>
                <a:srgbClr val="212121"/>
              </a:solidFill>
              <a:latin typeface="Arial"/>
              <a:ea typeface="Arial"/>
              <a:cs typeface="Arial"/>
              <a:sym typeface="Arial"/>
            </a:endParaRPr>
          </a:p>
        </p:txBody>
      </p:sp>
      <p:cxnSp>
        <p:nvCxnSpPr>
          <p:cNvPr id="147" name="Google Shape;147;p8"/>
          <p:cNvCxnSpPr/>
          <p:nvPr/>
        </p:nvCxnSpPr>
        <p:spPr>
          <a:xfrm rot="10800000">
            <a:off x="1101600" y="2466000"/>
            <a:ext cx="347400" cy="330300"/>
          </a:xfrm>
          <a:prstGeom prst="straightConnector1">
            <a:avLst/>
          </a:prstGeom>
          <a:noFill/>
          <a:ln cap="flat" cmpd="sng" w="9525">
            <a:solidFill>
              <a:schemeClr val="dk2"/>
            </a:solidFill>
            <a:prstDash val="solid"/>
            <a:round/>
            <a:headEnd len="sm" w="sm" type="none"/>
            <a:tailEnd len="med" w="med" type="triangle"/>
          </a:ln>
        </p:spPr>
      </p:cxnSp>
      <p:sp>
        <p:nvSpPr>
          <p:cNvPr id="148" name="Google Shape;148;p8"/>
          <p:cNvSpPr txBox="1"/>
          <p:nvPr/>
        </p:nvSpPr>
        <p:spPr>
          <a:xfrm>
            <a:off x="571875" y="2797800"/>
            <a:ext cx="17160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alibri"/>
                <a:ea typeface="Calibri"/>
                <a:cs typeface="Calibri"/>
                <a:sym typeface="Calibri"/>
              </a:rPr>
              <a:t>one-hot encoded seq</a:t>
            </a:r>
            <a:endParaRPr b="0" i="0" sz="1200" u="none" cap="none" strike="noStrike">
              <a:solidFill>
                <a:srgbClr val="000000"/>
              </a:solidFill>
              <a:latin typeface="Calibri"/>
              <a:ea typeface="Calibri"/>
              <a:cs typeface="Calibri"/>
              <a:sym typeface="Calibri"/>
            </a:endParaRPr>
          </a:p>
        </p:txBody>
      </p:sp>
      <p:cxnSp>
        <p:nvCxnSpPr>
          <p:cNvPr id="149" name="Google Shape;149;p8"/>
          <p:cNvCxnSpPr/>
          <p:nvPr/>
        </p:nvCxnSpPr>
        <p:spPr>
          <a:xfrm rot="10800000">
            <a:off x="2287800" y="2406600"/>
            <a:ext cx="508500" cy="389700"/>
          </a:xfrm>
          <a:prstGeom prst="straightConnector1">
            <a:avLst/>
          </a:prstGeom>
          <a:noFill/>
          <a:ln cap="flat" cmpd="sng" w="9525">
            <a:solidFill>
              <a:schemeClr val="dk2"/>
            </a:solidFill>
            <a:prstDash val="solid"/>
            <a:round/>
            <a:headEnd len="sm" w="sm" type="none"/>
            <a:tailEnd len="med" w="med" type="triangle"/>
          </a:ln>
        </p:spPr>
      </p:cxnSp>
      <p:sp>
        <p:nvSpPr>
          <p:cNvPr id="150" name="Google Shape;150;p8"/>
          <p:cNvSpPr txBox="1"/>
          <p:nvPr/>
        </p:nvSpPr>
        <p:spPr>
          <a:xfrm>
            <a:off x="2592950" y="2741838"/>
            <a:ext cx="25674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alibri"/>
                <a:ea typeface="Calibri"/>
                <a:cs typeface="Calibri"/>
                <a:sym typeface="Calibri"/>
              </a:rPr>
              <a:t>Normalized and rescaled pwm matrix of either TF motif or background freq</a:t>
            </a:r>
            <a:endParaRPr b="0" i="0" sz="1200" u="none" cap="none" strike="noStrike">
              <a:solidFill>
                <a:srgbClr val="000000"/>
              </a:solidFill>
              <a:latin typeface="Calibri"/>
              <a:ea typeface="Calibri"/>
              <a:cs typeface="Calibri"/>
              <a:sym typeface="Calibri"/>
            </a:endParaRPr>
          </a:p>
        </p:txBody>
      </p:sp>
      <p:cxnSp>
        <p:nvCxnSpPr>
          <p:cNvPr id="151" name="Google Shape;151;p8"/>
          <p:cNvCxnSpPr>
            <a:endCxn id="146" idx="3"/>
          </p:cNvCxnSpPr>
          <p:nvPr/>
        </p:nvCxnSpPr>
        <p:spPr>
          <a:xfrm rot="10800000">
            <a:off x="2380975" y="1964363"/>
            <a:ext cx="1076400" cy="137100"/>
          </a:xfrm>
          <a:prstGeom prst="straightConnector1">
            <a:avLst/>
          </a:prstGeom>
          <a:noFill/>
          <a:ln cap="flat" cmpd="sng" w="9525">
            <a:solidFill>
              <a:schemeClr val="dk2"/>
            </a:solidFill>
            <a:prstDash val="solid"/>
            <a:round/>
            <a:headEnd len="sm" w="sm" type="none"/>
            <a:tailEnd len="med" w="med" type="triangle"/>
          </a:ln>
        </p:spPr>
      </p:cxnSp>
      <p:sp>
        <p:nvSpPr>
          <p:cNvPr id="152" name="Google Shape;152;p8"/>
          <p:cNvSpPr txBox="1"/>
          <p:nvPr/>
        </p:nvSpPr>
        <p:spPr>
          <a:xfrm>
            <a:off x="3491125" y="1789025"/>
            <a:ext cx="15252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alibri"/>
                <a:ea typeface="Calibri"/>
                <a:cs typeface="Calibri"/>
                <a:sym typeface="Calibri"/>
              </a:rPr>
              <a:t>scan with a stride of 1 </a:t>
            </a:r>
            <a:endParaRPr b="0" i="0" sz="1200" u="none" cap="none" strike="noStrike">
              <a:solidFill>
                <a:srgbClr val="000000"/>
              </a:solidFill>
              <a:latin typeface="Calibri"/>
              <a:ea typeface="Calibri"/>
              <a:cs typeface="Calibri"/>
              <a:sym typeface="Calibri"/>
            </a:endParaRPr>
          </a:p>
        </p:txBody>
      </p:sp>
      <p:sp>
        <p:nvSpPr>
          <p:cNvPr id="153" name="Google Shape;153;p8"/>
          <p:cNvSpPr/>
          <p:nvPr/>
        </p:nvSpPr>
        <p:spPr>
          <a:xfrm>
            <a:off x="1813350" y="3338625"/>
            <a:ext cx="169500" cy="2457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8"/>
          <p:cNvSpPr/>
          <p:nvPr/>
        </p:nvSpPr>
        <p:spPr>
          <a:xfrm>
            <a:off x="571875" y="3694650"/>
            <a:ext cx="2720100" cy="24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55" name="Google Shape;155;p8"/>
          <p:cNvSpPr txBox="1"/>
          <p:nvPr/>
        </p:nvSpPr>
        <p:spPr>
          <a:xfrm>
            <a:off x="868500" y="3985825"/>
            <a:ext cx="2059200" cy="486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alibri"/>
                <a:ea typeface="Calibri"/>
                <a:cs typeface="Calibri"/>
                <a:sym typeface="Calibri"/>
              </a:rPr>
              <a:t>1-d vector with length of     (seq_len + 1 - matrix_len)</a:t>
            </a:r>
            <a:endParaRPr b="0" i="0" sz="1400" u="none" cap="none" strike="noStrike">
              <a:solidFill>
                <a:srgbClr val="000000"/>
              </a:solidFill>
              <a:latin typeface="Calibri"/>
              <a:ea typeface="Calibri"/>
              <a:cs typeface="Calibri"/>
              <a:sym typeface="Calibri"/>
            </a:endParaRPr>
          </a:p>
        </p:txBody>
      </p:sp>
      <p:sp>
        <p:nvSpPr>
          <p:cNvPr id="156" name="Google Shape;156;p8"/>
          <p:cNvSpPr txBox="1"/>
          <p:nvPr/>
        </p:nvSpPr>
        <p:spPr>
          <a:xfrm>
            <a:off x="7058525" y="1652350"/>
            <a:ext cx="627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57" name="Google Shape;157;p8"/>
          <p:cNvSpPr txBox="1"/>
          <p:nvPr/>
        </p:nvSpPr>
        <p:spPr>
          <a:xfrm>
            <a:off x="5295900" y="1600775"/>
            <a:ext cx="3214800" cy="3266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400"/>
              <a:buFont typeface="Arial"/>
              <a:buNone/>
            </a:pPr>
            <a:r>
              <a:rPr b="1" i="0" lang="en" sz="1400" u="none" cap="none" strike="noStrike">
                <a:solidFill>
                  <a:srgbClr val="000000"/>
                </a:solidFill>
                <a:latin typeface="Calibri"/>
                <a:ea typeface="Calibri"/>
                <a:cs typeface="Calibri"/>
                <a:sym typeface="Calibri"/>
              </a:rPr>
              <a:t>SUM</a:t>
            </a:r>
            <a:r>
              <a:rPr b="0" i="0" lang="en" sz="1400" u="none" cap="none" strike="noStrike">
                <a:solidFill>
                  <a:srgbClr val="000000"/>
                </a:solidFill>
                <a:latin typeface="Calibri"/>
                <a:ea typeface="Calibri"/>
                <a:cs typeface="Calibri"/>
                <a:sym typeface="Calibri"/>
              </a:rPr>
              <a:t>(W</a:t>
            </a:r>
            <a:r>
              <a:rPr b="0" baseline="-25000" i="0" lang="en" sz="1400" u="none" cap="none" strike="noStrike">
                <a:solidFill>
                  <a:srgbClr val="000000"/>
                </a:solidFill>
                <a:latin typeface="Calibri"/>
                <a:ea typeface="Calibri"/>
                <a:cs typeface="Calibri"/>
                <a:sym typeface="Calibri"/>
              </a:rPr>
              <a:t>(4,matrix_len)</a:t>
            </a:r>
            <a:r>
              <a:rPr b="0" i="0" lang="en" sz="1400" u="none" cap="none" strike="noStrike">
                <a:solidFill>
                  <a:srgbClr val="000000"/>
                </a:solidFill>
                <a:latin typeface="Calibri"/>
                <a:ea typeface="Calibri"/>
                <a:cs typeface="Calibri"/>
                <a:sym typeface="Calibri"/>
              </a:rPr>
              <a:t>* X</a:t>
            </a:r>
            <a:r>
              <a:rPr b="0" baseline="-25000" i="0" lang="en" sz="1400" u="none" cap="none" strike="noStrike">
                <a:solidFill>
                  <a:srgbClr val="000000"/>
                </a:solidFill>
                <a:latin typeface="Calibri"/>
                <a:ea typeface="Calibri"/>
                <a:cs typeface="Calibri"/>
                <a:sym typeface="Calibri"/>
              </a:rPr>
              <a:t>(4,i)</a:t>
            </a:r>
            <a:r>
              <a:rPr b="0" i="0" lang="en" sz="14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Calibri"/>
              <a:ea typeface="Calibri"/>
              <a:cs typeface="Calibri"/>
              <a:sym typeface="Calibri"/>
            </a:endParaRPr>
          </a:p>
          <a:p>
            <a:pPr indent="0" lvl="0" marL="0" marR="0" rtl="0" algn="l">
              <a:lnSpc>
                <a:spcPct val="115000"/>
              </a:lnSpc>
              <a:spcBef>
                <a:spcPts val="0"/>
              </a:spcBef>
              <a:spcAft>
                <a:spcPts val="0"/>
              </a:spcAft>
              <a:buClr>
                <a:srgbClr val="000000"/>
              </a:buClr>
              <a:buSzPts val="1400"/>
              <a:buFont typeface="Arial"/>
              <a:buNone/>
            </a:pPr>
            <a:r>
              <a:rPr b="0" i="0" lang="en" sz="1400" u="none" cap="none" strike="noStrike">
                <a:solidFill>
                  <a:srgbClr val="000000"/>
                </a:solidFill>
                <a:latin typeface="Calibri"/>
                <a:ea typeface="Calibri"/>
                <a:cs typeface="Calibri"/>
                <a:sym typeface="Calibri"/>
              </a:rPr>
              <a:t>for i from 0 to </a:t>
            </a:r>
            <a:r>
              <a:rPr b="0" i="0" lang="en" sz="1200" u="none" cap="none" strike="noStrike">
                <a:solidFill>
                  <a:srgbClr val="000000"/>
                </a:solidFill>
                <a:latin typeface="Calibri"/>
                <a:ea typeface="Calibri"/>
                <a:cs typeface="Calibri"/>
                <a:sym typeface="Calibri"/>
              </a:rPr>
              <a:t>(seq_len + 1 - matrix_len)</a:t>
            </a:r>
            <a:endParaRPr b="0" i="1" sz="21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Calibri"/>
                <a:ea typeface="Calibri"/>
                <a:cs typeface="Calibri"/>
                <a:sym typeface="Calibri"/>
              </a:rPr>
              <a:t>Ratio = Pr(seq|PWM) / Pr(seq|Background) </a:t>
            </a:r>
            <a:endParaRPr b="1"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libri"/>
                <a:ea typeface="Calibri"/>
                <a:cs typeface="Calibri"/>
                <a:sym typeface="Calibri"/>
              </a:rPr>
              <a:t>= 1-d vector with length of (seq_len + 1 - matrix_len) Based on </a:t>
            </a:r>
            <a:r>
              <a:rPr b="1" i="0" lang="en" sz="1400" u="none" cap="none" strike="noStrike">
                <a:solidFill>
                  <a:srgbClr val="000000"/>
                </a:solidFill>
                <a:latin typeface="Calibri"/>
                <a:ea typeface="Calibri"/>
                <a:cs typeface="Calibri"/>
                <a:sym typeface="Calibri"/>
              </a:rPr>
              <a:t>TF motif PWM</a:t>
            </a:r>
            <a:endParaRPr b="1"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libri"/>
                <a:ea typeface="Calibri"/>
                <a:cs typeface="Calibri"/>
                <a:sym typeface="Calibri"/>
              </a:rPr>
              <a:t>/1-d vector with length of (seq_len + 1 - matrix_len) Based on </a:t>
            </a:r>
            <a:r>
              <a:rPr b="1" i="0" lang="en" sz="1400" u="none" cap="none" strike="noStrike">
                <a:solidFill>
                  <a:srgbClr val="000000"/>
                </a:solidFill>
                <a:latin typeface="Calibri"/>
                <a:ea typeface="Calibri"/>
                <a:cs typeface="Calibri"/>
                <a:sym typeface="Calibri"/>
              </a:rPr>
              <a:t>background PWM</a:t>
            </a:r>
            <a:endParaRPr b="1"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9"/>
          <p:cNvSpPr txBox="1"/>
          <p:nvPr>
            <p:ph idx="4294967295" type="title"/>
          </p:nvPr>
        </p:nvSpPr>
        <p:spPr>
          <a:xfrm>
            <a:off x="196770" y="273844"/>
            <a:ext cx="8715600" cy="994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E84A27"/>
              </a:buClr>
              <a:buSzPts val="3960"/>
              <a:buFont typeface="Georgia"/>
              <a:buNone/>
            </a:pPr>
            <a:r>
              <a:rPr lang="en" sz="3500"/>
              <a:t>Pooling &amp; Flattening </a:t>
            </a:r>
            <a:endParaRPr sz="3500"/>
          </a:p>
        </p:txBody>
      </p:sp>
      <p:sp>
        <p:nvSpPr>
          <p:cNvPr id="163" name="Google Shape;163;p9"/>
          <p:cNvSpPr txBox="1"/>
          <p:nvPr>
            <p:ph idx="4294967295" type="body"/>
          </p:nvPr>
        </p:nvSpPr>
        <p:spPr>
          <a:xfrm>
            <a:off x="88800" y="1268025"/>
            <a:ext cx="8823600" cy="3206100"/>
          </a:xfrm>
          <a:prstGeom prst="rect">
            <a:avLst/>
          </a:prstGeom>
          <a:noFill/>
          <a:ln>
            <a:noFill/>
          </a:ln>
        </p:spPr>
        <p:txBody>
          <a:bodyPr anchorCtr="0" anchor="t" bIns="45700" lIns="91425" spcFirstLastPara="1" rIns="91425" wrap="square" tIns="45700">
            <a:normAutofit/>
          </a:bodyPr>
          <a:lstStyle/>
          <a:p>
            <a:pPr indent="-361950" lvl="0" marL="457200" rtl="0" algn="l">
              <a:lnSpc>
                <a:spcPct val="90000"/>
              </a:lnSpc>
              <a:spcBef>
                <a:spcPts val="0"/>
              </a:spcBef>
              <a:spcAft>
                <a:spcPts val="0"/>
              </a:spcAft>
              <a:buClr>
                <a:srgbClr val="444444"/>
              </a:buClr>
              <a:buSzPts val="2100"/>
              <a:buChar char="•"/>
            </a:pPr>
            <a:r>
              <a:rPr b="1" lang="en" sz="2100">
                <a:solidFill>
                  <a:srgbClr val="444444"/>
                </a:solidFill>
                <a:highlight>
                  <a:srgbClr val="FFFFFF"/>
                </a:highlight>
              </a:rPr>
              <a:t>Flatten vs Max-Pooling </a:t>
            </a:r>
            <a:endParaRPr sz="1800">
              <a:solidFill>
                <a:srgbClr val="444444"/>
              </a:solidFill>
              <a:highlight>
                <a:srgbClr val="FFFFFF"/>
              </a:highlight>
            </a:endParaRPr>
          </a:p>
        </p:txBody>
      </p:sp>
      <p:sp>
        <p:nvSpPr>
          <p:cNvPr id="164" name="Google Shape;164;p9"/>
          <p:cNvSpPr/>
          <p:nvPr/>
        </p:nvSpPr>
        <p:spPr>
          <a:xfrm>
            <a:off x="529500" y="1889775"/>
            <a:ext cx="2720100" cy="24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65" name="Google Shape;165;p9"/>
          <p:cNvSpPr/>
          <p:nvPr/>
        </p:nvSpPr>
        <p:spPr>
          <a:xfrm>
            <a:off x="529500" y="2228575"/>
            <a:ext cx="2720100" cy="24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66" name="Google Shape;166;p9"/>
          <p:cNvSpPr/>
          <p:nvPr/>
        </p:nvSpPr>
        <p:spPr>
          <a:xfrm>
            <a:off x="529500" y="2567375"/>
            <a:ext cx="2720100" cy="24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67" name="Google Shape;167;p9"/>
          <p:cNvSpPr/>
          <p:nvPr/>
        </p:nvSpPr>
        <p:spPr>
          <a:xfrm>
            <a:off x="529500" y="3084125"/>
            <a:ext cx="2720100" cy="24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68" name="Google Shape;168;p9"/>
          <p:cNvSpPr txBox="1"/>
          <p:nvPr/>
        </p:nvSpPr>
        <p:spPr>
          <a:xfrm>
            <a:off x="529500" y="3546725"/>
            <a:ext cx="2720100" cy="686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alibri"/>
                <a:ea typeface="Calibri"/>
                <a:cs typeface="Calibri"/>
                <a:sym typeface="Calibri"/>
              </a:rPr>
              <a:t>1-d (Pr(seq|PWM) / Pr(seq|Background)) ratio vector with length of (seq_len + 1 - matrix_len)</a:t>
            </a:r>
            <a:endParaRPr b="0" i="0" sz="12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alibri"/>
                <a:ea typeface="Calibri"/>
                <a:cs typeface="Calibri"/>
                <a:sym typeface="Calibri"/>
              </a:rPr>
              <a:t>stacked together</a:t>
            </a:r>
            <a:endParaRPr b="0" i="0" sz="1200" u="none" cap="none" strike="noStrike">
              <a:solidFill>
                <a:srgbClr val="000000"/>
              </a:solidFill>
              <a:latin typeface="Calibri"/>
              <a:ea typeface="Calibri"/>
              <a:cs typeface="Calibri"/>
              <a:sym typeface="Calibri"/>
            </a:endParaRPr>
          </a:p>
        </p:txBody>
      </p:sp>
      <p:sp>
        <p:nvSpPr>
          <p:cNvPr id="169" name="Google Shape;169;p9"/>
          <p:cNvSpPr/>
          <p:nvPr/>
        </p:nvSpPr>
        <p:spPr>
          <a:xfrm>
            <a:off x="3378825" y="1907475"/>
            <a:ext cx="203400" cy="1440600"/>
          </a:xfrm>
          <a:prstGeom prst="righ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9"/>
          <p:cNvSpPr txBox="1"/>
          <p:nvPr/>
        </p:nvSpPr>
        <p:spPr>
          <a:xfrm>
            <a:off x="3705025" y="2043625"/>
            <a:ext cx="10911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libri"/>
                <a:ea typeface="Calibri"/>
                <a:cs typeface="Calibri"/>
                <a:sym typeface="Calibri"/>
              </a:rPr>
              <a:t>n = # of TF PWMs used </a:t>
            </a:r>
            <a:endParaRPr b="0" i="0" sz="1400" u="none" cap="none" strike="noStrike">
              <a:solidFill>
                <a:srgbClr val="000000"/>
              </a:solidFill>
              <a:latin typeface="Calibri"/>
              <a:ea typeface="Calibri"/>
              <a:cs typeface="Calibri"/>
              <a:sym typeface="Calibri"/>
            </a:endParaRPr>
          </a:p>
        </p:txBody>
      </p:sp>
      <p:sp>
        <p:nvSpPr>
          <p:cNvPr id="171" name="Google Shape;171;p9"/>
          <p:cNvSpPr txBox="1"/>
          <p:nvPr/>
        </p:nvSpPr>
        <p:spPr>
          <a:xfrm>
            <a:off x="5113925" y="1796400"/>
            <a:ext cx="3317400" cy="2382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400"/>
              <a:buFont typeface="Arial"/>
              <a:buNone/>
            </a:pPr>
            <a:r>
              <a:rPr i="0" lang="en" sz="1400" u="none" cap="none" strike="noStrike">
                <a:solidFill>
                  <a:srgbClr val="000000"/>
                </a:solidFill>
                <a:latin typeface="Calibri"/>
                <a:ea typeface="Calibri"/>
                <a:cs typeface="Calibri"/>
                <a:sym typeface="Calibri"/>
              </a:rPr>
              <a:t>X_train = Max (v1, v2, v3, v4, …, vn)</a:t>
            </a:r>
            <a:endParaRPr i="0" sz="1400" u="none" cap="none" strike="noStrike">
              <a:solidFill>
                <a:srgbClr val="000000"/>
              </a:solidFill>
              <a:latin typeface="Calibri"/>
              <a:ea typeface="Calibri"/>
              <a:cs typeface="Calibri"/>
              <a:sym typeface="Calibri"/>
            </a:endParaRPr>
          </a:p>
          <a:p>
            <a:pPr indent="0" lvl="0" marL="0" marR="0" rtl="0" algn="l">
              <a:lnSpc>
                <a:spcPct val="115000"/>
              </a:lnSpc>
              <a:spcBef>
                <a:spcPts val="0"/>
              </a:spcBef>
              <a:spcAft>
                <a:spcPts val="0"/>
              </a:spcAft>
              <a:buClr>
                <a:srgbClr val="000000"/>
              </a:buClr>
              <a:buSzPts val="1400"/>
              <a:buFont typeface="Arial"/>
              <a:buNone/>
            </a:pPr>
            <a:r>
              <a:rPr b="1" i="0" lang="en" sz="1400" u="none" cap="none" strike="noStrike">
                <a:solidFill>
                  <a:srgbClr val="000000"/>
                </a:solidFill>
                <a:latin typeface="Calibri"/>
                <a:ea typeface="Calibri"/>
                <a:cs typeface="Calibri"/>
                <a:sym typeface="Calibri"/>
              </a:rPr>
              <a:t>Max-pooling vertically</a:t>
            </a:r>
            <a:r>
              <a:rPr i="0" lang="en" sz="1400" u="none" cap="none" strike="noStrike">
                <a:solidFill>
                  <a:srgbClr val="000000"/>
                </a:solidFill>
                <a:latin typeface="Calibri"/>
                <a:ea typeface="Calibri"/>
                <a:cs typeface="Calibri"/>
                <a:sym typeface="Calibri"/>
              </a:rPr>
              <a:t> to form a 1-d vector </a:t>
            </a:r>
            <a:r>
              <a:rPr b="1" i="0" lang="en" sz="1400" u="none" cap="none" strike="noStrike">
                <a:solidFill>
                  <a:srgbClr val="000000"/>
                </a:solidFill>
                <a:latin typeface="Calibri"/>
                <a:ea typeface="Calibri"/>
                <a:cs typeface="Calibri"/>
                <a:sym typeface="Calibri"/>
              </a:rPr>
              <a:t>(1,(seq_len + 1 - matrix_len))</a:t>
            </a:r>
            <a:endParaRPr b="1" i="0" sz="1400" u="none" cap="none" strike="noStrike">
              <a:solidFill>
                <a:srgbClr val="000000"/>
              </a:solidFill>
              <a:latin typeface="Calibri"/>
              <a:ea typeface="Calibri"/>
              <a:cs typeface="Calibri"/>
              <a:sym typeface="Calibri"/>
            </a:endParaRPr>
          </a:p>
          <a:p>
            <a:pPr indent="0" lvl="0" marL="0" marR="0" rtl="0" algn="l">
              <a:lnSpc>
                <a:spcPct val="115000"/>
              </a:lnSpc>
              <a:spcBef>
                <a:spcPts val="0"/>
              </a:spcBef>
              <a:spcAft>
                <a:spcPts val="0"/>
              </a:spcAft>
              <a:buClr>
                <a:srgbClr val="000000"/>
              </a:buClr>
              <a:buSzPts val="1400"/>
              <a:buFont typeface="Arial"/>
              <a:buNone/>
            </a:pPr>
            <a:r>
              <a:t/>
            </a:r>
            <a:endParaRPr b="1" i="0" sz="1400" u="none" cap="none" strike="noStrike">
              <a:solidFill>
                <a:srgbClr val="000000"/>
              </a:solidFill>
              <a:latin typeface="Calibri"/>
              <a:ea typeface="Calibri"/>
              <a:cs typeface="Calibri"/>
              <a:sym typeface="Calibri"/>
            </a:endParaRPr>
          </a:p>
          <a:p>
            <a:pPr indent="0" lvl="0" marL="0" marR="0" rtl="0" algn="l">
              <a:lnSpc>
                <a:spcPct val="115000"/>
              </a:lnSpc>
              <a:spcBef>
                <a:spcPts val="0"/>
              </a:spcBef>
              <a:spcAft>
                <a:spcPts val="0"/>
              </a:spcAft>
              <a:buClr>
                <a:srgbClr val="000000"/>
              </a:buClr>
              <a:buSzPts val="1400"/>
              <a:buFont typeface="Arial"/>
              <a:buNone/>
            </a:pPr>
            <a:r>
              <a:rPr i="0" lang="en" sz="1400" u="none" cap="none" strike="noStrike">
                <a:solidFill>
                  <a:srgbClr val="000000"/>
                </a:solidFill>
                <a:latin typeface="Calibri"/>
                <a:ea typeface="Calibri"/>
                <a:cs typeface="Calibri"/>
                <a:sym typeface="Calibri"/>
              </a:rPr>
              <a:t> or</a:t>
            </a:r>
            <a:r>
              <a:rPr b="1" i="0" lang="en" sz="1400" u="none" cap="none" strike="noStrike">
                <a:solidFill>
                  <a:srgbClr val="000000"/>
                </a:solidFill>
                <a:latin typeface="Calibri"/>
                <a:ea typeface="Calibri"/>
                <a:cs typeface="Calibri"/>
                <a:sym typeface="Calibri"/>
              </a:rPr>
              <a:t> </a:t>
            </a:r>
            <a:endParaRPr b="1" i="0" sz="1400" u="none" cap="none" strike="noStrike">
              <a:solidFill>
                <a:srgbClr val="000000"/>
              </a:solidFill>
              <a:latin typeface="Calibri"/>
              <a:ea typeface="Calibri"/>
              <a:cs typeface="Calibri"/>
              <a:sym typeface="Calibri"/>
            </a:endParaRPr>
          </a:p>
          <a:p>
            <a:pPr indent="0" lvl="0" marL="0" marR="0" rtl="0" algn="l">
              <a:lnSpc>
                <a:spcPct val="115000"/>
              </a:lnSpc>
              <a:spcBef>
                <a:spcPts val="0"/>
              </a:spcBef>
              <a:spcAft>
                <a:spcPts val="0"/>
              </a:spcAft>
              <a:buClr>
                <a:srgbClr val="000000"/>
              </a:buClr>
              <a:buSzPts val="1400"/>
              <a:buFont typeface="Arial"/>
              <a:buNone/>
            </a:pPr>
            <a:r>
              <a:t/>
            </a:r>
            <a:endParaRPr b="1" i="0" sz="1400" u="none" cap="none" strike="noStrike">
              <a:solidFill>
                <a:srgbClr val="000000"/>
              </a:solidFill>
              <a:latin typeface="Calibri"/>
              <a:ea typeface="Calibri"/>
              <a:cs typeface="Calibri"/>
              <a:sym typeface="Calibri"/>
            </a:endParaRPr>
          </a:p>
          <a:p>
            <a:pPr indent="0" lvl="0" marL="0" marR="0" rtl="0" algn="l">
              <a:lnSpc>
                <a:spcPct val="115000"/>
              </a:lnSpc>
              <a:spcBef>
                <a:spcPts val="0"/>
              </a:spcBef>
              <a:spcAft>
                <a:spcPts val="0"/>
              </a:spcAft>
              <a:buClr>
                <a:srgbClr val="000000"/>
              </a:buClr>
              <a:buSzPts val="1400"/>
              <a:buFont typeface="Arial"/>
              <a:buNone/>
            </a:pPr>
            <a:r>
              <a:rPr i="0" lang="en" sz="1400" u="none" cap="none" strike="noStrike">
                <a:solidFill>
                  <a:srgbClr val="000000"/>
                </a:solidFill>
                <a:latin typeface="Calibri"/>
                <a:ea typeface="Calibri"/>
                <a:cs typeface="Calibri"/>
                <a:sym typeface="Calibri"/>
              </a:rPr>
              <a:t>X_train = Flatten (v1, v2, v3, v4, …, vn)</a:t>
            </a:r>
            <a:endParaRPr i="0" sz="1400" u="none" cap="none" strike="noStrike">
              <a:solidFill>
                <a:srgbClr val="000000"/>
              </a:solidFill>
              <a:latin typeface="Calibri"/>
              <a:ea typeface="Calibri"/>
              <a:cs typeface="Calibri"/>
              <a:sym typeface="Calibri"/>
            </a:endParaRPr>
          </a:p>
          <a:p>
            <a:pPr indent="0" lvl="0" marL="0" marR="0" rtl="0" algn="l">
              <a:lnSpc>
                <a:spcPct val="115000"/>
              </a:lnSpc>
              <a:spcBef>
                <a:spcPts val="0"/>
              </a:spcBef>
              <a:spcAft>
                <a:spcPts val="0"/>
              </a:spcAft>
              <a:buClr>
                <a:srgbClr val="000000"/>
              </a:buClr>
              <a:buSzPts val="1400"/>
              <a:buFont typeface="Arial"/>
              <a:buNone/>
            </a:pPr>
            <a:r>
              <a:rPr b="1" i="0" lang="en" sz="1400" u="none" cap="none" strike="noStrike">
                <a:solidFill>
                  <a:srgbClr val="000000"/>
                </a:solidFill>
                <a:latin typeface="Calibri"/>
                <a:ea typeface="Calibri"/>
                <a:cs typeface="Calibri"/>
                <a:sym typeface="Calibri"/>
              </a:rPr>
              <a:t>Concatenate Horizontally</a:t>
            </a:r>
            <a:r>
              <a:rPr i="0" lang="en" sz="1400" u="none" cap="none" strike="noStrike">
                <a:solidFill>
                  <a:srgbClr val="000000"/>
                </a:solidFill>
                <a:latin typeface="Calibri"/>
                <a:ea typeface="Calibri"/>
                <a:cs typeface="Calibri"/>
                <a:sym typeface="Calibri"/>
              </a:rPr>
              <a:t> to form a 1-d </a:t>
            </a:r>
            <a:endParaRPr i="0" sz="1400" u="none" cap="none" strike="noStrike">
              <a:solidFill>
                <a:srgbClr val="000000"/>
              </a:solidFill>
              <a:latin typeface="Calibri"/>
              <a:ea typeface="Calibri"/>
              <a:cs typeface="Calibri"/>
              <a:sym typeface="Calibri"/>
            </a:endParaRPr>
          </a:p>
          <a:p>
            <a:pPr indent="0" lvl="0" marL="0" marR="0" rtl="0" algn="l">
              <a:lnSpc>
                <a:spcPct val="115000"/>
              </a:lnSpc>
              <a:spcBef>
                <a:spcPts val="0"/>
              </a:spcBef>
              <a:spcAft>
                <a:spcPts val="0"/>
              </a:spcAft>
              <a:buClr>
                <a:srgbClr val="000000"/>
              </a:buClr>
              <a:buSzPts val="1400"/>
              <a:buFont typeface="Arial"/>
              <a:buNone/>
            </a:pPr>
            <a:r>
              <a:rPr i="0" lang="en" sz="1400" u="none" cap="none" strike="noStrike">
                <a:solidFill>
                  <a:srgbClr val="000000"/>
                </a:solidFill>
                <a:latin typeface="Calibri"/>
                <a:ea typeface="Calibri"/>
                <a:cs typeface="Calibri"/>
                <a:sym typeface="Calibri"/>
              </a:rPr>
              <a:t>Vector </a:t>
            </a:r>
            <a:r>
              <a:rPr b="1" i="0" lang="en" sz="1400" u="none" cap="none" strike="noStrike">
                <a:solidFill>
                  <a:srgbClr val="000000"/>
                </a:solidFill>
                <a:latin typeface="Calibri"/>
                <a:ea typeface="Calibri"/>
                <a:cs typeface="Calibri"/>
                <a:sym typeface="Calibri"/>
              </a:rPr>
              <a:t>(1,(seq_len + 1 - matrix_len)*n)</a:t>
            </a:r>
            <a:endParaRPr b="1" i="0" sz="1400" u="none" cap="none" strike="noStrike">
              <a:solidFill>
                <a:srgbClr val="000000"/>
              </a:solidFill>
              <a:latin typeface="Calibri"/>
              <a:ea typeface="Calibri"/>
              <a:cs typeface="Calibri"/>
              <a:sym typeface="Calibri"/>
            </a:endParaRPr>
          </a:p>
        </p:txBody>
      </p:sp>
      <p:sp>
        <p:nvSpPr>
          <p:cNvPr id="172" name="Google Shape;172;p9"/>
          <p:cNvSpPr txBox="1"/>
          <p:nvPr/>
        </p:nvSpPr>
        <p:spPr>
          <a:xfrm>
            <a:off x="88800" y="1835625"/>
            <a:ext cx="440700" cy="35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Calibri"/>
                <a:ea typeface="Calibri"/>
                <a:cs typeface="Calibri"/>
                <a:sym typeface="Calibri"/>
              </a:rPr>
              <a:t>V1 </a:t>
            </a:r>
            <a:endParaRPr b="0" i="0" sz="1100" u="none" cap="none" strike="noStrike">
              <a:solidFill>
                <a:srgbClr val="000000"/>
              </a:solidFill>
              <a:latin typeface="Calibri"/>
              <a:ea typeface="Calibri"/>
              <a:cs typeface="Calibri"/>
              <a:sym typeface="Calibri"/>
            </a:endParaRPr>
          </a:p>
        </p:txBody>
      </p:sp>
      <p:sp>
        <p:nvSpPr>
          <p:cNvPr id="173" name="Google Shape;173;p9"/>
          <p:cNvSpPr txBox="1"/>
          <p:nvPr/>
        </p:nvSpPr>
        <p:spPr>
          <a:xfrm>
            <a:off x="88800" y="2228575"/>
            <a:ext cx="440700" cy="35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Calibri"/>
                <a:ea typeface="Calibri"/>
                <a:cs typeface="Calibri"/>
                <a:sym typeface="Calibri"/>
              </a:rPr>
              <a:t>V2</a:t>
            </a:r>
            <a:endParaRPr b="0" i="0" sz="1100" u="none" cap="none" strike="noStrike">
              <a:solidFill>
                <a:srgbClr val="000000"/>
              </a:solidFill>
              <a:latin typeface="Calibri"/>
              <a:ea typeface="Calibri"/>
              <a:cs typeface="Calibri"/>
              <a:sym typeface="Calibri"/>
            </a:endParaRPr>
          </a:p>
        </p:txBody>
      </p:sp>
      <p:sp>
        <p:nvSpPr>
          <p:cNvPr id="174" name="Google Shape;174;p9"/>
          <p:cNvSpPr txBox="1"/>
          <p:nvPr/>
        </p:nvSpPr>
        <p:spPr>
          <a:xfrm>
            <a:off x="88800" y="2513225"/>
            <a:ext cx="440700" cy="35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Calibri"/>
                <a:ea typeface="Calibri"/>
                <a:cs typeface="Calibri"/>
                <a:sym typeface="Calibri"/>
              </a:rPr>
              <a:t>V3 </a:t>
            </a:r>
            <a:endParaRPr b="0" i="0" sz="1100" u="none" cap="none" strike="noStrike">
              <a:solidFill>
                <a:srgbClr val="000000"/>
              </a:solidFill>
              <a:latin typeface="Calibri"/>
              <a:ea typeface="Calibri"/>
              <a:cs typeface="Calibri"/>
              <a:sym typeface="Calibri"/>
            </a:endParaRPr>
          </a:p>
        </p:txBody>
      </p:sp>
      <p:sp>
        <p:nvSpPr>
          <p:cNvPr id="175" name="Google Shape;175;p9"/>
          <p:cNvSpPr txBox="1"/>
          <p:nvPr/>
        </p:nvSpPr>
        <p:spPr>
          <a:xfrm>
            <a:off x="88800" y="3029975"/>
            <a:ext cx="440700" cy="35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Calibri"/>
                <a:ea typeface="Calibri"/>
                <a:cs typeface="Calibri"/>
                <a:sym typeface="Calibri"/>
              </a:rPr>
              <a:t>Vn </a:t>
            </a:r>
            <a:endParaRPr b="0" i="0" sz="1100" u="none" cap="none" strike="noStrike">
              <a:solidFill>
                <a:srgbClr val="000000"/>
              </a:solidFill>
              <a:latin typeface="Calibri"/>
              <a:ea typeface="Calibri"/>
              <a:cs typeface="Calibri"/>
              <a:sym typeface="Calibri"/>
            </a:endParaRPr>
          </a:p>
        </p:txBody>
      </p:sp>
      <p:sp>
        <p:nvSpPr>
          <p:cNvPr id="176" name="Google Shape;176;p9"/>
          <p:cNvSpPr txBox="1"/>
          <p:nvPr/>
        </p:nvSpPr>
        <p:spPr>
          <a:xfrm>
            <a:off x="1694725" y="2671050"/>
            <a:ext cx="152400" cy="507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700"/>
              <a:buFont typeface="Arial"/>
              <a:buNone/>
            </a:pPr>
            <a:r>
              <a:rPr b="1" i="0" lang="en" sz="700" u="none" cap="none" strike="noStrike">
                <a:solidFill>
                  <a:srgbClr val="000000"/>
                </a:solidFill>
                <a:latin typeface="Calibri"/>
                <a:ea typeface="Calibri"/>
                <a:cs typeface="Calibri"/>
                <a:sym typeface="Calibri"/>
              </a:rPr>
              <a:t>.</a:t>
            </a:r>
            <a:endParaRPr b="1" i="0" sz="7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700"/>
              <a:buFont typeface="Arial"/>
              <a:buNone/>
            </a:pPr>
            <a:r>
              <a:rPr b="1" i="0" lang="en" sz="700" u="none" cap="none" strike="noStrike">
                <a:solidFill>
                  <a:srgbClr val="000000"/>
                </a:solidFill>
                <a:latin typeface="Calibri"/>
                <a:ea typeface="Calibri"/>
                <a:cs typeface="Calibri"/>
                <a:sym typeface="Calibri"/>
              </a:rPr>
              <a:t>.</a:t>
            </a:r>
            <a:endParaRPr b="1" i="0" sz="7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700"/>
              <a:buFont typeface="Arial"/>
              <a:buNone/>
            </a:pPr>
            <a:r>
              <a:rPr b="1" i="0" lang="en" sz="700" u="none" cap="none" strike="noStrike">
                <a:solidFill>
                  <a:srgbClr val="000000"/>
                </a:solidFill>
                <a:latin typeface="Calibri"/>
                <a:ea typeface="Calibri"/>
                <a:cs typeface="Calibri"/>
                <a:sym typeface="Calibri"/>
              </a:rPr>
              <a:t>.</a:t>
            </a:r>
            <a:endParaRPr b="1" i="0" sz="700" u="none" cap="none" strike="noStrike">
              <a:solidFill>
                <a:srgbClr val="000000"/>
              </a:solidFill>
              <a:latin typeface="Calibri"/>
              <a:ea typeface="Calibri"/>
              <a:cs typeface="Calibri"/>
              <a:sym typeface="Calibri"/>
            </a:endParaRPr>
          </a:p>
        </p:txBody>
      </p:sp>
      <p:cxnSp>
        <p:nvCxnSpPr>
          <p:cNvPr id="177" name="Google Shape;177;p9"/>
          <p:cNvCxnSpPr/>
          <p:nvPr/>
        </p:nvCxnSpPr>
        <p:spPr>
          <a:xfrm>
            <a:off x="637225" y="1731100"/>
            <a:ext cx="0" cy="1752300"/>
          </a:xfrm>
          <a:prstGeom prst="straightConnector1">
            <a:avLst/>
          </a:prstGeom>
          <a:noFill/>
          <a:ln cap="flat" cmpd="sng" w="9525">
            <a:solidFill>
              <a:schemeClr val="dk2"/>
            </a:solidFill>
            <a:prstDash val="solid"/>
            <a:round/>
            <a:headEnd len="sm" w="sm" type="none"/>
            <a:tailEnd len="sm" w="sm" type="none"/>
          </a:ln>
        </p:spPr>
      </p:cxnSp>
      <p:cxnSp>
        <p:nvCxnSpPr>
          <p:cNvPr id="178" name="Google Shape;178;p9"/>
          <p:cNvCxnSpPr/>
          <p:nvPr/>
        </p:nvCxnSpPr>
        <p:spPr>
          <a:xfrm>
            <a:off x="863950" y="1731100"/>
            <a:ext cx="0" cy="1752300"/>
          </a:xfrm>
          <a:prstGeom prst="straightConnector1">
            <a:avLst/>
          </a:prstGeom>
          <a:noFill/>
          <a:ln cap="flat" cmpd="sng" w="9525">
            <a:solidFill>
              <a:schemeClr val="dk2"/>
            </a:solidFill>
            <a:prstDash val="solid"/>
            <a:round/>
            <a:headEnd len="sm" w="sm" type="none"/>
            <a:tailEnd len="sm" w="sm" type="none"/>
          </a:ln>
        </p:spPr>
      </p:cxnSp>
      <p:cxnSp>
        <p:nvCxnSpPr>
          <p:cNvPr id="179" name="Google Shape;179;p9"/>
          <p:cNvCxnSpPr/>
          <p:nvPr/>
        </p:nvCxnSpPr>
        <p:spPr>
          <a:xfrm flipH="1" rot="10800000">
            <a:off x="637225" y="1728700"/>
            <a:ext cx="235500" cy="2400"/>
          </a:xfrm>
          <a:prstGeom prst="straightConnector1">
            <a:avLst/>
          </a:prstGeom>
          <a:noFill/>
          <a:ln cap="flat" cmpd="sng" w="9525">
            <a:solidFill>
              <a:schemeClr val="dk2"/>
            </a:solidFill>
            <a:prstDash val="solid"/>
            <a:round/>
            <a:headEnd len="sm" w="sm" type="none"/>
            <a:tailEnd len="sm" w="sm" type="none"/>
          </a:ln>
        </p:spPr>
      </p:cxnSp>
      <p:cxnSp>
        <p:nvCxnSpPr>
          <p:cNvPr id="180" name="Google Shape;180;p9"/>
          <p:cNvCxnSpPr/>
          <p:nvPr/>
        </p:nvCxnSpPr>
        <p:spPr>
          <a:xfrm flipH="1" rot="10800000">
            <a:off x="637225" y="3482788"/>
            <a:ext cx="243900" cy="600"/>
          </a:xfrm>
          <a:prstGeom prst="straightConnector1">
            <a:avLst/>
          </a:prstGeom>
          <a:noFill/>
          <a:ln cap="flat" cmpd="sng" w="9525">
            <a:solidFill>
              <a:schemeClr val="dk2"/>
            </a:solidFill>
            <a:prstDash val="solid"/>
            <a:round/>
            <a:headEnd len="sm" w="sm" type="none"/>
            <a:tailEnd len="sm" w="sm" type="none"/>
          </a:ln>
        </p:spPr>
      </p:cxnSp>
      <p:cxnSp>
        <p:nvCxnSpPr>
          <p:cNvPr id="181" name="Google Shape;181;p9"/>
          <p:cNvCxnSpPr/>
          <p:nvPr/>
        </p:nvCxnSpPr>
        <p:spPr>
          <a:xfrm flipH="1" rot="10800000">
            <a:off x="863950" y="1659363"/>
            <a:ext cx="2762400" cy="177900"/>
          </a:xfrm>
          <a:prstGeom prst="straightConnector1">
            <a:avLst/>
          </a:prstGeom>
          <a:noFill/>
          <a:ln cap="flat" cmpd="sng" w="9525">
            <a:solidFill>
              <a:schemeClr val="dk2"/>
            </a:solidFill>
            <a:prstDash val="solid"/>
            <a:round/>
            <a:headEnd len="sm" w="sm" type="none"/>
            <a:tailEnd len="med" w="med" type="triangle"/>
          </a:ln>
        </p:spPr>
      </p:cxnSp>
      <p:sp>
        <p:nvSpPr>
          <p:cNvPr id="182" name="Google Shape;182;p9"/>
          <p:cNvSpPr txBox="1"/>
          <p:nvPr/>
        </p:nvSpPr>
        <p:spPr>
          <a:xfrm>
            <a:off x="3645775" y="1344675"/>
            <a:ext cx="12096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Calibri"/>
                <a:ea typeface="Calibri"/>
                <a:cs typeface="Calibri"/>
                <a:sym typeface="Calibri"/>
              </a:rPr>
              <a:t>max-pooling vertically</a:t>
            </a:r>
            <a:endParaRPr b="0" i="0" sz="1000" u="none" cap="none" strike="noStrike">
              <a:solidFill>
                <a:srgbClr val="0000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Design">
  <a:themeElements>
    <a:clrScheme name="">
      <a:dk1>
        <a:srgbClr val="13284B"/>
      </a:dk1>
      <a:lt1>
        <a:srgbClr val="FFFFFF"/>
      </a:lt1>
      <a:dk2>
        <a:srgbClr val="1E3877"/>
      </a:dk2>
      <a:lt2>
        <a:srgbClr val="F8FAFC"/>
      </a:lt2>
      <a:accent1>
        <a:srgbClr val="FF552E"/>
      </a:accent1>
      <a:accent2>
        <a:srgbClr val="1D58A7"/>
      </a:accent2>
      <a:accent3>
        <a:srgbClr val="F5821E"/>
      </a:accent3>
      <a:accent4>
        <a:srgbClr val="009FD3"/>
      </a:accent4>
      <a:accent5>
        <a:srgbClr val="DD3403"/>
      </a:accent5>
      <a:accent6>
        <a:srgbClr val="D2D2D2"/>
      </a:accent6>
      <a:hlink>
        <a:srgbClr val="1D58A7"/>
      </a:hlink>
      <a:folHlink>
        <a:srgbClr val="DD340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