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5143500" cx="9144000"/>
  <p:notesSz cx="6858000" cy="9144000"/>
  <p:embeddedFontLst>
    <p:embeddedFont>
      <p:font typeface="Raleway"/>
      <p:regular r:id="rId46"/>
      <p:bold r:id="rId47"/>
      <p:italic r:id="rId48"/>
      <p:boldItalic r:id="rId49"/>
    </p:embeddedFont>
    <p:embeddedFont>
      <p:font typeface="Roboto"/>
      <p:regular r:id="rId50"/>
      <p:bold r:id="rId51"/>
      <p:italic r:id="rId52"/>
      <p:boldItalic r:id="rId53"/>
    </p:embeddedFont>
    <p:embeddedFont>
      <p:font typeface="Varela Round"/>
      <p:regular r:id="rId54"/>
    </p:embeddedFont>
    <p:embeddedFont>
      <p:font typeface="Raleway Light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Raleway-regular.fntdata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aleway-italic.fntdata"/><Relationship Id="rId47" Type="http://schemas.openxmlformats.org/officeDocument/2006/relationships/font" Target="fonts/Raleway-bold.fntdata"/><Relationship Id="rId49" Type="http://schemas.openxmlformats.org/officeDocument/2006/relationships/font" Target="fonts/Raleway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7.xml"/><Relationship Id="rId55" Type="http://schemas.openxmlformats.org/officeDocument/2006/relationships/font" Target="fonts/RalewayLight-regular.fntdata"/><Relationship Id="rId10" Type="http://schemas.openxmlformats.org/officeDocument/2006/relationships/slide" Target="slides/slide6.xml"/><Relationship Id="rId54" Type="http://schemas.openxmlformats.org/officeDocument/2006/relationships/font" Target="fonts/VarelaRound-regular.fntdata"/><Relationship Id="rId13" Type="http://schemas.openxmlformats.org/officeDocument/2006/relationships/slide" Target="slides/slide9.xml"/><Relationship Id="rId57" Type="http://schemas.openxmlformats.org/officeDocument/2006/relationships/font" Target="fonts/RalewayLight-italic.fntdata"/><Relationship Id="rId12" Type="http://schemas.openxmlformats.org/officeDocument/2006/relationships/slide" Target="slides/slide8.xml"/><Relationship Id="rId56" Type="http://schemas.openxmlformats.org/officeDocument/2006/relationships/font" Target="fonts/RalewayLight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schemas.openxmlformats.org/officeDocument/2006/relationships/font" Target="fonts/RalewayLight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959eda5b7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959eda5b7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959eda5b7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959eda5b7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959eda5b7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959eda5b7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959eda5b7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a959eda5b7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959eda5b7_1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a959eda5b7_1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959eda5b7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959eda5b7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959eda5b7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959eda5b7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959eda5b7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959eda5b7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cryptographie asymétrique permet d'atteindre différents objectifs selon la clé que l'on choisi de rendre publique.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L'idée ici est d'y </a:t>
            </a:r>
            <a:r>
              <a:rPr lang="fr"/>
              <a:t>réfléchir</a:t>
            </a:r>
            <a:r>
              <a:rPr lang="fr"/>
              <a:t> et d'essayer de le comprendre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959eda5b7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a959eda5b7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959eda5b7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a959eda5b7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c0f2814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c0f2814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a959eda5b7_1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a959eda5b7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959eda5b7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a959eda5b7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a959eda5b7_1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a959eda5b7_1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a959eda5b7_1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a959eda5b7_1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a959eda5b7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a959eda5b7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959eda5b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959eda5b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959eda5b7_1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959eda5b7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a959eda5b7_1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a959eda5b7_1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a959eda5b7_1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a959eda5b7_1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3b30ad0d0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3b30ad0d0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959eda5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959eda5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3b6774e93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3b6774e93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Alice et Bob ne se connaissent pas =&gt; les clés publiques n'ont pas été échangées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Idée intuitive : les clés publiques n'ont pas besoin d'être secrêtes, on peut les envoyer en début de communication 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problème : Admettons un espion ayant réussi à intercepter le trafic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Lorsqu'Alice envoie sa clé, Eve la remplace par une clé dont elle possède la clé privée et prétendant venir d'alice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3b6774e93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3b6774e93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Lorsque Bob envoie sa clé: idem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Maintenant Alice et Bob sont persuadés que tous les messages de sont authentiques car ils peuvent en vérifier la signature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3b30ad0d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3b30ad0d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3b48df83e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3b48df83e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3b48df83e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3b48df83e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3b48df83e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3b48df83e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3b6774e93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3b6774e93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3b48df83e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3b48df83e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3b6774e93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3b6774e93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3b6774e93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3b6774e93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959eda5b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959eda5b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3b6774e93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3b6774e93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3b6774e93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3b6774e93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959eda5b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959eda5b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Cryptologie : </a:t>
            </a:r>
            <a:r>
              <a:rPr lang="fr"/>
              <a:t>science du secret, Elle englobe la cryptographie — l'écriture secrète – et la cryptanalyse – l'analyse de cette dernière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Cryptosystème : Système composé d'algorithmes cryptographiques, de tous les textes clairs possibles, de tous les textes chiffrés et de toutes les clés.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cryptosystème les plus anciens sont basé sur le secret de la méthode : la connaissance du procédé cryptographique affaibli considérablement le niveau de sécurité.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 : Avec un chiffre de césar, le simple fait de savoir qu'il s'agit d'un chiffre de césar, même sans la clé, rend la cryptanalyse </a:t>
            </a:r>
            <a:r>
              <a:rPr lang="fr"/>
              <a:t>extrêmement</a:t>
            </a:r>
            <a:r>
              <a:rPr lang="fr"/>
              <a:t> simple (25 combinaisons à essayer)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Aujourd'hui, ne sont considéré comme sûr que des cryptosystème publiques (la méthode est connu de tous, en générale même publiée et ouverte) à clé secrete. La robustesse de la méthode ne reposant que sur le secret de la clé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959eda5b7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959eda5b7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Non répudiation : Impossibilité, pour une personne ou pour toute autre entité engagée dans une communication par voie informatique, de nier avoir reçu ou émis un message.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959eda5b7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959eda5b7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59eda5b7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59eda5b7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https://www.youtube.com/watch?v=BpCsjmyzdIA&amp;list=PL0snlqxAGPDCE9tGaUNWcraVJKxfDYDZa&amp;index=5&amp;ab_channel=Micka%C3%ABlDupont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59eda5b7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59eda5b7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8" name="Google Shape;88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2" name="Google Shape;102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5" name="Google Shape;1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9" name="Google Shape;119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0" name="Google Shape;120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6" name="Google Shape;126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29" name="Google Shape;129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0" name="Google Shape;2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29" name="Google Shape;2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6" name="Google Shape;36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8" name="Google Shape;48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fr.wikipedia.org/wiki/Chiffrement_par_bloc" TargetMode="External"/><Relationship Id="rId4" Type="http://schemas.openxmlformats.org/officeDocument/2006/relationships/hyperlink" Target="https://fr.wikipedia.org/wiki/Chiffrement_de_flux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ssi.gouv.fr/uploads/2021/03/anssi-guide-selection_crypto-1.0.pdf" TargetMode="External"/><Relationship Id="rId4" Type="http://schemas.openxmlformats.org/officeDocument/2006/relationships/hyperlink" Target="https://www.ssi.gouv.fr/uploads/2021/03/anssi-guide-selection_crypto-1.0.pdf" TargetMode="External"/><Relationship Id="rId5" Type="http://schemas.openxmlformats.org/officeDocument/2006/relationships/hyperlink" Target="https://www.ssi.gouv.fr/uploads/2021/03/anssi-guide-selection_crypto-1.0.pdf" TargetMode="External"/><Relationship Id="rId6" Type="http://schemas.openxmlformats.org/officeDocument/2006/relationships/hyperlink" Target="https://www.ssi.gouv.fr/uploads/2021/03/anssi-guide-mecanismes_crypto-2.04.pd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fr.wikipedia.org/wiki/%C3%89change_de_cl%C3%A9s_Diffie-Hellman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fr.wikipedia.org/wiki/Ronald_Rivest" TargetMode="External"/><Relationship Id="rId4" Type="http://schemas.openxmlformats.org/officeDocument/2006/relationships/hyperlink" Target="https://fr.wikipedia.org/wiki/Adi_Shamir" TargetMode="External"/><Relationship Id="rId5" Type="http://schemas.openxmlformats.org/officeDocument/2006/relationships/hyperlink" Target="https://fr.wikipedia.org/wiki/Leonard_Adleman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fr.wikipedia.org/wiki/Authentification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fr.wikipedia.org/wiki/Keyed-hash_message_authentication_cod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9.png"/><Relationship Id="rId7" Type="http://schemas.openxmlformats.org/officeDocument/2006/relationships/image" Target="../media/image18.png"/><Relationship Id="rId8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9.png"/><Relationship Id="rId7" Type="http://schemas.openxmlformats.org/officeDocument/2006/relationships/image" Target="../media/image18.png"/><Relationship Id="rId8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letsencrypt.org/" TargetMode="External"/><Relationship Id="rId4" Type="http://schemas.openxmlformats.org/officeDocument/2006/relationships/hyperlink" Target="https://www.rfc-editor.org/rfc/rfc5280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atatracker.ietf.org/doc/html/rfc4880" TargetMode="External"/><Relationship Id="rId4" Type="http://schemas.openxmlformats.org/officeDocument/2006/relationships/hyperlink" Target="https://fr.wikipedia.org/wiki/Philip_Zimmermann" TargetMode="External"/><Relationship Id="rId5" Type="http://schemas.openxmlformats.org/officeDocument/2006/relationships/hyperlink" Target="https://fr.wikipedia.org/wiki/Toile_de_confiance" TargetMode="External"/><Relationship Id="rId6" Type="http://schemas.openxmlformats.org/officeDocument/2006/relationships/hyperlink" Target="https://gnupg.org/" TargetMode="External"/><Relationship Id="rId7" Type="http://schemas.openxmlformats.org/officeDocument/2006/relationships/image" Target="../media/image2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fr.wikipedia.org/wiki/Cryptographie" TargetMode="External"/><Relationship Id="rId4" Type="http://schemas.openxmlformats.org/officeDocument/2006/relationships/hyperlink" Target="https://www.ssi.gouv.fr/" TargetMode="External"/><Relationship Id="rId5" Type="http://schemas.openxmlformats.org/officeDocument/2006/relationships/hyperlink" Target="https://secnumacademie.gouv.fr/" TargetMode="External"/><Relationship Id="rId6" Type="http://schemas.openxmlformats.org/officeDocument/2006/relationships/hyperlink" Target="https://thenounproject.com/rose-alice-design/" TargetMode="External"/><Relationship Id="rId7" Type="http://schemas.openxmlformats.org/officeDocument/2006/relationships/hyperlink" Target="https://creativecommons.org/licenses/by/3.0/us/legalcode" TargetMode="External"/><Relationship Id="rId8" Type="http://schemas.openxmlformats.org/officeDocument/2006/relationships/hyperlink" Target="https://video.ploud.fr/videos/watch/f3680d2d-29cb-41c2-abb2-8117316733d6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fr.wikipedia.org/wiki/Principe_de_Kerckhoffs" TargetMode="External"/><Relationship Id="rId4" Type="http://schemas.openxmlformats.org/officeDocument/2006/relationships/hyperlink" Target="https://fr.wikipedia.org/wiki/Enigma_(machine)" TargetMode="External"/><Relationship Id="rId5" Type="http://schemas.openxmlformats.org/officeDocument/2006/relationships/hyperlink" Target="https://fr.wikipedia.org/wiki/Claude_Shanno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Cryptographie</a:t>
            </a:r>
            <a:endParaRPr/>
          </a:p>
        </p:txBody>
      </p:sp>
      <p:sp>
        <p:nvSpPr>
          <p:cNvPr id="138" name="Google Shape;138;p26"/>
          <p:cNvSpPr txBox="1"/>
          <p:nvPr>
            <p:ph idx="2" type="title"/>
          </p:nvPr>
        </p:nvSpPr>
        <p:spPr>
          <a:xfrm>
            <a:off x="0" y="3225675"/>
            <a:ext cx="9144000" cy="634200"/>
          </a:xfrm>
          <a:prstGeom prst="rect">
            <a:avLst/>
          </a:prstGeom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Notions de cryptographie et applications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messages</a:t>
            </a:r>
            <a:endParaRPr/>
          </a:p>
        </p:txBody>
      </p:sp>
      <p:sp>
        <p:nvSpPr>
          <p:cNvPr id="226" name="Google Shape;226;p3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données manipulées</a:t>
            </a:r>
            <a:endParaRPr/>
          </a:p>
        </p:txBody>
      </p:sp>
      <p:sp>
        <p:nvSpPr>
          <p:cNvPr id="227" name="Google Shape;227;p35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 chiffre-t-on ?</a:t>
            </a:r>
            <a:endParaRPr/>
          </a:p>
        </p:txBody>
      </p:sp>
      <p:sp>
        <p:nvSpPr>
          <p:cNvPr id="228" name="Google Shape;228;p35"/>
          <p:cNvSpPr txBox="1"/>
          <p:nvPr>
            <p:ph idx="4" type="body"/>
          </p:nvPr>
        </p:nvSpPr>
        <p:spPr>
          <a:xfrm>
            <a:off x="1176300" y="1993099"/>
            <a:ext cx="6791400" cy="28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Messages clairs 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		</a:t>
            </a:r>
            <a:r>
              <a:rPr lang="fr" sz="1800"/>
              <a:t>N'importe quelle séquence binaire (tout)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Chiffrement par blocs</a:t>
            </a:r>
            <a:r>
              <a:rPr lang="fr" sz="1800"/>
              <a:t> (</a:t>
            </a:r>
            <a:r>
              <a:rPr i="1" lang="fr" sz="1800"/>
              <a:t>block cypher</a:t>
            </a:r>
            <a:r>
              <a:rPr lang="fr" sz="1800"/>
              <a:t>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Chiffrement de flux</a:t>
            </a:r>
            <a:r>
              <a:rPr lang="fr" sz="1800"/>
              <a:t> (</a:t>
            </a:r>
            <a:r>
              <a:rPr i="1" lang="fr" sz="1800"/>
              <a:t>stream cypher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Messages chiffrés 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Séquence binaire (taille équivalente)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Ressemble à une séquence aléatoire (confusion)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Bonne diffusion : </a:t>
            </a:r>
            <a:endParaRPr sz="18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2 messages clairs proches engendrent des messages chiffrés très différents</a:t>
            </a:r>
            <a:endParaRPr sz="1800"/>
          </a:p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clés symétriques</a:t>
            </a:r>
            <a:endParaRPr/>
          </a:p>
        </p:txBody>
      </p:sp>
      <p:sp>
        <p:nvSpPr>
          <p:cNvPr id="235" name="Google Shape;235;p3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Qu'est-ce qu'une clé</a:t>
            </a:r>
            <a:endParaRPr/>
          </a:p>
        </p:txBody>
      </p:sp>
      <p:sp>
        <p:nvSpPr>
          <p:cNvPr id="236" name="Google Shape;236;p36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Tirage au sort</a:t>
            </a:r>
            <a:endParaRPr/>
          </a:p>
        </p:txBody>
      </p:sp>
      <p:sp>
        <p:nvSpPr>
          <p:cNvPr id="237" name="Google Shape;237;p36"/>
          <p:cNvSpPr txBox="1"/>
          <p:nvPr>
            <p:ph idx="4" type="body"/>
          </p:nvPr>
        </p:nvSpPr>
        <p:spPr>
          <a:xfrm>
            <a:off x="1176300" y="1577950"/>
            <a:ext cx="6791400" cy="329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Clé 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		</a:t>
            </a:r>
            <a:r>
              <a:rPr lang="fr" sz="1800"/>
              <a:t>Séquence binaire d'une taille donnée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Aléatoire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≅Imprévisible, impossible à deviner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Longue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Contrer la force brute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Secrète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	</a:t>
            </a:r>
            <a:r>
              <a:rPr lang="fr" sz="1800"/>
              <a:t>Partagée uniquement entre les 2 correspondants </a:t>
            </a:r>
            <a:endParaRPr sz="18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(une clé par paire de correspondants)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Problème</a:t>
            </a:r>
            <a:r>
              <a:rPr lang="fr" sz="1800"/>
              <a:t> 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Stockage et partage (et génération) de la clé</a:t>
            </a:r>
            <a:endParaRPr sz="1800"/>
          </a:p>
        </p:txBody>
      </p:sp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 exemples ?</a:t>
            </a:r>
            <a:endParaRPr/>
          </a:p>
        </p:txBody>
      </p:sp>
      <p:sp>
        <p:nvSpPr>
          <p:cNvPr id="244" name="Google Shape;244;p3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Cryptosystèmes symétriques</a:t>
            </a:r>
            <a:endParaRPr/>
          </a:p>
        </p:txBody>
      </p:sp>
      <p:sp>
        <p:nvSpPr>
          <p:cNvPr id="245" name="Google Shape;245;p3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Quelques algo symétriques</a:t>
            </a:r>
            <a:endParaRPr/>
          </a:p>
        </p:txBody>
      </p:sp>
      <p:sp>
        <p:nvSpPr>
          <p:cNvPr id="246" name="Google Shape;246;p37"/>
          <p:cNvSpPr txBox="1"/>
          <p:nvPr>
            <p:ph idx="4" type="body"/>
          </p:nvPr>
        </p:nvSpPr>
        <p:spPr>
          <a:xfrm>
            <a:off x="1176300" y="1577950"/>
            <a:ext cx="6791400" cy="344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AES </a:t>
            </a:r>
            <a:r>
              <a:rPr lang="fr" sz="1800"/>
              <a:t>(Advanced Encryption Standard)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		</a:t>
            </a:r>
            <a:r>
              <a:rPr lang="fr" sz="1800"/>
              <a:t>Chiffrement par bloc / Clés 128, 192 ou 256 bits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Autres chiffrement par bloc 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</a:t>
            </a:r>
            <a:r>
              <a:rPr lang="fr" sz="1800"/>
              <a:t>Blowfish, Twofish, Serpent, MARS, RC6...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ChaCha20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Chiffrement de flux / Clés de 128 ou 256 bits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Algorithmes obsolètes :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DES, Triple-DES, RC4 (Arcfour)...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Recommandations ANSSI : 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hlinkClick r:id="rId3"/>
              </a:rPr>
              <a:t>Guide de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sélection</a:t>
            </a:r>
            <a:r>
              <a:rPr lang="fr" sz="1800" u="sng">
                <a:solidFill>
                  <a:schemeClr val="hlink"/>
                </a:solidFill>
                <a:hlinkClick r:id="rId5"/>
              </a:rPr>
              <a:t> d'algorithmes cryptographiques</a:t>
            </a:r>
            <a:r>
              <a:rPr lang="fr" sz="1800"/>
              <a:t> (2021)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Guide des mécanismes cryptographiques</a:t>
            </a:r>
            <a:r>
              <a:rPr lang="fr" sz="1800"/>
              <a:t> (2020)</a:t>
            </a:r>
            <a:endParaRPr sz="1800"/>
          </a:p>
        </p:txBody>
      </p:sp>
      <p:sp>
        <p:nvSpPr>
          <p:cNvPr id="247" name="Google Shape;247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applications</a:t>
            </a:r>
            <a:endParaRPr/>
          </a:p>
        </p:txBody>
      </p:sp>
      <p:sp>
        <p:nvSpPr>
          <p:cNvPr id="253" name="Google Shape;253;p3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Confidentialité</a:t>
            </a:r>
            <a:endParaRPr/>
          </a:p>
        </p:txBody>
      </p:sp>
      <p:sp>
        <p:nvSpPr>
          <p:cNvPr id="254" name="Google Shape;254;p38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pratique</a:t>
            </a:r>
            <a:endParaRPr/>
          </a:p>
        </p:txBody>
      </p:sp>
      <p:sp>
        <p:nvSpPr>
          <p:cNvPr id="255" name="Google Shape;255;p38"/>
          <p:cNvSpPr txBox="1"/>
          <p:nvPr>
            <p:ph idx="4" type="body"/>
          </p:nvPr>
        </p:nvSpPr>
        <p:spPr>
          <a:xfrm>
            <a:off x="1176300" y="1744500"/>
            <a:ext cx="7117500" cy="313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Chiffrement de messages</a:t>
            </a:r>
            <a:r>
              <a:rPr b="1" lang="fr" sz="1800"/>
              <a:t> 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		</a:t>
            </a:r>
            <a:r>
              <a:rPr lang="fr" sz="1800"/>
              <a:t>Clés partagées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Protocole d'échange de clés de </a:t>
            </a:r>
            <a:r>
              <a:rPr b="1" lang="fr" sz="1800" u="sng">
                <a:solidFill>
                  <a:schemeClr val="hlink"/>
                </a:solidFill>
                <a:hlinkClick r:id="rId3"/>
              </a:rPr>
              <a:t>Diffie-Hellman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	=&gt; Clés de session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		</a:t>
            </a:r>
            <a:r>
              <a:rPr lang="fr" sz="1800"/>
              <a:t>Clé pour une (partie) de communication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Rapide (</a:t>
            </a:r>
            <a:r>
              <a:rPr lang="fr" sz="1800"/>
              <a:t>trafic</a:t>
            </a:r>
            <a:r>
              <a:rPr lang="fr" sz="1800"/>
              <a:t> réseau) et Sûr (jusqu'à preuve du contraire)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Chiffrement de fichiers</a:t>
            </a:r>
            <a:r>
              <a:rPr b="1" lang="fr" sz="1800"/>
              <a:t> 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Coffre-fort logiciel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</a:t>
            </a:r>
            <a:endParaRPr sz="1800"/>
          </a:p>
        </p:txBody>
      </p:sp>
      <p:sp>
        <p:nvSpPr>
          <p:cNvPr id="256" name="Google Shape;256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Cryptographie asymétrique</a:t>
            </a:r>
            <a:endParaRPr/>
          </a:p>
        </p:txBody>
      </p:sp>
      <p:sp>
        <p:nvSpPr>
          <p:cNvPr id="262" name="Google Shape;262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cryptographie asymétrique</a:t>
            </a:r>
            <a:endParaRPr/>
          </a:p>
        </p:txBody>
      </p:sp>
      <p:sp>
        <p:nvSpPr>
          <p:cNvPr id="268" name="Google Shape;268;p4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Cryptographie à clé publique/privé</a:t>
            </a:r>
            <a:endParaRPr/>
          </a:p>
        </p:txBody>
      </p:sp>
      <p:sp>
        <p:nvSpPr>
          <p:cNvPr id="269" name="Google Shape;269;p40"/>
          <p:cNvSpPr/>
          <p:nvPr/>
        </p:nvSpPr>
        <p:spPr>
          <a:xfrm>
            <a:off x="805488" y="2530225"/>
            <a:ext cx="492900" cy="7200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0"/>
          <p:cNvSpPr/>
          <p:nvPr/>
        </p:nvSpPr>
        <p:spPr>
          <a:xfrm>
            <a:off x="4344025" y="2530225"/>
            <a:ext cx="492900" cy="7200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0"/>
          <p:cNvSpPr/>
          <p:nvPr/>
        </p:nvSpPr>
        <p:spPr>
          <a:xfrm>
            <a:off x="7882563" y="2530225"/>
            <a:ext cx="492900" cy="7200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0"/>
          <p:cNvSpPr/>
          <p:nvPr/>
        </p:nvSpPr>
        <p:spPr>
          <a:xfrm>
            <a:off x="2403306" y="2449563"/>
            <a:ext cx="835800" cy="7887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0"/>
          <p:cNvSpPr/>
          <p:nvPr/>
        </p:nvSpPr>
        <p:spPr>
          <a:xfrm>
            <a:off x="5941844" y="2449563"/>
            <a:ext cx="835800" cy="7887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4" name="Google Shape;274;p40"/>
          <p:cNvCxnSpPr/>
          <p:nvPr/>
        </p:nvCxnSpPr>
        <p:spPr>
          <a:xfrm>
            <a:off x="1413900" y="2861050"/>
            <a:ext cx="8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40"/>
          <p:cNvCxnSpPr/>
          <p:nvPr/>
        </p:nvCxnSpPr>
        <p:spPr>
          <a:xfrm>
            <a:off x="3354613" y="2826775"/>
            <a:ext cx="8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40"/>
          <p:cNvCxnSpPr/>
          <p:nvPr/>
        </p:nvCxnSpPr>
        <p:spPr>
          <a:xfrm>
            <a:off x="4952425" y="2826775"/>
            <a:ext cx="8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40"/>
          <p:cNvCxnSpPr/>
          <p:nvPr/>
        </p:nvCxnSpPr>
        <p:spPr>
          <a:xfrm>
            <a:off x="6893138" y="2761025"/>
            <a:ext cx="8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40"/>
          <p:cNvCxnSpPr/>
          <p:nvPr/>
        </p:nvCxnSpPr>
        <p:spPr>
          <a:xfrm>
            <a:off x="2821213" y="2019850"/>
            <a:ext cx="0" cy="3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40"/>
          <p:cNvCxnSpPr/>
          <p:nvPr/>
        </p:nvCxnSpPr>
        <p:spPr>
          <a:xfrm>
            <a:off x="6359738" y="2019850"/>
            <a:ext cx="0" cy="3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40"/>
          <p:cNvSpPr txBox="1"/>
          <p:nvPr/>
        </p:nvSpPr>
        <p:spPr>
          <a:xfrm>
            <a:off x="468538" y="3426038"/>
            <a:ext cx="10929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Message clair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1" name="Google Shape;281;p40"/>
          <p:cNvSpPr txBox="1"/>
          <p:nvPr/>
        </p:nvSpPr>
        <p:spPr>
          <a:xfrm>
            <a:off x="7582563" y="3426038"/>
            <a:ext cx="10929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Message clair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2" name="Google Shape;282;p40"/>
          <p:cNvSpPr txBox="1"/>
          <p:nvPr/>
        </p:nvSpPr>
        <p:spPr>
          <a:xfrm>
            <a:off x="4025550" y="3426038"/>
            <a:ext cx="10929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Message chiffré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3" name="Google Shape;283;p40"/>
          <p:cNvSpPr txBox="1"/>
          <p:nvPr/>
        </p:nvSpPr>
        <p:spPr>
          <a:xfrm>
            <a:off x="2064650" y="3426038"/>
            <a:ext cx="14577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Chiffrement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4" name="Google Shape;284;p40"/>
          <p:cNvSpPr txBox="1"/>
          <p:nvPr/>
        </p:nvSpPr>
        <p:spPr>
          <a:xfrm>
            <a:off x="5621675" y="3426038"/>
            <a:ext cx="14577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Déchiffrement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85" name="Google Shape;28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794" y="918975"/>
            <a:ext cx="1024838" cy="102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7319" y="918975"/>
            <a:ext cx="1024838" cy="1024838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0"/>
          <p:cNvSpPr txBox="1"/>
          <p:nvPr>
            <p:ph idx="4" type="body"/>
          </p:nvPr>
        </p:nvSpPr>
        <p:spPr>
          <a:xfrm>
            <a:off x="1176300" y="3968625"/>
            <a:ext cx="6791400" cy="112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Clés générées par paire :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1 clé de chiffrement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1 clé de déchiffrement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600"/>
              <a:t>Impossible</a:t>
            </a:r>
            <a:r>
              <a:rPr lang="fr" sz="1600"/>
              <a:t> (en pratique) de calculer une clé à partir de l'autre</a:t>
            </a:r>
            <a:endParaRPr sz="1600"/>
          </a:p>
        </p:txBody>
      </p:sp>
      <p:sp>
        <p:nvSpPr>
          <p:cNvPr id="288" name="Google Shape;288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clés asymétriques</a:t>
            </a:r>
            <a:endParaRPr/>
          </a:p>
        </p:txBody>
      </p:sp>
      <p:sp>
        <p:nvSpPr>
          <p:cNvPr id="294" name="Google Shape;294;p4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Qu'est-ce qu'une clé</a:t>
            </a:r>
            <a:endParaRPr/>
          </a:p>
        </p:txBody>
      </p:sp>
      <p:sp>
        <p:nvSpPr>
          <p:cNvPr id="295" name="Google Shape;295;p41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Construction</a:t>
            </a:r>
            <a:endParaRPr/>
          </a:p>
        </p:txBody>
      </p:sp>
      <p:sp>
        <p:nvSpPr>
          <p:cNvPr id="296" name="Google Shape;296;p41"/>
          <p:cNvSpPr txBox="1"/>
          <p:nvPr>
            <p:ph idx="4" type="body"/>
          </p:nvPr>
        </p:nvSpPr>
        <p:spPr>
          <a:xfrm>
            <a:off x="1176300" y="1577950"/>
            <a:ext cx="7160400" cy="329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Génération de c</a:t>
            </a:r>
            <a:r>
              <a:rPr b="1" lang="fr" sz="1800"/>
              <a:t>lés 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		</a:t>
            </a:r>
            <a:r>
              <a:rPr lang="fr" sz="1800"/>
              <a:t>Construction mathématique impliquant de l'aléatoire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		</a:t>
            </a:r>
            <a:r>
              <a:rPr lang="fr" sz="1800"/>
              <a:t>Ex : produits de grands nombres premiers aléatoires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Clé </a:t>
            </a:r>
            <a:r>
              <a:rPr b="1" lang="fr" sz="1800"/>
              <a:t>publique</a:t>
            </a:r>
            <a:r>
              <a:rPr lang="fr" sz="1800"/>
              <a:t> / Clé </a:t>
            </a:r>
            <a:r>
              <a:rPr b="1" lang="fr" sz="1800"/>
              <a:t>privée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Clé publique : distribuée aux correspondants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Clé privée : conservée secrètement (jamais partagée)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Une paire de clé par personne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Problème</a:t>
            </a:r>
            <a:r>
              <a:rPr lang="fr" sz="1800"/>
              <a:t> 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Algorithmes </a:t>
            </a:r>
            <a:r>
              <a:rPr b="1" lang="fr" sz="1800"/>
              <a:t>lents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Taille clé ≠ Puissance de chiffrement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Vulnérabilité</a:t>
            </a:r>
            <a:r>
              <a:rPr lang="fr" sz="1800"/>
              <a:t> théorique =&gt; Cryptographie post-quantique</a:t>
            </a:r>
            <a:endParaRPr sz="1800"/>
          </a:p>
        </p:txBody>
      </p:sp>
      <p:sp>
        <p:nvSpPr>
          <p:cNvPr id="297" name="Google Shape;297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clé publique</a:t>
            </a:r>
            <a:endParaRPr/>
          </a:p>
        </p:txBody>
      </p:sp>
      <p:sp>
        <p:nvSpPr>
          <p:cNvPr id="303" name="Google Shape;303;p4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sens de la crypto asymétrique</a:t>
            </a:r>
            <a:endParaRPr/>
          </a:p>
        </p:txBody>
      </p:sp>
      <p:sp>
        <p:nvSpPr>
          <p:cNvPr id="304" name="Google Shape;304;p42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Quelle est la clé publique ?</a:t>
            </a:r>
            <a:endParaRPr/>
          </a:p>
        </p:txBody>
      </p:sp>
      <p:sp>
        <p:nvSpPr>
          <p:cNvPr id="305" name="Google Shape;305;p42"/>
          <p:cNvSpPr txBox="1"/>
          <p:nvPr>
            <p:ph idx="4" type="body"/>
          </p:nvPr>
        </p:nvSpPr>
        <p:spPr>
          <a:xfrm>
            <a:off x="991800" y="1577950"/>
            <a:ext cx="7160400" cy="30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Publication de la clé de </a:t>
            </a:r>
            <a:r>
              <a:rPr b="1" lang="fr" sz="1800"/>
              <a:t>chiffrement</a:t>
            </a:r>
            <a:r>
              <a:rPr b="1" lang="fr" sz="1800"/>
              <a:t> 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6" name="Google Shape;306;p42"/>
          <p:cNvSpPr txBox="1"/>
          <p:nvPr>
            <p:ph idx="4" type="body"/>
          </p:nvPr>
        </p:nvSpPr>
        <p:spPr>
          <a:xfrm>
            <a:off x="991800" y="1903900"/>
            <a:ext cx="8019600" cy="91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		</a:t>
            </a:r>
            <a:r>
              <a:rPr lang="fr" sz="1800"/>
              <a:t>Tout le monde peut chiffrer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Seul le propriétaire peut déchiffrer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		Confidentialité </a:t>
            </a:r>
            <a:r>
              <a:rPr lang="fr" sz="1800"/>
              <a:t>unidirectionnelle</a:t>
            </a:r>
            <a:r>
              <a:rPr lang="fr" sz="1800"/>
              <a:t> : envoi au propriétaire de la clé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7" name="Google Shape;307;p42"/>
          <p:cNvSpPr txBox="1"/>
          <p:nvPr>
            <p:ph idx="4" type="body"/>
          </p:nvPr>
        </p:nvSpPr>
        <p:spPr>
          <a:xfrm>
            <a:off x="991800" y="2832550"/>
            <a:ext cx="7160400" cy="30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Publication de la clé de déchiffrement :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8" name="Google Shape;308;p42"/>
          <p:cNvSpPr txBox="1"/>
          <p:nvPr>
            <p:ph idx="4" type="body"/>
          </p:nvPr>
        </p:nvSpPr>
        <p:spPr>
          <a:xfrm>
            <a:off x="991800" y="3158500"/>
            <a:ext cx="7160400" cy="131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Seul le propriétaire peut chiffrer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Tout le monde peut déchiffrer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</a:t>
            </a:r>
            <a:r>
              <a:rPr lang="fr" sz="1800" strike="sngStrike"/>
              <a:t>Confidentialité</a:t>
            </a:r>
            <a:endParaRPr sz="1800" strike="sngStrik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strike="sngStrike"/>
              <a:t>		</a:t>
            </a:r>
            <a:r>
              <a:rPr b="1" lang="fr" sz="1800"/>
              <a:t>Authentification</a:t>
            </a:r>
            <a:r>
              <a:rPr lang="fr" sz="1800"/>
              <a:t> : Signature numérique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9" name="Google Shape;309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 exemples ?</a:t>
            </a:r>
            <a:endParaRPr/>
          </a:p>
        </p:txBody>
      </p:sp>
      <p:sp>
        <p:nvSpPr>
          <p:cNvPr id="315" name="Google Shape;315;p4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Cryptosystèmes asymétriques</a:t>
            </a:r>
            <a:endParaRPr/>
          </a:p>
        </p:txBody>
      </p:sp>
      <p:sp>
        <p:nvSpPr>
          <p:cNvPr id="316" name="Google Shape;316;p43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Quelques algo asymétriques</a:t>
            </a:r>
            <a:endParaRPr/>
          </a:p>
        </p:txBody>
      </p:sp>
      <p:sp>
        <p:nvSpPr>
          <p:cNvPr id="317" name="Google Shape;317;p43"/>
          <p:cNvSpPr txBox="1"/>
          <p:nvPr>
            <p:ph idx="4" type="body"/>
          </p:nvPr>
        </p:nvSpPr>
        <p:spPr>
          <a:xfrm>
            <a:off x="1176300" y="1993099"/>
            <a:ext cx="6791400" cy="28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RSA</a:t>
            </a:r>
            <a:r>
              <a:rPr b="1" lang="fr" sz="1800"/>
              <a:t> </a:t>
            </a:r>
            <a:r>
              <a:rPr lang="fr" sz="1800"/>
              <a:t>(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Rivest</a:t>
            </a:r>
            <a:r>
              <a:rPr lang="fr" sz="1800"/>
              <a:t>,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Shamir</a:t>
            </a:r>
            <a:r>
              <a:rPr lang="fr" sz="1800"/>
              <a:t>, </a:t>
            </a:r>
            <a:r>
              <a:rPr lang="fr" sz="1800" u="sng">
                <a:solidFill>
                  <a:schemeClr val="hlink"/>
                </a:solidFill>
                <a:hlinkClick r:id="rId5"/>
              </a:rPr>
              <a:t>Adleman</a:t>
            </a:r>
            <a:r>
              <a:rPr lang="fr" sz="1800"/>
              <a:t>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		</a:t>
            </a:r>
            <a:r>
              <a:rPr lang="fr" sz="1800"/>
              <a:t>Clés 1024 à 4096 bits (&gt;= 3072 bits recommandés)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Courbes elliptiques (ECC)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Clés 256, 384 ou 512 bits</a:t>
            </a:r>
            <a:endParaRPr sz="1800"/>
          </a:p>
        </p:txBody>
      </p:sp>
      <p:sp>
        <p:nvSpPr>
          <p:cNvPr id="318" name="Google Shape;318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applications</a:t>
            </a:r>
            <a:endParaRPr/>
          </a:p>
        </p:txBody>
      </p:sp>
      <p:sp>
        <p:nvSpPr>
          <p:cNvPr id="324" name="Google Shape;324;p4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meilleur des deux mondes</a:t>
            </a:r>
            <a:endParaRPr/>
          </a:p>
        </p:txBody>
      </p:sp>
      <p:sp>
        <p:nvSpPr>
          <p:cNvPr id="325" name="Google Shape;325;p44"/>
          <p:cNvSpPr txBox="1"/>
          <p:nvPr>
            <p:ph idx="2" type="title"/>
          </p:nvPr>
        </p:nvSpPr>
        <p:spPr>
          <a:xfrm>
            <a:off x="739375" y="882000"/>
            <a:ext cx="78330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pratique : Cryptographie hybride</a:t>
            </a:r>
            <a:endParaRPr/>
          </a:p>
        </p:txBody>
      </p:sp>
      <p:sp>
        <p:nvSpPr>
          <p:cNvPr id="326" name="Google Shape;326;p44"/>
          <p:cNvSpPr txBox="1"/>
          <p:nvPr>
            <p:ph idx="4" type="body"/>
          </p:nvPr>
        </p:nvSpPr>
        <p:spPr>
          <a:xfrm>
            <a:off x="1176300" y="1845900"/>
            <a:ext cx="7096200" cy="28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Chiffrement asymétrique de clés de sessions 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		</a:t>
            </a:r>
            <a:r>
              <a:rPr lang="fr" sz="1800"/>
              <a:t>Résolution du problème de partage des clés symétriques</a:t>
            </a:r>
            <a:endParaRPr sz="18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C</a:t>
            </a:r>
            <a:r>
              <a:rPr b="1" lang="fr" sz="1800"/>
              <a:t>hiffrement symétrique de la communication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En utilisant la clé de session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Meilleures performances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</a:t>
            </a:r>
            <a:endParaRPr sz="1800"/>
          </a:p>
        </p:txBody>
      </p:sp>
      <p:sp>
        <p:nvSpPr>
          <p:cNvPr id="327" name="Google Shape;327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Plan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610800" y="1178725"/>
            <a:ext cx="79830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1 - Introduction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2 - 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Cryptographie symétrique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3 - 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Cryptographie asymétrique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4 - Fonctions de hachage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5 - Authentification cryptographique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6 - Les certificats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Fonctions de hachage</a:t>
            </a:r>
            <a:endParaRPr/>
          </a:p>
        </p:txBody>
      </p:sp>
      <p:sp>
        <p:nvSpPr>
          <p:cNvPr id="333" name="Google Shape;333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fonctions de hachage</a:t>
            </a:r>
            <a:endParaRPr/>
          </a:p>
        </p:txBody>
      </p:sp>
      <p:sp>
        <p:nvSpPr>
          <p:cNvPr id="339" name="Google Shape;339;p4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Calcul d'empreintes</a:t>
            </a:r>
            <a:endParaRPr/>
          </a:p>
        </p:txBody>
      </p:sp>
      <p:sp>
        <p:nvSpPr>
          <p:cNvPr id="340" name="Google Shape;340;p46"/>
          <p:cNvSpPr/>
          <p:nvPr/>
        </p:nvSpPr>
        <p:spPr>
          <a:xfrm>
            <a:off x="978000" y="1501525"/>
            <a:ext cx="492900" cy="7200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6"/>
          <p:cNvSpPr/>
          <p:nvPr/>
        </p:nvSpPr>
        <p:spPr>
          <a:xfrm>
            <a:off x="4516538" y="1501525"/>
            <a:ext cx="492900" cy="7200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6"/>
          <p:cNvSpPr/>
          <p:nvPr/>
        </p:nvSpPr>
        <p:spPr>
          <a:xfrm>
            <a:off x="2575819" y="1420863"/>
            <a:ext cx="835800" cy="7887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3" name="Google Shape;343;p46"/>
          <p:cNvCxnSpPr/>
          <p:nvPr/>
        </p:nvCxnSpPr>
        <p:spPr>
          <a:xfrm>
            <a:off x="1586413" y="1832350"/>
            <a:ext cx="8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46"/>
          <p:cNvCxnSpPr/>
          <p:nvPr/>
        </p:nvCxnSpPr>
        <p:spPr>
          <a:xfrm>
            <a:off x="3527125" y="1798075"/>
            <a:ext cx="8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46"/>
          <p:cNvCxnSpPr/>
          <p:nvPr/>
        </p:nvCxnSpPr>
        <p:spPr>
          <a:xfrm>
            <a:off x="5124938" y="1798075"/>
            <a:ext cx="8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" name="Google Shape;346;p46"/>
          <p:cNvSpPr txBox="1"/>
          <p:nvPr/>
        </p:nvSpPr>
        <p:spPr>
          <a:xfrm>
            <a:off x="641050" y="2397338"/>
            <a:ext cx="10929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Message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7" name="Google Shape;347;p46"/>
          <p:cNvSpPr txBox="1"/>
          <p:nvPr/>
        </p:nvSpPr>
        <p:spPr>
          <a:xfrm>
            <a:off x="7258538" y="1571500"/>
            <a:ext cx="12444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aleway"/>
                <a:ea typeface="Raleway"/>
                <a:cs typeface="Raleway"/>
                <a:sym typeface="Raleway"/>
              </a:rPr>
              <a:t>Impossible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8" name="Google Shape;348;p46"/>
          <p:cNvSpPr txBox="1"/>
          <p:nvPr/>
        </p:nvSpPr>
        <p:spPr>
          <a:xfrm>
            <a:off x="4198063" y="2397338"/>
            <a:ext cx="10929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Empreinte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9" name="Google Shape;349;p46"/>
          <p:cNvSpPr txBox="1"/>
          <p:nvPr/>
        </p:nvSpPr>
        <p:spPr>
          <a:xfrm>
            <a:off x="2237162" y="2397338"/>
            <a:ext cx="14577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Hachage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0" name="Google Shape;350;p46"/>
          <p:cNvSpPr txBox="1"/>
          <p:nvPr/>
        </p:nvSpPr>
        <p:spPr>
          <a:xfrm>
            <a:off x="5899837" y="2397338"/>
            <a:ext cx="14577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Inversion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1" name="Google Shape;351;p46"/>
          <p:cNvSpPr txBox="1"/>
          <p:nvPr>
            <p:ph idx="4" type="body"/>
          </p:nvPr>
        </p:nvSpPr>
        <p:spPr>
          <a:xfrm>
            <a:off x="1176300" y="3113900"/>
            <a:ext cx="6791400" cy="187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Entrée :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Message quelconque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Sortie :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Empreinte / Condensat / Haché (</a:t>
            </a:r>
            <a:r>
              <a:rPr i="1" lang="fr" sz="1800"/>
              <a:t>hash</a:t>
            </a:r>
            <a:r>
              <a:rPr lang="fr" sz="1800"/>
              <a:t>)</a:t>
            </a:r>
            <a:endParaRPr sz="1800"/>
          </a:p>
        </p:txBody>
      </p:sp>
      <p:sp>
        <p:nvSpPr>
          <p:cNvPr id="352" name="Google Shape;352;p46"/>
          <p:cNvSpPr/>
          <p:nvPr/>
        </p:nvSpPr>
        <p:spPr>
          <a:xfrm>
            <a:off x="6114325" y="1318000"/>
            <a:ext cx="1028700" cy="1028700"/>
          </a:xfrm>
          <a:prstGeom prst="noSmoking">
            <a:avLst>
              <a:gd fmla="val 18750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messages</a:t>
            </a:r>
            <a:endParaRPr/>
          </a:p>
        </p:txBody>
      </p:sp>
      <p:sp>
        <p:nvSpPr>
          <p:cNvPr id="359" name="Google Shape;359;p4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données manipulées</a:t>
            </a:r>
            <a:endParaRPr/>
          </a:p>
        </p:txBody>
      </p:sp>
      <p:sp>
        <p:nvSpPr>
          <p:cNvPr id="360" name="Google Shape;360;p4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Calcul d'empreinte</a:t>
            </a:r>
            <a:endParaRPr/>
          </a:p>
        </p:txBody>
      </p:sp>
      <p:sp>
        <p:nvSpPr>
          <p:cNvPr id="361" name="Google Shape;361;p47"/>
          <p:cNvSpPr txBox="1"/>
          <p:nvPr>
            <p:ph idx="4" type="body"/>
          </p:nvPr>
        </p:nvSpPr>
        <p:spPr>
          <a:xfrm>
            <a:off x="1176300" y="1993099"/>
            <a:ext cx="6791400" cy="28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E</a:t>
            </a:r>
            <a:r>
              <a:rPr b="1" lang="fr" sz="1800"/>
              <a:t>n entrée 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		</a:t>
            </a:r>
            <a:r>
              <a:rPr lang="fr" sz="1800"/>
              <a:t>S</a:t>
            </a:r>
            <a:r>
              <a:rPr lang="fr" sz="1800"/>
              <a:t>équence binaire de taille quelconque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En sortie</a:t>
            </a:r>
            <a:r>
              <a:rPr b="1" lang="fr" sz="1800"/>
              <a:t> 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Empreinte de taille fixe et petite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Des propriétés particulières 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Fonction à sens unique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Calcul message -&gt; empreinte : simple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Calcul empreinte -&gt; message : </a:t>
            </a:r>
            <a:r>
              <a:rPr i="1" lang="fr" sz="1800"/>
              <a:t>impossible</a:t>
            </a:r>
            <a:r>
              <a:rPr lang="fr" sz="1800"/>
              <a:t> (en pratique)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	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2" name="Google Shape;362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 exemples ?</a:t>
            </a:r>
            <a:endParaRPr/>
          </a:p>
        </p:txBody>
      </p:sp>
      <p:sp>
        <p:nvSpPr>
          <p:cNvPr id="368" name="Google Shape;368;p4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Fonctions de hachage</a:t>
            </a:r>
            <a:endParaRPr/>
          </a:p>
        </p:txBody>
      </p:sp>
      <p:sp>
        <p:nvSpPr>
          <p:cNvPr id="369" name="Google Shape;369;p48"/>
          <p:cNvSpPr txBox="1"/>
          <p:nvPr>
            <p:ph idx="2" type="title"/>
          </p:nvPr>
        </p:nvSpPr>
        <p:spPr>
          <a:xfrm>
            <a:off x="1245600" y="882000"/>
            <a:ext cx="72840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Quelques fonctions de hachage</a:t>
            </a:r>
            <a:endParaRPr/>
          </a:p>
        </p:txBody>
      </p:sp>
      <p:sp>
        <p:nvSpPr>
          <p:cNvPr id="370" name="Google Shape;370;p48"/>
          <p:cNvSpPr txBox="1"/>
          <p:nvPr>
            <p:ph idx="4" type="body"/>
          </p:nvPr>
        </p:nvSpPr>
        <p:spPr>
          <a:xfrm>
            <a:off x="1176300" y="1993099"/>
            <a:ext cx="6791400" cy="28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SHA-2</a:t>
            </a:r>
            <a:r>
              <a:rPr b="1" lang="fr" sz="1800"/>
              <a:t> </a:t>
            </a:r>
            <a:r>
              <a:rPr lang="fr" sz="1800"/>
              <a:t>(Secure Hash Algorithm)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		</a:t>
            </a:r>
            <a:r>
              <a:rPr lang="fr" sz="1800"/>
              <a:t>Empreintes de </a:t>
            </a:r>
            <a:r>
              <a:rPr lang="fr" sz="1800"/>
              <a:t> 224, 256, 384 ou 512 bits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Autres fonctions de hachage : SHA-3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Algorithmes obsolètes :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MD5, SHA-1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1" name="Google Shape;371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applications</a:t>
            </a:r>
            <a:endParaRPr/>
          </a:p>
        </p:txBody>
      </p:sp>
      <p:sp>
        <p:nvSpPr>
          <p:cNvPr id="377" name="Google Shape;377;p4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Contrôle d'intégrité</a:t>
            </a:r>
            <a:endParaRPr/>
          </a:p>
        </p:txBody>
      </p:sp>
      <p:sp>
        <p:nvSpPr>
          <p:cNvPr id="378" name="Google Shape;378;p49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pratique</a:t>
            </a:r>
            <a:endParaRPr/>
          </a:p>
        </p:txBody>
      </p:sp>
      <p:sp>
        <p:nvSpPr>
          <p:cNvPr id="379" name="Google Shape;379;p49"/>
          <p:cNvSpPr txBox="1"/>
          <p:nvPr>
            <p:ph idx="4" type="body"/>
          </p:nvPr>
        </p:nvSpPr>
        <p:spPr>
          <a:xfrm>
            <a:off x="1176300" y="1577950"/>
            <a:ext cx="6791400" cy="329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Contrôle d'intégrité de messages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		</a:t>
            </a:r>
            <a:r>
              <a:rPr lang="fr" sz="1800"/>
              <a:t>Calcul de l'empreinte d'un message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Transmission du message et de l'empreinte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À réception : calcul de l'empreinte du message reçu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	Identique : message non modifié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	Différente : message modifié (erreur)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Vérification de l'intégrité de fichiers</a:t>
            </a:r>
            <a:r>
              <a:rPr b="1" lang="fr" sz="1800"/>
              <a:t> 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Comparer sans dupliquer/transmettre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Calcul de l'empreinte de 2 fichiers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Empreinte identique =&gt; fichiers identiques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</a:t>
            </a:r>
            <a:endParaRPr sz="1800"/>
          </a:p>
        </p:txBody>
      </p:sp>
      <p:sp>
        <p:nvSpPr>
          <p:cNvPr id="380" name="Google Shape;380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0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Authentification cryptographique</a:t>
            </a:r>
            <a:endParaRPr/>
          </a:p>
        </p:txBody>
      </p:sp>
      <p:sp>
        <p:nvSpPr>
          <p:cNvPr id="386" name="Google Shape;386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Définition</a:t>
            </a:r>
            <a:endParaRPr/>
          </a:p>
        </p:txBody>
      </p:sp>
      <p:sp>
        <p:nvSpPr>
          <p:cNvPr id="392" name="Google Shape;392;p5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 quoi parlons-nous ?</a:t>
            </a:r>
            <a:endParaRPr/>
          </a:p>
        </p:txBody>
      </p:sp>
      <p:sp>
        <p:nvSpPr>
          <p:cNvPr id="393" name="Google Shape;393;p51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Authentification</a:t>
            </a:r>
            <a:endParaRPr/>
          </a:p>
        </p:txBody>
      </p:sp>
      <p:sp>
        <p:nvSpPr>
          <p:cNvPr id="394" name="Google Shape;394;p51"/>
          <p:cNvSpPr txBox="1"/>
          <p:nvPr>
            <p:ph idx="4" type="body"/>
          </p:nvPr>
        </p:nvSpPr>
        <p:spPr>
          <a:xfrm>
            <a:off x="1176300" y="1821650"/>
            <a:ext cx="6791400" cy="231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Vérification de la légitimité d'une demande.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S'assurer que le message provient d'une entité particulière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Authentification de personnes/noeuds réseau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Permet l'association à des informations d'identification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Permet de faire du contrôle d'accès</a:t>
            </a:r>
            <a:endParaRPr sz="1800"/>
          </a:p>
        </p:txBody>
      </p:sp>
      <p:sp>
        <p:nvSpPr>
          <p:cNvPr id="395" name="Google Shape;395;p51"/>
          <p:cNvSpPr txBox="1"/>
          <p:nvPr/>
        </p:nvSpPr>
        <p:spPr>
          <a:xfrm>
            <a:off x="1176300" y="4243375"/>
            <a:ext cx="61722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Pour creuser la question : la page WikipediA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6" name="Google Shape;396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codes d'authentifications</a:t>
            </a:r>
            <a:endParaRPr/>
          </a:p>
        </p:txBody>
      </p:sp>
      <p:sp>
        <p:nvSpPr>
          <p:cNvPr id="402" name="Google Shape;402;p5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Symétrique + hachage</a:t>
            </a:r>
            <a:endParaRPr/>
          </a:p>
        </p:txBody>
      </p:sp>
      <p:sp>
        <p:nvSpPr>
          <p:cNvPr id="403" name="Google Shape;403;p52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HMAC</a:t>
            </a:r>
            <a:endParaRPr/>
          </a:p>
        </p:txBody>
      </p:sp>
      <p:sp>
        <p:nvSpPr>
          <p:cNvPr id="404" name="Google Shape;404;p52"/>
          <p:cNvSpPr txBox="1"/>
          <p:nvPr>
            <p:ph idx="4" type="body"/>
          </p:nvPr>
        </p:nvSpPr>
        <p:spPr>
          <a:xfrm>
            <a:off x="1176300" y="1577950"/>
            <a:ext cx="6791400" cy="18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solidFill>
                  <a:schemeClr val="hlink"/>
                </a:solidFill>
                <a:hlinkClick r:id="rId3"/>
              </a:rPr>
              <a:t>Keyed-hash Message Authentication Code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		</a:t>
            </a:r>
            <a:r>
              <a:rPr lang="fr" sz="1800"/>
              <a:t>Code d'authentification de message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Objectif</a:t>
            </a:r>
            <a:r>
              <a:rPr b="1" lang="fr" sz="1800"/>
              <a:t> 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</a:t>
            </a:r>
            <a:r>
              <a:rPr b="1" lang="fr" sz="1800"/>
              <a:t>Authentification</a:t>
            </a:r>
            <a:r>
              <a:rPr lang="fr" sz="1800"/>
              <a:t> et contrôle d'</a:t>
            </a:r>
            <a:r>
              <a:rPr b="1" lang="fr" sz="1800"/>
              <a:t>intégrité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Principe</a:t>
            </a:r>
            <a:r>
              <a:rPr b="1" lang="fr" sz="1800"/>
              <a:t> 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		</a:t>
            </a:r>
            <a:r>
              <a:rPr lang="fr" sz="1800"/>
              <a:t>On suppose un secret partagé (clé)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	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5" name="Google Shape;405;p52"/>
          <p:cNvSpPr txBox="1"/>
          <p:nvPr/>
        </p:nvSpPr>
        <p:spPr>
          <a:xfrm>
            <a:off x="483900" y="3418900"/>
            <a:ext cx="40719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Envoi :</a:t>
            </a:r>
            <a:endParaRPr b="1"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	Mélange message + clé secrète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Calcul de l'empreinte (HMAC)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	Transmission message + HMAC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		</a:t>
            </a:r>
            <a:endParaRPr/>
          </a:p>
        </p:txBody>
      </p:sp>
      <p:sp>
        <p:nvSpPr>
          <p:cNvPr id="406" name="Google Shape;406;p52"/>
          <p:cNvSpPr txBox="1"/>
          <p:nvPr/>
        </p:nvSpPr>
        <p:spPr>
          <a:xfrm>
            <a:off x="4416525" y="3418900"/>
            <a:ext cx="46611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Réception :</a:t>
            </a:r>
            <a:endParaRPr b="1"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	Mélange message reçu + clé secrète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Calcul de l'empreinte (HMAC)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	Comparaison HMAC (reçu vs calculé)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Identique = </a:t>
            </a:r>
            <a:r>
              <a:rPr b="1"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Intégrité</a:t>
            </a: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+ </a:t>
            </a:r>
            <a:r>
              <a:rPr b="1"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Authentification</a:t>
            </a:r>
            <a:endParaRPr b="1"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		</a:t>
            </a:r>
            <a:endParaRPr/>
          </a:p>
        </p:txBody>
      </p:sp>
      <p:sp>
        <p:nvSpPr>
          <p:cNvPr id="407" name="Google Shape;407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signatures numériques</a:t>
            </a:r>
            <a:endParaRPr/>
          </a:p>
        </p:txBody>
      </p:sp>
      <p:sp>
        <p:nvSpPr>
          <p:cNvPr id="413" name="Google Shape;413;p5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As</a:t>
            </a:r>
            <a:r>
              <a:rPr lang="fr"/>
              <a:t>ymétrique + hachage</a:t>
            </a:r>
            <a:endParaRPr/>
          </a:p>
        </p:txBody>
      </p:sp>
      <p:sp>
        <p:nvSpPr>
          <p:cNvPr id="414" name="Google Shape;414;p53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Authentification asymétrique</a:t>
            </a:r>
            <a:endParaRPr/>
          </a:p>
        </p:txBody>
      </p:sp>
      <p:sp>
        <p:nvSpPr>
          <p:cNvPr id="415" name="Google Shape;415;p53"/>
          <p:cNvSpPr txBox="1"/>
          <p:nvPr>
            <p:ph idx="4" type="body"/>
          </p:nvPr>
        </p:nvSpPr>
        <p:spPr>
          <a:xfrm>
            <a:off x="1176300" y="1577950"/>
            <a:ext cx="6791400" cy="141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Objectif 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Authentification et contrôle d'intégrité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Principe 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		</a:t>
            </a:r>
            <a:r>
              <a:rPr lang="fr" sz="1800"/>
              <a:t>Clé de déchiffrement publique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	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6" name="Google Shape;416;p53"/>
          <p:cNvSpPr txBox="1"/>
          <p:nvPr/>
        </p:nvSpPr>
        <p:spPr>
          <a:xfrm>
            <a:off x="311450" y="2925375"/>
            <a:ext cx="42855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Envoi :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Calcul de l'empreinte du message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	Chiffrement de l'empreinte =&gt;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Signature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Envoi message + signature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		</a:t>
            </a:r>
            <a:endParaRPr/>
          </a:p>
        </p:txBody>
      </p:sp>
      <p:sp>
        <p:nvSpPr>
          <p:cNvPr id="417" name="Google Shape;417;p53"/>
          <p:cNvSpPr txBox="1"/>
          <p:nvPr/>
        </p:nvSpPr>
        <p:spPr>
          <a:xfrm>
            <a:off x="4661275" y="2925375"/>
            <a:ext cx="442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Réception :</a:t>
            </a:r>
            <a:endParaRPr b="1"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	Calcul de l'empreinte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	Déchiffrement signature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Identique = </a:t>
            </a:r>
            <a:r>
              <a:rPr b="1"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Intégrité</a:t>
            </a: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+ </a:t>
            </a:r>
            <a:r>
              <a:rPr b="1"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Authenticité</a:t>
            </a:r>
            <a:endParaRPr b="1"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		</a:t>
            </a:r>
            <a:endParaRPr/>
          </a:p>
        </p:txBody>
      </p:sp>
      <p:sp>
        <p:nvSpPr>
          <p:cNvPr id="418" name="Google Shape;418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"/>
          <p:cNvSpPr txBox="1"/>
          <p:nvPr/>
        </p:nvSpPr>
        <p:spPr>
          <a:xfrm>
            <a:off x="1382325" y="310750"/>
            <a:ext cx="521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Un moment de </a:t>
            </a: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réflexion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4" name="Google Shape;424;p54"/>
          <p:cNvSpPr txBox="1"/>
          <p:nvPr/>
        </p:nvSpPr>
        <p:spPr>
          <a:xfrm>
            <a:off x="580500" y="1099375"/>
            <a:ext cx="7983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aleway"/>
                <a:ea typeface="Raleway"/>
                <a:cs typeface="Raleway"/>
                <a:sym typeface="Raleway"/>
              </a:rPr>
              <a:t>Que vérifie exactement une signature ?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aleway"/>
                <a:ea typeface="Raleway"/>
                <a:cs typeface="Raleway"/>
                <a:sym typeface="Raleway"/>
              </a:rPr>
              <a:t>Qu'est-ce qu'on veut vérifier ?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5" name="Google Shape;425;p54"/>
          <p:cNvSpPr txBox="1"/>
          <p:nvPr/>
        </p:nvSpPr>
        <p:spPr>
          <a:xfrm>
            <a:off x="580500" y="2459925"/>
            <a:ext cx="7983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Vérification : 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l'expéditeur </a:t>
            </a: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possède</a:t>
            </a: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 bien la clé privée associée à la clé publique que je connais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Problème :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Compromission de la clé privé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Je cherche à authentifier un </a:t>
            </a: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nœud</a:t>
            </a: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 ou une personne. Ai-je bien la bonne clé publique ?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6" name="Google Shape;426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50" name="Google Shape;150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Attaque de l'intercepteur</a:t>
            </a:r>
            <a:endParaRPr/>
          </a:p>
        </p:txBody>
      </p:sp>
      <p:sp>
        <p:nvSpPr>
          <p:cNvPr id="432" name="Google Shape;432;p5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toute transparence</a:t>
            </a:r>
            <a:endParaRPr/>
          </a:p>
        </p:txBody>
      </p:sp>
      <p:sp>
        <p:nvSpPr>
          <p:cNvPr id="433" name="Google Shape;433;p55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Man in the middle (MitM)</a:t>
            </a:r>
            <a:endParaRPr/>
          </a:p>
        </p:txBody>
      </p:sp>
      <p:pic>
        <p:nvPicPr>
          <p:cNvPr id="434" name="Google Shape;43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75" y="3065450"/>
            <a:ext cx="782098" cy="1493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7348" y="3269925"/>
            <a:ext cx="1300176" cy="1300176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55"/>
          <p:cNvSpPr txBox="1"/>
          <p:nvPr/>
        </p:nvSpPr>
        <p:spPr>
          <a:xfrm>
            <a:off x="335175" y="4570088"/>
            <a:ext cx="7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Varela Round"/>
                <a:ea typeface="Varela Round"/>
                <a:cs typeface="Varela Round"/>
                <a:sym typeface="Varela Round"/>
              </a:rPr>
              <a:t>Alice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37" name="Google Shape;437;p55"/>
          <p:cNvSpPr txBox="1"/>
          <p:nvPr/>
        </p:nvSpPr>
        <p:spPr>
          <a:xfrm>
            <a:off x="7876388" y="4570088"/>
            <a:ext cx="7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Varela Round"/>
                <a:ea typeface="Varela Round"/>
                <a:cs typeface="Varela Round"/>
                <a:sym typeface="Varela Round"/>
              </a:rPr>
              <a:t>Bob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pSp>
        <p:nvGrpSpPr>
          <p:cNvPr id="438" name="Google Shape;438;p55"/>
          <p:cNvGrpSpPr/>
          <p:nvPr/>
        </p:nvGrpSpPr>
        <p:grpSpPr>
          <a:xfrm>
            <a:off x="3689225" y="1452971"/>
            <a:ext cx="1351152" cy="1289091"/>
            <a:chOff x="3689225" y="1452971"/>
            <a:chExt cx="1351152" cy="1289091"/>
          </a:xfrm>
        </p:grpSpPr>
        <p:pic>
          <p:nvPicPr>
            <p:cNvPr id="439" name="Google Shape;439;p5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689225" y="1452971"/>
              <a:ext cx="1351152" cy="8889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0" name="Google Shape;440;p55"/>
            <p:cNvSpPr txBox="1"/>
            <p:nvPr/>
          </p:nvSpPr>
          <p:spPr>
            <a:xfrm>
              <a:off x="3904450" y="2341863"/>
              <a:ext cx="78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latin typeface="Varela Round"/>
                  <a:ea typeface="Varela Round"/>
                  <a:cs typeface="Varela Round"/>
                  <a:sym typeface="Varela Round"/>
                </a:rPr>
                <a:t>Eve</a:t>
              </a: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441" name="Google Shape;441;p55"/>
          <p:cNvGrpSpPr/>
          <p:nvPr/>
        </p:nvGrpSpPr>
        <p:grpSpPr>
          <a:xfrm>
            <a:off x="6502950" y="4073838"/>
            <a:ext cx="1300200" cy="889525"/>
            <a:chOff x="6502950" y="3760775"/>
            <a:chExt cx="1300200" cy="889525"/>
          </a:xfrm>
        </p:grpSpPr>
        <p:pic>
          <p:nvPicPr>
            <p:cNvPr id="442" name="Google Shape;442;p5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898685" y="3760775"/>
              <a:ext cx="508731" cy="5087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3" name="Google Shape;443;p55"/>
            <p:cNvSpPr txBox="1"/>
            <p:nvPr/>
          </p:nvSpPr>
          <p:spPr>
            <a:xfrm>
              <a:off x="6502950" y="4250100"/>
              <a:ext cx="1300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latin typeface="Varela Round"/>
                  <a:ea typeface="Varela Round"/>
                  <a:cs typeface="Varela Round"/>
                  <a:sym typeface="Varela Round"/>
                </a:rPr>
                <a:t>K</a:t>
              </a:r>
              <a:r>
                <a:rPr baseline="30000" lang="fr">
                  <a:latin typeface="Varela Round"/>
                  <a:ea typeface="Varela Round"/>
                  <a:cs typeface="Varela Round"/>
                  <a:sym typeface="Varela Round"/>
                </a:rPr>
                <a:t>B</a:t>
              </a:r>
              <a:r>
                <a:rPr baseline="-25000" lang="fr">
                  <a:latin typeface="Varela Round"/>
                  <a:ea typeface="Varela Round"/>
                  <a:cs typeface="Varela Round"/>
                  <a:sym typeface="Varela Round"/>
                </a:rPr>
                <a:t>priv</a:t>
              </a:r>
              <a:r>
                <a:rPr lang="fr">
                  <a:latin typeface="Varela Round"/>
                  <a:ea typeface="Varela Round"/>
                  <a:cs typeface="Varela Round"/>
                  <a:sym typeface="Varela Round"/>
                </a:rPr>
                <a:t> + K</a:t>
              </a:r>
              <a:r>
                <a:rPr baseline="30000" lang="fr">
                  <a:latin typeface="Varela Round"/>
                  <a:ea typeface="Varela Round"/>
                  <a:cs typeface="Varela Round"/>
                  <a:sym typeface="Varela Round"/>
                </a:rPr>
                <a:t>B</a:t>
              </a:r>
              <a:r>
                <a:rPr baseline="-25000" lang="fr">
                  <a:latin typeface="Varela Round"/>
                  <a:ea typeface="Varela Round"/>
                  <a:cs typeface="Varela Round"/>
                  <a:sym typeface="Varela Round"/>
                </a:rPr>
                <a:t>pub</a:t>
              </a:r>
              <a:endParaRPr baseline="-25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444" name="Google Shape;444;p55"/>
          <p:cNvGrpSpPr/>
          <p:nvPr/>
        </p:nvGrpSpPr>
        <p:grpSpPr>
          <a:xfrm>
            <a:off x="872525" y="1897429"/>
            <a:ext cx="2816700" cy="1835400"/>
            <a:chOff x="872525" y="1897429"/>
            <a:chExt cx="2816700" cy="1835400"/>
          </a:xfrm>
        </p:grpSpPr>
        <p:cxnSp>
          <p:nvCxnSpPr>
            <p:cNvPr id="445" name="Google Shape;445;p55"/>
            <p:cNvCxnSpPr>
              <a:endCxn id="439" idx="1"/>
            </p:cNvCxnSpPr>
            <p:nvPr/>
          </p:nvCxnSpPr>
          <p:spPr>
            <a:xfrm flipH="1" rot="10800000">
              <a:off x="872525" y="1897429"/>
              <a:ext cx="2816700" cy="18354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446" name="Google Shape;446;p55"/>
            <p:cNvSpPr txBox="1"/>
            <p:nvPr/>
          </p:nvSpPr>
          <p:spPr>
            <a:xfrm>
              <a:off x="1389825" y="2115825"/>
              <a:ext cx="1162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Varela Round"/>
                  <a:ea typeface="Varela Round"/>
                  <a:cs typeface="Varela Round"/>
                  <a:sym typeface="Varela Round"/>
                </a:rPr>
                <a:t>1 : Hello</a:t>
              </a:r>
              <a:endParaRPr sz="1200">
                <a:latin typeface="Varela Round"/>
                <a:ea typeface="Varela Round"/>
                <a:cs typeface="Varela Round"/>
                <a:sym typeface="Varela Roun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Varela Round"/>
                  <a:ea typeface="Varela Round"/>
                  <a:cs typeface="Varela Round"/>
                  <a:sym typeface="Varela Round"/>
                </a:rPr>
                <a:t>Alice = </a:t>
              </a:r>
              <a:r>
                <a:rPr lang="fr" sz="1200">
                  <a:latin typeface="Varela Round"/>
                  <a:ea typeface="Varela Round"/>
                  <a:cs typeface="Varela Round"/>
                  <a:sym typeface="Varela Round"/>
                </a:rPr>
                <a:t>K</a:t>
              </a:r>
              <a:r>
                <a:rPr baseline="30000" lang="fr" sz="1200">
                  <a:latin typeface="Varela Round"/>
                  <a:ea typeface="Varela Round"/>
                  <a:cs typeface="Varela Round"/>
                  <a:sym typeface="Varela Round"/>
                </a:rPr>
                <a:t>A</a:t>
              </a:r>
              <a:r>
                <a:rPr baseline="-25000" lang="fr" sz="1200">
                  <a:latin typeface="Varela Round"/>
                  <a:ea typeface="Varela Round"/>
                  <a:cs typeface="Varela Round"/>
                  <a:sym typeface="Varela Round"/>
                </a:rPr>
                <a:t>pub</a:t>
              </a:r>
              <a:endParaRPr baseline="-25000" sz="1200">
                <a:latin typeface="Varela Round"/>
                <a:ea typeface="Varela Round"/>
                <a:cs typeface="Varela Round"/>
                <a:sym typeface="Varela Roun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Varela Round"/>
                  <a:ea typeface="Varela Round"/>
                  <a:cs typeface="Varela Round"/>
                  <a:sym typeface="Varela Round"/>
                </a:rPr>
                <a:t> </a:t>
              </a:r>
              <a:endParaRPr sz="12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447" name="Google Shape;447;p55"/>
          <p:cNvGrpSpPr/>
          <p:nvPr/>
        </p:nvGrpSpPr>
        <p:grpSpPr>
          <a:xfrm>
            <a:off x="2956100" y="2672675"/>
            <a:ext cx="2678800" cy="874075"/>
            <a:chOff x="2956100" y="2672675"/>
            <a:chExt cx="2678800" cy="874075"/>
          </a:xfrm>
        </p:grpSpPr>
        <p:grpSp>
          <p:nvGrpSpPr>
            <p:cNvPr id="448" name="Google Shape;448;p55"/>
            <p:cNvGrpSpPr/>
            <p:nvPr/>
          </p:nvGrpSpPr>
          <p:grpSpPr>
            <a:xfrm>
              <a:off x="4334700" y="2672675"/>
              <a:ext cx="1300200" cy="874075"/>
              <a:chOff x="4290800" y="2742075"/>
              <a:chExt cx="1300200" cy="874075"/>
            </a:xfrm>
          </p:grpSpPr>
          <p:pic>
            <p:nvPicPr>
              <p:cNvPr id="449" name="Google Shape;449;p55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4686548" y="2742075"/>
                <a:ext cx="508731" cy="5087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0" name="Google Shape;450;p55"/>
              <p:cNvSpPr txBox="1"/>
              <p:nvPr/>
            </p:nvSpPr>
            <p:spPr>
              <a:xfrm>
                <a:off x="4290800" y="3215950"/>
                <a:ext cx="13002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latin typeface="Varela Round"/>
                    <a:ea typeface="Varela Round"/>
                    <a:cs typeface="Varela Round"/>
                    <a:sym typeface="Varela Round"/>
                  </a:rPr>
                  <a:t>K</a:t>
                </a:r>
                <a:r>
                  <a:rPr baseline="30000" lang="fr">
                    <a:latin typeface="Varela Round"/>
                    <a:ea typeface="Varela Round"/>
                    <a:cs typeface="Varela Round"/>
                    <a:sym typeface="Varela Round"/>
                  </a:rPr>
                  <a:t>BE</a:t>
                </a:r>
                <a:r>
                  <a:rPr baseline="-25000" lang="fr">
                    <a:latin typeface="Varela Round"/>
                    <a:ea typeface="Varela Round"/>
                    <a:cs typeface="Varela Round"/>
                    <a:sym typeface="Varela Round"/>
                  </a:rPr>
                  <a:t>priv</a:t>
                </a:r>
                <a:r>
                  <a:rPr lang="fr">
                    <a:latin typeface="Varela Round"/>
                    <a:ea typeface="Varela Round"/>
                    <a:cs typeface="Varela Round"/>
                    <a:sym typeface="Varela Round"/>
                  </a:rPr>
                  <a:t> + K</a:t>
                </a:r>
                <a:r>
                  <a:rPr baseline="30000" lang="fr">
                    <a:latin typeface="Varela Round"/>
                    <a:ea typeface="Varela Round"/>
                    <a:cs typeface="Varela Round"/>
                    <a:sym typeface="Varela Round"/>
                  </a:rPr>
                  <a:t>BE</a:t>
                </a:r>
                <a:r>
                  <a:rPr baseline="-25000" lang="fr">
                    <a:latin typeface="Varela Round"/>
                    <a:ea typeface="Varela Round"/>
                    <a:cs typeface="Varela Round"/>
                    <a:sym typeface="Varela Round"/>
                  </a:rPr>
                  <a:t>pub</a:t>
                </a:r>
                <a:endParaRPr baseline="-25000"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</p:grpSp>
        <p:grpSp>
          <p:nvGrpSpPr>
            <p:cNvPr id="451" name="Google Shape;451;p55"/>
            <p:cNvGrpSpPr/>
            <p:nvPr/>
          </p:nvGrpSpPr>
          <p:grpSpPr>
            <a:xfrm>
              <a:off x="2956100" y="2676650"/>
              <a:ext cx="1300200" cy="870100"/>
              <a:chOff x="2912200" y="2673775"/>
              <a:chExt cx="1300200" cy="870100"/>
            </a:xfrm>
          </p:grpSpPr>
          <p:pic>
            <p:nvPicPr>
              <p:cNvPr id="452" name="Google Shape;452;p55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3327350" y="2673775"/>
                <a:ext cx="469900" cy="4698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3" name="Google Shape;453;p55"/>
              <p:cNvSpPr txBox="1"/>
              <p:nvPr/>
            </p:nvSpPr>
            <p:spPr>
              <a:xfrm>
                <a:off x="2912200" y="3143675"/>
                <a:ext cx="13002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latin typeface="Varela Round"/>
                    <a:ea typeface="Varela Round"/>
                    <a:cs typeface="Varela Round"/>
                    <a:sym typeface="Varela Round"/>
                  </a:rPr>
                  <a:t>K</a:t>
                </a:r>
                <a:r>
                  <a:rPr baseline="30000" lang="fr">
                    <a:latin typeface="Varela Round"/>
                    <a:ea typeface="Varela Round"/>
                    <a:cs typeface="Varela Round"/>
                    <a:sym typeface="Varela Round"/>
                  </a:rPr>
                  <a:t>AE</a:t>
                </a:r>
                <a:r>
                  <a:rPr baseline="-25000" lang="fr">
                    <a:latin typeface="Varela Round"/>
                    <a:ea typeface="Varela Round"/>
                    <a:cs typeface="Varela Round"/>
                    <a:sym typeface="Varela Round"/>
                  </a:rPr>
                  <a:t>priv</a:t>
                </a:r>
                <a:r>
                  <a:rPr lang="fr">
                    <a:latin typeface="Varela Round"/>
                    <a:ea typeface="Varela Round"/>
                    <a:cs typeface="Varela Round"/>
                    <a:sym typeface="Varela Round"/>
                  </a:rPr>
                  <a:t> + K</a:t>
                </a:r>
                <a:r>
                  <a:rPr baseline="30000" lang="fr">
                    <a:latin typeface="Varela Round"/>
                    <a:ea typeface="Varela Round"/>
                    <a:cs typeface="Varela Round"/>
                    <a:sym typeface="Varela Round"/>
                  </a:rPr>
                  <a:t>AE</a:t>
                </a:r>
                <a:r>
                  <a:rPr baseline="-25000" lang="fr">
                    <a:latin typeface="Varela Round"/>
                    <a:ea typeface="Varela Round"/>
                    <a:cs typeface="Varela Round"/>
                    <a:sym typeface="Varela Round"/>
                  </a:rPr>
                  <a:t>pub</a:t>
                </a:r>
                <a:endParaRPr baseline="-25000"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</p:grpSp>
      </p:grpSp>
      <p:grpSp>
        <p:nvGrpSpPr>
          <p:cNvPr id="454" name="Google Shape;454;p55"/>
          <p:cNvGrpSpPr/>
          <p:nvPr/>
        </p:nvGrpSpPr>
        <p:grpSpPr>
          <a:xfrm>
            <a:off x="1117275" y="4083550"/>
            <a:ext cx="1300200" cy="870100"/>
            <a:chOff x="1171250" y="4050100"/>
            <a:chExt cx="1300200" cy="870100"/>
          </a:xfrm>
        </p:grpSpPr>
        <p:pic>
          <p:nvPicPr>
            <p:cNvPr id="455" name="Google Shape;455;p5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586400" y="4050100"/>
              <a:ext cx="469900" cy="4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6" name="Google Shape;456;p55"/>
            <p:cNvSpPr txBox="1"/>
            <p:nvPr/>
          </p:nvSpPr>
          <p:spPr>
            <a:xfrm>
              <a:off x="1171250" y="4520000"/>
              <a:ext cx="1300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latin typeface="Varela Round"/>
                  <a:ea typeface="Varela Round"/>
                  <a:cs typeface="Varela Round"/>
                  <a:sym typeface="Varela Round"/>
                </a:rPr>
                <a:t>K</a:t>
              </a:r>
              <a:r>
                <a:rPr baseline="30000" lang="fr">
                  <a:latin typeface="Varela Round"/>
                  <a:ea typeface="Varela Round"/>
                  <a:cs typeface="Varela Round"/>
                  <a:sym typeface="Varela Round"/>
                </a:rPr>
                <a:t>A</a:t>
              </a:r>
              <a:r>
                <a:rPr baseline="-25000" lang="fr">
                  <a:latin typeface="Varela Round"/>
                  <a:ea typeface="Varela Round"/>
                  <a:cs typeface="Varela Round"/>
                  <a:sym typeface="Varela Round"/>
                </a:rPr>
                <a:t>priv</a:t>
              </a:r>
              <a:r>
                <a:rPr lang="fr">
                  <a:latin typeface="Varela Round"/>
                  <a:ea typeface="Varela Round"/>
                  <a:cs typeface="Varela Round"/>
                  <a:sym typeface="Varela Round"/>
                </a:rPr>
                <a:t> + K</a:t>
              </a:r>
              <a:r>
                <a:rPr baseline="30000" lang="fr">
                  <a:latin typeface="Varela Round"/>
                  <a:ea typeface="Varela Round"/>
                  <a:cs typeface="Varela Round"/>
                  <a:sym typeface="Varela Round"/>
                </a:rPr>
                <a:t>A</a:t>
              </a:r>
              <a:r>
                <a:rPr baseline="-25000" lang="fr">
                  <a:latin typeface="Varela Round"/>
                  <a:ea typeface="Varela Round"/>
                  <a:cs typeface="Varela Round"/>
                  <a:sym typeface="Varela Round"/>
                </a:rPr>
                <a:t>pub</a:t>
              </a:r>
              <a:endParaRPr baseline="-25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457" name="Google Shape;457;p55"/>
          <p:cNvGrpSpPr/>
          <p:nvPr/>
        </p:nvGrpSpPr>
        <p:grpSpPr>
          <a:xfrm>
            <a:off x="5040377" y="1897429"/>
            <a:ext cx="2577000" cy="2022600"/>
            <a:chOff x="5040377" y="1897429"/>
            <a:chExt cx="2577000" cy="2022600"/>
          </a:xfrm>
        </p:grpSpPr>
        <p:cxnSp>
          <p:nvCxnSpPr>
            <p:cNvPr id="458" name="Google Shape;458;p55"/>
            <p:cNvCxnSpPr>
              <a:stCxn id="439" idx="3"/>
              <a:endCxn id="435" idx="1"/>
            </p:cNvCxnSpPr>
            <p:nvPr/>
          </p:nvCxnSpPr>
          <p:spPr>
            <a:xfrm>
              <a:off x="5040377" y="1897429"/>
              <a:ext cx="2577000" cy="2022600"/>
            </a:xfrm>
            <a:prstGeom prst="curvedConnector3">
              <a:avLst>
                <a:gd fmla="val 49999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459" name="Google Shape;459;p55"/>
            <p:cNvSpPr txBox="1"/>
            <p:nvPr/>
          </p:nvSpPr>
          <p:spPr>
            <a:xfrm>
              <a:off x="6280375" y="2202300"/>
              <a:ext cx="1162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Varela Round"/>
                  <a:ea typeface="Varela Round"/>
                  <a:cs typeface="Varela Round"/>
                  <a:sym typeface="Varela Round"/>
                </a:rPr>
                <a:t>1 : Hello</a:t>
              </a:r>
              <a:endParaRPr sz="1200">
                <a:latin typeface="Varela Round"/>
                <a:ea typeface="Varela Round"/>
                <a:cs typeface="Varela Round"/>
                <a:sym typeface="Varela Roun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Varela Round"/>
                  <a:ea typeface="Varela Round"/>
                  <a:cs typeface="Varela Round"/>
                  <a:sym typeface="Varela Round"/>
                </a:rPr>
                <a:t>Alice = K</a:t>
              </a:r>
              <a:r>
                <a:rPr baseline="30000" lang="fr" sz="1200">
                  <a:latin typeface="Varela Round"/>
                  <a:ea typeface="Varela Round"/>
                  <a:cs typeface="Varela Round"/>
                  <a:sym typeface="Varela Round"/>
                </a:rPr>
                <a:t>AE</a:t>
              </a:r>
              <a:r>
                <a:rPr baseline="-25000" lang="fr" sz="1200">
                  <a:latin typeface="Varela Round"/>
                  <a:ea typeface="Varela Round"/>
                  <a:cs typeface="Varela Round"/>
                  <a:sym typeface="Varela Round"/>
                </a:rPr>
                <a:t>pub</a:t>
              </a:r>
              <a:endParaRPr baseline="-25000" sz="1200">
                <a:latin typeface="Varela Round"/>
                <a:ea typeface="Varela Round"/>
                <a:cs typeface="Varela Round"/>
                <a:sym typeface="Varela Roun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Varela Round"/>
                  <a:ea typeface="Varela Round"/>
                  <a:cs typeface="Varela Round"/>
                  <a:sym typeface="Varela Round"/>
                </a:rPr>
                <a:t> </a:t>
              </a:r>
              <a:endParaRPr sz="12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sp>
        <p:nvSpPr>
          <p:cNvPr id="460" name="Google Shape;460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Attaque de l'intercepteur</a:t>
            </a:r>
            <a:endParaRPr/>
          </a:p>
        </p:txBody>
      </p:sp>
      <p:sp>
        <p:nvSpPr>
          <p:cNvPr id="466" name="Google Shape;466;p5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En toute transparence</a:t>
            </a:r>
            <a:endParaRPr/>
          </a:p>
        </p:txBody>
      </p:sp>
      <p:sp>
        <p:nvSpPr>
          <p:cNvPr id="467" name="Google Shape;467;p56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Man in the middle (MitM)</a:t>
            </a:r>
            <a:endParaRPr/>
          </a:p>
        </p:txBody>
      </p:sp>
      <p:pic>
        <p:nvPicPr>
          <p:cNvPr id="468" name="Google Shape;46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75" y="3065450"/>
            <a:ext cx="782098" cy="1493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7348" y="3269925"/>
            <a:ext cx="1300176" cy="1300176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56"/>
          <p:cNvSpPr txBox="1"/>
          <p:nvPr/>
        </p:nvSpPr>
        <p:spPr>
          <a:xfrm>
            <a:off x="335175" y="4570088"/>
            <a:ext cx="7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Varela Round"/>
                <a:ea typeface="Varela Round"/>
                <a:cs typeface="Varela Round"/>
                <a:sym typeface="Varela Round"/>
              </a:rPr>
              <a:t>Alice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71" name="Google Shape;471;p56"/>
          <p:cNvSpPr txBox="1"/>
          <p:nvPr/>
        </p:nvSpPr>
        <p:spPr>
          <a:xfrm>
            <a:off x="7876388" y="4570088"/>
            <a:ext cx="7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Varela Round"/>
                <a:ea typeface="Varela Round"/>
                <a:cs typeface="Varela Round"/>
                <a:sym typeface="Varela Round"/>
              </a:rPr>
              <a:t>Bob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pSp>
        <p:nvGrpSpPr>
          <p:cNvPr id="472" name="Google Shape;472;p56"/>
          <p:cNvGrpSpPr/>
          <p:nvPr/>
        </p:nvGrpSpPr>
        <p:grpSpPr>
          <a:xfrm>
            <a:off x="3689225" y="1452971"/>
            <a:ext cx="1351152" cy="1289091"/>
            <a:chOff x="3689225" y="1452971"/>
            <a:chExt cx="1351152" cy="1289091"/>
          </a:xfrm>
        </p:grpSpPr>
        <p:pic>
          <p:nvPicPr>
            <p:cNvPr id="473" name="Google Shape;473;p5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689225" y="1452971"/>
              <a:ext cx="1351152" cy="8889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4" name="Google Shape;474;p56"/>
            <p:cNvSpPr txBox="1"/>
            <p:nvPr/>
          </p:nvSpPr>
          <p:spPr>
            <a:xfrm>
              <a:off x="3904450" y="2341863"/>
              <a:ext cx="78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latin typeface="Varela Round"/>
                  <a:ea typeface="Varela Round"/>
                  <a:cs typeface="Varela Round"/>
                  <a:sym typeface="Varela Round"/>
                </a:rPr>
                <a:t>Eve</a:t>
              </a: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475" name="Google Shape;475;p56"/>
          <p:cNvGrpSpPr/>
          <p:nvPr/>
        </p:nvGrpSpPr>
        <p:grpSpPr>
          <a:xfrm>
            <a:off x="6502950" y="4073838"/>
            <a:ext cx="1300200" cy="889525"/>
            <a:chOff x="6502950" y="3760775"/>
            <a:chExt cx="1300200" cy="889525"/>
          </a:xfrm>
        </p:grpSpPr>
        <p:pic>
          <p:nvPicPr>
            <p:cNvPr id="476" name="Google Shape;476;p5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898685" y="3760775"/>
              <a:ext cx="508731" cy="5087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7" name="Google Shape;477;p56"/>
            <p:cNvSpPr txBox="1"/>
            <p:nvPr/>
          </p:nvSpPr>
          <p:spPr>
            <a:xfrm>
              <a:off x="6502950" y="4250100"/>
              <a:ext cx="1300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latin typeface="Varela Round"/>
                  <a:ea typeface="Varela Round"/>
                  <a:cs typeface="Varela Round"/>
                  <a:sym typeface="Varela Round"/>
                </a:rPr>
                <a:t>K</a:t>
              </a:r>
              <a:r>
                <a:rPr baseline="30000" lang="fr">
                  <a:latin typeface="Varela Round"/>
                  <a:ea typeface="Varela Round"/>
                  <a:cs typeface="Varela Round"/>
                  <a:sym typeface="Varela Round"/>
                </a:rPr>
                <a:t>B</a:t>
              </a:r>
              <a:r>
                <a:rPr baseline="-25000" lang="fr">
                  <a:latin typeface="Varela Round"/>
                  <a:ea typeface="Varela Round"/>
                  <a:cs typeface="Varela Round"/>
                  <a:sym typeface="Varela Round"/>
                </a:rPr>
                <a:t>priv</a:t>
              </a:r>
              <a:r>
                <a:rPr lang="fr">
                  <a:latin typeface="Varela Round"/>
                  <a:ea typeface="Varela Round"/>
                  <a:cs typeface="Varela Round"/>
                  <a:sym typeface="Varela Round"/>
                </a:rPr>
                <a:t> + K</a:t>
              </a:r>
              <a:r>
                <a:rPr baseline="30000" lang="fr">
                  <a:latin typeface="Varela Round"/>
                  <a:ea typeface="Varela Round"/>
                  <a:cs typeface="Varela Round"/>
                  <a:sym typeface="Varela Round"/>
                </a:rPr>
                <a:t>B</a:t>
              </a:r>
              <a:r>
                <a:rPr baseline="-25000" lang="fr">
                  <a:latin typeface="Varela Round"/>
                  <a:ea typeface="Varela Round"/>
                  <a:cs typeface="Varela Round"/>
                  <a:sym typeface="Varela Round"/>
                </a:rPr>
                <a:t>pub</a:t>
              </a:r>
              <a:endParaRPr baseline="-25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478" name="Google Shape;478;p56"/>
          <p:cNvGrpSpPr/>
          <p:nvPr/>
        </p:nvGrpSpPr>
        <p:grpSpPr>
          <a:xfrm>
            <a:off x="872525" y="1897429"/>
            <a:ext cx="2816700" cy="1835400"/>
            <a:chOff x="872525" y="1897429"/>
            <a:chExt cx="2816700" cy="1835400"/>
          </a:xfrm>
        </p:grpSpPr>
        <p:cxnSp>
          <p:nvCxnSpPr>
            <p:cNvPr id="479" name="Google Shape;479;p56"/>
            <p:cNvCxnSpPr>
              <a:endCxn id="473" idx="1"/>
            </p:cNvCxnSpPr>
            <p:nvPr/>
          </p:nvCxnSpPr>
          <p:spPr>
            <a:xfrm flipH="1" rot="10800000">
              <a:off x="872525" y="1897429"/>
              <a:ext cx="2816700" cy="18354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480" name="Google Shape;480;p56"/>
            <p:cNvSpPr txBox="1"/>
            <p:nvPr/>
          </p:nvSpPr>
          <p:spPr>
            <a:xfrm>
              <a:off x="1389825" y="2115825"/>
              <a:ext cx="1162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Varela Round"/>
                  <a:ea typeface="Varela Round"/>
                  <a:cs typeface="Varela Round"/>
                  <a:sym typeface="Varela Round"/>
                </a:rPr>
                <a:t>2</a:t>
              </a:r>
              <a:r>
                <a:rPr lang="fr" sz="1200">
                  <a:latin typeface="Varela Round"/>
                  <a:ea typeface="Varela Round"/>
                  <a:cs typeface="Varela Round"/>
                  <a:sym typeface="Varela Round"/>
                </a:rPr>
                <a:t> : Hello</a:t>
              </a:r>
              <a:endParaRPr sz="1200">
                <a:latin typeface="Varela Round"/>
                <a:ea typeface="Varela Round"/>
                <a:cs typeface="Varela Round"/>
                <a:sym typeface="Varela Roun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Varela Round"/>
                  <a:ea typeface="Varela Round"/>
                  <a:cs typeface="Varela Round"/>
                  <a:sym typeface="Varela Round"/>
                </a:rPr>
                <a:t>Bob = K</a:t>
              </a:r>
              <a:r>
                <a:rPr baseline="30000" lang="fr" sz="1200">
                  <a:latin typeface="Varela Round"/>
                  <a:ea typeface="Varela Round"/>
                  <a:cs typeface="Varela Round"/>
                  <a:sym typeface="Varela Round"/>
                </a:rPr>
                <a:t>BE</a:t>
              </a:r>
              <a:r>
                <a:rPr baseline="-25000" lang="fr" sz="1200">
                  <a:latin typeface="Varela Round"/>
                  <a:ea typeface="Varela Round"/>
                  <a:cs typeface="Varela Round"/>
                  <a:sym typeface="Varela Round"/>
                </a:rPr>
                <a:t>pub</a:t>
              </a:r>
              <a:endParaRPr baseline="-25000" sz="1200">
                <a:latin typeface="Varela Round"/>
                <a:ea typeface="Varela Round"/>
                <a:cs typeface="Varela Round"/>
                <a:sym typeface="Varela Roun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Varela Round"/>
                  <a:ea typeface="Varela Round"/>
                  <a:cs typeface="Varela Round"/>
                  <a:sym typeface="Varela Round"/>
                </a:rPr>
                <a:t> </a:t>
              </a:r>
              <a:endParaRPr sz="12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481" name="Google Shape;481;p56"/>
          <p:cNvGrpSpPr/>
          <p:nvPr/>
        </p:nvGrpSpPr>
        <p:grpSpPr>
          <a:xfrm>
            <a:off x="2956100" y="2672675"/>
            <a:ext cx="2678800" cy="874075"/>
            <a:chOff x="2956100" y="2672675"/>
            <a:chExt cx="2678800" cy="874075"/>
          </a:xfrm>
        </p:grpSpPr>
        <p:grpSp>
          <p:nvGrpSpPr>
            <p:cNvPr id="482" name="Google Shape;482;p56"/>
            <p:cNvGrpSpPr/>
            <p:nvPr/>
          </p:nvGrpSpPr>
          <p:grpSpPr>
            <a:xfrm>
              <a:off x="4334700" y="2672675"/>
              <a:ext cx="1300200" cy="874075"/>
              <a:chOff x="4290800" y="2742075"/>
              <a:chExt cx="1300200" cy="874075"/>
            </a:xfrm>
          </p:grpSpPr>
          <p:pic>
            <p:nvPicPr>
              <p:cNvPr id="483" name="Google Shape;483;p56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4686548" y="2742075"/>
                <a:ext cx="508731" cy="5087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4" name="Google Shape;484;p56"/>
              <p:cNvSpPr txBox="1"/>
              <p:nvPr/>
            </p:nvSpPr>
            <p:spPr>
              <a:xfrm>
                <a:off x="4290800" y="3215950"/>
                <a:ext cx="13002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latin typeface="Varela Round"/>
                    <a:ea typeface="Varela Round"/>
                    <a:cs typeface="Varela Round"/>
                    <a:sym typeface="Varela Round"/>
                  </a:rPr>
                  <a:t>K</a:t>
                </a:r>
                <a:r>
                  <a:rPr baseline="30000" lang="fr">
                    <a:latin typeface="Varela Round"/>
                    <a:ea typeface="Varela Round"/>
                    <a:cs typeface="Varela Round"/>
                    <a:sym typeface="Varela Round"/>
                  </a:rPr>
                  <a:t>BE</a:t>
                </a:r>
                <a:r>
                  <a:rPr baseline="-25000" lang="fr">
                    <a:latin typeface="Varela Round"/>
                    <a:ea typeface="Varela Round"/>
                    <a:cs typeface="Varela Round"/>
                    <a:sym typeface="Varela Round"/>
                  </a:rPr>
                  <a:t>priv</a:t>
                </a:r>
                <a:r>
                  <a:rPr lang="fr">
                    <a:latin typeface="Varela Round"/>
                    <a:ea typeface="Varela Round"/>
                    <a:cs typeface="Varela Round"/>
                    <a:sym typeface="Varela Round"/>
                  </a:rPr>
                  <a:t> + K</a:t>
                </a:r>
                <a:r>
                  <a:rPr baseline="30000" lang="fr">
                    <a:latin typeface="Varela Round"/>
                    <a:ea typeface="Varela Round"/>
                    <a:cs typeface="Varela Round"/>
                    <a:sym typeface="Varela Round"/>
                  </a:rPr>
                  <a:t>BE</a:t>
                </a:r>
                <a:r>
                  <a:rPr baseline="-25000" lang="fr">
                    <a:latin typeface="Varela Round"/>
                    <a:ea typeface="Varela Round"/>
                    <a:cs typeface="Varela Round"/>
                    <a:sym typeface="Varela Round"/>
                  </a:rPr>
                  <a:t>pub</a:t>
                </a:r>
                <a:endParaRPr baseline="-25000"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</p:grpSp>
        <p:grpSp>
          <p:nvGrpSpPr>
            <p:cNvPr id="485" name="Google Shape;485;p56"/>
            <p:cNvGrpSpPr/>
            <p:nvPr/>
          </p:nvGrpSpPr>
          <p:grpSpPr>
            <a:xfrm>
              <a:off x="2956100" y="2676650"/>
              <a:ext cx="1300200" cy="870100"/>
              <a:chOff x="2912200" y="2673775"/>
              <a:chExt cx="1300200" cy="870100"/>
            </a:xfrm>
          </p:grpSpPr>
          <p:pic>
            <p:nvPicPr>
              <p:cNvPr id="486" name="Google Shape;486;p56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3327350" y="2673775"/>
                <a:ext cx="469900" cy="4698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7" name="Google Shape;487;p56"/>
              <p:cNvSpPr txBox="1"/>
              <p:nvPr/>
            </p:nvSpPr>
            <p:spPr>
              <a:xfrm>
                <a:off x="2912200" y="3143675"/>
                <a:ext cx="13002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latin typeface="Varela Round"/>
                    <a:ea typeface="Varela Round"/>
                    <a:cs typeface="Varela Round"/>
                    <a:sym typeface="Varela Round"/>
                  </a:rPr>
                  <a:t>K</a:t>
                </a:r>
                <a:r>
                  <a:rPr baseline="30000" lang="fr">
                    <a:latin typeface="Varela Round"/>
                    <a:ea typeface="Varela Round"/>
                    <a:cs typeface="Varela Round"/>
                    <a:sym typeface="Varela Round"/>
                  </a:rPr>
                  <a:t>AE</a:t>
                </a:r>
                <a:r>
                  <a:rPr baseline="-25000" lang="fr">
                    <a:latin typeface="Varela Round"/>
                    <a:ea typeface="Varela Round"/>
                    <a:cs typeface="Varela Round"/>
                    <a:sym typeface="Varela Round"/>
                  </a:rPr>
                  <a:t>priv</a:t>
                </a:r>
                <a:r>
                  <a:rPr lang="fr">
                    <a:latin typeface="Varela Round"/>
                    <a:ea typeface="Varela Round"/>
                    <a:cs typeface="Varela Round"/>
                    <a:sym typeface="Varela Round"/>
                  </a:rPr>
                  <a:t> + K</a:t>
                </a:r>
                <a:r>
                  <a:rPr baseline="30000" lang="fr">
                    <a:latin typeface="Varela Round"/>
                    <a:ea typeface="Varela Round"/>
                    <a:cs typeface="Varela Round"/>
                    <a:sym typeface="Varela Round"/>
                  </a:rPr>
                  <a:t>AE</a:t>
                </a:r>
                <a:r>
                  <a:rPr baseline="-25000" lang="fr">
                    <a:latin typeface="Varela Round"/>
                    <a:ea typeface="Varela Round"/>
                    <a:cs typeface="Varela Round"/>
                    <a:sym typeface="Varela Round"/>
                  </a:rPr>
                  <a:t>pub</a:t>
                </a:r>
                <a:endParaRPr baseline="-25000"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</p:grpSp>
      </p:grpSp>
      <p:grpSp>
        <p:nvGrpSpPr>
          <p:cNvPr id="488" name="Google Shape;488;p56"/>
          <p:cNvGrpSpPr/>
          <p:nvPr/>
        </p:nvGrpSpPr>
        <p:grpSpPr>
          <a:xfrm>
            <a:off x="1117275" y="4083550"/>
            <a:ext cx="1300200" cy="870100"/>
            <a:chOff x="1171250" y="4050100"/>
            <a:chExt cx="1300200" cy="870100"/>
          </a:xfrm>
        </p:grpSpPr>
        <p:pic>
          <p:nvPicPr>
            <p:cNvPr id="489" name="Google Shape;489;p5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586400" y="4050100"/>
              <a:ext cx="469900" cy="4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0" name="Google Shape;490;p56"/>
            <p:cNvSpPr txBox="1"/>
            <p:nvPr/>
          </p:nvSpPr>
          <p:spPr>
            <a:xfrm>
              <a:off x="1171250" y="4520000"/>
              <a:ext cx="1300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latin typeface="Varela Round"/>
                  <a:ea typeface="Varela Round"/>
                  <a:cs typeface="Varela Round"/>
                  <a:sym typeface="Varela Round"/>
                </a:rPr>
                <a:t>K</a:t>
              </a:r>
              <a:r>
                <a:rPr baseline="30000" lang="fr">
                  <a:latin typeface="Varela Round"/>
                  <a:ea typeface="Varela Round"/>
                  <a:cs typeface="Varela Round"/>
                  <a:sym typeface="Varela Round"/>
                </a:rPr>
                <a:t>A</a:t>
              </a:r>
              <a:r>
                <a:rPr baseline="-25000" lang="fr">
                  <a:latin typeface="Varela Round"/>
                  <a:ea typeface="Varela Round"/>
                  <a:cs typeface="Varela Round"/>
                  <a:sym typeface="Varela Round"/>
                </a:rPr>
                <a:t>priv</a:t>
              </a:r>
              <a:r>
                <a:rPr lang="fr">
                  <a:latin typeface="Varela Round"/>
                  <a:ea typeface="Varela Round"/>
                  <a:cs typeface="Varela Round"/>
                  <a:sym typeface="Varela Round"/>
                </a:rPr>
                <a:t> + K</a:t>
              </a:r>
              <a:r>
                <a:rPr baseline="30000" lang="fr">
                  <a:latin typeface="Varela Round"/>
                  <a:ea typeface="Varela Round"/>
                  <a:cs typeface="Varela Round"/>
                  <a:sym typeface="Varela Round"/>
                </a:rPr>
                <a:t>A</a:t>
              </a:r>
              <a:r>
                <a:rPr baseline="-25000" lang="fr">
                  <a:latin typeface="Varela Round"/>
                  <a:ea typeface="Varela Round"/>
                  <a:cs typeface="Varela Round"/>
                  <a:sym typeface="Varela Round"/>
                </a:rPr>
                <a:t>pub</a:t>
              </a:r>
              <a:endParaRPr baseline="-25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491" name="Google Shape;491;p56"/>
          <p:cNvGrpSpPr/>
          <p:nvPr/>
        </p:nvGrpSpPr>
        <p:grpSpPr>
          <a:xfrm>
            <a:off x="5040377" y="1897429"/>
            <a:ext cx="2577000" cy="2022600"/>
            <a:chOff x="5040377" y="1897429"/>
            <a:chExt cx="2577000" cy="2022600"/>
          </a:xfrm>
        </p:grpSpPr>
        <p:cxnSp>
          <p:nvCxnSpPr>
            <p:cNvPr id="492" name="Google Shape;492;p56"/>
            <p:cNvCxnSpPr>
              <a:stCxn id="473" idx="3"/>
              <a:endCxn id="469" idx="1"/>
            </p:cNvCxnSpPr>
            <p:nvPr/>
          </p:nvCxnSpPr>
          <p:spPr>
            <a:xfrm>
              <a:off x="5040377" y="1897429"/>
              <a:ext cx="2577000" cy="2022600"/>
            </a:xfrm>
            <a:prstGeom prst="curvedConnector3">
              <a:avLst>
                <a:gd fmla="val 49999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493" name="Google Shape;493;p56"/>
            <p:cNvSpPr txBox="1"/>
            <p:nvPr/>
          </p:nvSpPr>
          <p:spPr>
            <a:xfrm>
              <a:off x="6280375" y="2202300"/>
              <a:ext cx="1162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Varela Round"/>
                  <a:ea typeface="Varela Round"/>
                  <a:cs typeface="Varela Round"/>
                  <a:sym typeface="Varela Round"/>
                </a:rPr>
                <a:t>2</a:t>
              </a:r>
              <a:r>
                <a:rPr lang="fr" sz="1200">
                  <a:latin typeface="Varela Round"/>
                  <a:ea typeface="Varela Round"/>
                  <a:cs typeface="Varela Round"/>
                  <a:sym typeface="Varela Round"/>
                </a:rPr>
                <a:t> : Hello</a:t>
              </a:r>
              <a:endParaRPr sz="1200">
                <a:latin typeface="Varela Round"/>
                <a:ea typeface="Varela Round"/>
                <a:cs typeface="Varela Round"/>
                <a:sym typeface="Varela Roun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Varela Round"/>
                  <a:ea typeface="Varela Round"/>
                  <a:cs typeface="Varela Round"/>
                  <a:sym typeface="Varela Round"/>
                </a:rPr>
                <a:t>Bob = K</a:t>
              </a:r>
              <a:r>
                <a:rPr baseline="30000" lang="fr" sz="1200">
                  <a:latin typeface="Varela Round"/>
                  <a:ea typeface="Varela Round"/>
                  <a:cs typeface="Varela Round"/>
                  <a:sym typeface="Varela Round"/>
                </a:rPr>
                <a:t>B</a:t>
              </a:r>
              <a:r>
                <a:rPr baseline="-25000" lang="fr" sz="1200">
                  <a:latin typeface="Varela Round"/>
                  <a:ea typeface="Varela Round"/>
                  <a:cs typeface="Varela Round"/>
                  <a:sym typeface="Varela Round"/>
                </a:rPr>
                <a:t>pub</a:t>
              </a:r>
              <a:endParaRPr baseline="-25000" sz="1200">
                <a:latin typeface="Varela Round"/>
                <a:ea typeface="Varela Round"/>
                <a:cs typeface="Varela Round"/>
                <a:sym typeface="Varela Roun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Varela Round"/>
                  <a:ea typeface="Varela Round"/>
                  <a:cs typeface="Varela Round"/>
                  <a:sym typeface="Varela Round"/>
                </a:rPr>
                <a:t> </a:t>
              </a:r>
              <a:endParaRPr sz="12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sp>
        <p:nvSpPr>
          <p:cNvPr id="494" name="Google Shape;494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7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certificats</a:t>
            </a:r>
            <a:endParaRPr/>
          </a:p>
        </p:txBody>
      </p:sp>
      <p:sp>
        <p:nvSpPr>
          <p:cNvPr id="500" name="Google Shape;500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8"/>
          <p:cNvSpPr txBox="1"/>
          <p:nvPr/>
        </p:nvSpPr>
        <p:spPr>
          <a:xfrm>
            <a:off x="449425" y="2219350"/>
            <a:ext cx="8403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Idée générale : </a:t>
            </a:r>
            <a:r>
              <a:rPr lang="fr" sz="1700">
                <a:latin typeface="Raleway"/>
                <a:ea typeface="Raleway"/>
                <a:cs typeface="Raleway"/>
                <a:sym typeface="Raleway"/>
              </a:rPr>
              <a:t>pouvoir vérifier </a:t>
            </a:r>
            <a:r>
              <a:rPr lang="fr" sz="1700">
                <a:latin typeface="Raleway"/>
                <a:ea typeface="Raleway"/>
                <a:cs typeface="Raleway"/>
                <a:sym typeface="Raleway"/>
              </a:rPr>
              <a:t>l'</a:t>
            </a:r>
            <a:r>
              <a:rPr b="1" lang="fr" sz="1700">
                <a:latin typeface="Raleway"/>
                <a:ea typeface="Raleway"/>
                <a:cs typeface="Raleway"/>
                <a:sym typeface="Raleway"/>
              </a:rPr>
              <a:t>identité</a:t>
            </a:r>
            <a:r>
              <a:rPr lang="fr" sz="1700">
                <a:latin typeface="Raleway"/>
                <a:ea typeface="Raleway"/>
                <a:cs typeface="Raleway"/>
                <a:sym typeface="Raleway"/>
              </a:rPr>
              <a:t> de quelqu'un </a:t>
            </a:r>
            <a:r>
              <a:rPr b="1" lang="fr" sz="1700">
                <a:latin typeface="Raleway"/>
                <a:ea typeface="Raleway"/>
                <a:cs typeface="Raleway"/>
                <a:sym typeface="Raleway"/>
              </a:rPr>
              <a:t>physiquement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Identité (au sens de l'état civil) ≈ Nom + Prénom + Date &amp; lieu de naissance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=&gt; informations écrites sur la carte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La personne en face de moi est-elle bien </a:t>
            </a:r>
            <a:r>
              <a:rPr i="1" lang="fr" sz="1800">
                <a:latin typeface="Raleway"/>
                <a:ea typeface="Raleway"/>
                <a:cs typeface="Raleway"/>
                <a:sym typeface="Raleway"/>
              </a:rPr>
              <a:t>Willy Wilder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 ?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La carte porte cette identité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La photo et la taille correspondent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Une carte d'identité 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est supposée difficile à falsifier et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 est émise par un </a:t>
            </a: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tiers de confiance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 qui est sûr de l'identité.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6" name="Google Shape;506;p58"/>
          <p:cNvSpPr txBox="1"/>
          <p:nvPr/>
        </p:nvSpPr>
        <p:spPr>
          <a:xfrm>
            <a:off x="1382325" y="310750"/>
            <a:ext cx="521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Une parenthèse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7" name="Google Shape;507;p58"/>
          <p:cNvSpPr txBox="1"/>
          <p:nvPr/>
        </p:nvSpPr>
        <p:spPr>
          <a:xfrm>
            <a:off x="449425" y="926350"/>
            <a:ext cx="7983000" cy="13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aleway"/>
                <a:ea typeface="Raleway"/>
                <a:cs typeface="Raleway"/>
                <a:sym typeface="Raleway"/>
              </a:rPr>
              <a:t>Les cartes d'identités :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-"/>
            </a:pPr>
            <a:r>
              <a:rPr lang="fr" sz="2200">
                <a:latin typeface="Raleway"/>
                <a:ea typeface="Raleway"/>
                <a:cs typeface="Raleway"/>
                <a:sym typeface="Raleway"/>
              </a:rPr>
              <a:t>à quoi ça sert ?</a:t>
            </a:r>
            <a:endParaRPr sz="2200"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-"/>
            </a:pPr>
            <a:r>
              <a:rPr lang="fr" sz="2200">
                <a:latin typeface="Raleway"/>
                <a:ea typeface="Raleway"/>
                <a:cs typeface="Raleway"/>
                <a:sym typeface="Raleway"/>
              </a:rPr>
              <a:t>Comment</a:t>
            </a:r>
            <a:r>
              <a:rPr lang="fr" sz="2200">
                <a:latin typeface="Raleway"/>
                <a:ea typeface="Raleway"/>
                <a:cs typeface="Raleway"/>
                <a:sym typeface="Raleway"/>
              </a:rPr>
              <a:t> ça marche ?</a:t>
            </a:r>
            <a:endParaRPr sz="2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8" name="Google Shape;508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certificats électroniques</a:t>
            </a:r>
            <a:endParaRPr/>
          </a:p>
        </p:txBody>
      </p:sp>
      <p:sp>
        <p:nvSpPr>
          <p:cNvPr id="514" name="Google Shape;514;p5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Ai-je la bonne clé publique ?</a:t>
            </a:r>
            <a:endParaRPr/>
          </a:p>
        </p:txBody>
      </p:sp>
      <p:sp>
        <p:nvSpPr>
          <p:cNvPr id="515" name="Google Shape;515;p59"/>
          <p:cNvSpPr txBox="1"/>
          <p:nvPr>
            <p:ph idx="2" type="title"/>
          </p:nvPr>
        </p:nvSpPr>
        <p:spPr>
          <a:xfrm>
            <a:off x="932250" y="882000"/>
            <a:ext cx="71049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certificats</a:t>
            </a:r>
            <a:endParaRPr/>
          </a:p>
        </p:txBody>
      </p:sp>
      <p:sp>
        <p:nvSpPr>
          <p:cNvPr id="516" name="Google Shape;516;p59"/>
          <p:cNvSpPr txBox="1"/>
          <p:nvPr>
            <p:ph idx="4" type="body"/>
          </p:nvPr>
        </p:nvSpPr>
        <p:spPr>
          <a:xfrm>
            <a:off x="1176300" y="1489475"/>
            <a:ext cx="6791400" cy="353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Objectif :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S'assurer de l'association paires de clés &lt;-&gt; identité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Principe :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		</a:t>
            </a:r>
            <a:r>
              <a:rPr lang="fr" sz="1800"/>
              <a:t>Tiers de confiance + Signatures numériques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Certificat :</a:t>
            </a:r>
            <a:r>
              <a:rPr lang="fr" sz="1800"/>
              <a:t> (un ensemble de données =&gt; un fichier)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		</a:t>
            </a:r>
            <a:r>
              <a:rPr lang="fr" sz="1800"/>
              <a:t>Des clés publiques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Des informations d'identification (nom)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Signature(s) numérique(s) de tiers de confiance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Proche de l'idée d'une carte d'identité</a:t>
            </a:r>
            <a:endParaRPr sz="1800"/>
          </a:p>
        </p:txBody>
      </p:sp>
      <p:sp>
        <p:nvSpPr>
          <p:cNvPr id="517" name="Google Shape;517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certificats électroniques</a:t>
            </a:r>
            <a:endParaRPr/>
          </a:p>
        </p:txBody>
      </p:sp>
      <p:sp>
        <p:nvSpPr>
          <p:cNvPr id="523" name="Google Shape;523;p6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Prouver son identité</a:t>
            </a:r>
            <a:endParaRPr/>
          </a:p>
        </p:txBody>
      </p:sp>
      <p:sp>
        <p:nvSpPr>
          <p:cNvPr id="524" name="Google Shape;524;p60"/>
          <p:cNvSpPr txBox="1"/>
          <p:nvPr>
            <p:ph idx="2" type="title"/>
          </p:nvPr>
        </p:nvSpPr>
        <p:spPr>
          <a:xfrm>
            <a:off x="932250" y="882000"/>
            <a:ext cx="71049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Générer un certificat</a:t>
            </a:r>
            <a:endParaRPr/>
          </a:p>
        </p:txBody>
      </p:sp>
      <p:sp>
        <p:nvSpPr>
          <p:cNvPr id="525" name="Google Shape;525;p60"/>
          <p:cNvSpPr txBox="1"/>
          <p:nvPr>
            <p:ph idx="4" type="body"/>
          </p:nvPr>
        </p:nvSpPr>
        <p:spPr>
          <a:xfrm>
            <a:off x="1176300" y="1489475"/>
            <a:ext cx="6791400" cy="353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Étape 1</a:t>
            </a:r>
            <a:r>
              <a:rPr b="1" lang="fr" sz="1800"/>
              <a:t> :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Générer les paires de clés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Garder précieusement les clé privées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Copier les clés publiques avec des informations d'identités (nom de domaine, adresse mail, nom et prénom…) dans une demande de certificat		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Étape 2</a:t>
            </a:r>
            <a:r>
              <a:rPr b="1" lang="fr" sz="1800"/>
              <a:t> :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Envoyer sa demande à un tiers de confiance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Satisfaire à sa procédure de vérification d'identité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Obtenir le certificat signé (signature numérique) par le tiers</a:t>
            </a:r>
            <a:endParaRPr sz="1800"/>
          </a:p>
        </p:txBody>
      </p:sp>
      <p:sp>
        <p:nvSpPr>
          <p:cNvPr id="526" name="Google Shape;526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1"/>
          <p:cNvSpPr txBox="1"/>
          <p:nvPr>
            <p:ph idx="4" type="body"/>
          </p:nvPr>
        </p:nvSpPr>
        <p:spPr>
          <a:xfrm>
            <a:off x="932250" y="1489475"/>
            <a:ext cx="7635000" cy="353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À </a:t>
            </a:r>
            <a:r>
              <a:rPr lang="fr" sz="1800"/>
              <a:t>réception</a:t>
            </a:r>
            <a:r>
              <a:rPr lang="fr" sz="1800"/>
              <a:t> d'un certificat inconnu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=&gt;vérification authenticité et intégrité via la signature numérique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Étapes :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Vérifier que l'identité présente dans le certificat correspond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Vérifier la signature présente dans le certificat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=&gt; nécessite la clé publique associée au tiers qui a signé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Récupération du certificat du tiers de confiance…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Problème circulaire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Des certificats de départ sont nécessaires !</a:t>
            </a:r>
            <a:endParaRPr sz="1800"/>
          </a:p>
        </p:txBody>
      </p:sp>
      <p:sp>
        <p:nvSpPr>
          <p:cNvPr id="532" name="Google Shape;532;p6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certificats électroniques</a:t>
            </a:r>
            <a:endParaRPr/>
          </a:p>
        </p:txBody>
      </p:sp>
      <p:sp>
        <p:nvSpPr>
          <p:cNvPr id="533" name="Google Shape;533;p6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Ai-je la bonne clé publique ?</a:t>
            </a:r>
            <a:endParaRPr/>
          </a:p>
        </p:txBody>
      </p:sp>
      <p:sp>
        <p:nvSpPr>
          <p:cNvPr id="534" name="Google Shape;534;p61"/>
          <p:cNvSpPr txBox="1"/>
          <p:nvPr>
            <p:ph idx="2" type="title"/>
          </p:nvPr>
        </p:nvSpPr>
        <p:spPr>
          <a:xfrm>
            <a:off x="932250" y="882000"/>
            <a:ext cx="71049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Vérifier</a:t>
            </a:r>
            <a:r>
              <a:rPr lang="fr"/>
              <a:t> un certificat</a:t>
            </a:r>
            <a:endParaRPr/>
          </a:p>
        </p:txBody>
      </p:sp>
      <p:sp>
        <p:nvSpPr>
          <p:cNvPr id="535" name="Google Shape;535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certificats électroniques</a:t>
            </a:r>
            <a:endParaRPr/>
          </a:p>
        </p:txBody>
      </p:sp>
      <p:sp>
        <p:nvSpPr>
          <p:cNvPr id="541" name="Google Shape;541;p6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approches = 2 protocoles</a:t>
            </a:r>
            <a:endParaRPr/>
          </a:p>
        </p:txBody>
      </p:sp>
      <p:sp>
        <p:nvSpPr>
          <p:cNvPr id="542" name="Google Shape;542;p62"/>
          <p:cNvSpPr txBox="1"/>
          <p:nvPr>
            <p:ph idx="2" type="title"/>
          </p:nvPr>
        </p:nvSpPr>
        <p:spPr>
          <a:xfrm>
            <a:off x="932250" y="882000"/>
            <a:ext cx="71049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tiers de confiance</a:t>
            </a:r>
            <a:endParaRPr/>
          </a:p>
        </p:txBody>
      </p:sp>
      <p:sp>
        <p:nvSpPr>
          <p:cNvPr id="543" name="Google Shape;543;p62"/>
          <p:cNvSpPr txBox="1"/>
          <p:nvPr>
            <p:ph idx="4" type="body"/>
          </p:nvPr>
        </p:nvSpPr>
        <p:spPr>
          <a:xfrm>
            <a:off x="1176300" y="1489475"/>
            <a:ext cx="6791400" cy="132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Tiers de confiance 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Une entité de confiance qui s'occupe de faire pour nous les vérifications d'identité et qui génère des certificats </a:t>
            </a:r>
            <a:r>
              <a:rPr i="1" lang="fr" sz="1800"/>
              <a:t>infalsifiables</a:t>
            </a:r>
            <a:endParaRPr i="1" sz="1800"/>
          </a:p>
        </p:txBody>
      </p:sp>
      <p:sp>
        <p:nvSpPr>
          <p:cNvPr id="544" name="Google Shape;544;p62"/>
          <p:cNvSpPr txBox="1"/>
          <p:nvPr>
            <p:ph idx="4" type="body"/>
          </p:nvPr>
        </p:nvSpPr>
        <p:spPr>
          <a:xfrm>
            <a:off x="233675" y="2814575"/>
            <a:ext cx="4200300" cy="222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L'approche x.509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Tiers de confiance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=&gt; </a:t>
            </a:r>
            <a:r>
              <a:rPr b="1" lang="fr" sz="1800"/>
              <a:t>Autorité de certification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Organisme supposé connu et de confiance (souvent opérateur commercial)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Confiance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=&gt; </a:t>
            </a:r>
            <a:r>
              <a:rPr b="1" lang="fr" sz="1800"/>
              <a:t>choix d'une autorité renommée</a:t>
            </a:r>
            <a:endParaRPr sz="1600"/>
          </a:p>
        </p:txBody>
      </p:sp>
      <p:sp>
        <p:nvSpPr>
          <p:cNvPr id="545" name="Google Shape;545;p62"/>
          <p:cNvSpPr txBox="1"/>
          <p:nvPr>
            <p:ph idx="4" type="body"/>
          </p:nvPr>
        </p:nvSpPr>
        <p:spPr>
          <a:xfrm>
            <a:off x="4811150" y="2814575"/>
            <a:ext cx="4200300" cy="222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L'approche openPGP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Tiers de confiance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=&gt; </a:t>
            </a:r>
            <a:r>
              <a:rPr b="1" lang="fr" sz="1800"/>
              <a:t>N'importe qui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Chaque entité ayant un certificat openPGP peut certifier d'autres certificats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Confiance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=&gt; </a:t>
            </a:r>
            <a:r>
              <a:rPr b="1" lang="fr" sz="1800"/>
              <a:t>toile de confiance</a:t>
            </a:r>
            <a:endParaRPr sz="1600"/>
          </a:p>
        </p:txBody>
      </p:sp>
      <p:sp>
        <p:nvSpPr>
          <p:cNvPr id="546" name="Google Shape;546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certificats électroniques</a:t>
            </a:r>
            <a:endParaRPr/>
          </a:p>
        </p:txBody>
      </p:sp>
      <p:sp>
        <p:nvSpPr>
          <p:cNvPr id="552" name="Google Shape;552;p6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classique</a:t>
            </a:r>
            <a:endParaRPr/>
          </a:p>
        </p:txBody>
      </p:sp>
      <p:sp>
        <p:nvSpPr>
          <p:cNvPr id="553" name="Google Shape;553;p63"/>
          <p:cNvSpPr txBox="1"/>
          <p:nvPr>
            <p:ph idx="2" type="title"/>
          </p:nvPr>
        </p:nvSpPr>
        <p:spPr>
          <a:xfrm>
            <a:off x="932250" y="882000"/>
            <a:ext cx="71049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X.509</a:t>
            </a:r>
            <a:endParaRPr/>
          </a:p>
        </p:txBody>
      </p:sp>
      <p:sp>
        <p:nvSpPr>
          <p:cNvPr id="554" name="Google Shape;554;p63"/>
          <p:cNvSpPr txBox="1"/>
          <p:nvPr>
            <p:ph idx="4" type="body"/>
          </p:nvPr>
        </p:nvSpPr>
        <p:spPr>
          <a:xfrm>
            <a:off x="932250" y="1489475"/>
            <a:ext cx="7542600" cy="353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Protocole de l'Union Internationale des Télécommunications (UIT)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Public Key Infrastructure</a:t>
            </a:r>
            <a:r>
              <a:rPr lang="fr" sz="1800"/>
              <a:t> (PKI) pour Internet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Format, validité et révocation des certificats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Chaîne</a:t>
            </a:r>
            <a:r>
              <a:rPr lang="fr" sz="1800"/>
              <a:t> de certification et certificats racines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Utilisé notamment pour TLS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Une autorité de certification :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let's encrypt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Pour aller plus loin :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RFC 5280</a:t>
            </a:r>
            <a:endParaRPr sz="1800"/>
          </a:p>
        </p:txBody>
      </p:sp>
      <p:sp>
        <p:nvSpPr>
          <p:cNvPr id="555" name="Google Shape;555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certificats électroniques</a:t>
            </a:r>
            <a:endParaRPr/>
          </a:p>
        </p:txBody>
      </p:sp>
      <p:sp>
        <p:nvSpPr>
          <p:cNvPr id="561" name="Google Shape;561;p6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L'alternatif</a:t>
            </a:r>
            <a:endParaRPr/>
          </a:p>
        </p:txBody>
      </p:sp>
      <p:sp>
        <p:nvSpPr>
          <p:cNvPr id="562" name="Google Shape;562;p64"/>
          <p:cNvSpPr txBox="1"/>
          <p:nvPr>
            <p:ph idx="2" type="title"/>
          </p:nvPr>
        </p:nvSpPr>
        <p:spPr>
          <a:xfrm>
            <a:off x="932250" y="882000"/>
            <a:ext cx="71049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openPGP</a:t>
            </a:r>
            <a:endParaRPr/>
          </a:p>
        </p:txBody>
      </p:sp>
      <p:sp>
        <p:nvSpPr>
          <p:cNvPr id="563" name="Google Shape;563;p64"/>
          <p:cNvSpPr txBox="1"/>
          <p:nvPr>
            <p:ph idx="4" type="body"/>
          </p:nvPr>
        </p:nvSpPr>
        <p:spPr>
          <a:xfrm>
            <a:off x="932250" y="1489475"/>
            <a:ext cx="7542600" cy="353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Protocole IETF (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RFC 4880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Version ouverte du PGP (Pretty Good Privacy) </a:t>
            </a:r>
            <a:endParaRPr sz="18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de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Philip Zimmermann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Format, validité et révocation des certificats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Concept de </a:t>
            </a:r>
            <a:r>
              <a:rPr lang="fr" sz="1800" u="sng">
                <a:solidFill>
                  <a:schemeClr val="hlink"/>
                </a:solidFill>
                <a:hlinkClick r:id="rId5"/>
              </a:rPr>
              <a:t>Toile de confiance</a:t>
            </a:r>
            <a:r>
              <a:rPr lang="fr" sz="1800"/>
              <a:t> (Web of Trust)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Utilisé notamment pour les mails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Implémentation : </a:t>
            </a:r>
            <a:r>
              <a:rPr lang="fr" sz="1800" u="sng">
                <a:solidFill>
                  <a:schemeClr val="hlink"/>
                </a:solidFill>
                <a:hlinkClick r:id="rId6"/>
              </a:rPr>
              <a:t>GNU Privacy Guard</a:t>
            </a:r>
            <a:r>
              <a:rPr lang="fr" sz="1800"/>
              <a:t> (GPG)</a:t>
            </a:r>
            <a:endParaRPr sz="1800"/>
          </a:p>
        </p:txBody>
      </p:sp>
      <p:pic>
        <p:nvPicPr>
          <p:cNvPr id="564" name="Google Shape;564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17703" y="809700"/>
            <a:ext cx="1793748" cy="2570984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Définition</a:t>
            </a:r>
            <a:endParaRPr/>
          </a:p>
        </p:txBody>
      </p:sp>
      <p:sp>
        <p:nvSpPr>
          <p:cNvPr id="156" name="Google Shape;156;p2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 quoi parlons-nous ?</a:t>
            </a:r>
            <a:endParaRPr/>
          </a:p>
        </p:txBody>
      </p:sp>
      <p:sp>
        <p:nvSpPr>
          <p:cNvPr id="157" name="Google Shape;157;p29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Cryptographie</a:t>
            </a:r>
            <a:endParaRPr/>
          </a:p>
        </p:txBody>
      </p:sp>
      <p:sp>
        <p:nvSpPr>
          <p:cNvPr id="158" name="Google Shape;158;p29"/>
          <p:cNvSpPr txBox="1"/>
          <p:nvPr>
            <p:ph idx="4" type="body"/>
          </p:nvPr>
        </p:nvSpPr>
        <p:spPr>
          <a:xfrm>
            <a:off x="1176300" y="1577969"/>
            <a:ext cx="6791400" cy="329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Partie de la cryptologie</a:t>
            </a:r>
            <a:r>
              <a:rPr lang="fr" sz="1800"/>
              <a:t> </a:t>
            </a:r>
            <a:r>
              <a:rPr lang="fr" sz="1800"/>
              <a:t>s'attachant</a:t>
            </a:r>
            <a:r>
              <a:rPr lang="fr" sz="1800"/>
              <a:t> </a:t>
            </a:r>
            <a:r>
              <a:rPr lang="fr" sz="1800"/>
              <a:t>à </a:t>
            </a:r>
            <a:r>
              <a:rPr lang="fr" sz="1800"/>
              <a:t>rendre un message incompréhensible sauf pour son destinataire légitime.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S'oppose à la cryptanalyse.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Clé</a:t>
            </a:r>
            <a:r>
              <a:rPr lang="fr" sz="1800"/>
              <a:t> : un secret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Chiffrer</a:t>
            </a:r>
            <a:r>
              <a:rPr lang="fr" sz="1800"/>
              <a:t> : production d'un message chiffré à partir du message clair et d'une clé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Déchiffrer</a:t>
            </a:r>
            <a:r>
              <a:rPr lang="fr" sz="1800"/>
              <a:t> : récupération du message clair à partir du message chiffré à l'aide de la clé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Décrypter</a:t>
            </a:r>
            <a:r>
              <a:rPr lang="fr" sz="1800"/>
              <a:t> : récupération du message clair sans la clé de déchiffrement</a:t>
            </a:r>
            <a:endParaRPr sz="1800"/>
          </a:p>
        </p:txBody>
      </p:sp>
      <p:sp>
        <p:nvSpPr>
          <p:cNvPr id="159" name="Google Shape;159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5"/>
          <p:cNvSpPr txBox="1"/>
          <p:nvPr/>
        </p:nvSpPr>
        <p:spPr>
          <a:xfrm>
            <a:off x="1382325" y="310750"/>
            <a:ext cx="521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En conclusion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71" name="Google Shape;571;p65"/>
          <p:cNvSpPr txBox="1"/>
          <p:nvPr>
            <p:ph idx="1" type="body"/>
          </p:nvPr>
        </p:nvSpPr>
        <p:spPr>
          <a:xfrm>
            <a:off x="724875" y="1039425"/>
            <a:ext cx="8050800" cy="39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Cryptographie symétrique, asymétrique et hachage :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Briques de base pour la construction de nombreuses solution de sécurité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Authentification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 et </a:t>
            </a: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contrôle d'intégrité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HMAC (symétrique)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Signatures numériques (asymétrique)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Certificats numérique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Recommandations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 :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Domaine complexe : utiliser des solutions éprouvées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72" name="Google Shape;572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6"/>
          <p:cNvSpPr txBox="1"/>
          <p:nvPr>
            <p:ph idx="1" type="body"/>
          </p:nvPr>
        </p:nvSpPr>
        <p:spPr>
          <a:xfrm>
            <a:off x="724875" y="1039425"/>
            <a:ext cx="8050800" cy="39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Un peu de biblio :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800"/>
              <a:buFont typeface="Raleway"/>
              <a:buChar char="-"/>
            </a:pPr>
            <a:r>
              <a:rPr lang="fr" sz="1800" u="sng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WikipediA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800"/>
              <a:buFont typeface="Raleway"/>
              <a:buChar char="-"/>
            </a:pPr>
            <a:r>
              <a:rPr lang="fr" sz="1800" u="sng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ANSSI - Agence Nationale de la Sécurité des Systèmes d'Information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800"/>
              <a:buFont typeface="Raleway"/>
              <a:buChar char="-"/>
            </a:pPr>
            <a:r>
              <a:rPr lang="fr" sz="1800" u="sng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MOOC : SecNumacadémie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Crédits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 :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800"/>
              <a:buFont typeface="Raleway"/>
              <a:buChar char="-"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Pictogrammes de clés par </a:t>
            </a:r>
            <a:r>
              <a:rPr lang="fr" sz="1800" u="sng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Alice Design</a:t>
            </a: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(</a:t>
            </a:r>
            <a:r>
              <a:rPr lang="fr" sz="1800" u="sng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CCBY</a:t>
            </a: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Un peu de détente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 :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800"/>
              <a:buFont typeface="Raleway"/>
              <a:buChar char="-"/>
            </a:pPr>
            <a:r>
              <a:rPr lang="fr" sz="1800" u="sng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Edward Snowden on passwords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78" name="Google Shape;578;p66"/>
          <p:cNvSpPr txBox="1"/>
          <p:nvPr/>
        </p:nvSpPr>
        <p:spPr>
          <a:xfrm>
            <a:off x="1382325" y="310750"/>
            <a:ext cx="521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Sources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79" name="Google Shape;579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contexte</a:t>
            </a:r>
            <a:endParaRPr/>
          </a:p>
        </p:txBody>
      </p:sp>
      <p:sp>
        <p:nvSpPr>
          <p:cNvPr id="165" name="Google Shape;165;p3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peu d'histoire</a:t>
            </a:r>
            <a:endParaRPr/>
          </a:p>
        </p:txBody>
      </p:sp>
      <p:sp>
        <p:nvSpPr>
          <p:cNvPr id="166" name="Google Shape;166;p30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Cryptologie</a:t>
            </a:r>
            <a:endParaRPr/>
          </a:p>
        </p:txBody>
      </p:sp>
      <p:sp>
        <p:nvSpPr>
          <p:cNvPr id="167" name="Google Shape;167;p30"/>
          <p:cNvSpPr txBox="1"/>
          <p:nvPr>
            <p:ph idx="4" type="body"/>
          </p:nvPr>
        </p:nvSpPr>
        <p:spPr>
          <a:xfrm>
            <a:off x="366150" y="1744500"/>
            <a:ext cx="8411700" cy="31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Commence dans l'antiquité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Lutte incessante cryptographie vs. cryptanalyse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Basculement progressif </a:t>
            </a:r>
            <a:r>
              <a:rPr lang="fr" sz="1800"/>
              <a:t>de cryptosystèmes secrets =&gt; cryptosystèmes </a:t>
            </a:r>
            <a:r>
              <a:rPr lang="fr" sz="1800"/>
              <a:t>publics</a:t>
            </a:r>
            <a:r>
              <a:rPr lang="fr" sz="1800"/>
              <a:t> à clé secrète (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Principe de Kerckhoffs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Automatisation des procédés (Ex :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Enigma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Cryptographie moderne (~1950)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Cryptographie mathématique (</a:t>
            </a:r>
            <a:r>
              <a:rPr lang="fr" sz="1800" u="sng">
                <a:solidFill>
                  <a:schemeClr val="hlink"/>
                </a:solidFill>
                <a:hlinkClick r:id="rId5"/>
              </a:rPr>
              <a:t>Shannon</a:t>
            </a:r>
            <a:r>
              <a:rPr lang="fr" sz="1800"/>
              <a:t>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Passage au numérique (Informations binaires)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Utilisation de l'ordinateur</a:t>
            </a:r>
            <a:endParaRPr sz="1800"/>
          </a:p>
        </p:txBody>
      </p:sp>
      <p:sp>
        <p:nvSpPr>
          <p:cNvPr id="168" name="Google Shape;168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idx="4" type="body"/>
          </p:nvPr>
        </p:nvSpPr>
        <p:spPr>
          <a:xfrm>
            <a:off x="953700" y="1577950"/>
            <a:ext cx="7254600" cy="329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principaux 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Confidentialité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Authenticité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Intégrité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4" name="Google Shape;174;p3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principaux objectifs</a:t>
            </a:r>
            <a:endParaRPr/>
          </a:p>
        </p:txBody>
      </p:sp>
      <p:sp>
        <p:nvSpPr>
          <p:cNvPr id="175" name="Google Shape;175;p3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À quoi ça sert ?</a:t>
            </a:r>
            <a:endParaRPr/>
          </a:p>
        </p:txBody>
      </p:sp>
      <p:sp>
        <p:nvSpPr>
          <p:cNvPr id="176" name="Google Shape;176;p31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Objectifs cryptographiques</a:t>
            </a:r>
            <a:endParaRPr/>
          </a:p>
        </p:txBody>
      </p:sp>
      <p:sp>
        <p:nvSpPr>
          <p:cNvPr id="177" name="Google Shape;177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briques de base</a:t>
            </a:r>
            <a:endParaRPr/>
          </a:p>
        </p:txBody>
      </p:sp>
      <p:sp>
        <p:nvSpPr>
          <p:cNvPr id="183" name="Google Shape;183;p3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différentes familles d'algorithmes</a:t>
            </a:r>
            <a:endParaRPr/>
          </a:p>
        </p:txBody>
      </p:sp>
      <p:sp>
        <p:nvSpPr>
          <p:cNvPr id="184" name="Google Shape;184;p32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Cryptographie moderne</a:t>
            </a:r>
            <a:endParaRPr/>
          </a:p>
        </p:txBody>
      </p:sp>
      <p:sp>
        <p:nvSpPr>
          <p:cNvPr id="185" name="Google Shape;185;p32"/>
          <p:cNvSpPr txBox="1"/>
          <p:nvPr>
            <p:ph idx="4" type="body"/>
          </p:nvPr>
        </p:nvSpPr>
        <p:spPr>
          <a:xfrm>
            <a:off x="1176300" y="1993099"/>
            <a:ext cx="6791400" cy="28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Cryptographie symétrique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		</a:t>
            </a:r>
            <a:r>
              <a:rPr lang="fr" sz="1800"/>
              <a:t>A</a:t>
            </a:r>
            <a:r>
              <a:rPr lang="fr" sz="1800"/>
              <a:t>lgorithmes à clé secrète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Cryptographie asymétrique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Algorithmes à clé publique et clé privée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Fonctions de hachage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Calcul d'empreinte/condensat/hash</a:t>
            </a:r>
            <a:endParaRPr sz="1800"/>
          </a:p>
        </p:txBody>
      </p:sp>
      <p:sp>
        <p:nvSpPr>
          <p:cNvPr id="186" name="Google Shape;186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Cryptographie symétrique</a:t>
            </a:r>
            <a:endParaRPr/>
          </a:p>
        </p:txBody>
      </p:sp>
      <p:sp>
        <p:nvSpPr>
          <p:cNvPr id="192" name="Google Shape;192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cryptographie symétrique</a:t>
            </a:r>
            <a:endParaRPr/>
          </a:p>
        </p:txBody>
      </p:sp>
      <p:sp>
        <p:nvSpPr>
          <p:cNvPr id="198" name="Google Shape;198;p3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Cryptographie à clé secrète</a:t>
            </a:r>
            <a:endParaRPr/>
          </a:p>
        </p:txBody>
      </p:sp>
      <p:sp>
        <p:nvSpPr>
          <p:cNvPr id="199" name="Google Shape;199;p34"/>
          <p:cNvSpPr/>
          <p:nvPr/>
        </p:nvSpPr>
        <p:spPr>
          <a:xfrm>
            <a:off x="805488" y="2198050"/>
            <a:ext cx="492900" cy="7200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4"/>
          <p:cNvSpPr/>
          <p:nvPr/>
        </p:nvSpPr>
        <p:spPr>
          <a:xfrm>
            <a:off x="4344025" y="2198050"/>
            <a:ext cx="492900" cy="7200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4"/>
          <p:cNvSpPr/>
          <p:nvPr/>
        </p:nvSpPr>
        <p:spPr>
          <a:xfrm>
            <a:off x="7882563" y="2198050"/>
            <a:ext cx="492900" cy="7200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4"/>
          <p:cNvSpPr/>
          <p:nvPr/>
        </p:nvSpPr>
        <p:spPr>
          <a:xfrm>
            <a:off x="2403306" y="2117388"/>
            <a:ext cx="835800" cy="7887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4"/>
          <p:cNvSpPr/>
          <p:nvPr/>
        </p:nvSpPr>
        <p:spPr>
          <a:xfrm>
            <a:off x="5941844" y="2117388"/>
            <a:ext cx="835800" cy="7887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8531" y="1004613"/>
            <a:ext cx="862400" cy="8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5231" y="1004613"/>
            <a:ext cx="862400" cy="86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34"/>
          <p:cNvCxnSpPr/>
          <p:nvPr/>
        </p:nvCxnSpPr>
        <p:spPr>
          <a:xfrm>
            <a:off x="1413900" y="2528875"/>
            <a:ext cx="8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34"/>
          <p:cNvCxnSpPr/>
          <p:nvPr/>
        </p:nvCxnSpPr>
        <p:spPr>
          <a:xfrm>
            <a:off x="3354613" y="2494600"/>
            <a:ext cx="8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34"/>
          <p:cNvCxnSpPr/>
          <p:nvPr/>
        </p:nvCxnSpPr>
        <p:spPr>
          <a:xfrm>
            <a:off x="4952425" y="2494600"/>
            <a:ext cx="8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34"/>
          <p:cNvCxnSpPr/>
          <p:nvPr/>
        </p:nvCxnSpPr>
        <p:spPr>
          <a:xfrm>
            <a:off x="6893138" y="2428850"/>
            <a:ext cx="8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34"/>
          <p:cNvCxnSpPr/>
          <p:nvPr/>
        </p:nvCxnSpPr>
        <p:spPr>
          <a:xfrm>
            <a:off x="2821213" y="1687675"/>
            <a:ext cx="0" cy="3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34"/>
          <p:cNvCxnSpPr/>
          <p:nvPr/>
        </p:nvCxnSpPr>
        <p:spPr>
          <a:xfrm>
            <a:off x="6359738" y="1687675"/>
            <a:ext cx="0" cy="3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34"/>
          <p:cNvSpPr txBox="1"/>
          <p:nvPr/>
        </p:nvSpPr>
        <p:spPr>
          <a:xfrm>
            <a:off x="468538" y="3093863"/>
            <a:ext cx="10929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Message clair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3" name="Google Shape;213;p34"/>
          <p:cNvSpPr txBox="1"/>
          <p:nvPr/>
        </p:nvSpPr>
        <p:spPr>
          <a:xfrm>
            <a:off x="7582563" y="3093863"/>
            <a:ext cx="10929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Message clair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4" name="Google Shape;214;p34"/>
          <p:cNvSpPr txBox="1"/>
          <p:nvPr/>
        </p:nvSpPr>
        <p:spPr>
          <a:xfrm>
            <a:off x="4025550" y="3093863"/>
            <a:ext cx="10929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Message chiffré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5" name="Google Shape;215;p34"/>
          <p:cNvSpPr txBox="1"/>
          <p:nvPr/>
        </p:nvSpPr>
        <p:spPr>
          <a:xfrm>
            <a:off x="2064650" y="3093863"/>
            <a:ext cx="14577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Chiffrement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6" name="Google Shape;216;p34"/>
          <p:cNvSpPr txBox="1"/>
          <p:nvPr/>
        </p:nvSpPr>
        <p:spPr>
          <a:xfrm>
            <a:off x="5621675" y="3093863"/>
            <a:ext cx="14577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Déc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hiffrement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7" name="Google Shape;217;p34"/>
          <p:cNvSpPr txBox="1"/>
          <p:nvPr>
            <p:ph idx="4" type="body"/>
          </p:nvPr>
        </p:nvSpPr>
        <p:spPr>
          <a:xfrm>
            <a:off x="1308775" y="3739750"/>
            <a:ext cx="6791400" cy="4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2 fonctions - 1 seule clé</a:t>
            </a:r>
            <a:endParaRPr sz="1800"/>
          </a:p>
        </p:txBody>
      </p:sp>
      <p:sp>
        <p:nvSpPr>
          <p:cNvPr id="218" name="Google Shape;218;p34"/>
          <p:cNvSpPr txBox="1"/>
          <p:nvPr>
            <p:ph idx="4" type="body"/>
          </p:nvPr>
        </p:nvSpPr>
        <p:spPr>
          <a:xfrm>
            <a:off x="833975" y="4146825"/>
            <a:ext cx="3510000" cy="87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Chiffrement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Entrée : Message clair + clé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Sortie : Message chiffré</a:t>
            </a:r>
            <a:endParaRPr sz="1800"/>
          </a:p>
        </p:txBody>
      </p:sp>
      <p:sp>
        <p:nvSpPr>
          <p:cNvPr id="219" name="Google Shape;219;p34"/>
          <p:cNvSpPr txBox="1"/>
          <p:nvPr>
            <p:ph idx="4" type="body"/>
          </p:nvPr>
        </p:nvSpPr>
        <p:spPr>
          <a:xfrm>
            <a:off x="5064975" y="4146825"/>
            <a:ext cx="3510000" cy="87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Déc</a:t>
            </a:r>
            <a:r>
              <a:rPr lang="fr" sz="1800"/>
              <a:t>hiffrement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Entrée : Message chiffré + clé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Sortie : Message clair d'origine</a:t>
            </a:r>
            <a:endParaRPr sz="1800"/>
          </a:p>
        </p:txBody>
      </p:sp>
      <p:sp>
        <p:nvSpPr>
          <p:cNvPr id="220" name="Google Shape;22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