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Varela Round"/>
      <p:regular r:id="rId37"/>
    </p:embeddedFont>
    <p:embeddedFont>
      <p:font typeface="Raleway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41" Type="http://schemas.openxmlformats.org/officeDocument/2006/relationships/font" Target="fonts/Raleway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VarelaRound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.fntdata"/><Relationship Id="rId16" Type="http://schemas.openxmlformats.org/officeDocument/2006/relationships/slide" Target="slides/slide12.xml"/><Relationship Id="rId38" Type="http://schemas.openxmlformats.org/officeDocument/2006/relationships/font" Target="fonts/Raleway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8b049a5b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8b049a5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9526b92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9526b92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8b049a5b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8b049a5b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9526b929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9526b929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9526b929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9526b929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Voir avec les élèves quels types d’images doit être utilisées et dans quels cas 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9526b929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9526b929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8b049a5b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8b049a5b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8b049a5b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8b049a5b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9526b92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9526b92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Option de retour DHCP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60 : localisation par le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66 : nom du serveur TFTP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67 : fichier d’amorce à télécharger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9526b9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9526b9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sysprep : </a:t>
            </a:r>
            <a:r>
              <a:rPr lang="fr-FR"/>
              <a:t>dépersonnalisation</a:t>
            </a:r>
            <a:r>
              <a:rPr lang="fr-FR"/>
              <a:t> / nettoyage machine ⇒ SID, pilotes tiers, clé de licence, traces d’utilisation, repassage en OOBE (Out Of Box Experience)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9526b92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9526b92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9526b92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49526b92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9526b92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9526b92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9526b929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9526b929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eaf9a79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eaf9a79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8b049a5b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8b049a5b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9526b929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9526b929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8b049a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8b049a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9526b929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9526b929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9526b92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9526b92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WADK ⇒ </a:t>
            </a:r>
            <a:r>
              <a:rPr lang="fr-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Kit de déploiement et d’évaluation Windows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WAIK ⇒ Windows Automated Installation Kit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 : clés d’activation multiple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KMS : service de gestion de clés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iki.syslinux.org/wiki/index.php?title=PXELINU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microsoft.com/fr-fr/windows-hardware/get-started/kits-and-tools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Déploiement automatisé de Windows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7538475" y="10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suite logicielle complète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450675" y="1574150"/>
            <a:ext cx="11554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1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SCCM (System Center Configuration Manager)</a:t>
            </a:r>
            <a:endParaRPr sz="41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85000" lnSpcReduction="20000"/>
          </a:bodyPr>
          <a:lstStyle/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Logiciel de gestion de système (de la suite System Center) conçu par Microsoft, plutôt utilisé pour de grands parcs informatiques.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Licence propriétaire.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Contient WDS et MDT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Déploiement d’OS complet par image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WIM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Autres fonctionnalités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Prise de main à distance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de correctifs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Automatisation de tâches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Télédistribution d’applications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Inventaire matériel et logiciel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de la conformité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1" marL="9144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Administration des politiques de sécurité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7538475" y="10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L’architecture standard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450675" y="1574150"/>
            <a:ext cx="4848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1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Architecture SCCM</a:t>
            </a:r>
            <a:endParaRPr sz="41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00" y="2282450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00" y="2990750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625" y="2990750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900" y="4331025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475" y="4327725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675" y="4327725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4925" y="4327750"/>
            <a:ext cx="7083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8975" y="4251592"/>
            <a:ext cx="557650" cy="86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7875" y="5805125"/>
            <a:ext cx="1406250" cy="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1150" y="5805125"/>
            <a:ext cx="1406250" cy="9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969850" y="3165025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primaire</a:t>
            </a:r>
            <a:endParaRPr b="1"/>
          </a:p>
        </p:txBody>
      </p:sp>
      <p:sp>
        <p:nvSpPr>
          <p:cNvPr id="251" name="Google Shape;251;p41"/>
          <p:cNvSpPr txBox="1"/>
          <p:nvPr/>
        </p:nvSpPr>
        <p:spPr>
          <a:xfrm>
            <a:off x="8869400" y="2733925"/>
            <a:ext cx="299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primaire </a:t>
            </a:r>
            <a:r>
              <a:rPr lang="fr-FR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Prend en charge les sites secondaires enfants (--&gt; 250)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Peut être DP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→ 100k clients</a:t>
            </a:r>
            <a:endParaRPr/>
          </a:p>
        </p:txBody>
      </p:sp>
      <p:sp>
        <p:nvSpPr>
          <p:cNvPr id="252" name="Google Shape;252;p41"/>
          <p:cNvSpPr txBox="1"/>
          <p:nvPr/>
        </p:nvSpPr>
        <p:spPr>
          <a:xfrm>
            <a:off x="261625" y="4377375"/>
            <a:ext cx="11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secondaire</a:t>
            </a:r>
            <a:endParaRPr b="1"/>
          </a:p>
        </p:txBody>
      </p:sp>
      <p:sp>
        <p:nvSpPr>
          <p:cNvPr id="253" name="Google Shape;253;p41"/>
          <p:cNvSpPr txBox="1"/>
          <p:nvPr/>
        </p:nvSpPr>
        <p:spPr>
          <a:xfrm>
            <a:off x="9567650" y="4374100"/>
            <a:ext cx="229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secondaire </a:t>
            </a:r>
            <a:r>
              <a:rPr lang="fr-FR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Gérés par serveur de site primaire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Possède leur propre BDD 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Déploie les clients SCCM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Peut être DP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→ 5000 clients</a:t>
            </a:r>
            <a:endParaRPr/>
          </a:p>
        </p:txBody>
      </p:sp>
      <p:sp>
        <p:nvSpPr>
          <p:cNvPr id="254" name="Google Shape;254;p41"/>
          <p:cNvSpPr txBox="1"/>
          <p:nvPr/>
        </p:nvSpPr>
        <p:spPr>
          <a:xfrm>
            <a:off x="6029725" y="1659600"/>
            <a:ext cx="335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Site central d’administration (CAS)</a:t>
            </a:r>
            <a:r>
              <a:rPr lang="fr-FR"/>
              <a:t>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Gère les MAJ des sites primaires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Administration globale (reporting)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→ 25 sites primaires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4691575" y="4065475"/>
            <a:ext cx="269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Point de distribution (DP) </a:t>
            </a:r>
            <a:r>
              <a:rPr lang="fr-FR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Envoi le contenu aux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→ 4000 clients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1318900" y="6127025"/>
            <a:ext cx="11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Ordinateurs clients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6567625" y="6066350"/>
            <a:ext cx="11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Ordinateurs clients</a:t>
            </a:r>
            <a:endParaRPr/>
          </a:p>
        </p:txBody>
      </p:sp>
      <p:cxnSp>
        <p:nvCxnSpPr>
          <p:cNvPr id="258" name="Google Shape;258;p41"/>
          <p:cNvCxnSpPr>
            <a:stCxn id="240" idx="1"/>
            <a:endCxn id="241" idx="3"/>
          </p:cNvCxnSpPr>
          <p:nvPr/>
        </p:nvCxnSpPr>
        <p:spPr>
          <a:xfrm flipH="1">
            <a:off x="3186300" y="2636600"/>
            <a:ext cx="2025000" cy="7083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1"/>
          <p:cNvCxnSpPr>
            <a:endCxn id="242" idx="1"/>
          </p:cNvCxnSpPr>
          <p:nvPr/>
        </p:nvCxnSpPr>
        <p:spPr>
          <a:xfrm>
            <a:off x="5924025" y="2654300"/>
            <a:ext cx="2112600" cy="6906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1"/>
          <p:cNvCxnSpPr>
            <a:stCxn id="242" idx="2"/>
            <a:endCxn id="246" idx="0"/>
          </p:cNvCxnSpPr>
          <p:nvPr/>
        </p:nvCxnSpPr>
        <p:spPr>
          <a:xfrm>
            <a:off x="8390775" y="3699050"/>
            <a:ext cx="708300" cy="628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1"/>
          <p:cNvCxnSpPr>
            <a:stCxn id="242" idx="2"/>
            <a:endCxn id="247" idx="0"/>
          </p:cNvCxnSpPr>
          <p:nvPr/>
        </p:nvCxnSpPr>
        <p:spPr>
          <a:xfrm flipH="1">
            <a:off x="7757775" y="3699050"/>
            <a:ext cx="633000" cy="5526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1"/>
          <p:cNvCxnSpPr>
            <a:stCxn id="241" idx="2"/>
            <a:endCxn id="243" idx="0"/>
          </p:cNvCxnSpPr>
          <p:nvPr/>
        </p:nvCxnSpPr>
        <p:spPr>
          <a:xfrm flipH="1">
            <a:off x="1672950" y="3699050"/>
            <a:ext cx="1159200" cy="6321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1"/>
          <p:cNvCxnSpPr>
            <a:stCxn id="241" idx="2"/>
            <a:endCxn id="245" idx="0"/>
          </p:cNvCxnSpPr>
          <p:nvPr/>
        </p:nvCxnSpPr>
        <p:spPr>
          <a:xfrm>
            <a:off x="2832150" y="3699050"/>
            <a:ext cx="865800" cy="628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41"/>
          <p:cNvCxnSpPr>
            <a:stCxn id="241" idx="2"/>
            <a:endCxn id="244" idx="0"/>
          </p:cNvCxnSpPr>
          <p:nvPr/>
        </p:nvCxnSpPr>
        <p:spPr>
          <a:xfrm flipH="1">
            <a:off x="2709750" y="3699050"/>
            <a:ext cx="122400" cy="628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1"/>
          <p:cNvSpPr/>
          <p:nvPr/>
        </p:nvSpPr>
        <p:spPr>
          <a:xfrm>
            <a:off x="2622725" y="5339500"/>
            <a:ext cx="501900" cy="6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"/>
          <p:cNvSpPr/>
          <p:nvPr/>
        </p:nvSpPr>
        <p:spPr>
          <a:xfrm>
            <a:off x="8139825" y="5320600"/>
            <a:ext cx="501900" cy="6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déploiement Windows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base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Préambule : déploiement standard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550" y="4613525"/>
            <a:ext cx="783907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3"/>
          <p:cNvSpPr txBox="1"/>
          <p:nvPr/>
        </p:nvSpPr>
        <p:spPr>
          <a:xfrm>
            <a:off x="394550" y="2841000"/>
            <a:ext cx="5714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/>
              <a:t>Démarrage du poste sur un support bootable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/>
              <a:t>Chargement de WinPE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/>
              <a:t>Assistant d’installation de Windows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sz="1600"/>
              <a:t>Installation de Windows sur l’ordinateur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L’image de référence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578075" y="1574150"/>
            <a:ext cx="11427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 master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20375" y="2593325"/>
            <a:ext cx="114273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master est une image disque de référence.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Cette image est capturée à partir d’un ordinateur de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référence.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3 types de master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Thin image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Ne contient que l’OS. Les logiciels seront déployés plus tard par GPO, scripts, outils tiers, MDT, …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Thick image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Contient l’OS et l’ensemble des logiciels nécessaires.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Doit être refaite à chaque mise à jour ou changement de logiciel.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5127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Hybrid image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Contient l’OS avec les logiciels de base (antivirus, navigateur, bureautiques, …)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créer cette image de référence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Sysprep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870567" y="259331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Sysprep est l’outil qui va permettre de faire le “resceller” d’une image Windows afin d’avoir un master.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Ligne de commande à exécuter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66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C:\Windows\System32\sysprep\sysprep.exe /oobe /generalize /shutdown</a:t>
            </a:r>
            <a:endParaRPr b="1" sz="2566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⇒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/oobe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lang="fr-FR" sz="2683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Out-Of-Box Experience lance la séquence de personnalisation</a:t>
            </a:r>
            <a:endParaRPr sz="2683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⇒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/generalize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permet le déploiement sur d’autre type de matériel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⇒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/shutdown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éteint l’ordinateur après le sysprep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Après un sysprep il ne faut pas rallumer le PC !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/>
        </p:nvSpPr>
        <p:spPr>
          <a:xfrm>
            <a:off x="7538475" y="10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noyau léger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2" name="Google Shape;302;p46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WinPE (Windows Preinstallation Environment)</a:t>
            </a:r>
            <a:endParaRPr sz="40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819475" y="2388825"/>
            <a:ext cx="110772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Noyau système léger d’un OS Windows.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Existe depuis Windows XP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Peut être exécuté à partir du réseau ou d’un support amovible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Utilisé pour l’installation d’un Windows “complet”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Créée pour remplacer MS-DOS, possède beaucoup plus de fonctionnalité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Disponible pour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WDS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Quelques commandes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diskpart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utilitaire de ligne de commande.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clean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détruit toutes les partitions.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list disk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affiche la liste des disques.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list volume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affiche la liste des volumes de bases et dynamiques sur toutes les disques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create partition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 permet de créer des partitions.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create volume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permet de créer des volumes.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active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pour activer un volume (pour booter dessus)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boot réseau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710674" y="1574150"/>
            <a:ext cx="11077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PXE (Preboot Execution Environment)</a:t>
            </a:r>
            <a:endParaRPr sz="4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Permet de démarrer à partir du réseau en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récupérant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une image d’OS.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L’OS peut être utilisé ou installé.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PXE n’est pas lié à l’environnement Windows. Par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exemple, le projet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Syslinux contient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différents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outils d’amorçage sur un OS Linux.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boot PXE se fait en 3 étapes principales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Demande d’@IP et du fichier d’amorçage sur un serveur DHCP/BOOTP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Téléchargement du fichier à amorcer sur un serveur TFTP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Exécution du fichier à amorcer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9939625" y="6085425"/>
            <a:ext cx="2129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PXELinux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Détails du boot réseau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710675" y="1198022"/>
            <a:ext cx="110772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Boot </a:t>
            </a:r>
            <a:r>
              <a:rPr lang="fr-FR"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PXE</a:t>
            </a:r>
            <a:endParaRPr sz="4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613400" y="2245450"/>
            <a:ext cx="1760400" cy="42690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Client</a:t>
            </a:r>
            <a:endParaRPr sz="2600"/>
          </a:p>
        </p:txBody>
      </p:sp>
      <p:sp>
        <p:nvSpPr>
          <p:cNvPr id="322" name="Google Shape;322;p48"/>
          <p:cNvSpPr/>
          <p:nvPr/>
        </p:nvSpPr>
        <p:spPr>
          <a:xfrm>
            <a:off x="8760700" y="4543100"/>
            <a:ext cx="2836500" cy="19713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Server DHCP</a:t>
            </a:r>
            <a:endParaRPr sz="2600"/>
          </a:p>
        </p:txBody>
      </p:sp>
      <p:sp>
        <p:nvSpPr>
          <p:cNvPr id="323" name="Google Shape;323;p48"/>
          <p:cNvSpPr/>
          <p:nvPr/>
        </p:nvSpPr>
        <p:spPr>
          <a:xfrm>
            <a:off x="8760700" y="3406200"/>
            <a:ext cx="2836500" cy="1072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Server TFTP</a:t>
            </a:r>
            <a:endParaRPr sz="2600"/>
          </a:p>
        </p:txBody>
      </p:sp>
      <p:sp>
        <p:nvSpPr>
          <p:cNvPr id="324" name="Google Shape;324;p48"/>
          <p:cNvSpPr/>
          <p:nvPr/>
        </p:nvSpPr>
        <p:spPr>
          <a:xfrm>
            <a:off x="8760700" y="2250825"/>
            <a:ext cx="2836500" cy="1072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Server HTTP</a:t>
            </a:r>
            <a:endParaRPr sz="2600"/>
          </a:p>
        </p:txBody>
      </p:sp>
      <p:sp>
        <p:nvSpPr>
          <p:cNvPr id="325" name="Google Shape;325;p48"/>
          <p:cNvSpPr/>
          <p:nvPr/>
        </p:nvSpPr>
        <p:spPr>
          <a:xfrm>
            <a:off x="2830500" y="6019450"/>
            <a:ext cx="54735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DHCP-DISCOVER (UDP 67) : demande @IP + amorce BootP</a:t>
            </a:r>
            <a:endParaRPr/>
          </a:p>
        </p:txBody>
      </p:sp>
      <p:sp>
        <p:nvSpPr>
          <p:cNvPr id="326" name="Google Shape;326;p48"/>
          <p:cNvSpPr/>
          <p:nvPr/>
        </p:nvSpPr>
        <p:spPr>
          <a:xfrm>
            <a:off x="2793800" y="5496625"/>
            <a:ext cx="5473500" cy="48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DHCP-OFFER (UDP 68) : @IP + option PXE (60, 66, 67)</a:t>
            </a:r>
            <a:endParaRPr/>
          </a:p>
        </p:txBody>
      </p:sp>
      <p:sp>
        <p:nvSpPr>
          <p:cNvPr id="327" name="Google Shape;327;p48"/>
          <p:cNvSpPr/>
          <p:nvPr/>
        </p:nvSpPr>
        <p:spPr>
          <a:xfrm>
            <a:off x="2793800" y="4964800"/>
            <a:ext cx="55101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DHCP-REQUEST (UDP) : confirmation @IP</a:t>
            </a: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2793700" y="4478800"/>
            <a:ext cx="5510100" cy="48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DHCP-ACK (UDP) : acquittement et début du bail IP</a:t>
            </a:r>
            <a:endParaRPr/>
          </a:p>
        </p:txBody>
      </p:sp>
      <p:sp>
        <p:nvSpPr>
          <p:cNvPr id="329" name="Google Shape;329;p48"/>
          <p:cNvSpPr/>
          <p:nvPr/>
        </p:nvSpPr>
        <p:spPr>
          <a:xfrm>
            <a:off x="2830500" y="3983800"/>
            <a:ext cx="55101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Network BootStrap Protocol (UDP) : demande chargement fichier d’amorce</a:t>
            </a:r>
            <a:endParaRPr sz="1200"/>
          </a:p>
        </p:txBody>
      </p:sp>
      <p:sp>
        <p:nvSpPr>
          <p:cNvPr id="330" name="Google Shape;330;p48"/>
          <p:cNvSpPr/>
          <p:nvPr/>
        </p:nvSpPr>
        <p:spPr>
          <a:xfrm>
            <a:off x="2812200" y="3497775"/>
            <a:ext cx="5510100" cy="48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Envoie du fichier d’amorce</a:t>
            </a:r>
            <a:endParaRPr/>
          </a:p>
        </p:txBody>
      </p:sp>
      <p:sp>
        <p:nvSpPr>
          <p:cNvPr id="331" name="Google Shape;331;p48"/>
          <p:cNvSpPr/>
          <p:nvPr/>
        </p:nvSpPr>
        <p:spPr>
          <a:xfrm>
            <a:off x="2830500" y="2828625"/>
            <a:ext cx="55101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Requête de l’installateur</a:t>
            </a:r>
            <a:endParaRPr sz="1200"/>
          </a:p>
        </p:txBody>
      </p:sp>
      <p:sp>
        <p:nvSpPr>
          <p:cNvPr id="332" name="Google Shape;332;p48"/>
          <p:cNvSpPr/>
          <p:nvPr/>
        </p:nvSpPr>
        <p:spPr>
          <a:xfrm>
            <a:off x="2830500" y="2342625"/>
            <a:ext cx="5510100" cy="48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Délivrance de l’installateur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format d’image disque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WIM (Windows Imaging Format)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0" name="Google Shape;340;p4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Type de fichier image disque dur développé par Microsoft.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Fichier de type .wim ou .swim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Existe depuis Windows XP SP2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fichiers et les métadonnées sont sur une partition, à la différence des fichiers .ghost ou .cue qui sont orienté secteurs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Format d’image indépendant du matériel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fichier WIM peut contenir plusieurs images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Utilisable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WADK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et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WinPE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images peuvent être montés ou rendu bootable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717750" y="3145950"/>
            <a:ext cx="10756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Qu’est-ce qu’un déploiement automatisé ?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717750" y="2330250"/>
            <a:ext cx="10756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Pourquoi ne pas </a:t>
            </a: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dupliquer</a:t>
            </a: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 un poste ?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les gérer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6" name="Google Shape;346;p50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7" name="Google Shape;347;p50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Gestion des images WIM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8" name="Google Shape;348;p50"/>
          <p:cNvSpPr txBox="1"/>
          <p:nvPr/>
        </p:nvSpPr>
        <p:spPr>
          <a:xfrm>
            <a:off x="870567" y="259331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Outils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ImageX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Disponible sur WADK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“Remplaçant” d’ImageX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Actions sur les fichiers WIM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Mount/Unmount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montage/démontage de l’image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Capture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copie la structure de données vers un nouveau 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Append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comme “capture” mais dans un WIM existant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Export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Extrait une image dans un WIM vers un nouveau 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Delete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Suppression d’une image dans un 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Info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Affichage des métadonnées XML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fichiers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install.wim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boot.wim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(qui contient le WinPE) sont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disponibles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dans le dossier sources dans l’ISO Windows.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peu de CLI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Ligne de commande DISM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870567" y="259331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Montage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DISM /Mount-Wim /WimFile:</a:t>
            </a:r>
            <a:r>
              <a:rPr b="1" i="1"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Sources\fichier.WIM</a:t>
            </a: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/index:</a:t>
            </a:r>
            <a:r>
              <a:rPr b="1" i="1"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N°Image</a:t>
            </a: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/MountDir:</a:t>
            </a:r>
            <a:r>
              <a:rPr b="1" i="1"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DossierDestinationExistant</a:t>
            </a:r>
            <a:endParaRPr sz="2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Enregistrement des modifications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DISM /Unmount-Wim /MountDir:</a:t>
            </a:r>
            <a:r>
              <a:rPr b="1" i="1"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DossierDestinationExistant</a:t>
            </a:r>
            <a:r>
              <a:rPr lang="fr-FR" sz="2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/commit</a:t>
            </a:r>
            <a:endParaRPr sz="2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/>
          <p:nvPr/>
        </p:nvSpPr>
        <p:spPr>
          <a:xfrm>
            <a:off x="164775" y="2201550"/>
            <a:ext cx="11540400" cy="45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/>
          <p:nvPr/>
        </p:nvSpPr>
        <p:spPr>
          <a:xfrm>
            <a:off x="2070925" y="2353950"/>
            <a:ext cx="9489300" cy="2779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2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contenu d’une WIM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64" name="Google Shape;364;p52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 déploiement Windows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503467" y="112870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Structure de fichier WIM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434150" y="2825750"/>
            <a:ext cx="15126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En-tête WIM</a:t>
            </a:r>
            <a:endParaRPr/>
          </a:p>
        </p:txBody>
      </p:sp>
      <p:sp>
        <p:nvSpPr>
          <p:cNvPr id="367" name="Google Shape;367;p52"/>
          <p:cNvSpPr/>
          <p:nvPr/>
        </p:nvSpPr>
        <p:spPr>
          <a:xfrm>
            <a:off x="2190375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Ressources de fichiers</a:t>
            </a:r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2135850" y="5267825"/>
            <a:ext cx="1595400" cy="1279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bloc de données compressés</a:t>
            </a:r>
            <a:endParaRPr/>
          </a:p>
        </p:txBody>
      </p:sp>
      <p:sp>
        <p:nvSpPr>
          <p:cNvPr id="369" name="Google Shape;369;p52"/>
          <p:cNvSpPr/>
          <p:nvPr/>
        </p:nvSpPr>
        <p:spPr>
          <a:xfrm>
            <a:off x="4065400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Métadonnées des ressources</a:t>
            </a:r>
            <a:endParaRPr/>
          </a:p>
        </p:txBody>
      </p:sp>
      <p:sp>
        <p:nvSpPr>
          <p:cNvPr id="370" name="Google Shape;370;p52"/>
          <p:cNvSpPr/>
          <p:nvPr/>
        </p:nvSpPr>
        <p:spPr>
          <a:xfrm>
            <a:off x="4065400" y="5267825"/>
            <a:ext cx="1595400" cy="1279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Descripteurs de structures (dossiers, sécurité, …)</a:t>
            </a:r>
            <a:endParaRPr/>
          </a:p>
        </p:txBody>
      </p:sp>
      <p:sp>
        <p:nvSpPr>
          <p:cNvPr id="371" name="Google Shape;371;p52"/>
          <p:cNvSpPr/>
          <p:nvPr/>
        </p:nvSpPr>
        <p:spPr>
          <a:xfrm>
            <a:off x="5940413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Table d’adresses</a:t>
            </a:r>
            <a:endParaRPr/>
          </a:p>
        </p:txBody>
      </p:sp>
      <p:sp>
        <p:nvSpPr>
          <p:cNvPr id="372" name="Google Shape;372;p52"/>
          <p:cNvSpPr/>
          <p:nvPr/>
        </p:nvSpPr>
        <p:spPr>
          <a:xfrm>
            <a:off x="7815438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Données XML</a:t>
            </a:r>
            <a:endParaRPr/>
          </a:p>
        </p:txBody>
      </p:sp>
      <p:sp>
        <p:nvSpPr>
          <p:cNvPr id="373" name="Google Shape;373;p52"/>
          <p:cNvSpPr/>
          <p:nvPr/>
        </p:nvSpPr>
        <p:spPr>
          <a:xfrm>
            <a:off x="9690463" y="2825750"/>
            <a:ext cx="1631400" cy="2162400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Table d’intégrité</a:t>
            </a:r>
            <a:endParaRPr/>
          </a:p>
        </p:txBody>
      </p:sp>
      <p:sp>
        <p:nvSpPr>
          <p:cNvPr id="374" name="Google Shape;374;p52"/>
          <p:cNvSpPr/>
          <p:nvPr/>
        </p:nvSpPr>
        <p:spPr>
          <a:xfrm>
            <a:off x="7833450" y="5267825"/>
            <a:ext cx="1595400" cy="1279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Caractéristiques</a:t>
            </a:r>
            <a:r>
              <a:rPr lang="fr-FR"/>
              <a:t> et infos sur l’image</a:t>
            </a:r>
            <a:endParaRPr/>
          </a:p>
        </p:txBody>
      </p:sp>
      <p:sp>
        <p:nvSpPr>
          <p:cNvPr id="375" name="Google Shape;375;p52"/>
          <p:cNvSpPr txBox="1"/>
          <p:nvPr/>
        </p:nvSpPr>
        <p:spPr>
          <a:xfrm>
            <a:off x="10151425" y="1536575"/>
            <a:ext cx="1408800" cy="538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FF0000"/>
                </a:solidFill>
              </a:rPr>
              <a:t>Image 1</a:t>
            </a:r>
            <a:endParaRPr b="1" sz="23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/>
          <p:nvPr/>
        </p:nvSpPr>
        <p:spPr>
          <a:xfrm>
            <a:off x="2063592" y="3756075"/>
            <a:ext cx="2918400" cy="277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1" name="Google Shape;381;p53"/>
          <p:cNvSpPr txBox="1"/>
          <p:nvPr>
            <p:ph type="title"/>
          </p:nvPr>
        </p:nvSpPr>
        <p:spPr>
          <a:xfrm>
            <a:off x="1810475" y="-3525"/>
            <a:ext cx="54654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 déploiement Windows</a:t>
            </a:r>
            <a:endParaRPr/>
          </a:p>
        </p:txBody>
      </p:sp>
      <p:sp>
        <p:nvSpPr>
          <p:cNvPr id="382" name="Google Shape;382;p53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synaptique global</a:t>
            </a:r>
            <a:endParaRPr/>
          </a:p>
        </p:txBody>
      </p:sp>
      <p:sp>
        <p:nvSpPr>
          <p:cNvPr id="383" name="Google Shape;383;p53"/>
          <p:cNvSpPr txBox="1"/>
          <p:nvPr>
            <p:ph idx="2" type="title"/>
          </p:nvPr>
        </p:nvSpPr>
        <p:spPr>
          <a:xfrm>
            <a:off x="349500" y="1330950"/>
            <a:ext cx="11396700" cy="94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Schéma de synthèse</a:t>
            </a:r>
            <a:endParaRPr/>
          </a:p>
        </p:txBody>
      </p:sp>
      <p:sp>
        <p:nvSpPr>
          <p:cNvPr id="384" name="Google Shape;384;p53"/>
          <p:cNvSpPr/>
          <p:nvPr/>
        </p:nvSpPr>
        <p:spPr>
          <a:xfrm>
            <a:off x="2306058" y="2639408"/>
            <a:ext cx="17019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WDS (WinPE)</a:t>
            </a:r>
            <a:endParaRPr sz="1900"/>
          </a:p>
        </p:txBody>
      </p:sp>
      <p:sp>
        <p:nvSpPr>
          <p:cNvPr id="385" name="Google Shape;385;p53"/>
          <p:cNvSpPr/>
          <p:nvPr/>
        </p:nvSpPr>
        <p:spPr>
          <a:xfrm>
            <a:off x="8958075" y="2639408"/>
            <a:ext cx="17019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image WIM (Dism)</a:t>
            </a:r>
            <a:endParaRPr sz="1900"/>
          </a:p>
        </p:txBody>
      </p:sp>
      <p:sp>
        <p:nvSpPr>
          <p:cNvPr id="386" name="Google Shape;386;p53"/>
          <p:cNvSpPr/>
          <p:nvPr/>
        </p:nvSpPr>
        <p:spPr>
          <a:xfrm>
            <a:off x="2306050" y="3915849"/>
            <a:ext cx="2484300" cy="11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MDT (WinPE) :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Fichiers OS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Drivers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Applications</a:t>
            </a:r>
            <a:endParaRPr sz="1500"/>
          </a:p>
        </p:txBody>
      </p:sp>
      <p:sp>
        <p:nvSpPr>
          <p:cNvPr id="387" name="Google Shape;387;p53"/>
          <p:cNvSpPr/>
          <p:nvPr/>
        </p:nvSpPr>
        <p:spPr>
          <a:xfrm>
            <a:off x="2306050" y="5148875"/>
            <a:ext cx="2484300" cy="125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/>
              <a:t>WADK 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USMT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DISM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WinPE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VAMT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300"/>
              <a:t>Sysprep</a:t>
            </a:r>
            <a:endParaRPr sz="1300"/>
          </a:p>
        </p:txBody>
      </p:sp>
      <p:sp>
        <p:nvSpPr>
          <p:cNvPr id="388" name="Google Shape;388;p53"/>
          <p:cNvSpPr/>
          <p:nvPr/>
        </p:nvSpPr>
        <p:spPr>
          <a:xfrm>
            <a:off x="6248458" y="3558075"/>
            <a:ext cx="17019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SCCM</a:t>
            </a:r>
            <a:endParaRPr sz="1900"/>
          </a:p>
        </p:txBody>
      </p:sp>
      <p:cxnSp>
        <p:nvCxnSpPr>
          <p:cNvPr id="389" name="Google Shape;389;p53"/>
          <p:cNvCxnSpPr>
            <a:stCxn id="386" idx="3"/>
            <a:endCxn id="388" idx="1"/>
          </p:cNvCxnSpPr>
          <p:nvPr/>
        </p:nvCxnSpPr>
        <p:spPr>
          <a:xfrm flipH="1" rot="10800000">
            <a:off x="4790350" y="4037949"/>
            <a:ext cx="1458000" cy="43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53"/>
          <p:cNvCxnSpPr>
            <a:stCxn id="386" idx="3"/>
            <a:endCxn id="391" idx="1"/>
          </p:cNvCxnSpPr>
          <p:nvPr/>
        </p:nvCxnSpPr>
        <p:spPr>
          <a:xfrm>
            <a:off x="4790350" y="4470549"/>
            <a:ext cx="4168200" cy="10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53"/>
          <p:cNvSpPr txBox="1"/>
          <p:nvPr/>
        </p:nvSpPr>
        <p:spPr>
          <a:xfrm>
            <a:off x="6183325" y="5104875"/>
            <a:ext cx="138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LiteTouch</a:t>
            </a:r>
            <a:endParaRPr sz="1500"/>
          </a:p>
        </p:txBody>
      </p:sp>
      <p:sp>
        <p:nvSpPr>
          <p:cNvPr id="393" name="Google Shape;393;p53"/>
          <p:cNvSpPr txBox="1"/>
          <p:nvPr/>
        </p:nvSpPr>
        <p:spPr>
          <a:xfrm>
            <a:off x="4926092" y="3802075"/>
            <a:ext cx="138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ZeroTouch</a:t>
            </a:r>
            <a:endParaRPr sz="1500"/>
          </a:p>
        </p:txBody>
      </p:sp>
      <p:sp>
        <p:nvSpPr>
          <p:cNvPr id="394" name="Google Shape;394;p53"/>
          <p:cNvSpPr/>
          <p:nvPr/>
        </p:nvSpPr>
        <p:spPr>
          <a:xfrm>
            <a:off x="1771793" y="3119409"/>
            <a:ext cx="451197" cy="1255049"/>
          </a:xfrm>
          <a:custGeom>
            <a:rect b="b" l="l" r="r" t="t"/>
            <a:pathLst>
              <a:path extrusionOk="0" h="41065" w="16756">
                <a:moveTo>
                  <a:pt x="14734" y="41065"/>
                </a:moveTo>
                <a:cubicBezTo>
                  <a:pt x="8016" y="36265"/>
                  <a:pt x="624" y="29336"/>
                  <a:pt x="74" y="21097"/>
                </a:cubicBezTo>
                <a:cubicBezTo>
                  <a:pt x="-517" y="12248"/>
                  <a:pt x="8344" y="-2436"/>
                  <a:pt x="16756" y="37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5" name="Google Shape;395;p53"/>
          <p:cNvSpPr txBox="1"/>
          <p:nvPr/>
        </p:nvSpPr>
        <p:spPr>
          <a:xfrm>
            <a:off x="1755325" y="3464225"/>
            <a:ext cx="152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/>
              <a:t>MDT + WDS</a:t>
            </a:r>
            <a:endParaRPr sz="1300"/>
          </a:p>
        </p:txBody>
      </p:sp>
      <p:sp>
        <p:nvSpPr>
          <p:cNvPr id="391" name="Google Shape;391;p53"/>
          <p:cNvSpPr/>
          <p:nvPr/>
        </p:nvSpPr>
        <p:spPr>
          <a:xfrm>
            <a:off x="8958592" y="5025175"/>
            <a:ext cx="1701900" cy="9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Client</a:t>
            </a:r>
            <a:endParaRPr sz="1900"/>
          </a:p>
        </p:txBody>
      </p:sp>
      <p:cxnSp>
        <p:nvCxnSpPr>
          <p:cNvPr id="396" name="Google Shape;396;p53"/>
          <p:cNvCxnSpPr>
            <a:stCxn id="388" idx="3"/>
            <a:endCxn id="385" idx="1"/>
          </p:cNvCxnSpPr>
          <p:nvPr/>
        </p:nvCxnSpPr>
        <p:spPr>
          <a:xfrm flipH="1" rot="10800000">
            <a:off x="7950358" y="3119475"/>
            <a:ext cx="1007700" cy="9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53"/>
          <p:cNvCxnSpPr>
            <a:stCxn id="385" idx="2"/>
            <a:endCxn id="391" idx="0"/>
          </p:cNvCxnSpPr>
          <p:nvPr/>
        </p:nvCxnSpPr>
        <p:spPr>
          <a:xfrm>
            <a:off x="9809025" y="3599408"/>
            <a:ext cx="600" cy="142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53"/>
          <p:cNvCxnSpPr>
            <a:stCxn id="384" idx="3"/>
            <a:endCxn id="385" idx="1"/>
          </p:cNvCxnSpPr>
          <p:nvPr/>
        </p:nvCxnSpPr>
        <p:spPr>
          <a:xfrm>
            <a:off x="4007958" y="3119408"/>
            <a:ext cx="49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53"/>
          <p:cNvSpPr txBox="1"/>
          <p:nvPr/>
        </p:nvSpPr>
        <p:spPr>
          <a:xfrm>
            <a:off x="4838025" y="2470375"/>
            <a:ext cx="267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PXE (TFTP, …) + fichier de réponse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5" name="Google Shape;405;p54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Connaître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 les différence entre WDS, MDT, et SCCM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Avoir une vision globale du processus de déploiement d’image Windows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814400" y="1571633"/>
            <a:ext cx="1064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Les outils de déploiement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2 - Le déploiement Windows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outils de déploiement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7538475" y="10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Service de déploiement à distance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WDS (Windows Deployment Services)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819417" y="259611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Technologie de Microsoft permettant d'installer un système d'exploitation Windows via le réseau.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Successeur de RIS (Remote Installation Service)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Permet d’installer Windows Vista~10 et server 2008~2016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Rôle disponible sur les versions serveur (depuis 2008 sp2)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Utilité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Déploiement d’images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WIM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Par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PXE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fourniture d’images de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démarrage (par TFTP)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de fichier de réponse xml pour une automatisation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7538475" y="0"/>
            <a:ext cx="468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Sur un serveur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1764875" y="0"/>
            <a:ext cx="5714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 rôle serveur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928167" y="25639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WDS est un rôle à ajouter sur un serveur Windows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○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partition doit être dédiée à ce rôle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rôle AD DS n’est pas obligatoire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serveur DHCP doit être disponible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7538475" y="53500"/>
            <a:ext cx="4680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solution gratuite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1764875" y="53500"/>
            <a:ext cx="571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MDT (Microsoft Deployment Toolkit)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Solution gratuite de déploiement de Microsoft à l’aide de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séquences de tâches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Doit être utilisé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WADK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pour fonctionner.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Utilité : 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Automatisation de la fabrication d’images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Automatisation de l’installation d’images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2 Possibilités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de MDT seul → “LiteTouch” avec interventions humaines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1316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SCCM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→ “ZeroTouch” sans intervention humaines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MDT n’installe pas de service TFTP ⇒ pas de démarrage PXE.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Solution : Utilisation de MDT et WDS ensemble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7538475" y="53500"/>
            <a:ext cx="4680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quoi ça sert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1764875" y="53500"/>
            <a:ext cx="571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Principales fonctionnalité de MDT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MDT est beaucoup plus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personnalisable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que WDS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Nom de l’ordinateur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Jonction au domaine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Installation d’applications sélectionnées ou en mode transparent configuré dans une séquence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Exécution de scripts (Vbs, CMS, PowerShell)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Sauvegarde / Restauration des profils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Activation de BitLocker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●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Installation des pilotes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7538475" y="53500"/>
            <a:ext cx="4680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Les outils nécessaires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1764875" y="53500"/>
            <a:ext cx="571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Les outils de déploiement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WADK (Windows Assessment and Deployement Kit)</a:t>
            </a:r>
            <a:endParaRPr sz="36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Suite d'outils conçue par Microsoft pour le déploiement d’OS (anciennement WAIK).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USMT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Outil de migration Utilisateur (migration de données)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(Application Compatibility Toolkit) : Evaluation de la compatibilité des applications post-migration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DISM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Outil de gestion d’image d’OS (gestion de pilotes, …)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WinPE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Environnement de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préinstallation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Windows (déploiement)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VAMT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(Volume Activation Management Tool) : permet l’activation de logiciels à l’aide de clé MAK ou KMS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8938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Sysprep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Initialisation d’OS pour une capture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10219100" y="6211600"/>
            <a:ext cx="10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WADK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