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Roboto"/>
      <p:regular r:id="rId43"/>
      <p:bold r:id="rId44"/>
      <p:italic r:id="rId45"/>
      <p:boldItalic r:id="rId46"/>
    </p:embeddedFont>
    <p:embeddedFont>
      <p:font typeface="Varela Round"/>
      <p:regular r:id="rId47"/>
    </p:embeddedFont>
    <p:embeddedFont>
      <p:font typeface="Raleway Light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alewayLight-regular.fntdata"/><Relationship Id="rId47" Type="http://schemas.openxmlformats.org/officeDocument/2006/relationships/font" Target="fonts/VarelaRound-regular.fntdata"/><Relationship Id="rId49" Type="http://schemas.openxmlformats.org/officeDocument/2006/relationships/font" Target="fonts/Raleway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Raleway-regular.fntdata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alewayLight-boldItalic.fntdata"/><Relationship Id="rId50" Type="http://schemas.openxmlformats.org/officeDocument/2006/relationships/font" Target="fonts/Raleway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0e58cabc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0e58cabc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2ac5813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2ac5813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2ac58132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2ac5813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香港 est la version sinogrammes de .hk le tld pour Honk-Kong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2ac58132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2ac58132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2d92e37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32d92e37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0e58cabc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0e58cabc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0e58cabc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0e58cabc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24a734f9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24a734f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24a734f9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324a734f9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24a734f9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324a734f9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e3bb298c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e3bb298c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24a734f9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324a734f9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24a734f9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324a734f9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324a734f9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324a734f9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324a734f9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324a734f9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324a734f9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324a734f9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324a734f9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324a734f9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highlight>
                  <a:srgbClr val="FFFF00"/>
                </a:highlight>
              </a:rPr>
              <a:t>PTR ????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2d92e377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2d92e377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324a734f9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324a734f9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324a734f9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324a734f9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324a734f9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324a734f9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d88eb23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d88eb23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24a734f9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324a734f9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.pm. : Saint-Pierre-et-Miquelon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.re. : La Réunion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.tf. : Terres australes et antarctiques françaises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.wf. : Wallis-et-Futuna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.yt. : Mayotte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324a734f9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324a734f9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32d92e377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32d92e377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32d92e377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32d92e377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0e58cabc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0e58cabc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29c4b58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29c4b58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29c4b584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29c4b584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29c4b584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29c4b584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0e58cabc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0e58cabc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iana.org/domains/root/db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fr.wikipedia.org/wiki/Nom_de_domaine_internationalis%C3%A9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nlnetlabs.nl/projects/nsd/about/" TargetMode="External"/><Relationship Id="rId4" Type="http://schemas.openxmlformats.org/officeDocument/2006/relationships/hyperlink" Target="https://www.knot-dns.cz/" TargetMode="External"/><Relationship Id="rId5" Type="http://schemas.openxmlformats.org/officeDocument/2006/relationships/hyperlink" Target="https://www.isc.org/bind/" TargetMode="External"/><Relationship Id="rId6" Type="http://schemas.openxmlformats.org/officeDocument/2006/relationships/hyperlink" Target="https://www.powerdns.com/" TargetMode="External"/><Relationship Id="rId7" Type="http://schemas.openxmlformats.org/officeDocument/2006/relationships/hyperlink" Target="https://docs.microsoft.com/fr-fr/learn/modules/implement-windows-server-dns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serveur_racine_du_d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nlnetlabs.nl/projects/unbound/about/" TargetMode="External"/><Relationship Id="rId4" Type="http://schemas.openxmlformats.org/officeDocument/2006/relationships/hyperlink" Target="https://www.isc.org/bind/" TargetMode="External"/><Relationship Id="rId5" Type="http://schemas.openxmlformats.org/officeDocument/2006/relationships/hyperlink" Target="https://www.powerdns.com/" TargetMode="External"/><Relationship Id="rId6" Type="http://schemas.openxmlformats.org/officeDocument/2006/relationships/hyperlink" Target="https://docs.microsoft.com/fr-fr/learn/modules/implement-windows-server-dns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quad9.net/" TargetMode="External"/><Relationship Id="rId4" Type="http://schemas.openxmlformats.org/officeDocument/2006/relationships/hyperlink" Target="https://1.1.1.1/dns/" TargetMode="External"/><Relationship Id="rId5" Type="http://schemas.openxmlformats.org/officeDocument/2006/relationships/hyperlink" Target="https://developers.google.com/speed/public-dns/" TargetMode="External"/><Relationship Id="rId6" Type="http://schemas.openxmlformats.org/officeDocument/2006/relationships/hyperlink" Target="https://www.fdn.fr/actions/dns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fr.wikipedia.org/wiki/Host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fr.wikipedia.org/wiki/Liste_des_enregistrements_DN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iana.org/domains/root/d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10.xml"/><Relationship Id="rId5" Type="http://schemas.openxmlformats.org/officeDocument/2006/relationships/slide" Target="/ppt/slides/slide15.xml"/><Relationship Id="rId6" Type="http://schemas.openxmlformats.org/officeDocument/2006/relationships/slide" Target="/ppt/slides/slide24.xml"/><Relationship Id="rId7" Type="http://schemas.openxmlformats.org/officeDocument/2006/relationships/slide" Target="/ppt/slides/slide28.xml"/><Relationship Id="rId8" Type="http://schemas.openxmlformats.org/officeDocument/2006/relationships/slide" Target="/ppt/slides/slide32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afnic.fr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rfc-editor.org/rfc/rfc608.html" TargetMode="External"/><Relationship Id="rId4" Type="http://schemas.openxmlformats.org/officeDocument/2006/relationships/hyperlink" Target="https://en.wikipedia.org/wiki/InterNIC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rfc-editor.org/rfc/rfc882.html" TargetMode="External"/><Relationship Id="rId4" Type="http://schemas.openxmlformats.org/officeDocument/2006/relationships/hyperlink" Target="https://www.rfc-editor.org/rfc/rfc883.html" TargetMode="External"/><Relationship Id="rId5" Type="http://schemas.openxmlformats.org/officeDocument/2006/relationships/hyperlink" Target="https://fr.wikipedia.org/wiki/Paul_Mockapetris" TargetMode="External"/><Relationship Id="rId6" Type="http://schemas.openxmlformats.org/officeDocument/2006/relationships/hyperlink" Target="https://www.rfc-editor.org/rfc/rfc1034" TargetMode="External"/><Relationship Id="rId7" Type="http://schemas.openxmlformats.org/officeDocument/2006/relationships/hyperlink" Target="https://www.rfc-editor.org/rfc/rfc1035" TargetMode="External"/><Relationship Id="rId8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Domain Name System</a:t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noms de domaine</a:t>
            </a:r>
            <a:endParaRPr/>
          </a:p>
        </p:txBody>
      </p:sp>
      <p:sp>
        <p:nvSpPr>
          <p:cNvPr id="212" name="Google Shape;212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3" name="Google Shape;213;p35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nom de domaine est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identifiant (unique) textuel non sensible à la casse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Composite suivant une structure </a:t>
            </a:r>
            <a:r>
              <a:rPr lang="fr" sz="1800"/>
              <a:t>hiérarchique</a:t>
            </a:r>
            <a:r>
              <a:rPr lang="fr" sz="1800"/>
              <a:t> arborescente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domaine peut contenir des sous-domaines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Chaque domaine appartient à un domaine parent sauf la racine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Désigne un ensemble de ressources Internet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Assimilable à l'identité d'une personne/structure/ressource sur Internet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Plus stable que les adresses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 choix =&gt; vecteur d'image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" name="Google Shape;219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C'est quoi un nom de domaine</a:t>
            </a:r>
            <a:endParaRPr/>
          </a:p>
        </p:txBody>
      </p:sp>
      <p:sp>
        <p:nvSpPr>
          <p:cNvPr id="220" name="Google Shape;220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Une définition</a:t>
            </a:r>
            <a:endParaRPr sz="3700"/>
          </a:p>
        </p:txBody>
      </p:sp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2" name="Google Shape;222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noms de domaine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idx="4" type="body"/>
          </p:nvPr>
        </p:nvSpPr>
        <p:spPr>
          <a:xfrm>
            <a:off x="462200" y="1772500"/>
            <a:ext cx="4010400" cy="3201600"/>
          </a:xfrm>
          <a:prstGeom prst="rect">
            <a:avLst/>
          </a:prstGeom>
          <a:solidFill>
            <a:srgbClr val="FFFF00"/>
          </a:solidFill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Racine appelée point 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TLD (</a:t>
            </a:r>
            <a:r>
              <a:rPr i="1" lang="fr" sz="1800" u="sng">
                <a:solidFill>
                  <a:schemeClr val="hlink"/>
                </a:solidFill>
                <a:hlinkClick r:id="rId3"/>
              </a:rPr>
              <a:t>Top Level Domain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et ainsi de suite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séparé par des points 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FQDN (</a:t>
            </a:r>
            <a:r>
              <a:rPr i="1" lang="fr" sz="1800"/>
              <a:t>Fully Qualified Domain Name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point final souvent omis</a:t>
            </a:r>
            <a:endParaRPr sz="1800"/>
          </a:p>
        </p:txBody>
      </p:sp>
      <p:sp>
        <p:nvSpPr>
          <p:cNvPr id="228" name="Google Shape;228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 des noms de domaine</a:t>
            </a:r>
            <a:endParaRPr/>
          </a:p>
        </p:txBody>
      </p:sp>
      <p:sp>
        <p:nvSpPr>
          <p:cNvPr id="229" name="Google Shape;229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Arborescence</a:t>
            </a:r>
            <a:endParaRPr sz="3700"/>
          </a:p>
        </p:txBody>
      </p:sp>
      <p:sp>
        <p:nvSpPr>
          <p:cNvPr id="230" name="Google Shape;23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1" name="Google Shape;231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noms de domaine</a:t>
            </a:r>
            <a:endParaRPr/>
          </a:p>
        </p:txBody>
      </p:sp>
      <p:sp>
        <p:nvSpPr>
          <p:cNvPr id="232" name="Google Shape;232;p37"/>
          <p:cNvSpPr/>
          <p:nvPr/>
        </p:nvSpPr>
        <p:spPr>
          <a:xfrm>
            <a:off x="6477575" y="1418875"/>
            <a:ext cx="9561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Racine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3" name="Google Shape;233;p37"/>
          <p:cNvSpPr/>
          <p:nvPr/>
        </p:nvSpPr>
        <p:spPr>
          <a:xfrm>
            <a:off x="4594150" y="2129550"/>
            <a:ext cx="9561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FR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4" name="Google Shape;234;p37"/>
          <p:cNvSpPr/>
          <p:nvPr/>
        </p:nvSpPr>
        <p:spPr>
          <a:xfrm>
            <a:off x="5764450" y="2129550"/>
            <a:ext cx="9561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ORG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5" name="Google Shape;235;p37"/>
          <p:cNvSpPr/>
          <p:nvPr/>
        </p:nvSpPr>
        <p:spPr>
          <a:xfrm>
            <a:off x="6934750" y="2129550"/>
            <a:ext cx="9561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香港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8105050" y="2129550"/>
            <a:ext cx="9561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COM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7" name="Google Shape;237;p37"/>
          <p:cNvSpPr/>
          <p:nvPr/>
        </p:nvSpPr>
        <p:spPr>
          <a:xfrm>
            <a:off x="5764450" y="2909150"/>
            <a:ext cx="9561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WikipediA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5764450" y="3688750"/>
            <a:ext cx="9561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fr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9" name="Google Shape;239;p37"/>
          <p:cNvSpPr/>
          <p:nvPr/>
        </p:nvSpPr>
        <p:spPr>
          <a:xfrm>
            <a:off x="7803925" y="2931100"/>
            <a:ext cx="12573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wildcodeschool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0" name="Google Shape;240;p37"/>
          <p:cNvSpPr/>
          <p:nvPr/>
        </p:nvSpPr>
        <p:spPr>
          <a:xfrm>
            <a:off x="8105050" y="3709375"/>
            <a:ext cx="9561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odyssey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1" name="Google Shape;241;p37"/>
          <p:cNvSpPr/>
          <p:nvPr/>
        </p:nvSpPr>
        <p:spPr>
          <a:xfrm>
            <a:off x="6934750" y="3688750"/>
            <a:ext cx="9561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www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2" name="Google Shape;242;p37"/>
          <p:cNvSpPr/>
          <p:nvPr/>
        </p:nvSpPr>
        <p:spPr>
          <a:xfrm>
            <a:off x="4594150" y="2931100"/>
            <a:ext cx="9561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gouv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3" name="Google Shape;243;p37"/>
          <p:cNvSpPr/>
          <p:nvPr/>
        </p:nvSpPr>
        <p:spPr>
          <a:xfrm>
            <a:off x="4594150" y="3688750"/>
            <a:ext cx="9561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ecologie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4" name="Google Shape;244;p37"/>
          <p:cNvSpPr/>
          <p:nvPr/>
        </p:nvSpPr>
        <p:spPr>
          <a:xfrm>
            <a:off x="4594150" y="4446400"/>
            <a:ext cx="9561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www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45" name="Google Shape;245;p37"/>
          <p:cNvCxnSpPr>
            <a:stCxn id="232" idx="2"/>
            <a:endCxn id="233" idx="0"/>
          </p:cNvCxnSpPr>
          <p:nvPr/>
        </p:nvCxnSpPr>
        <p:spPr>
          <a:xfrm flipH="1">
            <a:off x="5072225" y="1778875"/>
            <a:ext cx="188340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7"/>
          <p:cNvCxnSpPr>
            <a:stCxn id="232" idx="2"/>
            <a:endCxn id="234" idx="0"/>
          </p:cNvCxnSpPr>
          <p:nvPr/>
        </p:nvCxnSpPr>
        <p:spPr>
          <a:xfrm flipH="1">
            <a:off x="6242525" y="1778875"/>
            <a:ext cx="71310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7"/>
          <p:cNvCxnSpPr>
            <a:stCxn id="232" idx="2"/>
            <a:endCxn id="235" idx="0"/>
          </p:cNvCxnSpPr>
          <p:nvPr/>
        </p:nvCxnSpPr>
        <p:spPr>
          <a:xfrm>
            <a:off x="6955625" y="1778875"/>
            <a:ext cx="45720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7"/>
          <p:cNvCxnSpPr>
            <a:stCxn id="232" idx="2"/>
            <a:endCxn id="236" idx="0"/>
          </p:cNvCxnSpPr>
          <p:nvPr/>
        </p:nvCxnSpPr>
        <p:spPr>
          <a:xfrm>
            <a:off x="6955625" y="1778875"/>
            <a:ext cx="162750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7"/>
          <p:cNvCxnSpPr>
            <a:stCxn id="233" idx="2"/>
            <a:endCxn id="242" idx="0"/>
          </p:cNvCxnSpPr>
          <p:nvPr/>
        </p:nvCxnSpPr>
        <p:spPr>
          <a:xfrm>
            <a:off x="5072200" y="2489550"/>
            <a:ext cx="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7"/>
          <p:cNvCxnSpPr>
            <a:stCxn id="234" idx="2"/>
            <a:endCxn id="237" idx="0"/>
          </p:cNvCxnSpPr>
          <p:nvPr/>
        </p:nvCxnSpPr>
        <p:spPr>
          <a:xfrm>
            <a:off x="6242500" y="2489550"/>
            <a:ext cx="0" cy="4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7"/>
          <p:cNvCxnSpPr>
            <a:stCxn id="236" idx="2"/>
            <a:endCxn id="239" idx="0"/>
          </p:cNvCxnSpPr>
          <p:nvPr/>
        </p:nvCxnSpPr>
        <p:spPr>
          <a:xfrm flipH="1">
            <a:off x="8432500" y="2489550"/>
            <a:ext cx="1506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7"/>
          <p:cNvCxnSpPr>
            <a:stCxn id="242" idx="2"/>
            <a:endCxn id="243" idx="0"/>
          </p:cNvCxnSpPr>
          <p:nvPr/>
        </p:nvCxnSpPr>
        <p:spPr>
          <a:xfrm>
            <a:off x="5072200" y="3291100"/>
            <a:ext cx="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7"/>
          <p:cNvCxnSpPr>
            <a:stCxn id="237" idx="2"/>
            <a:endCxn id="238" idx="0"/>
          </p:cNvCxnSpPr>
          <p:nvPr/>
        </p:nvCxnSpPr>
        <p:spPr>
          <a:xfrm>
            <a:off x="6242500" y="3269150"/>
            <a:ext cx="0" cy="4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7"/>
          <p:cNvCxnSpPr>
            <a:stCxn id="239" idx="2"/>
            <a:endCxn id="240" idx="0"/>
          </p:cNvCxnSpPr>
          <p:nvPr/>
        </p:nvCxnSpPr>
        <p:spPr>
          <a:xfrm>
            <a:off x="8432575" y="3291100"/>
            <a:ext cx="150600" cy="4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7"/>
          <p:cNvCxnSpPr>
            <a:stCxn id="239" idx="2"/>
            <a:endCxn id="241" idx="0"/>
          </p:cNvCxnSpPr>
          <p:nvPr/>
        </p:nvCxnSpPr>
        <p:spPr>
          <a:xfrm flipH="1">
            <a:off x="7412875" y="3291100"/>
            <a:ext cx="10197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7"/>
          <p:cNvCxnSpPr>
            <a:stCxn id="243" idx="2"/>
            <a:endCxn id="244" idx="0"/>
          </p:cNvCxnSpPr>
          <p:nvPr/>
        </p:nvCxnSpPr>
        <p:spPr>
          <a:xfrm>
            <a:off x="5072200" y="4048750"/>
            <a:ext cx="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  <a:solidFill>
            <a:srgbClr val="FFFF00"/>
          </a:solidFill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composants d'un nom de domaine (</a:t>
            </a:r>
            <a:r>
              <a:rPr i="1" lang="fr" sz="1800"/>
              <a:t>label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 nombre quelconque (mais en avoir un seul est compliqué - TLD - donc en général au moins 2)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peuvent utiliser un jeu de caractères étendus -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Internationalized domain name (IDN)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63 caractères max - l'ensemble d'un nom de domaine : 255 max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2" name="Google Shape;262;p3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Y a quoi dedans ?</a:t>
            </a:r>
            <a:endParaRPr/>
          </a:p>
        </p:txBody>
      </p:sp>
      <p:sp>
        <p:nvSpPr>
          <p:cNvPr id="263" name="Google Shape;263;p3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composants</a:t>
            </a:r>
            <a:endParaRPr sz="3700"/>
          </a:p>
        </p:txBody>
      </p:sp>
      <p:sp>
        <p:nvSpPr>
          <p:cNvPr id="264" name="Google Shape;26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5" name="Google Shape;265;p3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noms de domaine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odyssey.wildcodeschool.com.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www.wildcodeschool.com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fr.wikipedia.org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नेपाल.icom.museum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ietf.org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dany.wilder.name.fr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tssr.pro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1" name="Google Shape;271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noms de domaine</a:t>
            </a:r>
            <a:endParaRPr/>
          </a:p>
        </p:txBody>
      </p:sp>
      <p:sp>
        <p:nvSpPr>
          <p:cNvPr id="272" name="Google Shape;272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Des exemples</a:t>
            </a:r>
            <a:endParaRPr sz="3700"/>
          </a:p>
        </p:txBody>
      </p:sp>
      <p:sp>
        <p:nvSpPr>
          <p:cNvPr id="273" name="Google Shape;273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4" name="Google Shape;274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noms de domaine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protocole DNS</a:t>
            </a:r>
            <a:endParaRPr/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1" name="Google Shape;281;p40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DNS est un protocole client-serveur de niveau applicatif (couche 7)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UDP (en général) ou TCP - port 53 (DNS over TLS : port 853)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 général : une requête, une réponse puis fin de communication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Différents types de serveurs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Serveurs faisant autorité (</a:t>
            </a:r>
            <a:r>
              <a:rPr i="1" lang="fr" sz="1800"/>
              <a:t>authoritative server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Résolveurs (</a:t>
            </a:r>
            <a:r>
              <a:rPr i="1" lang="fr" sz="1800"/>
              <a:t>resolver</a:t>
            </a:r>
            <a:r>
              <a:rPr lang="fr" sz="1800"/>
              <a:t>) ou serveur DNS récursif (“serveur de cache DNS”)</a:t>
            </a:r>
            <a:endParaRPr sz="1800"/>
          </a:p>
        </p:txBody>
      </p:sp>
      <p:sp>
        <p:nvSpPr>
          <p:cNvPr id="287" name="Google Shape;287;p4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Base du protocole</a:t>
            </a:r>
            <a:endParaRPr/>
          </a:p>
        </p:txBody>
      </p:sp>
      <p:sp>
        <p:nvSpPr>
          <p:cNvPr id="288" name="Google Shape;288;p4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protocole DNS</a:t>
            </a:r>
            <a:endParaRPr/>
          </a:p>
        </p:txBody>
      </p:sp>
      <p:sp>
        <p:nvSpPr>
          <p:cNvPr id="289" name="Google Shape;289;p4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communication DNS</a:t>
            </a:r>
            <a:endParaRPr sz="3700"/>
          </a:p>
        </p:txBody>
      </p:sp>
      <p:sp>
        <p:nvSpPr>
          <p:cNvPr id="290" name="Google Shape;290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schéma</a:t>
            </a:r>
            <a:endParaRPr/>
          </a:p>
        </p:txBody>
      </p:sp>
      <p:sp>
        <p:nvSpPr>
          <p:cNvPr id="296" name="Google Shape;296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protocole DNS</a:t>
            </a:r>
            <a:endParaRPr/>
          </a:p>
        </p:txBody>
      </p:sp>
      <p:sp>
        <p:nvSpPr>
          <p:cNvPr id="297" name="Google Shape;297;p4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résolution de nom</a:t>
            </a:r>
            <a:endParaRPr sz="3700"/>
          </a:p>
        </p:txBody>
      </p:sp>
      <p:sp>
        <p:nvSpPr>
          <p:cNvPr id="298" name="Google Shape;29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9" name="Google Shape;299;p42"/>
          <p:cNvSpPr/>
          <p:nvPr/>
        </p:nvSpPr>
        <p:spPr>
          <a:xfrm>
            <a:off x="647750" y="2938050"/>
            <a:ext cx="1272300" cy="8484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Stub resolver</a:t>
            </a:r>
            <a:endParaRPr i="1"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(lib sur l'os)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0" name="Google Shape;300;p42"/>
          <p:cNvSpPr/>
          <p:nvPr/>
        </p:nvSpPr>
        <p:spPr>
          <a:xfrm>
            <a:off x="3934838" y="2938050"/>
            <a:ext cx="1272300" cy="8484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Résolveur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1" name="Google Shape;301;p42"/>
          <p:cNvSpPr txBox="1"/>
          <p:nvPr/>
        </p:nvSpPr>
        <p:spPr>
          <a:xfrm>
            <a:off x="443300" y="1925538"/>
            <a:ext cx="168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Adresse de odyssey.wildcodeschool.com ?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2" name="Google Shape;302;p42"/>
          <p:cNvSpPr/>
          <p:nvPr/>
        </p:nvSpPr>
        <p:spPr>
          <a:xfrm>
            <a:off x="7221925" y="1559525"/>
            <a:ext cx="1272300" cy="8484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Serveur DNS racine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3" name="Google Shape;303;p42"/>
          <p:cNvSpPr/>
          <p:nvPr/>
        </p:nvSpPr>
        <p:spPr>
          <a:xfrm>
            <a:off x="7221925" y="2863538"/>
            <a:ext cx="1272300" cy="8484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Serveur DNS de .com</a:t>
            </a:r>
            <a:endParaRPr sz="12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4" name="Google Shape;304;p42"/>
          <p:cNvSpPr/>
          <p:nvPr/>
        </p:nvSpPr>
        <p:spPr>
          <a:xfrm>
            <a:off x="7221925" y="4167550"/>
            <a:ext cx="1272300" cy="8484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Serveur DNS de </a:t>
            </a:r>
            <a:r>
              <a:rPr lang="fr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wildcodeschool.com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05" name="Google Shape;305;p42"/>
          <p:cNvCxnSpPr/>
          <p:nvPr/>
        </p:nvCxnSpPr>
        <p:spPr>
          <a:xfrm flipH="1" rot="10800000">
            <a:off x="1958700" y="3061325"/>
            <a:ext cx="18969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6" name="Google Shape;306;p42"/>
          <p:cNvSpPr txBox="1"/>
          <p:nvPr/>
        </p:nvSpPr>
        <p:spPr>
          <a:xfrm>
            <a:off x="1979000" y="2761325"/>
            <a:ext cx="189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1. </a:t>
            </a: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odyssey.wildcodeschool.com ?</a:t>
            </a:r>
            <a:endParaRPr sz="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07" name="Google Shape;307;p42"/>
          <p:cNvCxnSpPr>
            <a:stCxn id="300" idx="0"/>
          </p:cNvCxnSpPr>
          <p:nvPr/>
        </p:nvCxnSpPr>
        <p:spPr>
          <a:xfrm flipH="1" rot="10800000">
            <a:off x="4570988" y="1696650"/>
            <a:ext cx="2616000" cy="12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8" name="Google Shape;308;p42"/>
          <p:cNvSpPr txBox="1"/>
          <p:nvPr/>
        </p:nvSpPr>
        <p:spPr>
          <a:xfrm>
            <a:off x="4640450" y="1696638"/>
            <a:ext cx="189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. odyssey.wildcodeschool.com ?</a:t>
            </a:r>
            <a:endParaRPr sz="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09" name="Google Shape;309;p42"/>
          <p:cNvCxnSpPr>
            <a:stCxn id="302" idx="1"/>
          </p:cNvCxnSpPr>
          <p:nvPr/>
        </p:nvCxnSpPr>
        <p:spPr>
          <a:xfrm flipH="1">
            <a:off x="5243725" y="1983725"/>
            <a:ext cx="1978200" cy="100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0" name="Google Shape;310;p42"/>
          <p:cNvSpPr txBox="1"/>
          <p:nvPr/>
        </p:nvSpPr>
        <p:spPr>
          <a:xfrm>
            <a:off x="6142125" y="2417850"/>
            <a:ext cx="189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3</a:t>
            </a: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. NS de .com</a:t>
            </a:r>
            <a:endParaRPr sz="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11" name="Google Shape;311;p42"/>
          <p:cNvCxnSpPr/>
          <p:nvPr/>
        </p:nvCxnSpPr>
        <p:spPr>
          <a:xfrm flipH="1" rot="10800000">
            <a:off x="5255925" y="3283750"/>
            <a:ext cx="18969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2" name="Google Shape;312;p42"/>
          <p:cNvSpPr txBox="1"/>
          <p:nvPr/>
        </p:nvSpPr>
        <p:spPr>
          <a:xfrm>
            <a:off x="5276225" y="2983750"/>
            <a:ext cx="189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4</a:t>
            </a: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. odyssey.wildcodeschool.com ?</a:t>
            </a:r>
            <a:endParaRPr sz="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13" name="Google Shape;313;p42"/>
          <p:cNvCxnSpPr/>
          <p:nvPr/>
        </p:nvCxnSpPr>
        <p:spPr>
          <a:xfrm flipH="1">
            <a:off x="5239513" y="3444050"/>
            <a:ext cx="1986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4" name="Google Shape;314;p42"/>
          <p:cNvSpPr txBox="1"/>
          <p:nvPr/>
        </p:nvSpPr>
        <p:spPr>
          <a:xfrm>
            <a:off x="5266088" y="3444050"/>
            <a:ext cx="189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5.</a:t>
            </a: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 NS de wildcodeschool.com</a:t>
            </a:r>
            <a:endParaRPr sz="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15" name="Google Shape;315;p42"/>
          <p:cNvCxnSpPr>
            <a:endCxn id="304" idx="1"/>
          </p:cNvCxnSpPr>
          <p:nvPr/>
        </p:nvCxnSpPr>
        <p:spPr>
          <a:xfrm>
            <a:off x="5197525" y="3809350"/>
            <a:ext cx="2024400" cy="7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6" name="Google Shape;316;p42"/>
          <p:cNvSpPr txBox="1"/>
          <p:nvPr/>
        </p:nvSpPr>
        <p:spPr>
          <a:xfrm>
            <a:off x="5979800" y="3904350"/>
            <a:ext cx="189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6</a:t>
            </a: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. odyssey.wildcodeschool.com ?</a:t>
            </a:r>
            <a:endParaRPr sz="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17" name="Google Shape;317;p42"/>
          <p:cNvCxnSpPr/>
          <p:nvPr/>
        </p:nvCxnSpPr>
        <p:spPr>
          <a:xfrm rot="10800000">
            <a:off x="4742588" y="3847950"/>
            <a:ext cx="2467500" cy="10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8" name="Google Shape;318;p42"/>
          <p:cNvSpPr txBox="1"/>
          <p:nvPr/>
        </p:nvSpPr>
        <p:spPr>
          <a:xfrm>
            <a:off x="4407775" y="4364650"/>
            <a:ext cx="164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7</a:t>
            </a: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2a00:1450:4007:815::2013</a:t>
            </a:r>
            <a:endParaRPr sz="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19" name="Google Shape;319;p42"/>
          <p:cNvCxnSpPr>
            <a:stCxn id="300" idx="1"/>
            <a:endCxn id="299" idx="3"/>
          </p:cNvCxnSpPr>
          <p:nvPr/>
        </p:nvCxnSpPr>
        <p:spPr>
          <a:xfrm rot="10800000">
            <a:off x="1920038" y="3362250"/>
            <a:ext cx="201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0" name="Google Shape;320;p42"/>
          <p:cNvSpPr txBox="1"/>
          <p:nvPr/>
        </p:nvSpPr>
        <p:spPr>
          <a:xfrm>
            <a:off x="2104550" y="3362250"/>
            <a:ext cx="164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8</a:t>
            </a:r>
            <a:r>
              <a:rPr lang="fr" sz="800">
                <a:latin typeface="Varela Round"/>
                <a:ea typeface="Varela Round"/>
                <a:cs typeface="Varela Round"/>
                <a:sym typeface="Varela Round"/>
              </a:rPr>
              <a:t>. 2a00:1450:4007:815::2013</a:t>
            </a:r>
            <a:endParaRPr sz="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21" name="Google Shape;321;p42"/>
          <p:cNvCxnSpPr/>
          <p:nvPr/>
        </p:nvCxnSpPr>
        <p:spPr>
          <a:xfrm>
            <a:off x="2868650" y="1688800"/>
            <a:ext cx="15300" cy="32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2"/>
          <p:cNvCxnSpPr/>
          <p:nvPr/>
        </p:nvCxnSpPr>
        <p:spPr>
          <a:xfrm>
            <a:off x="6344650" y="1645150"/>
            <a:ext cx="15300" cy="32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23" name="Google Shape;323;p42"/>
          <p:cNvSpPr txBox="1"/>
          <p:nvPr/>
        </p:nvSpPr>
        <p:spPr>
          <a:xfrm>
            <a:off x="443300" y="4672438"/>
            <a:ext cx="168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Client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4" name="Google Shape;324;p42"/>
          <p:cNvSpPr txBox="1"/>
          <p:nvPr/>
        </p:nvSpPr>
        <p:spPr>
          <a:xfrm>
            <a:off x="2883950" y="4672438"/>
            <a:ext cx="168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FAI ou LAN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5" name="Google Shape;325;p42"/>
          <p:cNvSpPr txBox="1"/>
          <p:nvPr/>
        </p:nvSpPr>
        <p:spPr>
          <a:xfrm>
            <a:off x="6344650" y="4777288"/>
            <a:ext cx="168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Internet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Serveur faisant autorité :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Serveur contenant les informations pour une (ou plusieurs) zone(s)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zone = partie de l'arborescence des noms de domaine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 général plusieurs serveurs pour une même zone (tolérance de panne)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Primaire et secondaires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Synchronisation (Transfert de zone) via DNS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Plusieurs solutions logicielles :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NSD</a:t>
            </a:r>
            <a:r>
              <a:rPr lang="fr" sz="1800"/>
              <a:t>,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Knot</a:t>
            </a:r>
            <a:r>
              <a:rPr lang="fr" sz="1800"/>
              <a:t>,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BIND</a:t>
            </a:r>
            <a:r>
              <a:rPr lang="fr" sz="1800"/>
              <a:t>, </a:t>
            </a:r>
            <a:r>
              <a:rPr lang="fr" sz="1800" u="sng">
                <a:solidFill>
                  <a:schemeClr val="hlink"/>
                </a:solidFill>
                <a:hlinkClick r:id="rId6"/>
              </a:rPr>
              <a:t>PowerDNS</a:t>
            </a:r>
            <a:r>
              <a:rPr lang="fr" sz="1800"/>
              <a:t>, </a:t>
            </a:r>
            <a:r>
              <a:rPr lang="fr" sz="1800" u="sng">
                <a:solidFill>
                  <a:schemeClr val="hlink"/>
                </a:solidFill>
                <a:hlinkClick r:id="rId7"/>
              </a:rPr>
              <a:t>Microsoft DNS</a:t>
            </a:r>
            <a:endParaRPr sz="1800"/>
          </a:p>
        </p:txBody>
      </p:sp>
      <p:sp>
        <p:nvSpPr>
          <p:cNvPr id="331" name="Google Shape;331;p4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source de vérité</a:t>
            </a:r>
            <a:endParaRPr/>
          </a:p>
        </p:txBody>
      </p:sp>
      <p:sp>
        <p:nvSpPr>
          <p:cNvPr id="332" name="Google Shape;332;p4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protocole DNS</a:t>
            </a:r>
            <a:endParaRPr/>
          </a:p>
        </p:txBody>
      </p:sp>
      <p:sp>
        <p:nvSpPr>
          <p:cNvPr id="333" name="Google Shape;333;p4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serveurs faisant autorité</a:t>
            </a:r>
            <a:endParaRPr sz="3700"/>
          </a:p>
        </p:txBody>
      </p:sp>
      <p:sp>
        <p:nvSpPr>
          <p:cNvPr id="334" name="Google Shape;33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racine est gérée par l'ICANN et est hébergée sur 13 domaines administrés par 12 organisations (dont le RIPE NCC - K et l'ICANN directement - L)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	</a:t>
            </a:r>
            <a:r>
              <a:rPr i="1" lang="fr" sz="1800"/>
              <a:t>&lt;lettre&gt;</a:t>
            </a:r>
            <a:r>
              <a:rPr lang="fr" sz="1800"/>
              <a:t>.root-servers.net ou </a:t>
            </a:r>
            <a:r>
              <a:rPr i="1" lang="fr" sz="1800"/>
              <a:t>&lt;lettre&gt;</a:t>
            </a:r>
            <a:r>
              <a:rPr lang="fr" sz="1800"/>
              <a:t> = [a-m]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Ils gèrent une zone contenant les TLD et sont censés être connus par tous les résolveurs (leurs adresses IP).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réalité il y a bien plus de 13 serveurs, notamment via anycast, réparti sur l'ensemble de la planète (+ de 130 sites)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 d'info :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Serveur racine du DNS (WikipediA)</a:t>
            </a:r>
            <a:endParaRPr sz="1800"/>
          </a:p>
        </p:txBody>
      </p:sp>
      <p:sp>
        <p:nvSpPr>
          <p:cNvPr id="340" name="Google Shape;340;p4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départ</a:t>
            </a:r>
            <a:endParaRPr/>
          </a:p>
        </p:txBody>
      </p:sp>
      <p:sp>
        <p:nvSpPr>
          <p:cNvPr id="341" name="Google Shape;341;p4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protocole DNS</a:t>
            </a:r>
            <a:endParaRPr/>
          </a:p>
        </p:txBody>
      </p:sp>
      <p:sp>
        <p:nvSpPr>
          <p:cNvPr id="342" name="Google Shape;342;p4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serveurs racines</a:t>
            </a:r>
            <a:endParaRPr sz="3700"/>
          </a:p>
        </p:txBody>
      </p:sp>
      <p:sp>
        <p:nvSpPr>
          <p:cNvPr id="343" name="Google Shape;343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1382325" y="310750"/>
            <a:ext cx="75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DNS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610800" y="1178725"/>
            <a:ext cx="7983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Ça sert à quoi ?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Comment ça marche ?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Ces serveurs ne contiennent à l'initialisation que les 13 root-servers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Ces serveurs récursifs interrogent les serveu</a:t>
            </a:r>
            <a:r>
              <a:rPr lang="fr" sz="1800"/>
              <a:t>rs</a:t>
            </a:r>
            <a:r>
              <a:rPr lang="fr" sz="1800"/>
              <a:t> faisant autorité pour obtenir l'information demandée par le client.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général, ils mettent en place du cache (enregistrement des réponses)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Ces informations doivent être temporaire (TTL - </a:t>
            </a:r>
            <a:r>
              <a:rPr i="1" lang="fr" sz="1800"/>
              <a:t>Time To Live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 sont ces serveurs que les clients interrogent.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Ils sont en général chez les FAI ou sur un réseau privé et dédiés à un usage interne.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Lo</a:t>
            </a:r>
            <a:r>
              <a:rPr lang="fr" sz="1800"/>
              <a:t>giciels serveur récursif :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Unbound</a:t>
            </a:r>
            <a:r>
              <a:rPr lang="fr" sz="1800"/>
              <a:t>, </a:t>
            </a:r>
            <a:r>
              <a:rPr lang="fr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BIND</a:t>
            </a:r>
            <a:r>
              <a:rPr lang="fr" sz="1800"/>
              <a:t>, </a:t>
            </a:r>
            <a:r>
              <a:rPr lang="fr" sz="18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PowerDNS</a:t>
            </a:r>
            <a:r>
              <a:rPr lang="fr" sz="1800"/>
              <a:t>, </a:t>
            </a:r>
            <a:r>
              <a:rPr lang="fr" sz="18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Microsoft DNS</a:t>
            </a:r>
            <a:endParaRPr sz="1800"/>
          </a:p>
        </p:txBody>
      </p:sp>
      <p:sp>
        <p:nvSpPr>
          <p:cNvPr id="349" name="Google Shape;349;p4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Relai et mémoire</a:t>
            </a:r>
            <a:endParaRPr/>
          </a:p>
        </p:txBody>
      </p:sp>
      <p:sp>
        <p:nvSpPr>
          <p:cNvPr id="350" name="Google Shape;350;p4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protocole DNS</a:t>
            </a:r>
            <a:endParaRPr/>
          </a:p>
        </p:txBody>
      </p:sp>
      <p:sp>
        <p:nvSpPr>
          <p:cNvPr id="351" name="Google Shape;351;p4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résolveurs</a:t>
            </a:r>
            <a:endParaRPr sz="3700"/>
          </a:p>
        </p:txBody>
      </p:sp>
      <p:sp>
        <p:nvSpPr>
          <p:cNvPr id="352" name="Google Shape;352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Certains résolveurs ne sont pas privés et sont accessibles à tous.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Quelques exemples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quad9</a:t>
            </a:r>
            <a:r>
              <a:rPr lang="fr" sz="1800"/>
              <a:t> (Suisse) : </a:t>
            </a:r>
            <a:r>
              <a:rPr lang="fr" sz="1600"/>
              <a:t>9.9.9.9 ou 149.112.112.112 / 2620:fe::fe ou 2620:fe::9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4"/>
              </a:rPr>
              <a:t>Cloudflare</a:t>
            </a:r>
            <a:r>
              <a:rPr lang="fr" sz="1800"/>
              <a:t> (US) : </a:t>
            </a:r>
            <a:r>
              <a:rPr lang="fr" sz="1600"/>
              <a:t>1.1.1.1 ou 1.0.0.1 / 2606:4700:4700::1111 ou 2606:4700:4700::1001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5"/>
              </a:rPr>
              <a:t>Google</a:t>
            </a:r>
            <a:r>
              <a:rPr lang="fr" sz="1800"/>
              <a:t> (US) : </a:t>
            </a:r>
            <a:r>
              <a:rPr lang="fr" sz="1600"/>
              <a:t>8.8.8.8 ou 8.8.4.4 / 2001:4860:4860::8888 ou 2001:4860:4860::8844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 u="sng">
                <a:solidFill>
                  <a:schemeClr val="hlink"/>
                </a:solidFill>
                <a:hlinkClick r:id="rId6"/>
              </a:rPr>
              <a:t>FDN</a:t>
            </a:r>
            <a:r>
              <a:rPr lang="fr" sz="1600"/>
              <a:t> (FR) : 80.67.169.12 ou 80.67.169.40 / 2001:910:800::12 ou 2001:910:800::40</a:t>
            </a:r>
            <a:endParaRPr sz="1600"/>
          </a:p>
        </p:txBody>
      </p:sp>
      <p:sp>
        <p:nvSpPr>
          <p:cNvPr id="358" name="Google Shape;358;p4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DNS publique ?</a:t>
            </a:r>
            <a:endParaRPr/>
          </a:p>
        </p:txBody>
      </p:sp>
      <p:sp>
        <p:nvSpPr>
          <p:cNvPr id="359" name="Google Shape;359;p4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protocole DNS</a:t>
            </a:r>
            <a:endParaRPr/>
          </a:p>
        </p:txBody>
      </p:sp>
      <p:sp>
        <p:nvSpPr>
          <p:cNvPr id="360" name="Google Shape;360;p4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résolveurs publiques</a:t>
            </a:r>
            <a:endParaRPr sz="3700"/>
          </a:p>
        </p:txBody>
      </p:sp>
      <p:sp>
        <p:nvSpPr>
          <p:cNvPr id="361" name="Google Shape;361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7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résolveur minimum (</a:t>
            </a:r>
            <a:r>
              <a:rPr i="1" lang="fr" sz="1800"/>
              <a:t>stub resolver</a:t>
            </a:r>
            <a:r>
              <a:rPr lang="fr" sz="1800"/>
              <a:t>)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ne gère pas la partie récursive des requêtes consistant à demander successivement à différents serveurs faisant autorité en commençant par la racine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gère (en général) un cache pour économiser les requêtes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doit connaître l'adresse d'au moins un </a:t>
            </a:r>
            <a:r>
              <a:rPr lang="fr" sz="1800"/>
              <a:t>résolveur</a:t>
            </a:r>
            <a:r>
              <a:rPr lang="fr" sz="1800"/>
              <a:t> récursif pour transmettre les requêtes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est en général intégré au système d'exploitation (ex. : systemd-resolved)</a:t>
            </a:r>
            <a:endParaRPr sz="1800"/>
          </a:p>
        </p:txBody>
      </p:sp>
      <p:sp>
        <p:nvSpPr>
          <p:cNvPr id="367" name="Google Shape;367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résolution DNS en local</a:t>
            </a:r>
            <a:endParaRPr/>
          </a:p>
        </p:txBody>
      </p:sp>
      <p:sp>
        <p:nvSpPr>
          <p:cNvPr id="368" name="Google Shape;368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protocole DNS</a:t>
            </a:r>
            <a:endParaRPr/>
          </a:p>
        </p:txBody>
      </p:sp>
      <p:sp>
        <p:nvSpPr>
          <p:cNvPr id="369" name="Google Shape;369;p4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Stub resolver (DNS local)</a:t>
            </a:r>
            <a:endParaRPr sz="3700"/>
          </a:p>
        </p:txBody>
      </p:sp>
      <p:sp>
        <p:nvSpPr>
          <p:cNvPr id="370" name="Google Shape;370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configuration réseau d'une machine indique au moins une (mais en général plusieurs) adresse(s) de résolveur(s) DNS.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Ces informations sont en général fournies par DHCP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Quand une application veut </a:t>
            </a:r>
            <a:r>
              <a:rPr lang="fr" sz="1800"/>
              <a:t>accéder</a:t>
            </a:r>
            <a:r>
              <a:rPr lang="fr" sz="1800"/>
              <a:t> à une information DNS (par exemple récupérer l'adresse via le nom)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Elle questionne le stub resolver du </a:t>
            </a:r>
            <a:r>
              <a:rPr lang="fr" sz="1800"/>
              <a:t>système</a:t>
            </a:r>
            <a:r>
              <a:rPr lang="fr" sz="1800"/>
              <a:t> (la libc, par exemple)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Regarde dans son cache et dans le fichier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hosts</a:t>
            </a:r>
            <a:r>
              <a:rPr lang="fr" sz="1800"/>
              <a:t> (/etc/hosts sous Unix)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 absent s'adresse à un résolveur récursif de sa config (puis un autre jusqu'à obtenir une réponse)</a:t>
            </a:r>
            <a:endParaRPr sz="1800"/>
          </a:p>
        </p:txBody>
      </p:sp>
      <p:sp>
        <p:nvSpPr>
          <p:cNvPr id="376" name="Google Shape;376;p4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sur un client ?</a:t>
            </a:r>
            <a:endParaRPr/>
          </a:p>
        </p:txBody>
      </p:sp>
      <p:sp>
        <p:nvSpPr>
          <p:cNvPr id="377" name="Google Shape;377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protocole DNS</a:t>
            </a:r>
            <a:endParaRPr/>
          </a:p>
        </p:txBody>
      </p:sp>
      <p:sp>
        <p:nvSpPr>
          <p:cNvPr id="378" name="Google Shape;378;p4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Configuration DNS d'un hôte</a:t>
            </a:r>
            <a:endParaRPr sz="3700"/>
          </a:p>
        </p:txBody>
      </p:sp>
      <p:sp>
        <p:nvSpPr>
          <p:cNvPr id="379" name="Google Shape;379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enregistrements</a:t>
            </a:r>
            <a:endParaRPr/>
          </a:p>
        </p:txBody>
      </p:sp>
      <p:sp>
        <p:nvSpPr>
          <p:cNvPr id="385" name="Google Shape;385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6" name="Google Shape;386;p49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DNS associe à un nom de domaine des </a:t>
            </a:r>
            <a:r>
              <a:rPr i="1" lang="fr" sz="1800"/>
              <a:t>Resource Record</a:t>
            </a:r>
            <a:r>
              <a:rPr lang="fr" sz="1800"/>
              <a:t> (RR)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existe de nombreux types d'enregistrements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une liste sur WikipediA</a:t>
            </a:r>
            <a:r>
              <a:rPr lang="fr" sz="1800"/>
              <a:t>).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Par exemple :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A		: une ou plusieurs adresses IPv4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AAAA	: une ou plusieurs adresses IPv6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NS		: serveur faisant autorité sur ce domaine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CNAME	: le nom canonique d'un alias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SOA		: serveur primaire d'une zone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PTR		: pour la résolution inverse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MX		: nom du serveur de courrier du domaine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Ces RR ont un TTL (</a:t>
            </a:r>
            <a:r>
              <a:rPr i="1" lang="fr" sz="1800"/>
              <a:t>Time To Live</a:t>
            </a:r>
            <a:r>
              <a:rPr lang="fr" sz="1800"/>
              <a:t>) : temps maximum de validité dans un cache</a:t>
            </a:r>
            <a:endParaRPr sz="1800"/>
          </a:p>
        </p:txBody>
      </p:sp>
      <p:sp>
        <p:nvSpPr>
          <p:cNvPr id="392" name="Google Shape;392;p5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 que des adresses IP</a:t>
            </a:r>
            <a:endParaRPr/>
          </a:p>
        </p:txBody>
      </p:sp>
      <p:sp>
        <p:nvSpPr>
          <p:cNvPr id="393" name="Google Shape;393;p5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enregistrements</a:t>
            </a:r>
            <a:endParaRPr/>
          </a:p>
        </p:txBody>
      </p:sp>
      <p:sp>
        <p:nvSpPr>
          <p:cNvPr id="394" name="Google Shape;394;p5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enregistrements DNS</a:t>
            </a:r>
            <a:endParaRPr sz="3700"/>
          </a:p>
        </p:txBody>
      </p:sp>
      <p:sp>
        <p:nvSpPr>
          <p:cNvPr id="395" name="Google Shape;395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  <a:solidFill>
            <a:srgbClr val="FFFF00"/>
          </a:solidFill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récupérer le nom de domaine d'une adresse IP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Résolution inverse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Pseudo domain .in-addr.arpa (IPv4) ou ip6.arpa (IPv6)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Inversant le sens de l'adresse IP (sens d'un nom de domaine)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Découpe par octet et notation décimal (v4)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Découpe par chiffre hexa (v6)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Nécessaire pour les adresses publiques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Stockée dans des enregistrements PTR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 : 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155.146.67.172.in-addr.arpa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Courier New"/>
                <a:ea typeface="Courier New"/>
                <a:cs typeface="Courier New"/>
                <a:sym typeface="Courier New"/>
              </a:rPr>
              <a:t>b.9.2.9.3.4.C.1.0.0.0.0.0.0.0.0.0.0.0.0.0.0.0.0.0.0.0.0.0.0.0.0.2.3.0.2.3.0.0.7.4.6.0.6.2.ip6.arpa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5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l'autre sens</a:t>
            </a:r>
            <a:endParaRPr/>
          </a:p>
        </p:txBody>
      </p:sp>
      <p:sp>
        <p:nvSpPr>
          <p:cNvPr id="402" name="Google Shape;402;p5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enregistrements</a:t>
            </a:r>
            <a:endParaRPr/>
          </a:p>
        </p:txBody>
      </p:sp>
      <p:sp>
        <p:nvSpPr>
          <p:cNvPr id="403" name="Google Shape;403;p5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résolution inverse</a:t>
            </a:r>
            <a:endParaRPr sz="3700"/>
          </a:p>
        </p:txBody>
      </p:sp>
      <p:sp>
        <p:nvSpPr>
          <p:cNvPr id="404" name="Google Shape;404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On peut associer plusieurs adresses à un nom de domaine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Technique de partage de charge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À chaque requête : la réponse est différente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serveur fait tourner les adresses</a:t>
            </a:r>
            <a:endParaRPr sz="1800"/>
          </a:p>
        </p:txBody>
      </p:sp>
      <p:sp>
        <p:nvSpPr>
          <p:cNvPr id="410" name="Google Shape;410;p5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tourniquet</a:t>
            </a:r>
            <a:endParaRPr/>
          </a:p>
        </p:txBody>
      </p:sp>
      <p:sp>
        <p:nvSpPr>
          <p:cNvPr id="411" name="Google Shape;411;p5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enregistrements</a:t>
            </a:r>
            <a:endParaRPr/>
          </a:p>
        </p:txBody>
      </p:sp>
      <p:sp>
        <p:nvSpPr>
          <p:cNvPr id="412" name="Google Shape;412;p5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DNS round-robin</a:t>
            </a:r>
            <a:endParaRPr sz="3700"/>
          </a:p>
        </p:txBody>
      </p:sp>
      <p:sp>
        <p:nvSpPr>
          <p:cNvPr id="413" name="Google Shape;413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Enregistrer un nom de domaine</a:t>
            </a:r>
            <a:endParaRPr/>
          </a:p>
        </p:txBody>
      </p:sp>
      <p:sp>
        <p:nvSpPr>
          <p:cNvPr id="419" name="Google Shape;419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20" name="Google Shape;420;p53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racine DNS est gérée par l'ICANN (via sa composante IANA)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C'est à la racine qu'on doit enregistrer les TLD.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Longtemps la liste des TLD a été très limitée :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Domaines de premier niveau nationaux (ccTLD - </a:t>
            </a:r>
            <a:r>
              <a:rPr i="1" lang="fr" sz="1600"/>
              <a:t>Country Code Top Level Domain</a:t>
            </a:r>
            <a:r>
              <a:rPr lang="fr" sz="1600"/>
              <a:t>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Quelques domaines génériques ouverts (gTLD) : com, org, net, info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Domaines commandités, réservé à des activitées particulières : edu, gov, mil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Le domaine technique spécial .arpa (zone de résolution inverse) et quelques domaines réservés : example, invalid, localhost, test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Depuis 2012 de nombreux autres TLD ont vu le jour et sont enregistré à l'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iana</a:t>
            </a:r>
            <a:endParaRPr sz="1800"/>
          </a:p>
        </p:txBody>
      </p:sp>
      <p:sp>
        <p:nvSpPr>
          <p:cNvPr id="426" name="Google Shape;426;p5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tout ça est géré ?</a:t>
            </a:r>
            <a:endParaRPr/>
          </a:p>
        </p:txBody>
      </p:sp>
      <p:sp>
        <p:nvSpPr>
          <p:cNvPr id="427" name="Google Shape;427;p5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Enregistrer un nom de domaine</a:t>
            </a:r>
            <a:endParaRPr/>
          </a:p>
        </p:txBody>
      </p:sp>
      <p:sp>
        <p:nvSpPr>
          <p:cNvPr id="428" name="Google Shape;428;p5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Racine et TLD</a:t>
            </a:r>
            <a:endParaRPr sz="3700"/>
          </a:p>
        </p:txBody>
      </p:sp>
      <p:sp>
        <p:nvSpPr>
          <p:cNvPr id="429" name="Google Shape;429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596575" y="926350"/>
            <a:ext cx="46857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3"/>
              </a:rPr>
              <a:t>1 - Introduction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4"/>
              </a:rPr>
              <a:t>2 - Les noms de domaine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5"/>
              </a:rPr>
              <a:t>3 - Le protocole DNS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6"/>
              </a:rPr>
              <a:t>4 - Les enregistrements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7"/>
              </a:rPr>
              <a:t>5 - Enregistrer un nom de domaine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8"/>
              </a:rPr>
              <a:t>6 - Outils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5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registre de nom de domaine désigne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base des informations sur un domaine (</a:t>
            </a:r>
            <a:r>
              <a:rPr i="1" lang="fr" sz="1800"/>
              <a:t>domain name registry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l'organisme en charge de sa gestion (</a:t>
            </a:r>
            <a:r>
              <a:rPr i="1" lang="fr" sz="1800"/>
              <a:t>registry operator</a:t>
            </a:r>
            <a:r>
              <a:rPr lang="fr" sz="1800"/>
              <a:t>) par</a:t>
            </a:r>
            <a:r>
              <a:rPr lang="fr" sz="1800"/>
              <a:t>fois aussi appelé un NIC (</a:t>
            </a:r>
            <a:r>
              <a:rPr i="1" lang="fr" sz="1800"/>
              <a:t>Network Information Center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L'IANA gère la racine et délègue la gestion des sous domaines (par exemple les TLD) à d'autres organismes : registre pour ce domaine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Par exemple : l'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AFNIC</a:t>
            </a:r>
            <a:r>
              <a:rPr lang="fr" sz="1800"/>
              <a:t> est le registre de .fr. (mais aussi .pm. .re. .tf. .wf. et .yt.)</a:t>
            </a:r>
            <a:endParaRPr sz="1800"/>
          </a:p>
        </p:txBody>
      </p:sp>
      <p:sp>
        <p:nvSpPr>
          <p:cNvPr id="435" name="Google Shape;435;p5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tout ça est géré ?</a:t>
            </a:r>
            <a:endParaRPr/>
          </a:p>
        </p:txBody>
      </p:sp>
      <p:sp>
        <p:nvSpPr>
          <p:cNvPr id="436" name="Google Shape;436;p5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Enregistrer un nom de domaine</a:t>
            </a:r>
            <a:endParaRPr/>
          </a:p>
        </p:txBody>
      </p:sp>
      <p:sp>
        <p:nvSpPr>
          <p:cNvPr id="437" name="Google Shape;437;p5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Registre de noms de domaine</a:t>
            </a:r>
            <a:endParaRPr sz="3700"/>
          </a:p>
        </p:txBody>
      </p:sp>
      <p:sp>
        <p:nvSpPr>
          <p:cNvPr id="438" name="Google Shape;438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6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bureau d'enregistrement est chargé par un registre de la relation avec les clients voulant réserver un nom de domaine.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Parfois, le bureau d'enregistrement peut aussi héberger votre zone DNS sur ses serveurs (Hébergeur DNS).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Sinon, il doit indiquer l'adresse de vos serveurs (NS) pour le domaine que vous réserver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 : OVH, Gandi… (383 accrédités par l'AFNIC)</a:t>
            </a:r>
            <a:endParaRPr sz="1800"/>
          </a:p>
        </p:txBody>
      </p:sp>
      <p:sp>
        <p:nvSpPr>
          <p:cNvPr id="444" name="Google Shape;444;p5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À qui m'adresser</a:t>
            </a:r>
            <a:endParaRPr/>
          </a:p>
        </p:txBody>
      </p:sp>
      <p:sp>
        <p:nvSpPr>
          <p:cNvPr id="445" name="Google Shape;445;p5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Enregistrer un nom de domaine</a:t>
            </a:r>
            <a:endParaRPr/>
          </a:p>
        </p:txBody>
      </p:sp>
      <p:sp>
        <p:nvSpPr>
          <p:cNvPr id="446" name="Google Shape;446;p5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Bureau d'enregistrement</a:t>
            </a:r>
            <a:endParaRPr sz="3700"/>
          </a:p>
        </p:txBody>
      </p:sp>
      <p:sp>
        <p:nvSpPr>
          <p:cNvPr id="447" name="Google Shape;447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7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Outils</a:t>
            </a:r>
            <a:endParaRPr/>
          </a:p>
        </p:txBody>
      </p:sp>
      <p:sp>
        <p:nvSpPr>
          <p:cNvPr id="453" name="Google Shape;453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54" name="Google Shape;454;p57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8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dig</a:t>
            </a:r>
            <a:r>
              <a:rPr lang="fr" sz="1800"/>
              <a:t> (</a:t>
            </a:r>
            <a:r>
              <a:rPr i="1" lang="fr" sz="1800"/>
              <a:t>Domain Information Groper</a:t>
            </a:r>
            <a:r>
              <a:rPr lang="fr" sz="1800"/>
              <a:t>) est une commande Unix pour interroger des serveurs DNS qui fait partie de la suite BIND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dig</a:t>
            </a:r>
            <a:r>
              <a:rPr lang="fr" sz="1800"/>
              <a:t> est en général préféré à </a:t>
            </a:r>
            <a:r>
              <a:rPr b="1" lang="fr" sz="1800"/>
              <a:t>nslookup</a:t>
            </a:r>
            <a:r>
              <a:rPr lang="fr" sz="1800"/>
              <a:t> ou </a:t>
            </a:r>
            <a:r>
              <a:rPr b="1" lang="fr" sz="1800"/>
              <a:t>host</a:t>
            </a:r>
            <a:r>
              <a:rPr lang="fr" sz="1800"/>
              <a:t> car offrant plus de fonctionnalité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Sur Windows seul </a:t>
            </a:r>
            <a:r>
              <a:rPr b="1" lang="fr" sz="1800"/>
              <a:t>nslookup</a:t>
            </a:r>
            <a:r>
              <a:rPr lang="fr" sz="1800"/>
              <a:t> est disponible par défaut</a:t>
            </a:r>
            <a:endParaRPr sz="1800"/>
          </a:p>
        </p:txBody>
      </p:sp>
      <p:sp>
        <p:nvSpPr>
          <p:cNvPr id="460" name="Google Shape;460;p5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Interroger DNS</a:t>
            </a:r>
            <a:endParaRPr/>
          </a:p>
        </p:txBody>
      </p:sp>
      <p:sp>
        <p:nvSpPr>
          <p:cNvPr id="461" name="Google Shape;461;p5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Outils</a:t>
            </a:r>
            <a:endParaRPr/>
          </a:p>
        </p:txBody>
      </p:sp>
      <p:sp>
        <p:nvSpPr>
          <p:cNvPr id="462" name="Google Shape;462;p5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dig</a:t>
            </a:r>
            <a:endParaRPr sz="3700"/>
          </a:p>
        </p:txBody>
      </p:sp>
      <p:sp>
        <p:nvSpPr>
          <p:cNvPr id="463" name="Google Shape;463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9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9" name="Google Shape;469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70" name="Google Shape;470;p59"/>
          <p:cNvSpPr txBox="1"/>
          <p:nvPr/>
        </p:nvSpPr>
        <p:spPr>
          <a:xfrm>
            <a:off x="610800" y="926350"/>
            <a:ext cx="7983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Fonctionnement général de DNS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Nom de domaine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Serveur faisant autorité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Résolveur DNS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Resource Records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pouvoir communiquer sur un réseau (IP), il est nécessaire de connaître l'adresse IP du destinataire d'un message.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adresses IP sont des séquences binaires (32 ou 128 bits).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Elles disposent d'une notation standard les rendant plus facile à manipuler…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… Néanmoins, il reste difficile de les manipuler au quotidien et surtout de s'en souvenir.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revanche, il est aisé de retenir des noms textuels</a:t>
            </a:r>
            <a:endParaRPr sz="1800"/>
          </a:p>
        </p:txBody>
      </p:sp>
      <p:sp>
        <p:nvSpPr>
          <p:cNvPr id="166" name="Google Shape;166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problème</a:t>
            </a:r>
            <a:endParaRPr/>
          </a:p>
        </p:txBody>
      </p:sp>
      <p:sp>
        <p:nvSpPr>
          <p:cNvPr id="167" name="Google Shape;167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68" name="Google Shape;168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Humain vs ordinateur</a:t>
            </a:r>
            <a:endParaRPr sz="3700"/>
          </a:p>
        </p:txBody>
      </p:sp>
      <p:sp>
        <p:nvSpPr>
          <p:cNvPr id="169" name="Google Shape;16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pouvoir utiliser des noms à la place des adresses </a:t>
            </a:r>
            <a:endParaRPr sz="18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système de correspondances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 système doit pouvoir faire correspondre à des noms d'hôtes (</a:t>
            </a:r>
            <a:r>
              <a:rPr i="1" lang="fr" sz="1800"/>
              <a:t>hostname</a:t>
            </a:r>
            <a:r>
              <a:rPr lang="fr" sz="1800"/>
              <a:t>) leur adresse IP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 système est apparu très tôt dans l'histoire d'Internet et était historiquement géré à la main !</a:t>
            </a:r>
            <a:endParaRPr sz="1800"/>
          </a:p>
        </p:txBody>
      </p:sp>
      <p:sp>
        <p:nvSpPr>
          <p:cNvPr id="175" name="Google Shape;175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Nommer les machines</a:t>
            </a:r>
            <a:endParaRPr/>
          </a:p>
        </p:txBody>
      </p:sp>
      <p:sp>
        <p:nvSpPr>
          <p:cNvPr id="176" name="Google Shape;176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77" name="Google Shape;177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Un système de correspondances</a:t>
            </a:r>
            <a:endParaRPr sz="3700"/>
          </a:p>
        </p:txBody>
      </p:sp>
      <p:sp>
        <p:nvSpPr>
          <p:cNvPr id="178" name="Google Shape;178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Dès les </a:t>
            </a:r>
            <a:r>
              <a:rPr lang="fr" sz="1800"/>
              <a:t>débuts</a:t>
            </a:r>
            <a:r>
              <a:rPr lang="fr" sz="1800"/>
              <a:t> du réseau qui deviendra internet, un fichier texte contenant des adresses IP et les noms de machine correspondants est apparu.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est standardisé par la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608</a:t>
            </a:r>
            <a:r>
              <a:rPr lang="fr" sz="1800"/>
              <a:t> de 1974.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 fichier était maintenu par le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NIC</a:t>
            </a:r>
            <a:r>
              <a:rPr lang="fr" sz="1800"/>
              <a:t> (</a:t>
            </a:r>
            <a:r>
              <a:rPr i="1" lang="fr" sz="1800"/>
              <a:t>Network Information Center</a:t>
            </a:r>
            <a:r>
              <a:rPr lang="fr" sz="1800"/>
              <a:t>) et copié sur chaque machine via transfert de fichier (FTP).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L'augmentation rapide du nombre d'hôtes sur ce qui allait devenir Internet a rendu cette gestion obsolète</a:t>
            </a:r>
            <a:endParaRPr sz="1800"/>
          </a:p>
        </p:txBody>
      </p:sp>
      <p:sp>
        <p:nvSpPr>
          <p:cNvPr id="184" name="Google Shape;184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fichier des noms</a:t>
            </a:r>
            <a:endParaRPr/>
          </a:p>
        </p:txBody>
      </p:sp>
      <p:sp>
        <p:nvSpPr>
          <p:cNvPr id="185" name="Google Shape;185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86" name="Google Shape;186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HOSTS.TXT</a:t>
            </a:r>
            <a:endParaRPr sz="3700"/>
          </a:p>
        </p:txBody>
      </p:sp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idx="4" type="body"/>
          </p:nvPr>
        </p:nvSpPr>
        <p:spPr>
          <a:xfrm>
            <a:off x="462200" y="2523550"/>
            <a:ext cx="8307900" cy="245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système des noms de domaine (</a:t>
            </a:r>
            <a:r>
              <a:rPr i="1" lang="fr" sz="1800"/>
              <a:t>Domain Name System</a:t>
            </a:r>
            <a:r>
              <a:rPr lang="fr" sz="1800"/>
              <a:t> - DNS) a vu le jour au NIC pour permettre de répondre à cet enjeu majeur.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a été standardisé dans les RFC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882</a:t>
            </a:r>
            <a:r>
              <a:rPr lang="fr" sz="1800"/>
              <a:t> et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883</a:t>
            </a:r>
            <a:r>
              <a:rPr lang="fr" sz="1800"/>
              <a:t> en 1983 par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Paul V. Mockapetris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Aujourd'hui, il s'appuie sur les RFC </a:t>
            </a:r>
            <a:r>
              <a:rPr lang="fr" sz="1800" u="sng">
                <a:solidFill>
                  <a:schemeClr val="hlink"/>
                </a:solidFill>
                <a:hlinkClick r:id="rId6"/>
              </a:rPr>
              <a:t>1034</a:t>
            </a:r>
            <a:r>
              <a:rPr lang="fr" sz="1800"/>
              <a:t> et </a:t>
            </a:r>
            <a:r>
              <a:rPr lang="fr" sz="1800" u="sng">
                <a:solidFill>
                  <a:schemeClr val="hlink"/>
                </a:solidFill>
                <a:hlinkClick r:id="rId7"/>
              </a:rPr>
              <a:t>1035</a:t>
            </a:r>
            <a:r>
              <a:rPr lang="fr" sz="1800"/>
              <a:t>, toujours valables à ce jour, mais complétées de nombreuses autres</a:t>
            </a:r>
            <a:endParaRPr sz="1800"/>
          </a:p>
        </p:txBody>
      </p:sp>
      <p:sp>
        <p:nvSpPr>
          <p:cNvPr id="193" name="Google Shape;193;p3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système de noms de domaine</a:t>
            </a:r>
            <a:endParaRPr/>
          </a:p>
        </p:txBody>
      </p:sp>
      <p:sp>
        <p:nvSpPr>
          <p:cNvPr id="194" name="Google Shape;194;p3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95" name="Google Shape;195;p3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DNS</a:t>
            </a:r>
            <a:endParaRPr sz="3700"/>
          </a:p>
        </p:txBody>
      </p:sp>
      <p:sp>
        <p:nvSpPr>
          <p:cNvPr id="196" name="Google Shape;19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75550" y="879075"/>
            <a:ext cx="2194560" cy="1644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DNS est :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une base de données répartie et décentralisée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=&gt; robustesse et passage à l'échelle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une technologie d'infrastructure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=&gt; invisible pour l'utilisateur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ensemble de noms de domaine auxquels sont associées des données</a:t>
            </a:r>
            <a:endParaRPr sz="1800"/>
          </a:p>
        </p:txBody>
      </p:sp>
      <p:sp>
        <p:nvSpPr>
          <p:cNvPr id="203" name="Google Shape;203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C'est quoi DNS ?</a:t>
            </a:r>
            <a:endParaRPr/>
          </a:p>
        </p:txBody>
      </p:sp>
      <p:sp>
        <p:nvSpPr>
          <p:cNvPr id="204" name="Google Shape;204;p3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Idée générale</a:t>
            </a:r>
            <a:endParaRPr sz="3700"/>
          </a:p>
        </p:txBody>
      </p: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6" name="Google Shape;206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