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Raleway"/>
      <p:regular r:id="rId43"/>
      <p:bold r:id="rId44"/>
      <p:italic r:id="rId45"/>
      <p:boldItalic r:id="rId46"/>
    </p:embeddedFont>
    <p:embeddedFont>
      <p:font typeface="Roboto"/>
      <p:regular r:id="rId47"/>
      <p:bold r:id="rId48"/>
      <p:italic r:id="rId49"/>
      <p:boldItalic r:id="rId50"/>
    </p:embeddedFont>
    <p:embeddedFont>
      <p:font typeface="Varela Round"/>
      <p:regular r:id="rId51"/>
    </p:embeddedFont>
    <p:embeddedFont>
      <p:font typeface="Raleway Ligh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VarelaRound-regular.fntdata"/><Relationship Id="rId50" Type="http://schemas.openxmlformats.org/officeDocument/2006/relationships/font" Target="fonts/Roboto-boldItalic.fntdata"/><Relationship Id="rId53" Type="http://schemas.openxmlformats.org/officeDocument/2006/relationships/font" Target="fonts/RalewayLight-bold.fntdata"/><Relationship Id="rId52" Type="http://schemas.openxmlformats.org/officeDocument/2006/relationships/font" Target="fonts/RalewayLight-regular.fntdata"/><Relationship Id="rId11" Type="http://schemas.openxmlformats.org/officeDocument/2006/relationships/slide" Target="slides/slide7.xml"/><Relationship Id="rId55" Type="http://schemas.openxmlformats.org/officeDocument/2006/relationships/font" Target="fonts/RalewayLight-boldItalic.fntdata"/><Relationship Id="rId10" Type="http://schemas.openxmlformats.org/officeDocument/2006/relationships/slide" Target="slides/slide6.xml"/><Relationship Id="rId54" Type="http://schemas.openxmlformats.org/officeDocument/2006/relationships/font" Target="fonts/RalewayLight-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ecc5f316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ecc5f316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20842b9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20842b9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820842b9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820842b9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Rappel : ici on ne déroule pas tout, chaque dépendance peut avoir elle aussi des dépendances</a:t>
            </a:r>
            <a:endParaRPr/>
          </a:p>
          <a:p>
            <a:pPr indent="0" lvl="0" marL="0" rtl="0" algn="l">
              <a:spcBef>
                <a:spcPts val="0"/>
              </a:spcBef>
              <a:spcAft>
                <a:spcPts val="0"/>
              </a:spcAft>
              <a:buNone/>
            </a:pPr>
            <a:r>
              <a:rPr lang="fr"/>
              <a:t>Parted est un outil relativement simple et le nombre de dépendance d'une application pour être considérable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20842b9a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20842b9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328414b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0328414b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3a71177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3a71177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18fbc20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18fbc20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réseaux sont les outils permettant la communication, de base. Les volumes servent principalement au stockage et à la pérennisation des données, dans certains cas ~ communication, mais ce n'est pas leur but principal.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41d1ad1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41d1ad1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00df417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00df417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041d1ad1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041d1ad1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b5f3fa75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b5f3fa75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0df41775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0df4177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820842b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820842b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04f664d3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04f664d3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50">
                <a:solidFill>
                  <a:schemeClr val="dk1"/>
                </a:solidFill>
                <a:highlight>
                  <a:srgbClr val="FFFFFF"/>
                </a:highlight>
                <a:latin typeface="Roboto"/>
                <a:ea typeface="Roboto"/>
                <a:cs typeface="Roboto"/>
                <a:sym typeface="Roboto"/>
              </a:rPr>
              <a:t>Un bon schéma d'un déploiement du app avec serveur (genre PHP) + BDD (SQL) aurait toute sa place ici, ça permettrait de bien insister sur les différentes briques Docker et leur organisation (j'ai des exemples sur la présentation que je t'ai envoyée en MP)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ab4ba0326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ab4ba0326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ab4ba0326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ab4ba0326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04f664d3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04f664d3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050">
                <a:solidFill>
                  <a:schemeClr val="dk1"/>
                </a:solidFill>
                <a:highlight>
                  <a:srgbClr val="FFFFFF"/>
                </a:highlight>
                <a:latin typeface="Roboto"/>
                <a:ea typeface="Roboto"/>
                <a:cs typeface="Roboto"/>
                <a:sym typeface="Roboto"/>
              </a:rPr>
              <a:t>Attention, Docker compose et swarm sont eux aussi des orchestrateurs, puisqu'ils permettent de déclarer les containers à exécuter ainsi que leurs interconnexion.</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fr" sz="1050">
                <a:solidFill>
                  <a:schemeClr val="dk1"/>
                </a:solidFill>
                <a:highlight>
                  <a:srgbClr val="FFFFFF"/>
                </a:highlight>
                <a:latin typeface="Roboto"/>
                <a:ea typeface="Roboto"/>
                <a:cs typeface="Roboto"/>
                <a:sym typeface="Roboto"/>
              </a:rPr>
              <a:t>Cependant, Kubernetes va effectivement plus loin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489d000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489d000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0489d0007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0489d0007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0489d0007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0489d0007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0489d0007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0489d0007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ac9017c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ac9017c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0489d0007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0489d0007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0489d0007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0489d0007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0489d0007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0489d0007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0489d0007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0489d0007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0489d0007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0489d0007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04f664d3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04f664d3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04f664d3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04f664d3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0489d0007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0489d0007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a:t>
            </a:r>
            <a:r>
              <a:rPr lang="fr" sz="1050">
                <a:solidFill>
                  <a:schemeClr val="dk1"/>
                </a:solidFill>
                <a:highlight>
                  <a:srgbClr val="FFFFFF"/>
                </a:highlight>
                <a:latin typeface="Roboto"/>
                <a:ea typeface="Roboto"/>
                <a:cs typeface="Roboto"/>
                <a:sym typeface="Roboto"/>
              </a:rPr>
              <a:t>ube est vraiment un niveau au dessus en terme de complexité, mais a le vent en poupe sur le marché. Il faut vraiment insister sur la maîtrise de Docker et Docker-compose avant de se lancer là dessus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8b3a58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8b3a58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59eda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59eda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d88eb238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d88eb238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20842b9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20842b9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489d000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489d000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Insister sur la réservation des ressources matérielles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489d000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489d000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À préciser sur ce schéma :</a:t>
            </a:r>
            <a:endParaRPr/>
          </a:p>
          <a:p>
            <a:pPr indent="-317500" lvl="0" marL="457200" rtl="0" algn="l">
              <a:spcBef>
                <a:spcPts val="0"/>
              </a:spcBef>
              <a:spcAft>
                <a:spcPts val="0"/>
              </a:spcAft>
              <a:buSzPts val="1400"/>
              <a:buChar char="-"/>
            </a:pPr>
            <a:r>
              <a:rPr lang="fr"/>
              <a:t>Premier point : un seul OS au lieu de un par VM (voir un en plus pour héberger l'hyperviseur type 2) et un OS c'est un gros morceau</a:t>
            </a:r>
            <a:endParaRPr/>
          </a:p>
          <a:p>
            <a:pPr indent="-317500" lvl="0" marL="457200" rtl="0" algn="l">
              <a:spcBef>
                <a:spcPts val="0"/>
              </a:spcBef>
              <a:spcAft>
                <a:spcPts val="0"/>
              </a:spcAft>
              <a:buSzPts val="1400"/>
              <a:buChar char="-"/>
            </a:pPr>
            <a:r>
              <a:rPr lang="fr"/>
              <a:t>Second point : l'ensemble de binaires et de bibliothèques déployés dans un conteneur est considérablement réduit par rapport à celui qui est déployé dans le cas d'un OS classique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sz="1050">
                <a:solidFill>
                  <a:schemeClr val="dk1"/>
                </a:solidFill>
                <a:highlight>
                  <a:srgbClr val="FFFFFF"/>
                </a:highlight>
                <a:latin typeface="Roboto"/>
                <a:ea typeface="Roboto"/>
                <a:cs typeface="Roboto"/>
                <a:sym typeface="Roboto"/>
              </a:rPr>
              <a:t>Bien insister du coup sur la mutualisation potentielle des OS des containers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3878d60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3878d6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7" name="Shape 7"/>
        <p:cNvGrpSpPr/>
        <p:nvPr/>
      </p:nvGrpSpPr>
      <p:grpSpPr>
        <a:xfrm>
          <a:off x="0" y="0"/>
          <a:ext cx="0" cy="0"/>
          <a:chOff x="0" y="0"/>
          <a:chExt cx="0" cy="0"/>
        </a:xfrm>
      </p:grpSpPr>
      <p:pic>
        <p:nvPicPr>
          <p:cNvPr id="8" name="Google Shape;8;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9" name="Google Shape;9;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 name="Google Shape;10;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1" name="Google Shape;11;p2"/>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57" name="Shape 57"/>
        <p:cNvGrpSpPr/>
        <p:nvPr/>
      </p:nvGrpSpPr>
      <p:grpSpPr>
        <a:xfrm>
          <a:off x="0" y="0"/>
          <a:ext cx="0" cy="0"/>
          <a:chOff x="0" y="0"/>
          <a:chExt cx="0" cy="0"/>
        </a:xfrm>
      </p:grpSpPr>
      <p:pic>
        <p:nvPicPr>
          <p:cNvPr id="58" name="Google Shape;58;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59" name="Google Shape;59;p11"/>
          <p:cNvPicPr preferRelativeResize="0"/>
          <p:nvPr/>
        </p:nvPicPr>
        <p:blipFill>
          <a:blip r:embed="rId3">
            <a:alphaModFix/>
          </a:blip>
          <a:stretch>
            <a:fillRect/>
          </a:stretch>
        </p:blipFill>
        <p:spPr>
          <a:xfrm>
            <a:off x="2772000" y="0"/>
            <a:ext cx="6371999" cy="5169599"/>
          </a:xfrm>
          <a:prstGeom prst="rect">
            <a:avLst/>
          </a:prstGeom>
          <a:noFill/>
          <a:ln>
            <a:noFill/>
          </a:ln>
        </p:spPr>
      </p:pic>
      <p:sp>
        <p:nvSpPr>
          <p:cNvPr id="60" name="Google Shape;60;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61" name="Shape 61"/>
        <p:cNvGrpSpPr/>
        <p:nvPr/>
      </p:nvGrpSpPr>
      <p:grpSpPr>
        <a:xfrm>
          <a:off x="0" y="0"/>
          <a:ext cx="0" cy="0"/>
          <a:chOff x="0" y="0"/>
          <a:chExt cx="0" cy="0"/>
        </a:xfrm>
      </p:grpSpPr>
      <p:pic>
        <p:nvPicPr>
          <p:cNvPr id="62" name="Google Shape;62;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
        <p:nvSpPr>
          <p:cNvPr id="63" name="Google Shape;6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4" name="Shape 64"/>
        <p:cNvGrpSpPr/>
        <p:nvPr/>
      </p:nvGrpSpPr>
      <p:grpSpPr>
        <a:xfrm>
          <a:off x="0" y="0"/>
          <a:ext cx="0" cy="0"/>
          <a:chOff x="0" y="0"/>
          <a:chExt cx="0" cy="0"/>
        </a:xfrm>
      </p:grpSpPr>
      <p:sp>
        <p:nvSpPr>
          <p:cNvPr id="65" name="Google Shape;65;p1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6" name="Google Shape;66;p1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67" name="Google Shape;67;p1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8" name="Google Shape;68;p1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14"/>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2" name="Google Shape;72;p1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73" name="Shape 73"/>
        <p:cNvGrpSpPr/>
        <p:nvPr/>
      </p:nvGrpSpPr>
      <p:grpSpPr>
        <a:xfrm>
          <a:off x="0" y="0"/>
          <a:ext cx="0" cy="0"/>
          <a:chOff x="0" y="0"/>
          <a:chExt cx="0" cy="0"/>
        </a:xfrm>
      </p:grpSpPr>
      <p:sp>
        <p:nvSpPr>
          <p:cNvPr id="74" name="Google Shape;74;p1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5" name="Shape 75"/>
        <p:cNvGrpSpPr/>
        <p:nvPr/>
      </p:nvGrpSpPr>
      <p:grpSpPr>
        <a:xfrm>
          <a:off x="0" y="0"/>
          <a:ext cx="0" cy="0"/>
          <a:chOff x="0" y="0"/>
          <a:chExt cx="0" cy="0"/>
        </a:xfrm>
      </p:grpSpPr>
      <p:sp>
        <p:nvSpPr>
          <p:cNvPr id="76" name="Google Shape;76;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8" name="Google Shape;78;p16"/>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79" name="Google Shape;79;p16"/>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 name="Google Shape;80;p16"/>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1">
  <p:cSld name="TITLE_3">
    <p:spTree>
      <p:nvGrpSpPr>
        <p:cNvPr id="81" name="Shape 81"/>
        <p:cNvGrpSpPr/>
        <p:nvPr/>
      </p:nvGrpSpPr>
      <p:grpSpPr>
        <a:xfrm>
          <a:off x="0" y="0"/>
          <a:ext cx="0" cy="0"/>
          <a:chOff x="0" y="0"/>
          <a:chExt cx="0" cy="0"/>
        </a:xfrm>
      </p:grpSpPr>
      <p:sp>
        <p:nvSpPr>
          <p:cNvPr id="82" name="Google Shape;82;p17"/>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3" name="Google Shape;83;p17"/>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84" name="Google Shape;84;p17"/>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5" name="Google Shape;85;p17"/>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 name="Google Shape;86;p17"/>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ONE_COLUMN_TEXT_1_1">
    <p:spTree>
      <p:nvGrpSpPr>
        <p:cNvPr id="87" name="Shape 87"/>
        <p:cNvGrpSpPr/>
        <p:nvPr/>
      </p:nvGrpSpPr>
      <p:grpSpPr>
        <a:xfrm>
          <a:off x="0" y="0"/>
          <a:ext cx="0" cy="0"/>
          <a:chOff x="0" y="0"/>
          <a:chExt cx="0" cy="0"/>
        </a:xfrm>
      </p:grpSpPr>
      <p:pic>
        <p:nvPicPr>
          <p:cNvPr descr="Wild Code School" id="88" name="Google Shape;88;p18"/>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89" name="Google Shape;89;p18"/>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0" name="Google Shape;90;p18"/>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91" name="Google Shape;91;p18"/>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1">
  <p:cSld name="ONE_COLUMN_TEXT_2">
    <p:spTree>
      <p:nvGrpSpPr>
        <p:cNvPr id="92" name="Shape 92"/>
        <p:cNvGrpSpPr/>
        <p:nvPr/>
      </p:nvGrpSpPr>
      <p:grpSpPr>
        <a:xfrm>
          <a:off x="0" y="0"/>
          <a:ext cx="0" cy="0"/>
          <a:chOff x="0" y="0"/>
          <a:chExt cx="0" cy="0"/>
        </a:xfrm>
      </p:grpSpPr>
      <p:sp>
        <p:nvSpPr>
          <p:cNvPr id="93" name="Google Shape;93;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5" name="Google Shape;95;p19"/>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96" name="Google Shape;96;p19"/>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 name="Google Shape;97;p19"/>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2">
  <p:cSld name="TITLE_4">
    <p:spTree>
      <p:nvGrpSpPr>
        <p:cNvPr id="98" name="Shape 98"/>
        <p:cNvGrpSpPr/>
        <p:nvPr/>
      </p:nvGrpSpPr>
      <p:grpSpPr>
        <a:xfrm>
          <a:off x="0" y="0"/>
          <a:ext cx="0" cy="0"/>
          <a:chOff x="0" y="0"/>
          <a:chExt cx="0" cy="0"/>
        </a:xfrm>
      </p:grpSpPr>
      <p:sp>
        <p:nvSpPr>
          <p:cNvPr id="99" name="Google Shape;99;p20"/>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00" name="Google Shape;100;p20"/>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01" name="Google Shape;101;p20"/>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2" name="Google Shape;102;p20"/>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20"/>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4" name="Google Shape;14;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5" name="Google Shape;15;p3"/>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6" name="Google Shape;1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2">
  <p:cSld name="ONE_COLUMN_TEXT_3">
    <p:spTree>
      <p:nvGrpSpPr>
        <p:cNvPr id="104" name="Shape 104"/>
        <p:cNvGrpSpPr/>
        <p:nvPr/>
      </p:nvGrpSpPr>
      <p:grpSpPr>
        <a:xfrm>
          <a:off x="0" y="0"/>
          <a:ext cx="0" cy="0"/>
          <a:chOff x="0" y="0"/>
          <a:chExt cx="0" cy="0"/>
        </a:xfrm>
      </p:grpSpPr>
      <p:sp>
        <p:nvSpPr>
          <p:cNvPr id="105" name="Google Shape;105;p2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07" name="Google Shape;107;p21"/>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08" name="Google Shape;108;p21"/>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9" name="Google Shape;109;p21"/>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3">
  <p:cSld name="ONE_COLUMN_TEXT_4">
    <p:spTree>
      <p:nvGrpSpPr>
        <p:cNvPr id="110" name="Shape 110"/>
        <p:cNvGrpSpPr/>
        <p:nvPr/>
      </p:nvGrpSpPr>
      <p:grpSpPr>
        <a:xfrm>
          <a:off x="0" y="0"/>
          <a:ext cx="0" cy="0"/>
          <a:chOff x="0" y="0"/>
          <a:chExt cx="0" cy="0"/>
        </a:xfrm>
      </p:grpSpPr>
      <p:sp>
        <p:nvSpPr>
          <p:cNvPr id="111" name="Google Shape;111;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13" name="Google Shape;113;p22"/>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14" name="Google Shape;114;p22"/>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5" name="Google Shape;115;p22"/>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3">
  <p:cSld name="TITLE_5">
    <p:spTree>
      <p:nvGrpSpPr>
        <p:cNvPr id="116" name="Shape 116"/>
        <p:cNvGrpSpPr/>
        <p:nvPr/>
      </p:nvGrpSpPr>
      <p:grpSpPr>
        <a:xfrm>
          <a:off x="0" y="0"/>
          <a:ext cx="0" cy="0"/>
          <a:chOff x="0" y="0"/>
          <a:chExt cx="0" cy="0"/>
        </a:xfrm>
      </p:grpSpPr>
      <p:sp>
        <p:nvSpPr>
          <p:cNvPr id="117" name="Google Shape;117;p2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8" name="Google Shape;118;p2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19" name="Google Shape;119;p2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20" name="Google Shape;120;p2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1" name="Google Shape;121;p2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4">
  <p:cSld name="ONE_COLUMN_TEXT_5">
    <p:spTree>
      <p:nvGrpSpPr>
        <p:cNvPr id="122" name="Shape 122"/>
        <p:cNvGrpSpPr/>
        <p:nvPr/>
      </p:nvGrpSpPr>
      <p:grpSpPr>
        <a:xfrm>
          <a:off x="0" y="0"/>
          <a:ext cx="0" cy="0"/>
          <a:chOff x="0" y="0"/>
          <a:chExt cx="0" cy="0"/>
        </a:xfrm>
      </p:grpSpPr>
      <p:sp>
        <p:nvSpPr>
          <p:cNvPr id="123" name="Google Shape;123;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5" name="Google Shape;125;p2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6" name="Google Shape;126;p24"/>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7" name="Google Shape;127;p24"/>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1">
  <p:cSld name="ONE_COLUMN_TEXT_1_2">
    <p:spTree>
      <p:nvGrpSpPr>
        <p:cNvPr id="128" name="Shape 128"/>
        <p:cNvGrpSpPr/>
        <p:nvPr/>
      </p:nvGrpSpPr>
      <p:grpSpPr>
        <a:xfrm>
          <a:off x="0" y="0"/>
          <a:ext cx="0" cy="0"/>
          <a:chOff x="0" y="0"/>
          <a:chExt cx="0" cy="0"/>
        </a:xfrm>
      </p:grpSpPr>
      <p:pic>
        <p:nvPicPr>
          <p:cNvPr descr="Wild Code School" id="129" name="Google Shape;129;p25"/>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130" name="Google Shape;130;p25"/>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31" name="Google Shape;131;p2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32" name="Google Shape;132;p25"/>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19" name="Google Shape;19;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20" name="Google Shape;20;p4"/>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21" name="Google Shape;2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2799150" y="1973574"/>
            <a:ext cx="3545702" cy="1196351"/>
          </a:xfrm>
          <a:prstGeom prst="rect">
            <a:avLst/>
          </a:prstGeom>
          <a:noFill/>
          <a:ln>
            <a:noFill/>
          </a:ln>
        </p:spPr>
      </p:pic>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7" name="Google Shape;27;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8" name="Google Shape;28;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29" name="Google Shape;29;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30" name="Google Shape;30;p6"/>
          <p:cNvPicPr preferRelativeResize="0"/>
          <p:nvPr/>
        </p:nvPicPr>
        <p:blipFill>
          <a:blip r:embed="rId3">
            <a:alphaModFix/>
          </a:blip>
          <a:stretch>
            <a:fillRect/>
          </a:stretch>
        </p:blipFill>
        <p:spPr>
          <a:xfrm>
            <a:off x="1680025" y="777875"/>
            <a:ext cx="3414675" cy="2637825"/>
          </a:xfrm>
          <a:prstGeom prst="rect">
            <a:avLst/>
          </a:prstGeom>
          <a:noFill/>
          <a:ln>
            <a:noFill/>
          </a:ln>
        </p:spPr>
      </p:pic>
      <p:sp>
        <p:nvSpPr>
          <p:cNvPr id="31" name="Google Shape;3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Raleway"/>
                <a:ea typeface="Raleway"/>
                <a:cs typeface="Raleway"/>
                <a:sym typeface="Raleway"/>
              </a:defRPr>
            </a:lvl1pPr>
            <a:lvl2pPr lvl="1">
              <a:buNone/>
              <a:defRPr>
                <a:solidFill>
                  <a:srgbClr val="FFFFFF"/>
                </a:solidFill>
                <a:latin typeface="Raleway"/>
                <a:ea typeface="Raleway"/>
                <a:cs typeface="Raleway"/>
                <a:sym typeface="Raleway"/>
              </a:defRPr>
            </a:lvl2pPr>
            <a:lvl3pPr lvl="2">
              <a:buNone/>
              <a:defRPr>
                <a:solidFill>
                  <a:srgbClr val="FFFFFF"/>
                </a:solidFill>
                <a:latin typeface="Raleway"/>
                <a:ea typeface="Raleway"/>
                <a:cs typeface="Raleway"/>
                <a:sym typeface="Raleway"/>
              </a:defRPr>
            </a:lvl3pPr>
            <a:lvl4pPr lvl="3">
              <a:buNone/>
              <a:defRPr>
                <a:solidFill>
                  <a:srgbClr val="FFFFFF"/>
                </a:solidFill>
                <a:latin typeface="Raleway"/>
                <a:ea typeface="Raleway"/>
                <a:cs typeface="Raleway"/>
                <a:sym typeface="Raleway"/>
              </a:defRPr>
            </a:lvl4pPr>
            <a:lvl5pPr lvl="4">
              <a:buNone/>
              <a:defRPr>
                <a:solidFill>
                  <a:srgbClr val="FFFFFF"/>
                </a:solidFill>
                <a:latin typeface="Raleway"/>
                <a:ea typeface="Raleway"/>
                <a:cs typeface="Raleway"/>
                <a:sym typeface="Raleway"/>
              </a:defRPr>
            </a:lvl5pPr>
            <a:lvl6pPr lvl="5">
              <a:buNone/>
              <a:defRPr>
                <a:solidFill>
                  <a:srgbClr val="FFFFFF"/>
                </a:solidFill>
                <a:latin typeface="Raleway"/>
                <a:ea typeface="Raleway"/>
                <a:cs typeface="Raleway"/>
                <a:sym typeface="Raleway"/>
              </a:defRPr>
            </a:lvl6pPr>
            <a:lvl7pPr lvl="6">
              <a:buNone/>
              <a:defRPr>
                <a:solidFill>
                  <a:srgbClr val="FFFFFF"/>
                </a:solidFill>
                <a:latin typeface="Raleway"/>
                <a:ea typeface="Raleway"/>
                <a:cs typeface="Raleway"/>
                <a:sym typeface="Raleway"/>
              </a:defRPr>
            </a:lvl7pPr>
            <a:lvl8pPr lvl="7">
              <a:buNone/>
              <a:defRPr>
                <a:solidFill>
                  <a:srgbClr val="FFFFFF"/>
                </a:solidFill>
                <a:latin typeface="Raleway"/>
                <a:ea typeface="Raleway"/>
                <a:cs typeface="Raleway"/>
                <a:sym typeface="Raleway"/>
              </a:defRPr>
            </a:lvl8pPr>
            <a:lvl9pPr lvl="8">
              <a:buNone/>
              <a:defRPr>
                <a:solidFill>
                  <a:srgbClr val="FFFFFF"/>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32" name="Shape 32"/>
        <p:cNvGrpSpPr/>
        <p:nvPr/>
      </p:nvGrpSpPr>
      <p:grpSpPr>
        <a:xfrm>
          <a:off x="0" y="0"/>
          <a:ext cx="0" cy="0"/>
          <a:chOff x="0" y="0"/>
          <a:chExt cx="0" cy="0"/>
        </a:xfrm>
      </p:grpSpPr>
      <p:sp>
        <p:nvSpPr>
          <p:cNvPr id="33" name="Google Shape;33;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5" name="Google Shape;35;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6" name="Google Shape;36;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7" name="Google Shape;37;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8" name="Google Shape;38;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 name="Google Shape;39;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0" name="Google Shape;4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41" name="Shape 41"/>
        <p:cNvGrpSpPr/>
        <p:nvPr/>
      </p:nvGrpSpPr>
      <p:grpSpPr>
        <a:xfrm>
          <a:off x="0" y="0"/>
          <a:ext cx="0" cy="0"/>
          <a:chOff x="0" y="0"/>
          <a:chExt cx="0" cy="0"/>
        </a:xfrm>
      </p:grpSpPr>
      <p:sp>
        <p:nvSpPr>
          <p:cNvPr id="42" name="Google Shape;42;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44" name="Google Shape;44;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45" name="Google Shape;45;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6" name="Google Shape;46;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7" name="Google Shape;47;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8" name="Google Shape;48;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49" name="Google Shape;49;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50" name="Shape 50"/>
        <p:cNvGrpSpPr/>
        <p:nvPr/>
      </p:nvGrpSpPr>
      <p:grpSpPr>
        <a:xfrm>
          <a:off x="0" y="0"/>
          <a:ext cx="0" cy="0"/>
          <a:chOff x="0" y="0"/>
          <a:chExt cx="0" cy="0"/>
        </a:xfrm>
      </p:grpSpPr>
      <p:pic>
        <p:nvPicPr>
          <p:cNvPr id="51" name="Google Shape;51;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52" name="Google Shape;52;p9"/>
          <p:cNvPicPr preferRelativeResize="0"/>
          <p:nvPr/>
        </p:nvPicPr>
        <p:blipFill>
          <a:blip r:embed="rId3">
            <a:alphaModFix/>
          </a:blip>
          <a:stretch>
            <a:fillRect/>
          </a:stretch>
        </p:blipFill>
        <p:spPr>
          <a:xfrm>
            <a:off x="2771637" y="1"/>
            <a:ext cx="6372362" cy="5171325"/>
          </a:xfrm>
          <a:prstGeom prst="rect">
            <a:avLst/>
          </a:prstGeom>
          <a:noFill/>
          <a:ln>
            <a:noFill/>
          </a:ln>
        </p:spPr>
      </p:pic>
      <p:sp>
        <p:nvSpPr>
          <p:cNvPr id="53" name="Google Shape;5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54" name="Shape 54"/>
        <p:cNvGrpSpPr/>
        <p:nvPr/>
      </p:nvGrpSpPr>
      <p:grpSpPr>
        <a:xfrm>
          <a:off x="0" y="0"/>
          <a:ext cx="0" cy="0"/>
          <a:chOff x="0" y="0"/>
          <a:chExt cx="0" cy="0"/>
        </a:xfrm>
      </p:grpSpPr>
      <p:pic>
        <p:nvPicPr>
          <p:cNvPr id="55" name="Google Shape;55;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6" name="Google Shape;5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packages.debian.org/bullseye/admin/parted" TargetMode="External"/><Relationship Id="rId4" Type="http://schemas.openxmlformats.org/officeDocument/2006/relationships/hyperlink" Target="https://packages.debian.org/bullseye/libparted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fr.wikipedia.org/wiki/Advanced_Packaging_Tool" TargetMode="External"/><Relationship Id="rId4" Type="http://schemas.openxmlformats.org/officeDocument/2006/relationships/hyperlink" Target="https://fr.wikipedia.org/wiki/Deb" TargetMode="External"/><Relationship Id="rId9" Type="http://schemas.openxmlformats.org/officeDocument/2006/relationships/hyperlink" Target="https://fr.wikipedia.org/wiki/Flatpak" TargetMode="External"/><Relationship Id="rId5" Type="http://schemas.openxmlformats.org/officeDocument/2006/relationships/hyperlink" Target="https://fr.wikipedia.org/wiki/Dandified_Yum" TargetMode="External"/><Relationship Id="rId6" Type="http://schemas.openxmlformats.org/officeDocument/2006/relationships/hyperlink" Target="https://fr.wikipedia.org/wiki/RPM_Package_Manager" TargetMode="External"/><Relationship Id="rId7" Type="http://schemas.openxmlformats.org/officeDocument/2006/relationships/hyperlink" Target="https://fr.wikipedia.org/wiki/Pacman_(Arch_Linux)" TargetMode="External"/><Relationship Id="rId8" Type="http://schemas.openxmlformats.org/officeDocument/2006/relationships/hyperlink" Target="https://fr.wikipedia.org/wiki/AppImage" TargetMode="External"/><Relationship Id="rId10" Type="http://schemas.openxmlformats.org/officeDocument/2006/relationships/hyperlink" Target="https://fr.wikipedia.org/wiki/Snap_(gestionnaire_de_paque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hub.docker.com/" TargetMode="External"/><Relationship Id="rId4" Type="http://schemas.openxmlformats.org/officeDocument/2006/relationships/hyperlink" Target="https://en.wikipedia.org/wiki/Docker,_In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9.xml"/><Relationship Id="rId5" Type="http://schemas.openxmlformats.org/officeDocument/2006/relationships/slide" Target="/ppt/slides/slide15.xml"/><Relationship Id="rId6" Type="http://schemas.openxmlformats.org/officeDocument/2006/relationships/slide" Target="/ppt/slides/slide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hyperlink" Target="https://docs.docker.com/engine/reference/builde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hyperlink" Target="https://docs.docker.com/" TargetMode="External"/><Relationship Id="rId4" Type="http://schemas.openxmlformats.org/officeDocument/2006/relationships/hyperlink" Target="https://docs.docker.com/get-started/overview/" TargetMode="External"/><Relationship Id="rId9" Type="http://schemas.openxmlformats.org/officeDocument/2006/relationships/hyperlink" Target="https://www.ssi.gouv.fr/guide/recommandations-de-securite-relatives-au-deploiement-de-conteneurs-docker/" TargetMode="External"/><Relationship Id="rId5" Type="http://schemas.openxmlformats.org/officeDocument/2006/relationships/hyperlink" Target="https://docs.docker.com/engine/" TargetMode="External"/><Relationship Id="rId6" Type="http://schemas.openxmlformats.org/officeDocument/2006/relationships/hyperlink" Target="https://docs.docker.com/reference/" TargetMode="External"/><Relationship Id="rId7" Type="http://schemas.openxmlformats.org/officeDocument/2006/relationships/hyperlink" Target="https://www.docker.com/" TargetMode="External"/><Relationship Id="rId8" Type="http://schemas.openxmlformats.org/officeDocument/2006/relationships/hyperlink" Target="https://www.docker.com/101-tutorial/" TargetMode="External"/><Relationship Id="rId11" Type="http://schemas.openxmlformats.org/officeDocument/2006/relationships/hyperlink" Target="https://docs.docker.com/engine/swarm/swarm-tutorial/" TargetMode="External"/><Relationship Id="rId10" Type="http://schemas.openxmlformats.org/officeDocument/2006/relationships/hyperlink" Target="https://docs.docker.com/compose/" TargetMode="External"/><Relationship Id="rId12" Type="http://schemas.openxmlformats.org/officeDocument/2006/relationships/hyperlink" Target="https://kubernetes.io/f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fr.wikipedia.org/wiki/Solomon_Hykes" TargetMode="External"/><Relationship Id="rId4" Type="http://schemas.openxmlformats.org/officeDocument/2006/relationships/hyperlink" Target="https://www.docker.com/products/docker-desktop/" TargetMode="External"/><Relationship Id="rId5" Type="http://schemas.openxmlformats.org/officeDocument/2006/relationships/image" Target="../media/image4.jpg"/><Relationship Id="rId6"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fr.wikipedia.org/wiki/BSD_Jail" TargetMode="External"/><Relationship Id="rId4" Type="http://schemas.openxmlformats.org/officeDocument/2006/relationships/hyperlink" Target="https://fr.wikipedia.org/wiki/Chroo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en.wikipedia.org/wiki/Linux_namespaces" TargetMode="External"/><Relationship Id="rId4" Type="http://schemas.openxmlformats.org/officeDocument/2006/relationships/hyperlink" Target="https://fr.wikipedia.org/wiki/Cgrou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1835550" y="1598450"/>
            <a:ext cx="5472900" cy="15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Docker</a:t>
            </a:r>
            <a:endParaRPr/>
          </a:p>
        </p:txBody>
      </p:sp>
      <p:sp>
        <p:nvSpPr>
          <p:cNvPr id="138" name="Google Shape;138;p26"/>
          <p:cNvSpPr txBox="1"/>
          <p:nvPr/>
        </p:nvSpPr>
        <p:spPr>
          <a:xfrm>
            <a:off x="1835550" y="3416650"/>
            <a:ext cx="5472900" cy="459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Varela Round"/>
              <a:ea typeface="Varela Round"/>
              <a:cs typeface="Varela Round"/>
              <a:sym typeface="Varela Rou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La question des dépendances</a:t>
            </a:r>
            <a:endParaRPr/>
          </a:p>
        </p:txBody>
      </p:sp>
      <p:sp>
        <p:nvSpPr>
          <p:cNvPr id="244" name="Google Shape;244;p3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déploiement</a:t>
            </a:r>
            <a:endParaRPr/>
          </a:p>
        </p:txBody>
      </p:sp>
      <p:sp>
        <p:nvSpPr>
          <p:cNvPr id="245" name="Google Shape;245;p3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Développement d'application</a:t>
            </a:r>
            <a:endParaRPr sz="3700"/>
          </a:p>
        </p:txBody>
      </p:sp>
      <p:sp>
        <p:nvSpPr>
          <p:cNvPr id="246" name="Google Shape;246;p35"/>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Les développeurs n'écrivent jamais tout le code d'une application</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fr" sz="2000"/>
              <a:t>Ils s'appuient sur du code existant :</a:t>
            </a:r>
            <a:endParaRPr sz="2000"/>
          </a:p>
          <a:p>
            <a:pPr indent="-355600" lvl="0" marL="457200" rtl="0" algn="l">
              <a:lnSpc>
                <a:spcPct val="115000"/>
              </a:lnSpc>
              <a:spcBef>
                <a:spcPts val="0"/>
              </a:spcBef>
              <a:spcAft>
                <a:spcPts val="0"/>
              </a:spcAft>
              <a:buSzPts val="2000"/>
              <a:buChar char="-"/>
            </a:pPr>
            <a:r>
              <a:rPr lang="fr" sz="2000"/>
              <a:t>Des bibliothèques (systèmes ou externes) - (</a:t>
            </a:r>
            <a:r>
              <a:rPr i="1" lang="fr" sz="2000"/>
              <a:t>libraries</a:t>
            </a:r>
            <a:r>
              <a:rPr lang="fr" sz="2000"/>
              <a:t> en anglais)</a:t>
            </a:r>
            <a:endParaRPr sz="2000"/>
          </a:p>
          <a:p>
            <a:pPr indent="-355600" lvl="0" marL="457200" rtl="0" algn="l">
              <a:lnSpc>
                <a:spcPct val="115000"/>
              </a:lnSpc>
              <a:spcBef>
                <a:spcPts val="0"/>
              </a:spcBef>
              <a:spcAft>
                <a:spcPts val="0"/>
              </a:spcAft>
              <a:buSzPts val="2000"/>
              <a:buChar char="-"/>
            </a:pPr>
            <a:r>
              <a:rPr lang="fr" sz="2000"/>
              <a:t>Des commandes (programmes)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fr" sz="2000"/>
              <a:t>Ces éléments sont des dépendances de l'application, c'est à dire qu'ils doivent aussi être présents pour que l'application fonctionne</a:t>
            </a:r>
            <a:endParaRPr sz="2000"/>
          </a:p>
        </p:txBody>
      </p:sp>
      <p:sp>
        <p:nvSpPr>
          <p:cNvPr id="247" name="Google Shape;24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question des versions</a:t>
            </a:r>
            <a:endParaRPr/>
          </a:p>
        </p:txBody>
      </p:sp>
      <p:sp>
        <p:nvSpPr>
          <p:cNvPr id="253" name="Google Shape;253;p3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déploiement</a:t>
            </a:r>
            <a:endParaRPr/>
          </a:p>
        </p:txBody>
      </p:sp>
      <p:sp>
        <p:nvSpPr>
          <p:cNvPr id="254" name="Google Shape;254;p3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versions</a:t>
            </a:r>
            <a:endParaRPr sz="3700"/>
          </a:p>
        </p:txBody>
      </p:sp>
      <p:sp>
        <p:nvSpPr>
          <p:cNvPr id="255" name="Google Shape;255;p36"/>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Les correctifs ou les ajouts de fonctionnalités à une application</a:t>
            </a:r>
            <a:endParaRPr sz="2000"/>
          </a:p>
          <a:p>
            <a:pPr indent="0" lvl="0" marL="0" rtl="0" algn="l">
              <a:lnSpc>
                <a:spcPct val="115000"/>
              </a:lnSpc>
              <a:spcBef>
                <a:spcPts val="0"/>
              </a:spcBef>
              <a:spcAft>
                <a:spcPts val="0"/>
              </a:spcAft>
              <a:buNone/>
            </a:pPr>
            <a:r>
              <a:rPr lang="fr" sz="2000"/>
              <a:t>	=&gt; Nouvelle version</a:t>
            </a:r>
            <a:endParaRPr sz="20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2000"/>
              <a:t>Ce mécanisme existe aussi pour les dépendances…</a:t>
            </a:r>
            <a:endParaRPr sz="2000"/>
          </a:p>
          <a:p>
            <a:pPr indent="0" lvl="0" marL="0" rtl="0" algn="l">
              <a:lnSpc>
                <a:spcPct val="115000"/>
              </a:lnSpc>
              <a:spcBef>
                <a:spcPts val="0"/>
              </a:spcBef>
              <a:spcAft>
                <a:spcPts val="0"/>
              </a:spcAft>
              <a:buNone/>
            </a:pPr>
            <a:r>
              <a:rPr lang="fr" sz="2000"/>
              <a:t>Et une application ne fonctionne pas avec toutes les versions de chacune de ses dépendances</a:t>
            </a:r>
            <a:endParaRPr sz="20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2000"/>
              <a:t>Donc chaque application est assortie d'une liste de </a:t>
            </a:r>
            <a:r>
              <a:rPr lang="fr" sz="2000"/>
              <a:t>dépendances</a:t>
            </a:r>
            <a:r>
              <a:rPr lang="fr" sz="2000"/>
              <a:t> avec des contraintes de versions</a:t>
            </a:r>
            <a:endParaRPr sz="2000"/>
          </a:p>
        </p:txBody>
      </p:sp>
      <p:sp>
        <p:nvSpPr>
          <p:cNvPr id="256" name="Google Shape;25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exemple</a:t>
            </a:r>
            <a:endParaRPr/>
          </a:p>
        </p:txBody>
      </p:sp>
      <p:sp>
        <p:nvSpPr>
          <p:cNvPr id="262" name="Google Shape;262;p3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déploiement</a:t>
            </a:r>
            <a:endParaRPr/>
          </a:p>
        </p:txBody>
      </p:sp>
      <p:sp>
        <p:nvSpPr>
          <p:cNvPr id="263" name="Google Shape;263;p3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parted (3.4-1)</a:t>
            </a:r>
            <a:endParaRPr sz="3700"/>
          </a:p>
        </p:txBody>
      </p:sp>
      <p:sp>
        <p:nvSpPr>
          <p:cNvPr id="264" name="Google Shape;264;p37"/>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Outil de manipulation de partitions</a:t>
            </a:r>
            <a:endParaRPr sz="1800"/>
          </a:p>
          <a:p>
            <a:pPr indent="0" lvl="0" marL="0" rtl="0" algn="l">
              <a:lnSpc>
                <a:spcPct val="115000"/>
              </a:lnSpc>
              <a:spcBef>
                <a:spcPts val="0"/>
              </a:spcBef>
              <a:spcAft>
                <a:spcPts val="0"/>
              </a:spcAft>
              <a:buNone/>
            </a:pPr>
            <a:r>
              <a:rPr lang="fr" sz="1800"/>
              <a:t>Nécessite (source : </a:t>
            </a:r>
            <a:r>
              <a:rPr lang="fr" sz="1800" u="sng">
                <a:solidFill>
                  <a:schemeClr val="hlink"/>
                </a:solidFill>
                <a:hlinkClick r:id="rId3"/>
              </a:rPr>
              <a:t>paquet debian parted</a:t>
            </a:r>
            <a:r>
              <a:rPr lang="fr" sz="1800"/>
              <a:t>) :</a:t>
            </a:r>
            <a:endParaRPr sz="1800"/>
          </a:p>
          <a:p>
            <a:pPr indent="-330200" lvl="0" marL="457200" rtl="0" algn="l">
              <a:lnSpc>
                <a:spcPct val="115000"/>
              </a:lnSpc>
              <a:spcBef>
                <a:spcPts val="0"/>
              </a:spcBef>
              <a:spcAft>
                <a:spcPts val="0"/>
              </a:spcAft>
              <a:buSzPts val="1600"/>
              <a:buChar char="-"/>
            </a:pPr>
            <a:r>
              <a:rPr lang="fr" sz="1600"/>
              <a:t>libc6 (&gt;= 2.11)</a:t>
            </a:r>
            <a:endParaRPr sz="1600"/>
          </a:p>
          <a:p>
            <a:pPr indent="-330200" lvl="0" marL="457200" rtl="0" algn="l">
              <a:lnSpc>
                <a:spcPct val="115000"/>
              </a:lnSpc>
              <a:spcBef>
                <a:spcPts val="0"/>
              </a:spcBef>
              <a:spcAft>
                <a:spcPts val="0"/>
              </a:spcAft>
              <a:buSzPts val="1600"/>
              <a:buChar char="-"/>
            </a:pPr>
            <a:r>
              <a:rPr lang="fr" sz="1600"/>
              <a:t>libreadline8 (&gt;= 6.0)</a:t>
            </a:r>
            <a:endParaRPr sz="1600"/>
          </a:p>
          <a:p>
            <a:pPr indent="-330200" lvl="0" marL="457200" rtl="0" algn="l">
              <a:lnSpc>
                <a:spcPct val="115000"/>
              </a:lnSpc>
              <a:spcBef>
                <a:spcPts val="0"/>
              </a:spcBef>
              <a:spcAft>
                <a:spcPts val="0"/>
              </a:spcAft>
              <a:buSzPts val="1600"/>
              <a:buChar char="-"/>
            </a:pPr>
            <a:r>
              <a:rPr lang="fr" sz="1600"/>
              <a:t>libtinfo6 (&gt;= 6)</a:t>
            </a:r>
            <a:endParaRPr sz="1600"/>
          </a:p>
          <a:p>
            <a:pPr indent="-330200" lvl="0" marL="457200" rtl="0" algn="l">
              <a:lnSpc>
                <a:spcPct val="115000"/>
              </a:lnSpc>
              <a:spcBef>
                <a:spcPts val="0"/>
              </a:spcBef>
              <a:spcAft>
                <a:spcPts val="0"/>
              </a:spcAft>
              <a:buSzPts val="1600"/>
              <a:buChar char="-"/>
            </a:pPr>
            <a:r>
              <a:rPr lang="fr" sz="1600"/>
              <a:t>libparted2 (= 3.4-1)</a:t>
            </a:r>
            <a:endParaRPr sz="1600"/>
          </a:p>
          <a:p>
            <a:pPr indent="0" lvl="0" marL="0" rtl="0" algn="l">
              <a:lnSpc>
                <a:spcPct val="115000"/>
              </a:lnSpc>
              <a:spcBef>
                <a:spcPts val="0"/>
              </a:spcBef>
              <a:spcAft>
                <a:spcPts val="0"/>
              </a:spcAft>
              <a:buNone/>
            </a:pPr>
            <a:r>
              <a:rPr lang="fr" sz="1800"/>
              <a:t>Libparted2 - bibliothèque de parted  (</a:t>
            </a:r>
            <a:r>
              <a:rPr lang="fr" sz="1800" u="sng">
                <a:solidFill>
                  <a:schemeClr val="hlink"/>
                </a:solidFill>
                <a:hlinkClick r:id="rId4"/>
              </a:rPr>
              <a:t>paquet debian libparted2</a:t>
            </a:r>
            <a:r>
              <a:rPr lang="fr" sz="1800"/>
              <a:t>) :</a:t>
            </a:r>
            <a:endParaRPr sz="1800"/>
          </a:p>
          <a:p>
            <a:pPr indent="-330200" lvl="0" marL="457200" rtl="0" algn="l">
              <a:lnSpc>
                <a:spcPct val="115000"/>
              </a:lnSpc>
              <a:spcBef>
                <a:spcPts val="0"/>
              </a:spcBef>
              <a:spcAft>
                <a:spcPts val="0"/>
              </a:spcAft>
              <a:buSzPts val="1600"/>
              <a:buChar char="-"/>
            </a:pPr>
            <a:r>
              <a:rPr lang="fr" sz="1600"/>
              <a:t>dmidecode</a:t>
            </a:r>
            <a:endParaRPr sz="1600"/>
          </a:p>
          <a:p>
            <a:pPr indent="-330200" lvl="0" marL="457200" rtl="0" algn="l">
              <a:lnSpc>
                <a:spcPct val="115000"/>
              </a:lnSpc>
              <a:spcBef>
                <a:spcPts val="0"/>
              </a:spcBef>
              <a:spcAft>
                <a:spcPts val="0"/>
              </a:spcAft>
              <a:buSzPts val="1600"/>
              <a:buChar char="-"/>
            </a:pPr>
            <a:r>
              <a:rPr lang="fr" sz="1600"/>
              <a:t>libblkid1 (&gt;= 2.17.2)</a:t>
            </a:r>
            <a:endParaRPr sz="1600"/>
          </a:p>
          <a:p>
            <a:pPr indent="-330200" lvl="0" marL="457200" rtl="0" algn="l">
              <a:lnSpc>
                <a:spcPct val="115000"/>
              </a:lnSpc>
              <a:spcBef>
                <a:spcPts val="0"/>
              </a:spcBef>
              <a:spcAft>
                <a:spcPts val="0"/>
              </a:spcAft>
              <a:buSzPts val="1600"/>
              <a:buChar char="-"/>
            </a:pPr>
            <a:r>
              <a:rPr lang="fr" sz="1600"/>
              <a:t>libdevmapper1.02.1 (&gt;= 2:1.02.97)</a:t>
            </a:r>
            <a:endParaRPr sz="1600"/>
          </a:p>
          <a:p>
            <a:pPr indent="-330200" lvl="0" marL="457200" rtl="0" algn="l">
              <a:lnSpc>
                <a:spcPct val="115000"/>
              </a:lnSpc>
              <a:spcBef>
                <a:spcPts val="0"/>
              </a:spcBef>
              <a:spcAft>
                <a:spcPts val="0"/>
              </a:spcAft>
              <a:buSzPts val="1600"/>
              <a:buChar char="-"/>
            </a:pPr>
            <a:r>
              <a:rPr lang="fr" sz="1600"/>
              <a:t>libuuid1 (&gt;= 2.16)</a:t>
            </a:r>
            <a:endParaRPr sz="2000"/>
          </a:p>
        </p:txBody>
      </p:sp>
      <p:sp>
        <p:nvSpPr>
          <p:cNvPr id="265" name="Google Shape;26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Plein de façons de faire</a:t>
            </a:r>
            <a:endParaRPr/>
          </a:p>
        </p:txBody>
      </p:sp>
      <p:sp>
        <p:nvSpPr>
          <p:cNvPr id="271" name="Google Shape;271;p3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déploiement</a:t>
            </a:r>
            <a:endParaRPr/>
          </a:p>
        </p:txBody>
      </p:sp>
      <p:sp>
        <p:nvSpPr>
          <p:cNvPr id="272" name="Google Shape;272;p3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Installation d'une application</a:t>
            </a:r>
            <a:endParaRPr sz="3700"/>
          </a:p>
        </p:txBody>
      </p:sp>
      <p:sp>
        <p:nvSpPr>
          <p:cNvPr id="273" name="Google Shape;273;p38"/>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1800"/>
              <a:t>Via les sources (compilation - spécifique à l'open source)</a:t>
            </a:r>
            <a:endParaRPr sz="1800"/>
          </a:p>
          <a:p>
            <a:pPr indent="-342900" lvl="1" marL="914400" rtl="0" algn="l">
              <a:lnSpc>
                <a:spcPct val="115000"/>
              </a:lnSpc>
              <a:spcBef>
                <a:spcPts val="0"/>
              </a:spcBef>
              <a:spcAft>
                <a:spcPts val="0"/>
              </a:spcAft>
              <a:buSzPts val="1800"/>
              <a:buChar char="-"/>
            </a:pPr>
            <a:r>
              <a:rPr lang="fr" sz="1800"/>
              <a:t>Vérification des dépendances à faire à la main</a:t>
            </a:r>
            <a:endParaRPr sz="1800"/>
          </a:p>
          <a:p>
            <a:pPr indent="-342900" lvl="1" marL="914400" rtl="0" algn="l">
              <a:lnSpc>
                <a:spcPct val="115000"/>
              </a:lnSpc>
              <a:spcBef>
                <a:spcPts val="0"/>
              </a:spcBef>
              <a:spcAft>
                <a:spcPts val="0"/>
              </a:spcAft>
              <a:buSzPts val="1800"/>
              <a:buChar char="-"/>
            </a:pPr>
            <a:r>
              <a:rPr lang="fr" sz="1800"/>
              <a:t>Peut vite être long et fastidieux (dépendances imbriquées…)</a:t>
            </a:r>
            <a:endParaRPr sz="1800"/>
          </a:p>
          <a:p>
            <a:pPr indent="-342900" lvl="0" marL="457200" rtl="0" algn="l">
              <a:lnSpc>
                <a:spcPct val="115000"/>
              </a:lnSpc>
              <a:spcBef>
                <a:spcPts val="0"/>
              </a:spcBef>
              <a:spcAft>
                <a:spcPts val="0"/>
              </a:spcAft>
              <a:buSzPts val="1800"/>
              <a:buChar char="-"/>
            </a:pPr>
            <a:r>
              <a:rPr lang="fr" sz="1800"/>
              <a:t>Binaire via un système de paquet (archive, programme d'installation)</a:t>
            </a:r>
            <a:endParaRPr sz="1800"/>
          </a:p>
          <a:p>
            <a:pPr indent="-342900" lvl="1" marL="914400" rtl="0" algn="l">
              <a:lnSpc>
                <a:spcPct val="115000"/>
              </a:lnSpc>
              <a:spcBef>
                <a:spcPts val="0"/>
              </a:spcBef>
              <a:spcAft>
                <a:spcPts val="0"/>
              </a:spcAft>
              <a:buSzPts val="1800"/>
              <a:buChar char="-"/>
            </a:pPr>
            <a:r>
              <a:rPr lang="fr" sz="1800"/>
              <a:t>Vérification des dépendances plus ou moins automatique</a:t>
            </a:r>
            <a:endParaRPr sz="1800"/>
          </a:p>
          <a:p>
            <a:pPr indent="-342900" lvl="1" marL="914400" rtl="0" algn="l">
              <a:lnSpc>
                <a:spcPct val="115000"/>
              </a:lnSpc>
              <a:spcBef>
                <a:spcPts val="0"/>
              </a:spcBef>
              <a:spcAft>
                <a:spcPts val="0"/>
              </a:spcAft>
              <a:buSzPts val="1800"/>
              <a:buChar char="-"/>
            </a:pPr>
            <a:r>
              <a:rPr lang="fr" sz="1800"/>
              <a:t>Nécessité</a:t>
            </a:r>
            <a:r>
              <a:rPr lang="fr" sz="1800"/>
              <a:t> pour les développeurs de créer le package</a:t>
            </a:r>
            <a:endParaRPr sz="1800"/>
          </a:p>
          <a:p>
            <a:pPr indent="-342900" lvl="0" marL="457200" rtl="0" algn="l">
              <a:lnSpc>
                <a:spcPct val="115000"/>
              </a:lnSpc>
              <a:spcBef>
                <a:spcPts val="0"/>
              </a:spcBef>
              <a:spcAft>
                <a:spcPts val="0"/>
              </a:spcAft>
              <a:buSzPts val="1800"/>
              <a:buChar char="-"/>
            </a:pPr>
            <a:r>
              <a:rPr lang="fr" sz="1800"/>
              <a:t>Via un gestionnaire de paquets</a:t>
            </a:r>
            <a:endParaRPr sz="1800"/>
          </a:p>
          <a:p>
            <a:pPr indent="-342900" lvl="1" marL="914400" rtl="0" algn="l">
              <a:lnSpc>
                <a:spcPct val="115000"/>
              </a:lnSpc>
              <a:spcBef>
                <a:spcPts val="0"/>
              </a:spcBef>
              <a:spcAft>
                <a:spcPts val="0"/>
              </a:spcAft>
              <a:buSzPts val="1800"/>
              <a:buChar char="-"/>
            </a:pPr>
            <a:r>
              <a:rPr lang="fr" sz="1800"/>
              <a:t>Propre à une distribution : </a:t>
            </a:r>
            <a:r>
              <a:rPr lang="fr" sz="1800" u="sng">
                <a:solidFill>
                  <a:schemeClr val="hlink"/>
                </a:solidFill>
                <a:hlinkClick r:id="rId3"/>
              </a:rPr>
              <a:t>apt</a:t>
            </a:r>
            <a:r>
              <a:rPr lang="fr" sz="1800"/>
              <a:t>/</a:t>
            </a:r>
            <a:r>
              <a:rPr lang="fr" sz="1800" u="sng">
                <a:solidFill>
                  <a:schemeClr val="hlink"/>
                </a:solidFill>
                <a:hlinkClick r:id="rId4"/>
              </a:rPr>
              <a:t>.deb</a:t>
            </a:r>
            <a:r>
              <a:rPr lang="fr" sz="1800"/>
              <a:t>, </a:t>
            </a:r>
            <a:r>
              <a:rPr lang="fr" sz="1800" u="sng">
                <a:solidFill>
                  <a:schemeClr val="hlink"/>
                </a:solidFill>
                <a:hlinkClick r:id="rId5"/>
              </a:rPr>
              <a:t>dnf</a:t>
            </a:r>
            <a:r>
              <a:rPr lang="fr" sz="1800"/>
              <a:t>/</a:t>
            </a:r>
            <a:r>
              <a:rPr lang="fr" sz="1800" u="sng">
                <a:solidFill>
                  <a:schemeClr val="hlink"/>
                </a:solidFill>
                <a:hlinkClick r:id="rId6"/>
              </a:rPr>
              <a:t>.rpm</a:t>
            </a:r>
            <a:r>
              <a:rPr lang="fr" sz="1800"/>
              <a:t>, </a:t>
            </a:r>
            <a:r>
              <a:rPr lang="fr" sz="1800" u="sng">
                <a:solidFill>
                  <a:schemeClr val="hlink"/>
                </a:solidFill>
                <a:hlinkClick r:id="rId7"/>
              </a:rPr>
              <a:t>Pacman</a:t>
            </a:r>
            <a:r>
              <a:rPr lang="fr" sz="1800"/>
              <a:t>…</a:t>
            </a:r>
            <a:endParaRPr sz="1800"/>
          </a:p>
          <a:p>
            <a:pPr indent="-342900" lvl="1" marL="914400" rtl="0" algn="l">
              <a:lnSpc>
                <a:spcPct val="115000"/>
              </a:lnSpc>
              <a:spcBef>
                <a:spcPts val="0"/>
              </a:spcBef>
              <a:spcAft>
                <a:spcPts val="0"/>
              </a:spcAft>
              <a:buSzPts val="1800"/>
              <a:buChar char="-"/>
            </a:pPr>
            <a:r>
              <a:rPr lang="fr" sz="1800"/>
              <a:t>Générique</a:t>
            </a:r>
            <a:r>
              <a:rPr lang="fr" sz="1800"/>
              <a:t> : </a:t>
            </a:r>
            <a:r>
              <a:rPr lang="fr" sz="1800" u="sng">
                <a:solidFill>
                  <a:schemeClr val="hlink"/>
                </a:solidFill>
                <a:hlinkClick r:id="rId8"/>
              </a:rPr>
              <a:t>AppImage</a:t>
            </a:r>
            <a:endParaRPr sz="1800"/>
          </a:p>
          <a:p>
            <a:pPr indent="-342900" lvl="1" marL="914400" rtl="0" algn="l">
              <a:lnSpc>
                <a:spcPct val="115000"/>
              </a:lnSpc>
              <a:spcBef>
                <a:spcPts val="0"/>
              </a:spcBef>
              <a:spcAft>
                <a:spcPts val="0"/>
              </a:spcAft>
              <a:buSzPts val="1800"/>
              <a:buChar char="-"/>
            </a:pPr>
            <a:r>
              <a:rPr lang="fr" sz="1800"/>
              <a:t>Forme d'isolation : </a:t>
            </a:r>
            <a:r>
              <a:rPr lang="fr" sz="1800" u="sng">
                <a:solidFill>
                  <a:schemeClr val="hlink"/>
                </a:solidFill>
                <a:hlinkClick r:id="rId9"/>
              </a:rPr>
              <a:t>Flatpak</a:t>
            </a:r>
            <a:r>
              <a:rPr lang="fr" sz="1800"/>
              <a:t>, </a:t>
            </a:r>
            <a:r>
              <a:rPr lang="fr" sz="1800" u="sng">
                <a:solidFill>
                  <a:schemeClr val="hlink"/>
                </a:solidFill>
                <a:hlinkClick r:id="rId10"/>
              </a:rPr>
              <a:t>Snap</a:t>
            </a:r>
            <a:endParaRPr sz="1800"/>
          </a:p>
        </p:txBody>
      </p:sp>
      <p:sp>
        <p:nvSpPr>
          <p:cNvPr id="274" name="Google Shape;27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suivi au quotidien</a:t>
            </a:r>
            <a:endParaRPr/>
          </a:p>
        </p:txBody>
      </p:sp>
      <p:sp>
        <p:nvSpPr>
          <p:cNvPr id="280" name="Google Shape;280;p3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déploiement</a:t>
            </a:r>
            <a:endParaRPr/>
          </a:p>
        </p:txBody>
      </p:sp>
      <p:sp>
        <p:nvSpPr>
          <p:cNvPr id="281" name="Google Shape;281;p3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Mise à jour</a:t>
            </a:r>
            <a:endParaRPr sz="3700"/>
          </a:p>
        </p:txBody>
      </p:sp>
      <p:sp>
        <p:nvSpPr>
          <p:cNvPr id="282" name="Google Shape;282;p39"/>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Autre question importante :</a:t>
            </a:r>
            <a:endParaRPr sz="1800"/>
          </a:p>
          <a:p>
            <a:pPr indent="-342900" lvl="0" marL="457200" rtl="0" algn="l">
              <a:lnSpc>
                <a:spcPct val="115000"/>
              </a:lnSpc>
              <a:spcBef>
                <a:spcPts val="0"/>
              </a:spcBef>
              <a:spcAft>
                <a:spcPts val="0"/>
              </a:spcAft>
              <a:buSzPts val="1800"/>
              <a:buChar char="-"/>
            </a:pPr>
            <a:r>
              <a:rPr lang="fr" sz="1800"/>
              <a:t>Une fois l'application installée, comment gérer les mises à jour ?</a:t>
            </a:r>
            <a:endParaRPr sz="1800"/>
          </a:p>
          <a:p>
            <a:pPr indent="-342900" lvl="0" marL="457200" rtl="0" algn="l">
              <a:lnSpc>
                <a:spcPct val="115000"/>
              </a:lnSpc>
              <a:spcBef>
                <a:spcPts val="0"/>
              </a:spcBef>
              <a:spcAft>
                <a:spcPts val="0"/>
              </a:spcAft>
              <a:buSzPts val="1800"/>
              <a:buChar char="-"/>
            </a:pPr>
            <a:r>
              <a:rPr lang="fr" sz="1800"/>
              <a:t>Et donc :</a:t>
            </a:r>
            <a:endParaRPr sz="1800"/>
          </a:p>
          <a:p>
            <a:pPr indent="-342900" lvl="1" marL="914400" rtl="0" algn="l">
              <a:lnSpc>
                <a:spcPct val="115000"/>
              </a:lnSpc>
              <a:spcBef>
                <a:spcPts val="0"/>
              </a:spcBef>
              <a:spcAft>
                <a:spcPts val="0"/>
              </a:spcAft>
              <a:buSzPts val="1800"/>
              <a:buChar char="-"/>
            </a:pPr>
            <a:r>
              <a:rPr lang="fr" sz="1800"/>
              <a:t>alerte en cas de disponibilité d'une nouvelle mise à jour</a:t>
            </a:r>
            <a:endParaRPr sz="1800"/>
          </a:p>
          <a:p>
            <a:pPr indent="-342900" lvl="1" marL="914400" rtl="0" algn="l">
              <a:lnSpc>
                <a:spcPct val="115000"/>
              </a:lnSpc>
              <a:spcBef>
                <a:spcPts val="0"/>
              </a:spcBef>
              <a:spcAft>
                <a:spcPts val="0"/>
              </a:spcAft>
              <a:buSzPts val="1800"/>
              <a:buChar char="-"/>
            </a:pPr>
            <a:r>
              <a:rPr lang="fr" sz="1800"/>
              <a:t>déploiement de la mise à jour (modification ou remplacement)</a:t>
            </a:r>
            <a:endParaRPr sz="1800"/>
          </a:p>
          <a:p>
            <a:pPr indent="-342900" lvl="1" marL="914400" rtl="0" algn="l">
              <a:lnSpc>
                <a:spcPct val="115000"/>
              </a:lnSpc>
              <a:spcBef>
                <a:spcPts val="0"/>
              </a:spcBef>
              <a:spcAft>
                <a:spcPts val="0"/>
              </a:spcAft>
              <a:buSzPts val="1800"/>
              <a:buChar char="-"/>
            </a:pPr>
            <a:r>
              <a:rPr lang="fr" sz="1800"/>
              <a:t>conservation des configurations</a:t>
            </a:r>
            <a:endParaRPr sz="1800"/>
          </a:p>
          <a:p>
            <a:pPr indent="-342900" lvl="1" marL="914400" rtl="0" algn="l">
              <a:lnSpc>
                <a:spcPct val="115000"/>
              </a:lnSpc>
              <a:spcBef>
                <a:spcPts val="0"/>
              </a:spcBef>
              <a:spcAft>
                <a:spcPts val="0"/>
              </a:spcAft>
              <a:buSzPts val="1800"/>
              <a:buChar char="-"/>
            </a:pPr>
            <a:r>
              <a:rPr lang="fr" sz="1800"/>
              <a:t>conservation des données</a:t>
            </a:r>
            <a:endParaRPr sz="1800"/>
          </a:p>
          <a:p>
            <a:pPr indent="-342900" lvl="1" marL="914400" rtl="0" algn="l">
              <a:lnSpc>
                <a:spcPct val="115000"/>
              </a:lnSpc>
              <a:spcBef>
                <a:spcPts val="0"/>
              </a:spcBef>
              <a:spcAft>
                <a:spcPts val="0"/>
              </a:spcAft>
              <a:buSzPts val="1800"/>
              <a:buChar char="-"/>
            </a:pPr>
            <a:r>
              <a:rPr lang="fr" sz="1800"/>
              <a:t>automatisation du processus</a:t>
            </a:r>
            <a:endParaRPr sz="800"/>
          </a:p>
          <a:p>
            <a:pPr indent="-342900" lvl="0" marL="457200" rtl="0" algn="l">
              <a:lnSpc>
                <a:spcPct val="115000"/>
              </a:lnSpc>
              <a:spcBef>
                <a:spcPts val="0"/>
              </a:spcBef>
              <a:spcAft>
                <a:spcPts val="0"/>
              </a:spcAft>
              <a:buSzPts val="1800"/>
              <a:buChar char="-"/>
            </a:pPr>
            <a:r>
              <a:rPr lang="fr" sz="1800"/>
              <a:t>La mise à jour du système a-t-elle un impact sur les applications ?</a:t>
            </a:r>
            <a:endParaRPr sz="1800"/>
          </a:p>
        </p:txBody>
      </p:sp>
      <p:sp>
        <p:nvSpPr>
          <p:cNvPr id="283" name="Google Shape;28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concepts</a:t>
            </a:r>
            <a:endParaRPr/>
          </a:p>
        </p:txBody>
      </p:sp>
      <p:sp>
        <p:nvSpPr>
          <p:cNvPr id="289" name="Google Shape;28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Docker en 2 phrases</a:t>
            </a:r>
            <a:endParaRPr/>
          </a:p>
        </p:txBody>
      </p:sp>
      <p:sp>
        <p:nvSpPr>
          <p:cNvPr id="295" name="Google Shape;295;p4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296" name="Google Shape;296;p4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concepts de Docker</a:t>
            </a:r>
            <a:endParaRPr sz="3700"/>
          </a:p>
        </p:txBody>
      </p:sp>
      <p:sp>
        <p:nvSpPr>
          <p:cNvPr id="297" name="Google Shape;297;p41"/>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L'idée générale de </a:t>
            </a:r>
            <a:r>
              <a:rPr b="1" lang="fr" sz="1800"/>
              <a:t>Docker</a:t>
            </a:r>
            <a:r>
              <a:rPr lang="fr" sz="1800"/>
              <a:t> est de </a:t>
            </a:r>
            <a:r>
              <a:rPr b="1" lang="fr" sz="1800"/>
              <a:t>construire</a:t>
            </a:r>
            <a:r>
              <a:rPr lang="fr" sz="1800"/>
              <a:t> (</a:t>
            </a:r>
            <a:r>
              <a:rPr i="1" lang="fr" sz="1800"/>
              <a:t>build</a:t>
            </a:r>
            <a:r>
              <a:rPr lang="fr" sz="1800"/>
              <a:t>) ou de </a:t>
            </a:r>
            <a:r>
              <a:rPr b="1" lang="fr" sz="1800"/>
              <a:t>récupérer</a:t>
            </a:r>
            <a:r>
              <a:rPr lang="fr" sz="1800"/>
              <a:t> (</a:t>
            </a:r>
            <a:r>
              <a:rPr i="1" lang="fr" sz="1800"/>
              <a:t>pull</a:t>
            </a:r>
            <a:r>
              <a:rPr lang="fr" sz="1800"/>
              <a:t>) des </a:t>
            </a:r>
            <a:r>
              <a:rPr b="1" lang="fr" sz="1800"/>
              <a:t>images</a:t>
            </a:r>
            <a:r>
              <a:rPr lang="fr" sz="1800"/>
              <a:t> dans un </a:t>
            </a:r>
            <a:r>
              <a:rPr b="1" lang="fr" sz="1800"/>
              <a:t>dépôt</a:t>
            </a:r>
            <a:r>
              <a:rPr lang="fr" sz="1800"/>
              <a:t> (</a:t>
            </a:r>
            <a:r>
              <a:rPr i="1" lang="fr" sz="1800"/>
              <a:t>repository</a:t>
            </a:r>
            <a:r>
              <a:rPr lang="fr" sz="1800"/>
              <a:t>) pour pouvoir les </a:t>
            </a:r>
            <a:r>
              <a:rPr b="1" lang="fr" sz="1800"/>
              <a:t>exécuter</a:t>
            </a:r>
            <a:r>
              <a:rPr lang="fr" sz="1800"/>
              <a:t> (</a:t>
            </a:r>
            <a:r>
              <a:rPr i="1" lang="fr" sz="1800"/>
              <a:t>run</a:t>
            </a:r>
            <a:r>
              <a:rPr lang="fr" sz="1800"/>
              <a:t>) sous la forme de </a:t>
            </a:r>
            <a:r>
              <a:rPr b="1" lang="fr" sz="1800"/>
              <a:t>conteneurs</a:t>
            </a:r>
            <a:r>
              <a:rPr lang="fr" sz="1800"/>
              <a:t> isolés les uns des autres ainsi que du système hôte.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Pour permettre aux conteneurs de communiquer, on peut s'appuyer sur des </a:t>
            </a:r>
            <a:r>
              <a:rPr b="1" lang="fr" sz="1800"/>
              <a:t>volumes</a:t>
            </a:r>
            <a:r>
              <a:rPr lang="fr" sz="1800"/>
              <a:t> qui permettent de partager des répertoires entre conteneurs (et avec l'hôte) ou des </a:t>
            </a:r>
            <a:r>
              <a:rPr b="1" lang="fr" sz="1800"/>
              <a:t>réseaux</a:t>
            </a:r>
            <a:r>
              <a:rPr lang="fr" sz="1800"/>
              <a:t> (virtuels) permettant aux conteneurs de communiquer entre eux</a:t>
            </a:r>
            <a:r>
              <a:rPr lang="fr" sz="1800"/>
              <a:t>.</a:t>
            </a:r>
            <a:endParaRPr sz="1800"/>
          </a:p>
        </p:txBody>
      </p:sp>
      <p:sp>
        <p:nvSpPr>
          <p:cNvPr id="298" name="Google Shape;29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partie statique</a:t>
            </a:r>
            <a:endParaRPr/>
          </a:p>
        </p:txBody>
      </p:sp>
      <p:sp>
        <p:nvSpPr>
          <p:cNvPr id="304" name="Google Shape;304;p4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05" name="Google Shape;305;p4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images</a:t>
            </a:r>
            <a:endParaRPr sz="3700"/>
          </a:p>
        </p:txBody>
      </p:sp>
      <p:sp>
        <p:nvSpPr>
          <p:cNvPr id="306" name="Google Shape;306;p42"/>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Avec Docker, une </a:t>
            </a:r>
            <a:r>
              <a:rPr b="1" lang="fr" sz="1800"/>
              <a:t>image</a:t>
            </a:r>
            <a:r>
              <a:rPr lang="fr" sz="1800"/>
              <a:t> est l'ensemble des dossiers et fichiers qui constitue le système de fichier </a:t>
            </a:r>
            <a:r>
              <a:rPr b="1" lang="fr" sz="1800"/>
              <a:t>racine</a:t>
            </a:r>
            <a:r>
              <a:rPr lang="fr" sz="1800"/>
              <a:t> d'un </a:t>
            </a:r>
            <a:r>
              <a:rPr b="1" lang="fr" sz="1800"/>
              <a:t>conteneur,</a:t>
            </a:r>
            <a:r>
              <a:rPr lang="fr" sz="1800"/>
              <a:t> ainsi que les informations de configuration indiquant notamment quel programme doit être exécuté.</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Une image peut être récupérée dans un </a:t>
            </a:r>
            <a:r>
              <a:rPr b="1" lang="fr" sz="1800"/>
              <a:t>dépôt</a:t>
            </a:r>
            <a:r>
              <a:rPr lang="fr" sz="1800"/>
              <a:t> (repository) ou </a:t>
            </a:r>
            <a:r>
              <a:rPr b="1" lang="fr" sz="1800"/>
              <a:t>construite</a:t>
            </a:r>
            <a:r>
              <a:rPr lang="fr" sz="1800"/>
              <a:t> (build) à l'aide d'un fichier de commandes : </a:t>
            </a:r>
            <a:r>
              <a:rPr b="1" lang="fr" sz="1800"/>
              <a:t>Dockerfile.</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Les </a:t>
            </a:r>
            <a:r>
              <a:rPr b="1" lang="fr" sz="1800"/>
              <a:t>images</a:t>
            </a:r>
            <a:r>
              <a:rPr lang="fr" sz="1800"/>
              <a:t> Docker sont construites en </a:t>
            </a:r>
            <a:r>
              <a:rPr b="1" lang="fr" sz="1800"/>
              <a:t>couches</a:t>
            </a:r>
            <a:r>
              <a:rPr lang="fr" sz="1800"/>
              <a:t> (layers) chaque couche pouvant être conservée en cache et partagée entre différentes images (pour économiser de l'espace disque et du temps lors de la création d'images)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Une image équivaut à un programme avec toutes ses dépendances.</a:t>
            </a:r>
            <a:endParaRPr sz="1800"/>
          </a:p>
        </p:txBody>
      </p:sp>
      <p:sp>
        <p:nvSpPr>
          <p:cNvPr id="307" name="Google Shape;30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partie dynamique</a:t>
            </a:r>
            <a:endParaRPr/>
          </a:p>
        </p:txBody>
      </p:sp>
      <p:sp>
        <p:nvSpPr>
          <p:cNvPr id="313" name="Google Shape;313;p4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14" name="Google Shape;314;p43"/>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Exécuter du code avec Docker consiste à créer un </a:t>
            </a:r>
            <a:r>
              <a:rPr b="1" lang="fr" sz="1800"/>
              <a:t>conteneur</a:t>
            </a:r>
            <a:r>
              <a:rPr lang="fr" sz="1800"/>
              <a:t> à partir d'une </a:t>
            </a:r>
            <a:r>
              <a:rPr b="1" lang="fr" sz="1800"/>
              <a:t>image</a:t>
            </a:r>
            <a:r>
              <a:rPr lang="fr" sz="1800"/>
              <a:t>.</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Un conteneur peut être vu comme une instance d'une image (Le conteneur est à l'image, ce que le processus est au programme).</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Plusieurs conteneurs peuvent être créés à partir de la même image pour être exécutés </a:t>
            </a:r>
            <a:r>
              <a:rPr lang="fr" sz="1800"/>
              <a:t>simultanément</a:t>
            </a:r>
            <a:r>
              <a:rPr lang="fr" sz="1800"/>
              <a:t> ou non.</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Les processus d'un conteneur ne peuvent </a:t>
            </a:r>
            <a:r>
              <a:rPr lang="fr" sz="1800"/>
              <a:t>accéder</a:t>
            </a:r>
            <a:r>
              <a:rPr lang="fr" sz="1800"/>
              <a:t> qu'aux fichiers de son image. Les modifications faites restent dans le conteneur et ne sont pas impactées sur l'image.</a:t>
            </a:r>
            <a:endParaRPr sz="1800"/>
          </a:p>
        </p:txBody>
      </p:sp>
      <p:sp>
        <p:nvSpPr>
          <p:cNvPr id="315" name="Google Shape;315;p4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conteneurs</a:t>
            </a:r>
            <a:endParaRPr sz="3700"/>
          </a:p>
        </p:txBody>
      </p:sp>
      <p:sp>
        <p:nvSpPr>
          <p:cNvPr id="316" name="Google Shape;31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Partager des images</a:t>
            </a:r>
            <a:endParaRPr/>
          </a:p>
        </p:txBody>
      </p:sp>
      <p:sp>
        <p:nvSpPr>
          <p:cNvPr id="322" name="Google Shape;322;p4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23" name="Google Shape;323;p4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dépôts</a:t>
            </a:r>
            <a:endParaRPr sz="3700"/>
          </a:p>
        </p:txBody>
      </p:sp>
      <p:sp>
        <p:nvSpPr>
          <p:cNvPr id="324" name="Google Shape;32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25" name="Google Shape;325;p44"/>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Si </a:t>
            </a:r>
            <a:r>
              <a:rPr b="1" lang="fr" sz="1800"/>
              <a:t>Docker</a:t>
            </a:r>
            <a:r>
              <a:rPr lang="fr" sz="1800"/>
              <a:t> permet la construction d'</a:t>
            </a:r>
            <a:r>
              <a:rPr b="1" lang="fr" sz="1800"/>
              <a:t>images</a:t>
            </a:r>
            <a:r>
              <a:rPr lang="fr" sz="1800"/>
              <a:t> à partir d'un </a:t>
            </a:r>
            <a:r>
              <a:rPr b="1" lang="fr" sz="1800"/>
              <a:t>Dockerfile</a:t>
            </a:r>
            <a:r>
              <a:rPr lang="fr" sz="1800"/>
              <a:t>, il est courant pour partager ses </a:t>
            </a:r>
            <a:r>
              <a:rPr b="1" lang="fr" sz="1800"/>
              <a:t>images</a:t>
            </a:r>
            <a:r>
              <a:rPr lang="fr" sz="1800"/>
              <a:t> d'utiliser des </a:t>
            </a:r>
            <a:r>
              <a:rPr b="1" lang="fr" sz="1800"/>
              <a:t>dépôts</a:t>
            </a:r>
            <a:r>
              <a:rPr lang="fr" sz="1800"/>
              <a:t> (repository).</a:t>
            </a:r>
            <a:endParaRPr sz="18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fr" sz="1800" u="sng">
                <a:solidFill>
                  <a:schemeClr val="hlink"/>
                </a:solidFill>
                <a:hlinkClick r:id="rId3"/>
              </a:rPr>
              <a:t>DockerHub</a:t>
            </a:r>
            <a:r>
              <a:rPr lang="fr" sz="1800"/>
              <a:t> est un service web géré par </a:t>
            </a:r>
            <a:r>
              <a:rPr lang="fr" sz="1800" u="sng">
                <a:solidFill>
                  <a:schemeClr val="hlink"/>
                </a:solidFill>
                <a:hlinkClick r:id="rId4"/>
              </a:rPr>
              <a:t>Docker Inc.</a:t>
            </a:r>
            <a:r>
              <a:rPr lang="fr" sz="1800"/>
              <a:t> qui héberge des dépôts </a:t>
            </a:r>
            <a:r>
              <a:rPr lang="fr" sz="1800"/>
              <a:t>publics et privés</a:t>
            </a:r>
            <a:r>
              <a:rPr lang="fr" sz="1800"/>
              <a:t>. Beaucoup d'applications courantes proposent sur Docker Hub des images utilisables directement (Serveurs web, BDD…)</a:t>
            </a:r>
            <a:endParaRPr sz="18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fr" sz="1800"/>
              <a:t>Il est aussi possible d'héberger son propre dépôt.</a:t>
            </a:r>
            <a:endParaRPr sz="18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fr" sz="1800"/>
              <a:t>On peut alors </a:t>
            </a:r>
            <a:r>
              <a:rPr b="1" lang="fr" sz="1800"/>
              <a:t>récupérer</a:t>
            </a:r>
            <a:r>
              <a:rPr lang="fr" sz="1800"/>
              <a:t> (</a:t>
            </a:r>
            <a:r>
              <a:rPr i="1" lang="fr" sz="1800"/>
              <a:t>pull</a:t>
            </a:r>
            <a:r>
              <a:rPr lang="fr" sz="1800"/>
              <a:t>) ou </a:t>
            </a:r>
            <a:r>
              <a:rPr b="1" lang="fr" sz="1800"/>
              <a:t>publier</a:t>
            </a:r>
            <a:r>
              <a:rPr lang="fr" sz="1800"/>
              <a:t> (</a:t>
            </a:r>
            <a:r>
              <a:rPr i="1" lang="fr" sz="1800"/>
              <a:t>push</a:t>
            </a:r>
            <a:r>
              <a:rPr lang="fr" sz="1800"/>
              <a:t>) des </a:t>
            </a:r>
            <a:r>
              <a:rPr b="1" lang="fr" sz="1800"/>
              <a:t>images</a:t>
            </a:r>
            <a:r>
              <a:rPr lang="fr" sz="1800"/>
              <a:t> dans un </a:t>
            </a:r>
            <a:r>
              <a:rPr b="1" lang="fr" sz="1800"/>
              <a:t>dépôt</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1382325" y="310750"/>
            <a:ext cx="703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Un moment de </a:t>
            </a:r>
            <a:r>
              <a:rPr lang="fr" sz="2800">
                <a:latin typeface="Raleway"/>
                <a:ea typeface="Raleway"/>
                <a:cs typeface="Raleway"/>
                <a:sym typeface="Raleway"/>
              </a:rPr>
              <a:t>réflexion…</a:t>
            </a:r>
            <a:endParaRPr sz="2800">
              <a:latin typeface="Raleway"/>
              <a:ea typeface="Raleway"/>
              <a:cs typeface="Raleway"/>
              <a:sym typeface="Raleway"/>
            </a:endParaRPr>
          </a:p>
        </p:txBody>
      </p:sp>
      <p:sp>
        <p:nvSpPr>
          <p:cNvPr id="144" name="Google Shape;144;p27"/>
          <p:cNvSpPr txBox="1"/>
          <p:nvPr/>
        </p:nvSpPr>
        <p:spPr>
          <a:xfrm>
            <a:off x="531450" y="2489650"/>
            <a:ext cx="7983000" cy="1108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fr" sz="2400">
                <a:latin typeface="Raleway"/>
                <a:ea typeface="Raleway"/>
                <a:cs typeface="Raleway"/>
                <a:sym typeface="Raleway"/>
              </a:rPr>
              <a:t>À quoi a accès un processus sur un système d'exploitation ?</a:t>
            </a:r>
            <a:endParaRPr b="1" sz="2400">
              <a:latin typeface="Raleway"/>
              <a:ea typeface="Raleway"/>
              <a:cs typeface="Raleway"/>
              <a:sym typeface="Raleway"/>
            </a:endParaRPr>
          </a:p>
        </p:txBody>
      </p:sp>
      <p:sp>
        <p:nvSpPr>
          <p:cNvPr id="145" name="Google Shape;14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Partager des fichiers</a:t>
            </a:r>
            <a:endParaRPr/>
          </a:p>
        </p:txBody>
      </p:sp>
      <p:sp>
        <p:nvSpPr>
          <p:cNvPr id="331" name="Google Shape;331;p4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32" name="Google Shape;332;p4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volumes</a:t>
            </a:r>
            <a:endParaRPr sz="3700"/>
          </a:p>
        </p:txBody>
      </p:sp>
      <p:sp>
        <p:nvSpPr>
          <p:cNvPr id="333" name="Google Shape;333;p45"/>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Docker propose la création de </a:t>
            </a:r>
            <a:r>
              <a:rPr b="1" lang="fr" sz="1800"/>
              <a:t>volumes</a:t>
            </a:r>
            <a:r>
              <a:rPr lang="fr" sz="1800"/>
              <a:t> qui permettent de partager des fichiers entre le système hôte et les conteneurs.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L'idée générale des </a:t>
            </a:r>
            <a:r>
              <a:rPr b="1" lang="fr" sz="1800"/>
              <a:t>volumes</a:t>
            </a:r>
            <a:r>
              <a:rPr lang="fr" sz="1800"/>
              <a:t> est la création d'un </a:t>
            </a:r>
            <a:r>
              <a:rPr b="1" lang="fr" sz="1800"/>
              <a:t>espace de stockage persistant</a:t>
            </a:r>
            <a:r>
              <a:rPr lang="fr" sz="1800"/>
              <a:t>, </a:t>
            </a:r>
            <a:r>
              <a:rPr b="1" lang="fr" sz="1800"/>
              <a:t>géré par docker</a:t>
            </a:r>
            <a:r>
              <a:rPr lang="fr" sz="1800"/>
              <a:t> est pouvant être mis à disposition de conteneurs.</a:t>
            </a:r>
            <a:endParaRPr sz="1800"/>
          </a:p>
          <a:p>
            <a:pPr indent="0" lvl="0" marL="0" rtl="0" algn="l">
              <a:lnSpc>
                <a:spcPct val="115000"/>
              </a:lnSpc>
              <a:spcBef>
                <a:spcPts val="0"/>
              </a:spcBef>
              <a:spcAft>
                <a:spcPts val="0"/>
              </a:spcAft>
              <a:buNone/>
            </a:pPr>
            <a:r>
              <a:rPr lang="fr" sz="1800"/>
              <a:t>Un volume survit à la destruction d'un conteneur pour lui permettre le stockage de données persistantes.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Il est aussi possible de </a:t>
            </a:r>
            <a:r>
              <a:rPr b="1" lang="fr" sz="1800"/>
              <a:t>monter</a:t>
            </a:r>
            <a:r>
              <a:rPr lang="fr" sz="1800"/>
              <a:t> un dossier de l'hôte dans l'arborescence d'un conteneur. Ce mécanisme est </a:t>
            </a:r>
            <a:r>
              <a:rPr lang="fr" sz="1800"/>
              <a:t>appelé</a:t>
            </a:r>
            <a:r>
              <a:rPr lang="fr" sz="1800"/>
              <a:t> </a:t>
            </a:r>
            <a:r>
              <a:rPr b="1" i="1" lang="fr" sz="1800"/>
              <a:t>bind mounts</a:t>
            </a:r>
            <a:r>
              <a:rPr lang="fr" sz="1800"/>
              <a:t> par Docker.</a:t>
            </a:r>
            <a:endParaRPr sz="1800"/>
          </a:p>
        </p:txBody>
      </p:sp>
      <p:sp>
        <p:nvSpPr>
          <p:cNvPr id="334" name="Google Shape;33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Networking docker style</a:t>
            </a:r>
            <a:endParaRPr/>
          </a:p>
        </p:txBody>
      </p:sp>
      <p:sp>
        <p:nvSpPr>
          <p:cNvPr id="340" name="Google Shape;340;p4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41" name="Google Shape;341;p4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réseaux</a:t>
            </a:r>
            <a:endParaRPr sz="3700"/>
          </a:p>
        </p:txBody>
      </p:sp>
      <p:sp>
        <p:nvSpPr>
          <p:cNvPr id="342" name="Google Shape;342;p46"/>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Docker</a:t>
            </a:r>
            <a:r>
              <a:rPr lang="fr" sz="1800"/>
              <a:t> permet, au lancement d'un </a:t>
            </a:r>
            <a:r>
              <a:rPr b="1" lang="fr" sz="1800"/>
              <a:t>conteneur</a:t>
            </a:r>
            <a:r>
              <a:rPr lang="fr" sz="1800"/>
              <a:t>, de </a:t>
            </a:r>
            <a:r>
              <a:rPr b="1" lang="fr" sz="1800"/>
              <a:t>lier</a:t>
            </a:r>
            <a:r>
              <a:rPr lang="fr" sz="1800"/>
              <a:t> un </a:t>
            </a:r>
            <a:r>
              <a:rPr b="1" lang="fr" sz="1800"/>
              <a:t>port</a:t>
            </a:r>
            <a:r>
              <a:rPr lang="fr" sz="1800"/>
              <a:t> du </a:t>
            </a:r>
            <a:r>
              <a:rPr b="1" lang="fr" sz="1800"/>
              <a:t>système hôte</a:t>
            </a:r>
            <a:r>
              <a:rPr lang="fr" sz="1800"/>
              <a:t> avec un </a:t>
            </a:r>
            <a:r>
              <a:rPr b="1" lang="fr" sz="1800"/>
              <a:t>port</a:t>
            </a:r>
            <a:r>
              <a:rPr lang="fr" sz="1800"/>
              <a:t> du </a:t>
            </a:r>
            <a:r>
              <a:rPr b="1" lang="fr" sz="1800"/>
              <a:t>conteneur</a:t>
            </a:r>
            <a:r>
              <a:rPr lang="fr" sz="1800"/>
              <a:t> et permet ainsi facilement l'utilisation de conteneurs pour exécuter des serveurs.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Par défaut les </a:t>
            </a:r>
            <a:r>
              <a:rPr b="1" lang="fr" sz="1800"/>
              <a:t>conteneurs</a:t>
            </a:r>
            <a:r>
              <a:rPr lang="fr" sz="1800"/>
              <a:t> ont une </a:t>
            </a:r>
            <a:r>
              <a:rPr b="1" lang="fr" sz="1800"/>
              <a:t>interface réseau</a:t>
            </a:r>
            <a:r>
              <a:rPr lang="fr" sz="1800"/>
              <a:t> sur un </a:t>
            </a:r>
            <a:r>
              <a:rPr b="1" lang="fr" sz="1800"/>
              <a:t>pont</a:t>
            </a:r>
            <a:r>
              <a:rPr lang="fr" sz="1800"/>
              <a:t> virtuel (bridge) géré par docker qui leur fournit une </a:t>
            </a:r>
            <a:r>
              <a:rPr b="1" lang="fr" sz="1800"/>
              <a:t>configuration réseau</a:t>
            </a:r>
            <a:r>
              <a:rPr lang="fr" sz="1800"/>
              <a:t> (via DHCP) et leur permet de sortir via un </a:t>
            </a:r>
            <a:r>
              <a:rPr b="1" lang="fr" sz="1800"/>
              <a:t>NAT</a:t>
            </a:r>
            <a:r>
              <a:rPr lang="fr" sz="1800"/>
              <a:t>.</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b="1" lang="fr" sz="1800"/>
              <a:t>Docker</a:t>
            </a:r>
            <a:r>
              <a:rPr lang="fr" sz="1800"/>
              <a:t> permet aussi la création d'autres </a:t>
            </a:r>
            <a:r>
              <a:rPr b="1" lang="fr" sz="1800"/>
              <a:t>réseaux virtuels</a:t>
            </a:r>
            <a:r>
              <a:rPr lang="fr" sz="1800"/>
              <a:t> auxquels plusieurs conteneurs peuvent être connectés.</a:t>
            </a:r>
            <a:endParaRPr sz="1800"/>
          </a:p>
        </p:txBody>
      </p:sp>
      <p:sp>
        <p:nvSpPr>
          <p:cNvPr id="343" name="Google Shape;34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Qu'est-ce qu'on en fait ?</a:t>
            </a:r>
            <a:endParaRPr/>
          </a:p>
        </p:txBody>
      </p:sp>
      <p:sp>
        <p:nvSpPr>
          <p:cNvPr id="349" name="Google Shape;349;p4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50" name="Google Shape;350;p4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Considérations générales</a:t>
            </a:r>
            <a:endParaRPr sz="3700"/>
          </a:p>
        </p:txBody>
      </p:sp>
      <p:sp>
        <p:nvSpPr>
          <p:cNvPr id="351" name="Google Shape;351;p47"/>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Docker recommande qu'une image corresponde à un seul service (une application web, un serveur de base de données, un proxy…) et donc potentiellement </a:t>
            </a:r>
            <a:r>
              <a:rPr lang="fr" sz="1800"/>
              <a:t>de déployer plusieurs conteneurs</a:t>
            </a:r>
            <a:r>
              <a:rPr lang="fr" sz="1800"/>
              <a:t> pour mettre en place une application complète.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Un conteneur n'est pas censé durer dans le temps mais plutôt être </a:t>
            </a:r>
            <a:r>
              <a:rPr lang="fr" sz="1800"/>
              <a:t>redéployé</a:t>
            </a:r>
            <a:r>
              <a:rPr lang="fr" sz="1800"/>
              <a:t> fréquemment, notamment pour mettre à jour l'application.</a:t>
            </a:r>
            <a:endParaRPr sz="1800"/>
          </a:p>
        </p:txBody>
      </p:sp>
      <p:sp>
        <p:nvSpPr>
          <p:cNvPr id="352" name="Google Shape;35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En pratique</a:t>
            </a:r>
            <a:endParaRPr/>
          </a:p>
        </p:txBody>
      </p:sp>
      <p:sp>
        <p:nvSpPr>
          <p:cNvPr id="358" name="Google Shape;35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Installer Docker</a:t>
            </a:r>
            <a:endParaRPr/>
          </a:p>
        </p:txBody>
      </p:sp>
      <p:sp>
        <p:nvSpPr>
          <p:cNvPr id="364" name="Google Shape;364;p4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365" name="Google Shape;365;p4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composants</a:t>
            </a:r>
            <a:endParaRPr sz="3700"/>
          </a:p>
        </p:txBody>
      </p:sp>
      <p:sp>
        <p:nvSpPr>
          <p:cNvPr id="366" name="Google Shape;366;p49"/>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Docker est constitué de plusieurs composants :</a:t>
            </a:r>
            <a:endParaRPr sz="2000"/>
          </a:p>
          <a:p>
            <a:pPr indent="-355600" lvl="0" marL="457200" rtl="0" algn="l">
              <a:lnSpc>
                <a:spcPct val="115000"/>
              </a:lnSpc>
              <a:spcBef>
                <a:spcPts val="0"/>
              </a:spcBef>
              <a:spcAft>
                <a:spcPts val="0"/>
              </a:spcAft>
              <a:buSzPts val="2000"/>
              <a:buChar char="-"/>
            </a:pPr>
            <a:r>
              <a:rPr lang="fr" sz="2000"/>
              <a:t>Docker Engine : </a:t>
            </a:r>
            <a:endParaRPr sz="2000"/>
          </a:p>
          <a:p>
            <a:pPr indent="-355600" lvl="1" marL="914400" rtl="0" algn="l">
              <a:lnSpc>
                <a:spcPct val="115000"/>
              </a:lnSpc>
              <a:spcBef>
                <a:spcPts val="0"/>
              </a:spcBef>
              <a:spcAft>
                <a:spcPts val="0"/>
              </a:spcAft>
              <a:buSzPts val="2000"/>
              <a:buChar char="-"/>
            </a:pPr>
            <a:r>
              <a:rPr lang="fr" sz="2000"/>
              <a:t>Un Serveur de gestion des conteneurs (dockerd)</a:t>
            </a:r>
            <a:endParaRPr sz="2000"/>
          </a:p>
          <a:p>
            <a:pPr indent="-355600" lvl="1" marL="914400" rtl="0" algn="l">
              <a:lnSpc>
                <a:spcPct val="115000"/>
              </a:lnSpc>
              <a:spcBef>
                <a:spcPts val="0"/>
              </a:spcBef>
              <a:spcAft>
                <a:spcPts val="0"/>
              </a:spcAft>
              <a:buSzPts val="2000"/>
              <a:buChar char="-"/>
            </a:pPr>
            <a:r>
              <a:rPr lang="fr" sz="2000"/>
              <a:t>Une interface en ligne de commande (docker)</a:t>
            </a:r>
            <a:endParaRPr sz="2000"/>
          </a:p>
          <a:p>
            <a:pPr indent="-355600" lvl="0" marL="457200" rtl="0" algn="l">
              <a:lnSpc>
                <a:spcPct val="115000"/>
              </a:lnSpc>
              <a:spcBef>
                <a:spcPts val="0"/>
              </a:spcBef>
              <a:spcAft>
                <a:spcPts val="0"/>
              </a:spcAft>
              <a:buSzPts val="2000"/>
              <a:buChar char="-"/>
            </a:pPr>
            <a:r>
              <a:rPr lang="fr" sz="2000"/>
              <a:t>Docker Desktop : Interface graphique - nécessaire sous windows</a:t>
            </a:r>
            <a:endParaRPr sz="2000"/>
          </a:p>
          <a:p>
            <a:pPr indent="-355600" lvl="1" marL="914400" rtl="0" algn="l">
              <a:lnSpc>
                <a:spcPct val="115000"/>
              </a:lnSpc>
              <a:spcBef>
                <a:spcPts val="0"/>
              </a:spcBef>
              <a:spcAft>
                <a:spcPts val="0"/>
              </a:spcAft>
              <a:buSzPts val="2000"/>
              <a:buChar char="-"/>
            </a:pPr>
            <a:r>
              <a:rPr lang="fr" sz="2000"/>
              <a:t>⚠️ Docker Desktop sous linux est une VM</a:t>
            </a:r>
            <a:endParaRPr sz="2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fr" sz="2000"/>
              <a:t>Docker est disponible en version CE (Community Edition) ou via différents types de souscription</a:t>
            </a:r>
            <a:endParaRPr sz="2000"/>
          </a:p>
        </p:txBody>
      </p:sp>
      <p:sp>
        <p:nvSpPr>
          <p:cNvPr id="367" name="Google Shape;36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peu plus d'outils</a:t>
            </a:r>
            <a:endParaRPr/>
          </a:p>
        </p:txBody>
      </p:sp>
      <p:sp>
        <p:nvSpPr>
          <p:cNvPr id="373" name="Google Shape;373;p5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374" name="Google Shape;374;p5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Outils supplémentaires</a:t>
            </a:r>
            <a:endParaRPr sz="3700"/>
          </a:p>
        </p:txBody>
      </p:sp>
      <p:sp>
        <p:nvSpPr>
          <p:cNvPr id="375" name="Google Shape;375;p50"/>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Docker Compose :</a:t>
            </a:r>
            <a:endParaRPr sz="2000"/>
          </a:p>
          <a:p>
            <a:pPr indent="-355600" lvl="0" marL="457200" rtl="0" algn="l">
              <a:lnSpc>
                <a:spcPct val="115000"/>
              </a:lnSpc>
              <a:spcBef>
                <a:spcPts val="0"/>
              </a:spcBef>
              <a:spcAft>
                <a:spcPts val="0"/>
              </a:spcAft>
              <a:buSzPts val="2000"/>
              <a:buChar char="-"/>
            </a:pPr>
            <a:r>
              <a:rPr lang="fr" sz="2000"/>
              <a:t>Permet le lancement d'un ensemble de conteneurs (application multi-conteneurs) décrit par un fichier </a:t>
            </a:r>
            <a:r>
              <a:rPr lang="fr" sz="2000">
                <a:latin typeface="Arial"/>
                <a:ea typeface="Arial"/>
                <a:cs typeface="Arial"/>
                <a:sym typeface="Arial"/>
              </a:rPr>
              <a:t>docker-compose.yml</a:t>
            </a:r>
            <a:endParaRPr sz="2000">
              <a:latin typeface="Arial"/>
              <a:ea typeface="Arial"/>
              <a:cs typeface="Arial"/>
              <a:sym typeface="Arial"/>
            </a:endParaRPr>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2000"/>
              <a:t>Docker Swarm :</a:t>
            </a:r>
            <a:endParaRPr sz="2000"/>
          </a:p>
          <a:p>
            <a:pPr indent="-355600" lvl="0" marL="457200" rtl="0" algn="l">
              <a:lnSpc>
                <a:spcPct val="115000"/>
              </a:lnSpc>
              <a:spcBef>
                <a:spcPts val="0"/>
              </a:spcBef>
              <a:spcAft>
                <a:spcPts val="0"/>
              </a:spcAft>
              <a:buSzPts val="2000"/>
              <a:buChar char="-"/>
            </a:pPr>
            <a:r>
              <a:rPr lang="fr" sz="2000"/>
              <a:t>Regroupement de plusieurs Docker Engine en un cluster</a:t>
            </a:r>
            <a:endParaRPr sz="20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2000"/>
              <a:t>Kubernetes :</a:t>
            </a:r>
            <a:endParaRPr sz="2000"/>
          </a:p>
          <a:p>
            <a:pPr indent="-355600" lvl="0" marL="457200" rtl="0" algn="l">
              <a:lnSpc>
                <a:spcPct val="115000"/>
              </a:lnSpc>
              <a:spcBef>
                <a:spcPts val="0"/>
              </a:spcBef>
              <a:spcAft>
                <a:spcPts val="0"/>
              </a:spcAft>
              <a:buSzPts val="2000"/>
              <a:buChar char="-"/>
            </a:pPr>
            <a:r>
              <a:rPr lang="fr" sz="2000"/>
              <a:t>Orchestration poussée de conteneurs</a:t>
            </a:r>
            <a:endParaRPr sz="2000"/>
          </a:p>
        </p:txBody>
      </p:sp>
      <p:sp>
        <p:nvSpPr>
          <p:cNvPr id="376" name="Google Shape;376;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Utiliser docker</a:t>
            </a:r>
            <a:endParaRPr/>
          </a:p>
        </p:txBody>
      </p:sp>
      <p:sp>
        <p:nvSpPr>
          <p:cNvPr id="382" name="Google Shape;382;p5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383" name="Google Shape;383;p5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Docker CLI</a:t>
            </a:r>
            <a:endParaRPr sz="3700"/>
          </a:p>
        </p:txBody>
      </p:sp>
      <p:sp>
        <p:nvSpPr>
          <p:cNvPr id="384" name="Google Shape;38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85" name="Google Shape;385;p51"/>
          <p:cNvSpPr txBox="1"/>
          <p:nvPr/>
        </p:nvSpPr>
        <p:spPr>
          <a:xfrm>
            <a:off x="462200" y="1772500"/>
            <a:ext cx="3996000" cy="30090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L'utilisation de Docker en ligne de commande passe par la commande </a:t>
            </a:r>
            <a:r>
              <a:rPr lang="fr" sz="1800">
                <a:solidFill>
                  <a:srgbClr val="3B424E"/>
                </a:solidFill>
                <a:latin typeface="Varela Round"/>
                <a:ea typeface="Varela Round"/>
                <a:cs typeface="Varela Round"/>
                <a:sym typeface="Varela Round"/>
              </a:rPr>
              <a:t>docker</a:t>
            </a:r>
            <a:r>
              <a:rPr lang="fr" sz="1800">
                <a:solidFill>
                  <a:srgbClr val="3B424E"/>
                </a:solidFill>
                <a:latin typeface="Raleway"/>
                <a:ea typeface="Raleway"/>
                <a:cs typeface="Raleway"/>
                <a:sym typeface="Raleway"/>
              </a:rPr>
              <a:t> dont la syntaxe générale est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10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800">
                <a:solidFill>
                  <a:srgbClr val="3B424E"/>
                </a:solidFill>
                <a:latin typeface="Varela Round"/>
                <a:ea typeface="Varela Round"/>
                <a:cs typeface="Varela Round"/>
                <a:sym typeface="Varela Round"/>
              </a:rPr>
              <a:t>docker  [OPTIONS] COMMAND</a:t>
            </a:r>
            <a:endParaRPr sz="18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10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Nécessite d'être dans le </a:t>
            </a:r>
            <a:r>
              <a:rPr b="1" lang="fr" sz="1800">
                <a:solidFill>
                  <a:srgbClr val="3B424E"/>
                </a:solidFill>
                <a:latin typeface="Raleway"/>
                <a:ea typeface="Raleway"/>
                <a:cs typeface="Raleway"/>
                <a:sym typeface="Raleway"/>
              </a:rPr>
              <a:t>groupe</a:t>
            </a:r>
            <a:r>
              <a:rPr lang="fr" sz="1800">
                <a:solidFill>
                  <a:srgbClr val="3B424E"/>
                </a:solidFill>
                <a:latin typeface="Raleway"/>
                <a:ea typeface="Raleway"/>
                <a:cs typeface="Raleway"/>
                <a:sym typeface="Raleway"/>
              </a:rPr>
              <a:t> </a:t>
            </a:r>
            <a:r>
              <a:rPr b="1" lang="fr" sz="1800">
                <a:solidFill>
                  <a:srgbClr val="3B424E"/>
                </a:solidFill>
                <a:latin typeface="Raleway"/>
                <a:ea typeface="Raleway"/>
                <a:cs typeface="Raleway"/>
                <a:sym typeface="Raleway"/>
              </a:rPr>
              <a:t>docker</a:t>
            </a:r>
            <a:endParaRPr b="1" sz="1800">
              <a:solidFill>
                <a:srgbClr val="3B424E"/>
              </a:solidFill>
              <a:latin typeface="Raleway"/>
              <a:ea typeface="Raleway"/>
              <a:cs typeface="Raleway"/>
              <a:sym typeface="Raleway"/>
            </a:endParaRPr>
          </a:p>
        </p:txBody>
      </p:sp>
      <p:sp>
        <p:nvSpPr>
          <p:cNvPr id="386" name="Google Shape;386;p51"/>
          <p:cNvSpPr/>
          <p:nvPr/>
        </p:nvSpPr>
        <p:spPr>
          <a:xfrm>
            <a:off x="4573700" y="1670875"/>
            <a:ext cx="44376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[OPTIONS]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A self-sufficient runtime for containers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Options:</a:t>
            </a:r>
            <a:endParaRPr>
              <a:solidFill>
                <a:srgbClr val="FFFFFF"/>
              </a:solidFill>
            </a:endParaRPr>
          </a:p>
          <a:p>
            <a:pPr indent="457200" lvl="0" marL="0" rtl="0" algn="l">
              <a:spcBef>
                <a:spcPts val="0"/>
              </a:spcBef>
              <a:spcAft>
                <a:spcPts val="0"/>
              </a:spcAft>
              <a:buNone/>
            </a:pPr>
            <a:r>
              <a:rPr lang="fr">
                <a:solidFill>
                  <a:srgbClr val="FFFFFF"/>
                </a:solidFill>
              </a:rPr>
              <a: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Management Commands:</a:t>
            </a:r>
            <a:endParaRPr>
              <a:solidFill>
                <a:srgbClr val="FFFFFF"/>
              </a:solidFill>
            </a:endParaRPr>
          </a:p>
          <a:p>
            <a:pPr indent="0" lvl="0" marL="0" rtl="0" algn="l">
              <a:spcBef>
                <a:spcPts val="0"/>
              </a:spcBef>
              <a:spcAft>
                <a:spcPts val="0"/>
              </a:spcAft>
              <a:buNone/>
            </a:pPr>
            <a:r>
              <a:rPr lang="fr">
                <a:solidFill>
                  <a:srgbClr val="FFFFFF"/>
                </a:solidFill>
              </a:rPr>
              <a:t>	</a:t>
            </a:r>
            <a:r>
              <a:rPr lang="fr">
                <a:solidFill>
                  <a:schemeClr val="lt1"/>
                </a:solidFill>
              </a:rPr>
              <a: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Gérer les images</a:t>
            </a:r>
            <a:endParaRPr/>
          </a:p>
        </p:txBody>
      </p:sp>
      <p:sp>
        <p:nvSpPr>
          <p:cNvPr id="392" name="Google Shape;392;p5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393" name="Google Shape;393;p5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images</a:t>
            </a:r>
            <a:endParaRPr sz="3700"/>
          </a:p>
        </p:txBody>
      </p:sp>
      <p:sp>
        <p:nvSpPr>
          <p:cNvPr id="394" name="Google Shape;394;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95" name="Google Shape;395;p52"/>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La gestion des images se fait via la commande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image </a:t>
            </a:r>
            <a:r>
              <a:rPr lang="fr" sz="1600">
                <a:solidFill>
                  <a:srgbClr val="3B424E"/>
                </a:solidFill>
                <a:latin typeface="Varela Round"/>
                <a:ea typeface="Varela Round"/>
                <a:cs typeface="Varela Round"/>
                <a:sym typeface="Varela Round"/>
              </a:rPr>
              <a:t>COMMAND</a:t>
            </a:r>
            <a:endParaRPr sz="16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Par exemple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ls : affiche les images disponibles</a:t>
            </a:r>
            <a:endParaRPr sz="16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pull : récupère une image dans un dépôt (DockerHub par défaut)</a:t>
            </a:r>
            <a:endParaRPr sz="16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rm : supprime une image</a:t>
            </a:r>
            <a:endParaRPr sz="16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De nombreux alias, par exemple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docker images =&gt; docker image ls</a:t>
            </a:r>
            <a:endParaRPr sz="1600">
              <a:solidFill>
                <a:srgbClr val="3B424E"/>
              </a:solidFill>
              <a:latin typeface="Raleway"/>
              <a:ea typeface="Raleway"/>
              <a:cs typeface="Raleway"/>
              <a:sym typeface="Raleway"/>
            </a:endParaRPr>
          </a:p>
        </p:txBody>
      </p:sp>
      <p:sp>
        <p:nvSpPr>
          <p:cNvPr id="396" name="Google Shape;396;p52"/>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image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image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 images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ls      	List images</a:t>
            </a:r>
            <a:endParaRPr>
              <a:solidFill>
                <a:srgbClr val="FFFFFF"/>
              </a:solidFill>
            </a:endParaRPr>
          </a:p>
          <a:p>
            <a:pPr indent="0" lvl="0" marL="0" rtl="0" algn="l">
              <a:spcBef>
                <a:spcPts val="0"/>
              </a:spcBef>
              <a:spcAft>
                <a:spcPts val="0"/>
              </a:spcAft>
              <a:buNone/>
            </a:pPr>
            <a:r>
              <a:rPr lang="fr">
                <a:solidFill>
                  <a:srgbClr val="FFFFFF"/>
                </a:solidFill>
              </a:rPr>
              <a:t>  pull    	Pull an image or a repository from a registry</a:t>
            </a:r>
            <a:endParaRPr>
              <a:solidFill>
                <a:srgbClr val="FFFFFF"/>
              </a:solidFill>
            </a:endParaRPr>
          </a:p>
          <a:p>
            <a:pPr indent="0" lvl="0" marL="0" rtl="0" algn="l">
              <a:spcBef>
                <a:spcPts val="0"/>
              </a:spcBef>
              <a:spcAft>
                <a:spcPts val="0"/>
              </a:spcAft>
              <a:buNone/>
            </a:pPr>
            <a:r>
              <a:rPr lang="fr">
                <a:solidFill>
                  <a:srgbClr val="FFFFFF"/>
                </a:solidFill>
              </a:rPr>
              <a:t>  push    	Push an image or a repository to a registry</a:t>
            </a:r>
            <a:endParaRPr>
              <a:solidFill>
                <a:srgbClr val="FFFFFF"/>
              </a:solidFill>
            </a:endParaRPr>
          </a:p>
          <a:p>
            <a:pPr indent="0" lvl="0" marL="0" rtl="0" algn="l">
              <a:spcBef>
                <a:spcPts val="0"/>
              </a:spcBef>
              <a:spcAft>
                <a:spcPts val="0"/>
              </a:spcAft>
              <a:buNone/>
            </a:pPr>
            <a:r>
              <a:rPr lang="fr">
                <a:solidFill>
                  <a:srgbClr val="FFFFFF"/>
                </a:solidFill>
              </a:rPr>
              <a:t>  rm      	Remove one or more images</a:t>
            </a:r>
            <a:endParaRPr>
              <a:solidFill>
                <a:srgbClr val="FFFFFF"/>
              </a:solidFill>
            </a:endParaRPr>
          </a:p>
          <a:p>
            <a:pPr indent="0" lvl="0" marL="0" rtl="0" algn="l">
              <a:spcBef>
                <a:spcPts val="0"/>
              </a:spcBef>
              <a:spcAft>
                <a:spcPts val="0"/>
              </a:spcAft>
              <a:buNone/>
            </a:pPr>
            <a:r>
              <a:rPr lang="fr">
                <a:solidFill>
                  <a:srgbClr val="FFFFFF"/>
                </a:solidFill>
              </a:rPr>
              <a:t>  tag     	Create a tag TARGET_IMAGE that refers to SOURCE_IMAGE</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run container, run </a:t>
            </a:r>
            <a:endParaRPr/>
          </a:p>
        </p:txBody>
      </p:sp>
      <p:sp>
        <p:nvSpPr>
          <p:cNvPr id="402" name="Google Shape;402;p5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03" name="Google Shape;403;p5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Lancer un conteneur</a:t>
            </a:r>
            <a:endParaRPr sz="3700"/>
          </a:p>
        </p:txBody>
      </p:sp>
      <p:sp>
        <p:nvSpPr>
          <p:cNvPr id="404" name="Google Shape;40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05" name="Google Shape;405;p53"/>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Création d'un conteneur</a:t>
            </a:r>
            <a:r>
              <a:rPr lang="fr" sz="1800">
                <a:solidFill>
                  <a:srgbClr val="3B424E"/>
                </a:solidFill>
                <a:latin typeface="Raleway"/>
                <a:ea typeface="Raleway"/>
                <a:cs typeface="Raleway"/>
                <a:sym typeface="Raleway"/>
              </a:rPr>
              <a:t>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run [OPTIONS] IMAGE [COMMAND] [ARG…]</a:t>
            </a:r>
            <a:endParaRPr sz="16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Command remplace la commande par défaut</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Nombreuses options</a:t>
            </a:r>
            <a:r>
              <a:rPr lang="fr" sz="1800">
                <a:solidFill>
                  <a:srgbClr val="3B424E"/>
                </a:solidFill>
                <a:latin typeface="Raleway"/>
                <a:ea typeface="Raleway"/>
                <a:cs typeface="Raleway"/>
                <a:sym typeface="Raleway"/>
              </a:rPr>
              <a:t>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-p 8080:80 (port hôte 8080 -&gt; 80)</a:t>
            </a:r>
            <a:endParaRPr sz="1600">
              <a:solidFill>
                <a:srgbClr val="3B424E"/>
              </a:solidFill>
              <a:latin typeface="Raleway"/>
              <a:ea typeface="Raleway"/>
              <a:cs typeface="Raleway"/>
              <a:sym typeface="Raleway"/>
            </a:endParaRPr>
          </a:p>
        </p:txBody>
      </p:sp>
      <p:sp>
        <p:nvSpPr>
          <p:cNvPr id="406" name="Google Shape;406;p53"/>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run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run [OPTIONS] IMAGE [COMMAND] [ARG...]</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Run a command in a new container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Options:</a:t>
            </a:r>
            <a:endParaRPr>
              <a:solidFill>
                <a:srgbClr val="FFFFFF"/>
              </a:solidFill>
            </a:endParaRPr>
          </a:p>
          <a:p>
            <a:pPr indent="0" lvl="0" marL="0" rtl="0" algn="l">
              <a:spcBef>
                <a:spcPts val="0"/>
              </a:spcBef>
              <a:spcAft>
                <a:spcPts val="0"/>
              </a:spcAft>
              <a:buNone/>
            </a:pPr>
            <a:r>
              <a:rPr lang="fr">
                <a:solidFill>
                  <a:srgbClr val="FFFFFF"/>
                </a:solidFill>
              </a:rPr>
              <a:t>  -d, --detach     	Run container in background and print container ID</a:t>
            </a:r>
            <a:endParaRPr>
              <a:solidFill>
                <a:srgbClr val="FFFFFF"/>
              </a:solidFill>
            </a:endParaRPr>
          </a:p>
          <a:p>
            <a:pPr indent="0" lvl="0" marL="0" rtl="0" algn="l">
              <a:spcBef>
                <a:spcPts val="0"/>
              </a:spcBef>
              <a:spcAft>
                <a:spcPts val="0"/>
              </a:spcAft>
              <a:buNone/>
            </a:pPr>
            <a:r>
              <a:rPr lang="fr">
                <a:solidFill>
                  <a:srgbClr val="FFFFFF"/>
                </a:solidFill>
              </a:rPr>
              <a:t>  -i, --interactive  Keep STDIN open even if not attached</a:t>
            </a:r>
            <a:endParaRPr>
              <a:solidFill>
                <a:srgbClr val="FFFFFF"/>
              </a:solidFill>
            </a:endParaRPr>
          </a:p>
          <a:p>
            <a:pPr indent="0" lvl="0" marL="0" rtl="0" algn="l">
              <a:spcBef>
                <a:spcPts val="0"/>
              </a:spcBef>
              <a:spcAft>
                <a:spcPts val="0"/>
              </a:spcAft>
              <a:buNone/>
            </a:pPr>
            <a:r>
              <a:rPr lang="fr">
                <a:solidFill>
                  <a:srgbClr val="FFFFFF"/>
                </a:solidFill>
              </a:rPr>
              <a:t>  -p, --publish list	Publish a container's port(s) to the host</a:t>
            </a:r>
            <a:endParaRPr>
              <a:solidFill>
                <a:srgbClr val="FFFFFF"/>
              </a:solidFill>
            </a:endParaRPr>
          </a:p>
          <a:p>
            <a:pPr indent="0" lvl="0" marL="0" rtl="0" algn="l">
              <a:spcBef>
                <a:spcPts val="0"/>
              </a:spcBef>
              <a:spcAft>
                <a:spcPts val="0"/>
              </a:spcAft>
              <a:buNone/>
            </a:pPr>
            <a:r>
              <a:rPr lang="fr">
                <a:solidFill>
                  <a:srgbClr val="FFFFFF"/>
                </a:solidFill>
              </a:rPr>
              <a:t>  -t, --tty               Allocate a pseudo-TTY</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Gestion</a:t>
            </a:r>
            <a:r>
              <a:rPr lang="fr" sz="1800">
                <a:solidFill>
                  <a:srgbClr val="3B424E"/>
                </a:solidFill>
                <a:latin typeface="Raleway"/>
                <a:ea typeface="Raleway"/>
                <a:cs typeface="Raleway"/>
                <a:sym typeface="Raleway"/>
              </a:rPr>
              <a:t> des conteneurs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container</a:t>
            </a:r>
            <a:r>
              <a:rPr lang="fr" sz="1600">
                <a:solidFill>
                  <a:srgbClr val="3B424E"/>
                </a:solidFill>
                <a:latin typeface="Varela Round"/>
                <a:ea typeface="Varela Round"/>
                <a:cs typeface="Varela Round"/>
                <a:sym typeface="Varela Round"/>
              </a:rPr>
              <a:t> </a:t>
            </a:r>
            <a:r>
              <a:rPr lang="fr" sz="1600">
                <a:solidFill>
                  <a:srgbClr val="3B424E"/>
                </a:solidFill>
                <a:latin typeface="Varela Round"/>
                <a:ea typeface="Varela Round"/>
                <a:cs typeface="Varela Round"/>
                <a:sym typeface="Varela Round"/>
              </a:rPr>
              <a:t>COMMAND</a:t>
            </a:r>
            <a:endParaRPr sz="16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Par exemple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ls : affiche les conteneurs</a:t>
            </a:r>
            <a:endParaRPr sz="16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start/stop : redémarrage/arrêt</a:t>
            </a:r>
            <a:endParaRPr sz="16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De nombreux alias, par exemple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docker ps =&gt; docker container ls</a:t>
            </a:r>
            <a:endParaRPr sz="1800">
              <a:solidFill>
                <a:srgbClr val="3B424E"/>
              </a:solidFill>
              <a:latin typeface="Raleway"/>
              <a:ea typeface="Raleway"/>
              <a:cs typeface="Raleway"/>
              <a:sym typeface="Raleway"/>
            </a:endParaRPr>
          </a:p>
        </p:txBody>
      </p:sp>
      <p:sp>
        <p:nvSpPr>
          <p:cNvPr id="412" name="Google Shape;412;p5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container command</a:t>
            </a:r>
            <a:endParaRPr/>
          </a:p>
        </p:txBody>
      </p:sp>
      <p:sp>
        <p:nvSpPr>
          <p:cNvPr id="413" name="Google Shape;413;p5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14" name="Google Shape;414;p5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Gérer les conteneurs</a:t>
            </a:r>
            <a:endParaRPr sz="3700"/>
          </a:p>
        </p:txBody>
      </p:sp>
      <p:sp>
        <p:nvSpPr>
          <p:cNvPr id="415" name="Google Shape;41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16" name="Google Shape;416;p54"/>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container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container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 containers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exec    	Run a command in a running container</a:t>
            </a:r>
            <a:endParaRPr>
              <a:solidFill>
                <a:srgbClr val="FFFFFF"/>
              </a:solidFill>
            </a:endParaRPr>
          </a:p>
          <a:p>
            <a:pPr indent="0" lvl="0" marL="0" rtl="0" algn="l">
              <a:spcBef>
                <a:spcPts val="0"/>
              </a:spcBef>
              <a:spcAft>
                <a:spcPts val="0"/>
              </a:spcAft>
              <a:buNone/>
            </a:pPr>
            <a:r>
              <a:rPr lang="fr">
                <a:solidFill>
                  <a:srgbClr val="FFFFFF"/>
                </a:solidFill>
              </a:rPr>
              <a:t>  ls      	List containers</a:t>
            </a:r>
            <a:endParaRPr>
              <a:solidFill>
                <a:srgbClr val="FFFFFF"/>
              </a:solidFill>
            </a:endParaRPr>
          </a:p>
          <a:p>
            <a:pPr indent="0" lvl="0" marL="0" rtl="0" algn="l">
              <a:spcBef>
                <a:spcPts val="0"/>
              </a:spcBef>
              <a:spcAft>
                <a:spcPts val="0"/>
              </a:spcAft>
              <a:buNone/>
            </a:pPr>
            <a:r>
              <a:rPr lang="fr">
                <a:solidFill>
                  <a:srgbClr val="FFFFFF"/>
                </a:solidFill>
              </a:rPr>
              <a:t>  rm      	Remove one or more containers</a:t>
            </a:r>
            <a:endParaRPr>
              <a:solidFill>
                <a:srgbClr val="FFFFFF"/>
              </a:solidFill>
            </a:endParaRPr>
          </a:p>
          <a:p>
            <a:pPr indent="0" lvl="0" marL="0" rtl="0" algn="l">
              <a:spcBef>
                <a:spcPts val="0"/>
              </a:spcBef>
              <a:spcAft>
                <a:spcPts val="0"/>
              </a:spcAft>
              <a:buNone/>
            </a:pPr>
            <a:r>
              <a:rPr lang="fr">
                <a:solidFill>
                  <a:srgbClr val="FFFFFF"/>
                </a:solidFill>
              </a:rPr>
              <a:t>  start   	Start one or more stopped containers</a:t>
            </a:r>
            <a:endParaRPr>
              <a:solidFill>
                <a:srgbClr val="FFFFFF"/>
              </a:solidFill>
            </a:endParaRPr>
          </a:p>
          <a:p>
            <a:pPr indent="0" lvl="0" marL="0" rtl="0" algn="l">
              <a:spcBef>
                <a:spcPts val="0"/>
              </a:spcBef>
              <a:spcAft>
                <a:spcPts val="0"/>
              </a:spcAft>
              <a:buNone/>
            </a:pPr>
            <a:r>
              <a:rPr lang="fr">
                <a:solidFill>
                  <a:srgbClr val="FFFFFF"/>
                </a:solidFill>
              </a:rPr>
              <a:t>  stop    	Stop one or more running containers</a:t>
            </a:r>
            <a:endParaRPr>
              <a:solidFill>
                <a:srgbClr val="FFFFFF"/>
              </a:solidFill>
            </a:endParaRPr>
          </a:p>
          <a:p>
            <a:pPr indent="0" lvl="0" marL="0" rtl="0" algn="l">
              <a:spcBef>
                <a:spcPts val="0"/>
              </a:spcBef>
              <a:spcAft>
                <a:spcPts val="0"/>
              </a:spcAft>
              <a:buNone/>
            </a:pPr>
            <a:r>
              <a:rPr lang="fr">
                <a:solidFill>
                  <a:srgbClr val="FFFFFF"/>
                </a:solidFill>
              </a:rPr>
              <a:t>[...]</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Plan</a:t>
            </a:r>
            <a:endParaRPr sz="2800">
              <a:latin typeface="Raleway"/>
              <a:ea typeface="Raleway"/>
              <a:cs typeface="Raleway"/>
              <a:sym typeface="Raleway"/>
            </a:endParaRPr>
          </a:p>
        </p:txBody>
      </p:sp>
      <p:sp>
        <p:nvSpPr>
          <p:cNvPr id="151" name="Google Shape;151;p28"/>
          <p:cNvSpPr txBox="1"/>
          <p:nvPr/>
        </p:nvSpPr>
        <p:spPr>
          <a:xfrm>
            <a:off x="610800" y="1178725"/>
            <a:ext cx="79830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800">
                <a:latin typeface="Raleway"/>
                <a:ea typeface="Raleway"/>
                <a:cs typeface="Raleway"/>
                <a:sym typeface="Raleway"/>
              </a:rPr>
              <a:t>1 - </a:t>
            </a:r>
            <a:r>
              <a:rPr lang="fr" sz="1800" u="sng">
                <a:solidFill>
                  <a:schemeClr val="hlink"/>
                </a:solidFill>
                <a:latin typeface="Raleway"/>
                <a:ea typeface="Raleway"/>
                <a:cs typeface="Raleway"/>
                <a:sym typeface="Raleway"/>
                <a:hlinkClick action="ppaction://hlinksldjump" r:id="rId3"/>
              </a:rPr>
              <a:t>Introduction</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a:latin typeface="Raleway"/>
                <a:ea typeface="Raleway"/>
                <a:cs typeface="Raleway"/>
                <a:sym typeface="Raleway"/>
              </a:rPr>
              <a:t>2 - </a:t>
            </a:r>
            <a:r>
              <a:rPr lang="fr" sz="1800" u="sng">
                <a:solidFill>
                  <a:schemeClr val="hlink"/>
                </a:solidFill>
                <a:latin typeface="Raleway"/>
                <a:ea typeface="Raleway"/>
                <a:cs typeface="Raleway"/>
                <a:sym typeface="Raleway"/>
                <a:hlinkClick action="ppaction://hlinksldjump" r:id="rId4"/>
              </a:rPr>
              <a:t>Le déploiement</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a:latin typeface="Raleway"/>
                <a:ea typeface="Raleway"/>
                <a:cs typeface="Raleway"/>
                <a:sym typeface="Raleway"/>
              </a:rPr>
              <a:t>3 - </a:t>
            </a:r>
            <a:r>
              <a:rPr lang="fr" sz="1800" u="sng">
                <a:solidFill>
                  <a:schemeClr val="hlink"/>
                </a:solidFill>
                <a:latin typeface="Raleway"/>
                <a:ea typeface="Raleway"/>
                <a:cs typeface="Raleway"/>
                <a:sym typeface="Raleway"/>
                <a:hlinkClick action="ppaction://hlinksldjump" r:id="rId5"/>
              </a:rPr>
              <a:t>Les concepts</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a:latin typeface="Raleway"/>
                <a:ea typeface="Raleway"/>
                <a:cs typeface="Raleway"/>
                <a:sym typeface="Raleway"/>
              </a:rPr>
              <a:t>4 - </a:t>
            </a:r>
            <a:r>
              <a:rPr lang="fr" sz="1800" u="sng">
                <a:solidFill>
                  <a:schemeClr val="hlink"/>
                </a:solidFill>
                <a:latin typeface="Raleway"/>
                <a:ea typeface="Raleway"/>
                <a:cs typeface="Raleway"/>
                <a:sym typeface="Raleway"/>
                <a:hlinkClick action="ppaction://hlinksldjump" r:id="rId6"/>
              </a:rPr>
              <a:t>En pratique</a:t>
            </a:r>
            <a:endParaRPr sz="1800">
              <a:latin typeface="Raleway"/>
              <a:ea typeface="Raleway"/>
              <a:cs typeface="Raleway"/>
              <a:sym typeface="Raleway"/>
            </a:endParaRPr>
          </a:p>
        </p:txBody>
      </p:sp>
      <p:sp>
        <p:nvSpPr>
          <p:cNvPr id="152" name="Google Shape;15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Gestion des volumes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volume COMMAND</a:t>
            </a:r>
            <a:endParaRPr sz="1800">
              <a:solidFill>
                <a:srgbClr val="3B424E"/>
              </a:solidFill>
              <a:latin typeface="Raleway"/>
              <a:ea typeface="Raleway"/>
              <a:cs typeface="Raleway"/>
              <a:sym typeface="Raleway"/>
            </a:endParaRPr>
          </a:p>
        </p:txBody>
      </p:sp>
      <p:sp>
        <p:nvSpPr>
          <p:cNvPr id="422" name="Google Shape;422;p5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stockage</a:t>
            </a:r>
            <a:endParaRPr/>
          </a:p>
        </p:txBody>
      </p:sp>
      <p:sp>
        <p:nvSpPr>
          <p:cNvPr id="423" name="Google Shape;423;p5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24" name="Google Shape;424;p5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Gérer les volumes</a:t>
            </a:r>
            <a:endParaRPr sz="3700"/>
          </a:p>
        </p:txBody>
      </p:sp>
      <p:sp>
        <p:nvSpPr>
          <p:cNvPr id="425" name="Google Shape;42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26" name="Google Shape;426;p55"/>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volume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volume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 volumes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create  	Create a volume</a:t>
            </a:r>
            <a:endParaRPr>
              <a:solidFill>
                <a:srgbClr val="FFFFFF"/>
              </a:solidFill>
            </a:endParaRPr>
          </a:p>
          <a:p>
            <a:pPr indent="0" lvl="0" marL="0" rtl="0" algn="l">
              <a:spcBef>
                <a:spcPts val="0"/>
              </a:spcBef>
              <a:spcAft>
                <a:spcPts val="0"/>
              </a:spcAft>
              <a:buNone/>
            </a:pPr>
            <a:r>
              <a:rPr lang="fr">
                <a:solidFill>
                  <a:srgbClr val="FFFFFF"/>
                </a:solidFill>
              </a:rPr>
              <a:t>  inspect 	Display detailed information on one or more</a:t>
            </a:r>
            <a:endParaRPr>
              <a:solidFill>
                <a:srgbClr val="FFFFFF"/>
              </a:solidFill>
            </a:endParaRPr>
          </a:p>
          <a:p>
            <a:pPr indent="457200" lvl="0" marL="457200" rtl="0" algn="l">
              <a:spcBef>
                <a:spcPts val="0"/>
              </a:spcBef>
              <a:spcAft>
                <a:spcPts val="0"/>
              </a:spcAft>
              <a:buNone/>
            </a:pPr>
            <a:r>
              <a:rPr lang="fr">
                <a:solidFill>
                  <a:srgbClr val="FFFFFF"/>
                </a:solidFill>
              </a:rPr>
              <a:t>volumes</a:t>
            </a:r>
            <a:endParaRPr>
              <a:solidFill>
                <a:srgbClr val="FFFFFF"/>
              </a:solidFill>
            </a:endParaRPr>
          </a:p>
          <a:p>
            <a:pPr indent="0" lvl="0" marL="0" rtl="0" algn="l">
              <a:spcBef>
                <a:spcPts val="0"/>
              </a:spcBef>
              <a:spcAft>
                <a:spcPts val="0"/>
              </a:spcAft>
              <a:buNone/>
            </a:pPr>
            <a:r>
              <a:rPr lang="fr">
                <a:solidFill>
                  <a:srgbClr val="FFFFFF"/>
                </a:solidFill>
              </a:rPr>
              <a:t>  ls      	List volumes</a:t>
            </a:r>
            <a:endParaRPr>
              <a:solidFill>
                <a:srgbClr val="FFFFFF"/>
              </a:solidFill>
            </a:endParaRPr>
          </a:p>
          <a:p>
            <a:pPr indent="0" lvl="0" marL="0" rtl="0" algn="l">
              <a:spcBef>
                <a:spcPts val="0"/>
              </a:spcBef>
              <a:spcAft>
                <a:spcPts val="0"/>
              </a:spcAft>
              <a:buNone/>
            </a:pPr>
            <a:r>
              <a:rPr lang="fr">
                <a:solidFill>
                  <a:srgbClr val="FFFFFF"/>
                </a:solidFill>
              </a:rPr>
              <a:t>  prune   	Remove all unused local volumes</a:t>
            </a:r>
            <a:endParaRPr>
              <a:solidFill>
                <a:srgbClr val="FFFFFF"/>
              </a:solidFill>
            </a:endParaRPr>
          </a:p>
          <a:p>
            <a:pPr indent="0" lvl="0" marL="0" rtl="0" algn="l">
              <a:spcBef>
                <a:spcPts val="0"/>
              </a:spcBef>
              <a:spcAft>
                <a:spcPts val="0"/>
              </a:spcAft>
              <a:buNone/>
            </a:pPr>
            <a:r>
              <a:rPr lang="fr">
                <a:solidFill>
                  <a:srgbClr val="FFFFFF"/>
                </a:solidFill>
              </a:rPr>
              <a:t>  rm      	Remove one or more volumes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6"/>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Gestion des volumes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network COMMAND</a:t>
            </a:r>
            <a:endParaRPr sz="1800">
              <a:solidFill>
                <a:srgbClr val="3B424E"/>
              </a:solidFill>
              <a:latin typeface="Raleway"/>
              <a:ea typeface="Raleway"/>
              <a:cs typeface="Raleway"/>
              <a:sym typeface="Raleway"/>
            </a:endParaRPr>
          </a:p>
        </p:txBody>
      </p:sp>
      <p:sp>
        <p:nvSpPr>
          <p:cNvPr id="432" name="Google Shape;432;p5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L'interconnexion</a:t>
            </a:r>
            <a:endParaRPr/>
          </a:p>
        </p:txBody>
      </p:sp>
      <p:sp>
        <p:nvSpPr>
          <p:cNvPr id="433" name="Google Shape;433;p5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34" name="Google Shape;434;p5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Gérer les réseaux</a:t>
            </a:r>
            <a:endParaRPr sz="3700"/>
          </a:p>
        </p:txBody>
      </p:sp>
      <p:sp>
        <p:nvSpPr>
          <p:cNvPr id="435" name="Google Shape;43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36" name="Google Shape;436;p56"/>
          <p:cNvSpPr/>
          <p:nvPr/>
        </p:nvSpPr>
        <p:spPr>
          <a:xfrm>
            <a:off x="4526600" y="1295525"/>
            <a:ext cx="4578900" cy="34860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network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network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 networks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connect	   Connect a container to a network</a:t>
            </a:r>
            <a:endParaRPr>
              <a:solidFill>
                <a:srgbClr val="FFFFFF"/>
              </a:solidFill>
            </a:endParaRPr>
          </a:p>
          <a:p>
            <a:pPr indent="0" lvl="0" marL="0" rtl="0" algn="l">
              <a:spcBef>
                <a:spcPts val="0"/>
              </a:spcBef>
              <a:spcAft>
                <a:spcPts val="0"/>
              </a:spcAft>
              <a:buNone/>
            </a:pPr>
            <a:r>
              <a:rPr lang="fr">
                <a:solidFill>
                  <a:srgbClr val="FFFFFF"/>
                </a:solidFill>
              </a:rPr>
              <a:t>  create  	   Create a network</a:t>
            </a:r>
            <a:endParaRPr>
              <a:solidFill>
                <a:srgbClr val="FFFFFF"/>
              </a:solidFill>
            </a:endParaRPr>
          </a:p>
          <a:p>
            <a:pPr indent="0" lvl="0" marL="0" rtl="0" algn="l">
              <a:spcBef>
                <a:spcPts val="0"/>
              </a:spcBef>
              <a:spcAft>
                <a:spcPts val="0"/>
              </a:spcAft>
              <a:buNone/>
            </a:pPr>
            <a:r>
              <a:rPr lang="fr">
                <a:solidFill>
                  <a:srgbClr val="FFFFFF"/>
                </a:solidFill>
              </a:rPr>
              <a:t>  disconnect  Disconnect a container from a network</a:t>
            </a:r>
            <a:endParaRPr>
              <a:solidFill>
                <a:srgbClr val="FFFFFF"/>
              </a:solidFill>
            </a:endParaRPr>
          </a:p>
          <a:p>
            <a:pPr indent="0" lvl="0" marL="0" rtl="0" algn="l">
              <a:spcBef>
                <a:spcPts val="0"/>
              </a:spcBef>
              <a:spcAft>
                <a:spcPts val="0"/>
              </a:spcAft>
              <a:buNone/>
            </a:pPr>
            <a:r>
              <a:rPr lang="fr">
                <a:solidFill>
                  <a:srgbClr val="FFFFFF"/>
                </a:solidFill>
              </a:rPr>
              <a:t>  inspect 	   Display detailed information on one or </a:t>
            </a:r>
            <a:endParaRPr>
              <a:solidFill>
                <a:srgbClr val="FFFFFF"/>
              </a:solidFill>
            </a:endParaRPr>
          </a:p>
          <a:p>
            <a:pPr indent="0" lvl="0" marL="914400" rtl="0" algn="l">
              <a:spcBef>
                <a:spcPts val="0"/>
              </a:spcBef>
              <a:spcAft>
                <a:spcPts val="0"/>
              </a:spcAft>
              <a:buNone/>
            </a:pPr>
            <a:r>
              <a:rPr lang="fr">
                <a:solidFill>
                  <a:srgbClr val="FFFFFF"/>
                </a:solidFill>
              </a:rPr>
              <a:t>   more networks</a:t>
            </a:r>
            <a:endParaRPr>
              <a:solidFill>
                <a:srgbClr val="FFFFFF"/>
              </a:solidFill>
            </a:endParaRPr>
          </a:p>
          <a:p>
            <a:pPr indent="0" lvl="0" marL="0" rtl="0" algn="l">
              <a:spcBef>
                <a:spcPts val="0"/>
              </a:spcBef>
              <a:spcAft>
                <a:spcPts val="0"/>
              </a:spcAft>
              <a:buNone/>
            </a:pPr>
            <a:r>
              <a:rPr lang="fr">
                <a:solidFill>
                  <a:srgbClr val="FFFFFF"/>
                </a:solidFill>
              </a:rPr>
              <a:t>  ls      	   List networks</a:t>
            </a:r>
            <a:endParaRPr>
              <a:solidFill>
                <a:srgbClr val="FFFFFF"/>
              </a:solidFill>
            </a:endParaRPr>
          </a:p>
          <a:p>
            <a:pPr indent="0" lvl="0" marL="0" rtl="0" algn="l">
              <a:spcBef>
                <a:spcPts val="0"/>
              </a:spcBef>
              <a:spcAft>
                <a:spcPts val="0"/>
              </a:spcAft>
              <a:buNone/>
            </a:pPr>
            <a:r>
              <a:rPr lang="fr">
                <a:solidFill>
                  <a:srgbClr val="FFFFFF"/>
                </a:solidFill>
              </a:rPr>
              <a:t>  prune   	   Remove all unused networks</a:t>
            </a:r>
            <a:endParaRPr>
              <a:solidFill>
                <a:srgbClr val="FFFFFF"/>
              </a:solidFill>
            </a:endParaRPr>
          </a:p>
          <a:p>
            <a:pPr indent="0" lvl="0" marL="0" rtl="0" algn="l">
              <a:spcBef>
                <a:spcPts val="0"/>
              </a:spcBef>
              <a:spcAft>
                <a:spcPts val="0"/>
              </a:spcAft>
              <a:buNone/>
            </a:pPr>
            <a:r>
              <a:rPr lang="fr">
                <a:solidFill>
                  <a:srgbClr val="FFFFFF"/>
                </a:solidFill>
              </a:rPr>
              <a:t>  rm      	   Remove one or more networks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7"/>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Gestion de docker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system COMMAND</a:t>
            </a:r>
            <a:endParaRPr sz="16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Par exemple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prune : nettoyage des éléments inutilisés</a:t>
            </a:r>
            <a:endParaRPr sz="1600">
              <a:solidFill>
                <a:srgbClr val="3B424E"/>
              </a:solidFill>
              <a:latin typeface="Varela Round"/>
              <a:ea typeface="Varela Round"/>
              <a:cs typeface="Varela Round"/>
              <a:sym typeface="Varela Round"/>
            </a:endParaRPr>
          </a:p>
        </p:txBody>
      </p:sp>
      <p:sp>
        <p:nvSpPr>
          <p:cNvPr id="442" name="Google Shape;442;p5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stockage</a:t>
            </a:r>
            <a:endParaRPr/>
          </a:p>
        </p:txBody>
      </p:sp>
      <p:sp>
        <p:nvSpPr>
          <p:cNvPr id="443" name="Google Shape;443;p5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44" name="Google Shape;444;p5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Gestion globale</a:t>
            </a:r>
            <a:endParaRPr sz="3700"/>
          </a:p>
        </p:txBody>
      </p:sp>
      <p:sp>
        <p:nvSpPr>
          <p:cNvPr id="445" name="Google Shape;44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46" name="Google Shape;446;p57"/>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system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system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 Docker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df      	Show docker disk usage</a:t>
            </a:r>
            <a:endParaRPr>
              <a:solidFill>
                <a:srgbClr val="FFFFFF"/>
              </a:solidFill>
            </a:endParaRPr>
          </a:p>
          <a:p>
            <a:pPr indent="0" lvl="0" marL="0" rtl="0" algn="l">
              <a:spcBef>
                <a:spcPts val="0"/>
              </a:spcBef>
              <a:spcAft>
                <a:spcPts val="0"/>
              </a:spcAft>
              <a:buNone/>
            </a:pPr>
            <a:r>
              <a:rPr lang="fr">
                <a:solidFill>
                  <a:srgbClr val="FFFFFF"/>
                </a:solidFill>
              </a:rPr>
              <a:t>  events  	Get real time events from the server</a:t>
            </a:r>
            <a:endParaRPr>
              <a:solidFill>
                <a:srgbClr val="FFFFFF"/>
              </a:solidFill>
            </a:endParaRPr>
          </a:p>
          <a:p>
            <a:pPr indent="0" lvl="0" marL="0" rtl="0" algn="l">
              <a:spcBef>
                <a:spcPts val="0"/>
              </a:spcBef>
              <a:spcAft>
                <a:spcPts val="0"/>
              </a:spcAft>
              <a:buNone/>
            </a:pPr>
            <a:r>
              <a:rPr lang="fr">
                <a:solidFill>
                  <a:srgbClr val="FFFFFF"/>
                </a:solidFill>
              </a:rPr>
              <a:t>  info    	Display system-wide information</a:t>
            </a:r>
            <a:endParaRPr>
              <a:solidFill>
                <a:srgbClr val="FFFFFF"/>
              </a:solidFill>
            </a:endParaRPr>
          </a:p>
          <a:p>
            <a:pPr indent="0" lvl="0" marL="0" rtl="0" algn="l">
              <a:spcBef>
                <a:spcPts val="0"/>
              </a:spcBef>
              <a:spcAft>
                <a:spcPts val="0"/>
              </a:spcAft>
              <a:buNone/>
            </a:pPr>
            <a:r>
              <a:rPr lang="fr">
                <a:solidFill>
                  <a:srgbClr val="FFFFFF"/>
                </a:solidFill>
              </a:rPr>
              <a:t>  prune   	Remove unused data</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8"/>
          <p:cNvSpPr txBox="1"/>
          <p:nvPr/>
        </p:nvSpPr>
        <p:spPr>
          <a:xfrm>
            <a:off x="462200" y="1772500"/>
            <a:ext cx="49512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Dockerfile : nom d'un fichier indiquant comment construire une image</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FROM</a:t>
            </a:r>
            <a:r>
              <a:rPr lang="fr" sz="1800">
                <a:solidFill>
                  <a:srgbClr val="3B424E"/>
                </a:solidFill>
                <a:latin typeface="Raleway"/>
                <a:ea typeface="Raleway"/>
                <a:cs typeface="Raleway"/>
                <a:sym typeface="Raleway"/>
              </a:rPr>
              <a:t> : image de base (un seul FROM)</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WORKDIR</a:t>
            </a:r>
            <a:r>
              <a:rPr lang="fr" sz="1800">
                <a:solidFill>
                  <a:srgbClr val="3B424E"/>
                </a:solidFill>
                <a:latin typeface="Raleway"/>
                <a:ea typeface="Raleway"/>
                <a:cs typeface="Raleway"/>
                <a:sym typeface="Raleway"/>
              </a:rPr>
              <a:t> : </a:t>
            </a:r>
            <a:r>
              <a:rPr i="1" lang="fr" sz="1800">
                <a:solidFill>
                  <a:srgbClr val="3B424E"/>
                </a:solidFill>
                <a:latin typeface="Raleway"/>
                <a:ea typeface="Raleway"/>
                <a:cs typeface="Raleway"/>
                <a:sym typeface="Raleway"/>
              </a:rPr>
              <a:t>cd</a:t>
            </a:r>
            <a:r>
              <a:rPr lang="fr" sz="1800">
                <a:solidFill>
                  <a:srgbClr val="3B424E"/>
                </a:solidFill>
                <a:latin typeface="Raleway"/>
                <a:ea typeface="Raleway"/>
                <a:cs typeface="Raleway"/>
                <a:sym typeface="Raleway"/>
              </a:rPr>
              <a:t> dans le conteneur</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COPY</a:t>
            </a:r>
            <a:r>
              <a:rPr lang="fr" sz="1800">
                <a:solidFill>
                  <a:srgbClr val="3B424E"/>
                </a:solidFill>
                <a:latin typeface="Raleway"/>
                <a:ea typeface="Raleway"/>
                <a:cs typeface="Raleway"/>
                <a:sym typeface="Raleway"/>
              </a:rPr>
              <a:t> : Copie de fichiers locaux</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RUN</a:t>
            </a:r>
            <a:r>
              <a:rPr lang="fr" sz="1800">
                <a:solidFill>
                  <a:srgbClr val="3B424E"/>
                </a:solidFill>
                <a:latin typeface="Raleway"/>
                <a:ea typeface="Raleway"/>
                <a:cs typeface="Raleway"/>
                <a:sym typeface="Raleway"/>
              </a:rPr>
              <a:t> : exécute une commande et crée une nouvelle couche</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CMD</a:t>
            </a:r>
            <a:r>
              <a:rPr lang="fr" sz="1800">
                <a:solidFill>
                  <a:srgbClr val="3B424E"/>
                </a:solidFill>
                <a:latin typeface="Raleway"/>
                <a:ea typeface="Raleway"/>
                <a:cs typeface="Raleway"/>
                <a:sym typeface="Raleway"/>
              </a:rPr>
              <a:t> : Commande exécutée par défaut au lancement (un seul CMD)</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EXPOSE</a:t>
            </a:r>
            <a:r>
              <a:rPr lang="fr" sz="1800">
                <a:solidFill>
                  <a:srgbClr val="3B424E"/>
                </a:solidFill>
                <a:latin typeface="Raleway"/>
                <a:ea typeface="Raleway"/>
                <a:cs typeface="Raleway"/>
                <a:sym typeface="Raleway"/>
              </a:rPr>
              <a:t> : indication des ports en écoute</a:t>
            </a:r>
            <a:endParaRPr sz="1800">
              <a:solidFill>
                <a:srgbClr val="3B424E"/>
              </a:solidFill>
              <a:latin typeface="Raleway"/>
              <a:ea typeface="Raleway"/>
              <a:cs typeface="Raleway"/>
              <a:sym typeface="Raleway"/>
            </a:endParaRPr>
          </a:p>
        </p:txBody>
      </p:sp>
      <p:sp>
        <p:nvSpPr>
          <p:cNvPr id="452" name="Google Shape;452;p5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fichier Dockerfile</a:t>
            </a:r>
            <a:endParaRPr/>
          </a:p>
        </p:txBody>
      </p:sp>
      <p:sp>
        <p:nvSpPr>
          <p:cNvPr id="453" name="Google Shape;453;p5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54" name="Google Shape;454;p5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Dockerfile</a:t>
            </a:r>
            <a:endParaRPr sz="3700"/>
          </a:p>
        </p:txBody>
      </p:sp>
      <p:sp>
        <p:nvSpPr>
          <p:cNvPr id="455" name="Google Shape;455;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56" name="Google Shape;456;p58"/>
          <p:cNvSpPr/>
          <p:nvPr/>
        </p:nvSpPr>
        <p:spPr>
          <a:xfrm>
            <a:off x="5300950" y="1362425"/>
            <a:ext cx="36042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 Exemple</a:t>
            </a:r>
            <a:r>
              <a:rPr lang="fr">
                <a:solidFill>
                  <a:srgbClr val="00FF00"/>
                </a:solidFill>
              </a:rPr>
              <a:t> d'une app node.js</a:t>
            </a:r>
            <a:endParaRPr>
              <a:solidFill>
                <a:srgbClr val="00FF00"/>
              </a:solidFill>
            </a:endParaRPr>
          </a:p>
          <a:p>
            <a:pPr indent="0" lvl="0" marL="0" rtl="0" algn="l">
              <a:spcBef>
                <a:spcPts val="0"/>
              </a:spcBef>
              <a:spcAft>
                <a:spcPts val="0"/>
              </a:spcAft>
              <a:buNone/>
            </a:pPr>
            <a:r>
              <a:t/>
            </a:r>
            <a:endParaRPr>
              <a:solidFill>
                <a:srgbClr val="00FF00"/>
              </a:solidFill>
            </a:endParaRPr>
          </a:p>
          <a:p>
            <a:pPr indent="0" lvl="0" marL="0" rtl="0" algn="l">
              <a:spcBef>
                <a:spcPts val="0"/>
              </a:spcBef>
              <a:spcAft>
                <a:spcPts val="0"/>
              </a:spcAft>
              <a:buNone/>
            </a:pPr>
            <a:r>
              <a:rPr lang="fr">
                <a:solidFill>
                  <a:srgbClr val="00FF00"/>
                </a:solidFill>
              </a:rPr>
              <a:t>FROM</a:t>
            </a:r>
            <a:r>
              <a:rPr lang="fr">
                <a:solidFill>
                  <a:srgbClr val="FFFFFF"/>
                </a:solidFill>
              </a:rPr>
              <a:t> node:18-alpine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00FF00"/>
                </a:solidFill>
              </a:rPr>
              <a:t>WORKDIR</a:t>
            </a:r>
            <a:r>
              <a:rPr lang="fr">
                <a:solidFill>
                  <a:srgbClr val="FFFFFF"/>
                </a:solidFill>
              </a:rPr>
              <a:t> /app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00FF00"/>
                </a:solidFill>
              </a:rPr>
              <a:t>COPY</a:t>
            </a:r>
            <a:r>
              <a:rPr lang="fr">
                <a:solidFill>
                  <a:srgbClr val="FFFFFF"/>
                </a:solidFill>
              </a:rPr>
              <a:t> .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00FF00"/>
                </a:solidFill>
              </a:rPr>
              <a:t>RUN</a:t>
            </a:r>
            <a:r>
              <a:rPr lang="fr">
                <a:solidFill>
                  <a:srgbClr val="FFFFFF"/>
                </a:solidFill>
              </a:rPr>
              <a:t> yarn install --production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00FF00"/>
                </a:solidFill>
              </a:rPr>
              <a:t>CMD</a:t>
            </a:r>
            <a:r>
              <a:rPr lang="fr">
                <a:solidFill>
                  <a:srgbClr val="FFFFFF"/>
                </a:solidFill>
              </a:rPr>
              <a:t> ["node", "src/index.js"]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00FF00"/>
                </a:solidFill>
              </a:rPr>
              <a:t>EXPOSE</a:t>
            </a:r>
            <a:r>
              <a:rPr lang="fr">
                <a:solidFill>
                  <a:srgbClr val="FFFFFF"/>
                </a:solidFill>
              </a:rPr>
              <a:t> 3000</a:t>
            </a:r>
            <a:endParaRPr>
              <a:solidFill>
                <a:srgbClr val="FFFFFF"/>
              </a:solidFill>
            </a:endParaRPr>
          </a:p>
        </p:txBody>
      </p:sp>
      <p:sp>
        <p:nvSpPr>
          <p:cNvPr id="457" name="Google Shape;457;p58"/>
          <p:cNvSpPr txBox="1"/>
          <p:nvPr/>
        </p:nvSpPr>
        <p:spPr>
          <a:xfrm>
            <a:off x="5300950" y="4589200"/>
            <a:ext cx="33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solidFill>
                  <a:schemeClr val="hlink"/>
                </a:solidFill>
                <a:latin typeface="Raleway"/>
                <a:ea typeface="Raleway"/>
                <a:cs typeface="Raleway"/>
                <a:sym typeface="Raleway"/>
                <a:hlinkClick r:id="rId3"/>
              </a:rPr>
              <a:t>Dockerfile référence</a:t>
            </a:r>
            <a:endParaRPr>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Générer l'image</a:t>
            </a:r>
            <a:endParaRPr/>
          </a:p>
        </p:txBody>
      </p:sp>
      <p:sp>
        <p:nvSpPr>
          <p:cNvPr id="463" name="Google Shape;463;p5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64" name="Google Shape;464;p5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Générer une</a:t>
            </a:r>
            <a:r>
              <a:rPr lang="fr" sz="3700"/>
              <a:t> image</a:t>
            </a:r>
            <a:endParaRPr sz="3700"/>
          </a:p>
        </p:txBody>
      </p:sp>
      <p:sp>
        <p:nvSpPr>
          <p:cNvPr id="465" name="Google Shape;465;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66" name="Google Shape;466;p59"/>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Création d'une image à partir d'un dockerfile</a:t>
            </a:r>
            <a:r>
              <a:rPr lang="fr" sz="1800">
                <a:solidFill>
                  <a:srgbClr val="3B424E"/>
                </a:solidFill>
                <a:latin typeface="Raleway"/>
                <a:ea typeface="Raleway"/>
                <a:cs typeface="Raleway"/>
                <a:sym typeface="Raleway"/>
              </a:rPr>
              <a:t>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build  [OPTIONS] PATH</a:t>
            </a:r>
            <a:endParaRPr sz="1600">
              <a:solidFill>
                <a:srgbClr val="3B424E"/>
              </a:solidFill>
              <a:latin typeface="Raleway"/>
              <a:ea typeface="Raleway"/>
              <a:cs typeface="Raleway"/>
              <a:sym typeface="Raleway"/>
            </a:endParaRPr>
          </a:p>
        </p:txBody>
      </p:sp>
      <p:sp>
        <p:nvSpPr>
          <p:cNvPr id="467" name="Google Shape;467;p59"/>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build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build [OPTIONS] PATH | URL |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Build an image from a Dockerfile</a:t>
            </a:r>
            <a:endParaRPr>
              <a:solidFill>
                <a:srgbClr val="FFFFFF"/>
              </a:solidFill>
            </a:endParaRPr>
          </a:p>
          <a:p>
            <a:pPr indent="0" lvl="0" marL="0" rtl="0" algn="l">
              <a:spcBef>
                <a:spcPts val="0"/>
              </a:spcBef>
              <a:spcAft>
                <a:spcPts val="0"/>
              </a:spcAft>
              <a:buNone/>
            </a:pPr>
            <a:r>
              <a:rPr lang="fr">
                <a:solidFill>
                  <a:srgbClr val="FFFFFF"/>
                </a:solidFill>
              </a:rPr>
              <a:t>  -t, --tag list  	Name and optionally a tag in the</a:t>
            </a:r>
            <a:endParaRPr>
              <a:solidFill>
                <a:srgbClr val="FFFFFF"/>
              </a:solidFill>
            </a:endParaRPr>
          </a:p>
          <a:p>
            <a:pPr indent="457200" lvl="0" marL="914400" rtl="0" algn="l">
              <a:spcBef>
                <a:spcPts val="0"/>
              </a:spcBef>
              <a:spcAft>
                <a:spcPts val="0"/>
              </a:spcAft>
              <a:buNone/>
            </a:pPr>
            <a:r>
              <a:rPr lang="fr">
                <a:solidFill>
                  <a:srgbClr val="FFFFFF"/>
                </a:solidFill>
              </a:rPr>
              <a:t>'name:tag' format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Générer l'image</a:t>
            </a:r>
            <a:endParaRPr/>
          </a:p>
        </p:txBody>
      </p:sp>
      <p:sp>
        <p:nvSpPr>
          <p:cNvPr id="473" name="Google Shape;473;p6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74" name="Google Shape;474;p6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Générer une image</a:t>
            </a:r>
            <a:endParaRPr sz="3700"/>
          </a:p>
        </p:txBody>
      </p:sp>
      <p:sp>
        <p:nvSpPr>
          <p:cNvPr id="475" name="Google Shape;4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76" name="Google Shape;476;p60"/>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Création d'une image à partir d'un dockerfile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build  [OPTIONS] PATH</a:t>
            </a:r>
            <a:endParaRPr sz="1600">
              <a:solidFill>
                <a:srgbClr val="3B424E"/>
              </a:solidFill>
              <a:latin typeface="Raleway"/>
              <a:ea typeface="Raleway"/>
              <a:cs typeface="Raleway"/>
              <a:sym typeface="Raleway"/>
            </a:endParaRPr>
          </a:p>
        </p:txBody>
      </p:sp>
      <p:sp>
        <p:nvSpPr>
          <p:cNvPr id="477" name="Google Shape;477;p60"/>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docker build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build [OPTIONS] PATH | URL |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Build an image from a Dockerfile</a:t>
            </a:r>
            <a:endParaRPr>
              <a:solidFill>
                <a:srgbClr val="FFFFFF"/>
              </a:solidFill>
            </a:endParaRPr>
          </a:p>
          <a:p>
            <a:pPr indent="0" lvl="0" marL="0" rtl="0" algn="l">
              <a:spcBef>
                <a:spcPts val="0"/>
              </a:spcBef>
              <a:spcAft>
                <a:spcPts val="0"/>
              </a:spcAft>
              <a:buNone/>
            </a:pPr>
            <a:r>
              <a:rPr lang="fr">
                <a:solidFill>
                  <a:srgbClr val="FFFFFF"/>
                </a:solidFill>
              </a:rPr>
              <a:t>  -t, --tag list  	Name and optionally a tag in the</a:t>
            </a:r>
            <a:endParaRPr>
              <a:solidFill>
                <a:srgbClr val="FFFFFF"/>
              </a:solidFill>
            </a:endParaRPr>
          </a:p>
          <a:p>
            <a:pPr indent="457200" lvl="0" marL="914400" rtl="0" algn="l">
              <a:spcBef>
                <a:spcPts val="0"/>
              </a:spcBef>
              <a:spcAft>
                <a:spcPts val="0"/>
              </a:spcAft>
              <a:buNone/>
            </a:pPr>
            <a:r>
              <a:rPr lang="fr">
                <a:solidFill>
                  <a:srgbClr val="FFFFFF"/>
                </a:solidFill>
              </a:rPr>
              <a:t>'name:tag' format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Pourquoi faire ?</a:t>
            </a:r>
            <a:endParaRPr/>
          </a:p>
        </p:txBody>
      </p:sp>
      <p:sp>
        <p:nvSpPr>
          <p:cNvPr id="483" name="Google Shape;483;p6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84" name="Google Shape;484;p6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Cas d'usage</a:t>
            </a:r>
            <a:endParaRPr sz="3700"/>
          </a:p>
        </p:txBody>
      </p:sp>
      <p:sp>
        <p:nvSpPr>
          <p:cNvPr id="485" name="Google Shape;485;p61"/>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2000"/>
              <a:t>Création de package de déploiement d'application</a:t>
            </a:r>
            <a:endParaRPr sz="2000"/>
          </a:p>
          <a:p>
            <a:pPr indent="-355600" lvl="0" marL="457200" rtl="0" algn="l">
              <a:lnSpc>
                <a:spcPct val="115000"/>
              </a:lnSpc>
              <a:spcBef>
                <a:spcPts val="0"/>
              </a:spcBef>
              <a:spcAft>
                <a:spcPts val="0"/>
              </a:spcAft>
              <a:buSzPts val="2000"/>
              <a:buChar char="-"/>
            </a:pPr>
            <a:r>
              <a:rPr lang="fr" sz="2000"/>
              <a:t>Homogénéisation</a:t>
            </a:r>
            <a:r>
              <a:rPr lang="fr" sz="2000"/>
              <a:t> des environnements dev/test/pre-prod/prod</a:t>
            </a:r>
            <a:endParaRPr sz="2000"/>
          </a:p>
          <a:p>
            <a:pPr indent="-355600" lvl="0" marL="457200" rtl="0" algn="l">
              <a:lnSpc>
                <a:spcPct val="115000"/>
              </a:lnSpc>
              <a:spcBef>
                <a:spcPts val="0"/>
              </a:spcBef>
              <a:spcAft>
                <a:spcPts val="0"/>
              </a:spcAft>
              <a:buSzPts val="2000"/>
              <a:buChar char="-"/>
            </a:pPr>
            <a:r>
              <a:rPr lang="fr" sz="2000"/>
              <a:t>Déploiements rapides et reproductibles</a:t>
            </a:r>
            <a:endParaRPr sz="2000"/>
          </a:p>
          <a:p>
            <a:pPr indent="-355600" lvl="0" marL="457200" rtl="0" algn="l">
              <a:lnSpc>
                <a:spcPct val="115000"/>
              </a:lnSpc>
              <a:spcBef>
                <a:spcPts val="0"/>
              </a:spcBef>
              <a:spcAft>
                <a:spcPts val="0"/>
              </a:spcAft>
              <a:buSzPts val="2000"/>
              <a:buChar char="-"/>
            </a:pPr>
            <a:r>
              <a:rPr lang="fr" sz="2000"/>
              <a:t>Automatisation</a:t>
            </a:r>
            <a:endParaRPr sz="2000"/>
          </a:p>
        </p:txBody>
      </p:sp>
      <p:sp>
        <p:nvSpPr>
          <p:cNvPr id="486" name="Google Shape;486;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2"/>
          <p:cNvSpPr txBox="1"/>
          <p:nvPr/>
        </p:nvSpPr>
        <p:spPr>
          <a:xfrm>
            <a:off x="1382325" y="28760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Références</a:t>
            </a:r>
            <a:endParaRPr sz="2800">
              <a:latin typeface="Raleway"/>
              <a:ea typeface="Raleway"/>
              <a:cs typeface="Raleway"/>
              <a:sym typeface="Raleway"/>
            </a:endParaRPr>
          </a:p>
        </p:txBody>
      </p:sp>
      <p:sp>
        <p:nvSpPr>
          <p:cNvPr id="492" name="Google Shape;492;p62"/>
          <p:cNvSpPr txBox="1"/>
          <p:nvPr/>
        </p:nvSpPr>
        <p:spPr>
          <a:xfrm>
            <a:off x="610800" y="842438"/>
            <a:ext cx="79830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3"/>
              </a:rPr>
              <a:t>La doc officielle</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	La partie </a:t>
            </a:r>
            <a:r>
              <a:rPr lang="fr" sz="1800" u="sng">
                <a:solidFill>
                  <a:schemeClr val="hlink"/>
                </a:solidFill>
                <a:latin typeface="Raleway"/>
                <a:ea typeface="Raleway"/>
                <a:cs typeface="Raleway"/>
                <a:sym typeface="Raleway"/>
                <a:hlinkClick r:id="rId4"/>
              </a:rPr>
              <a:t>Guides</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	La partie </a:t>
            </a:r>
            <a:r>
              <a:rPr lang="fr" sz="1800" u="sng">
                <a:solidFill>
                  <a:schemeClr val="hlink"/>
                </a:solidFill>
                <a:latin typeface="Raleway"/>
                <a:ea typeface="Raleway"/>
                <a:cs typeface="Raleway"/>
                <a:sym typeface="Raleway"/>
                <a:hlinkClick r:id="rId5"/>
              </a:rPr>
              <a:t>Manuals</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	La partie </a:t>
            </a:r>
            <a:r>
              <a:rPr lang="fr" sz="1800" u="sng">
                <a:solidFill>
                  <a:schemeClr val="hlink"/>
                </a:solidFill>
                <a:latin typeface="Raleway"/>
                <a:ea typeface="Raleway"/>
                <a:cs typeface="Raleway"/>
                <a:sym typeface="Raleway"/>
                <a:hlinkClick r:id="rId6"/>
              </a:rPr>
              <a:t>Reference</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7"/>
              </a:rPr>
              <a:t>Le site Docker</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	Notamment : </a:t>
            </a:r>
            <a:r>
              <a:rPr lang="fr" sz="1800" u="sng">
                <a:solidFill>
                  <a:schemeClr val="hlink"/>
                </a:solidFill>
                <a:latin typeface="Raleway"/>
                <a:ea typeface="Raleway"/>
                <a:cs typeface="Raleway"/>
                <a:sym typeface="Raleway"/>
                <a:hlinkClick r:id="rId8"/>
              </a:rPr>
              <a:t>Docker 101 Tutorial</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p:txBody>
      </p:sp>
      <p:sp>
        <p:nvSpPr>
          <p:cNvPr id="493" name="Google Shape;49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94" name="Google Shape;494;p62"/>
          <p:cNvSpPr txBox="1"/>
          <p:nvPr/>
        </p:nvSpPr>
        <p:spPr>
          <a:xfrm>
            <a:off x="1382325" y="3155275"/>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Pour aller plus loin</a:t>
            </a:r>
            <a:endParaRPr sz="2800">
              <a:latin typeface="Raleway"/>
              <a:ea typeface="Raleway"/>
              <a:cs typeface="Raleway"/>
              <a:sym typeface="Raleway"/>
            </a:endParaRPr>
          </a:p>
        </p:txBody>
      </p:sp>
      <p:sp>
        <p:nvSpPr>
          <p:cNvPr id="495" name="Google Shape;495;p62"/>
          <p:cNvSpPr txBox="1"/>
          <p:nvPr/>
        </p:nvSpPr>
        <p:spPr>
          <a:xfrm>
            <a:off x="610800" y="3710113"/>
            <a:ext cx="79830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9"/>
              </a:rPr>
              <a:t>Guide de sécurisation ANSSI</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10"/>
              </a:rPr>
              <a:t>Docker Compose</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11"/>
              </a:rPr>
              <a:t>Docker Swarm</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12"/>
              </a:rPr>
              <a:t>Kubernetes</a:t>
            </a:r>
            <a:endParaRPr sz="1800">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3"/>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En conclusion</a:t>
            </a:r>
            <a:endParaRPr sz="2800">
              <a:latin typeface="Raleway"/>
              <a:ea typeface="Raleway"/>
              <a:cs typeface="Raleway"/>
              <a:sym typeface="Raleway"/>
            </a:endParaRPr>
          </a:p>
        </p:txBody>
      </p:sp>
      <p:sp>
        <p:nvSpPr>
          <p:cNvPr id="501" name="Google Shape;501;p63"/>
          <p:cNvSpPr txBox="1"/>
          <p:nvPr/>
        </p:nvSpPr>
        <p:spPr>
          <a:xfrm>
            <a:off x="610800" y="1178725"/>
            <a:ext cx="7983000" cy="3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Docker permet le déploiement d'application en conteneur</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0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Il s'appuie sur les notions d'image, de conteneur, et de volume et permet la création de réseaux virtuels</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0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Il utilise des fichiers dockerfile pour construire des images qui peuvent aussi être publiées dans des dépôts</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0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Il constitue dans certains cas une alternative légère aux machines virtuelles.</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0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Peut simplifier la relation entre les équipes dev et ops</a:t>
            </a:r>
            <a:endParaRPr sz="1800">
              <a:latin typeface="Raleway"/>
              <a:ea typeface="Raleway"/>
              <a:cs typeface="Raleway"/>
              <a:sym typeface="Raleway"/>
            </a:endParaRPr>
          </a:p>
        </p:txBody>
      </p:sp>
      <p:sp>
        <p:nvSpPr>
          <p:cNvPr id="502" name="Google Shape;502;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Introduction</a:t>
            </a:r>
            <a:endParaRPr/>
          </a:p>
        </p:txBody>
      </p:sp>
      <p:sp>
        <p:nvSpPr>
          <p:cNvPr id="158" name="Google Shape;15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Des conteneurs dans ton ordi</a:t>
            </a:r>
            <a:endParaRPr/>
          </a:p>
        </p:txBody>
      </p:sp>
      <p:sp>
        <p:nvSpPr>
          <p:cNvPr id="164" name="Google Shape;164;p3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65" name="Google Shape;165;p3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Docker</a:t>
            </a:r>
            <a:endParaRPr sz="3700"/>
          </a:p>
        </p:txBody>
      </p:sp>
      <p:sp>
        <p:nvSpPr>
          <p:cNvPr id="166" name="Google Shape;166;p30"/>
          <p:cNvSpPr txBox="1"/>
          <p:nvPr>
            <p:ph idx="4" type="body"/>
          </p:nvPr>
        </p:nvSpPr>
        <p:spPr>
          <a:xfrm>
            <a:off x="380600" y="1718125"/>
            <a:ext cx="61278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Docker est un logiciel open source </a:t>
            </a:r>
            <a:r>
              <a:rPr lang="fr" sz="1800"/>
              <a:t>attribué à</a:t>
            </a:r>
            <a:r>
              <a:rPr lang="fr" sz="1800"/>
              <a:t> </a:t>
            </a:r>
            <a:r>
              <a:rPr lang="fr" sz="1800" u="sng">
                <a:solidFill>
                  <a:schemeClr val="hlink"/>
                </a:solidFill>
                <a:hlinkClick r:id="rId3"/>
              </a:rPr>
              <a:t>Solomon Hykes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Il permet de construire, </a:t>
            </a:r>
            <a:r>
              <a:rPr lang="fr" sz="1800"/>
              <a:t>récupérer</a:t>
            </a:r>
            <a:r>
              <a:rPr lang="fr" sz="1800"/>
              <a:t> et exécuter des applications dans des conteneurs logiciels</a:t>
            </a:r>
            <a:endParaRPr sz="1800"/>
          </a:p>
          <a:p>
            <a:pPr indent="0" lvl="0" marL="0" rtl="0" algn="l">
              <a:lnSpc>
                <a:spcPct val="115000"/>
              </a:lnSpc>
              <a:spcBef>
                <a:spcPts val="0"/>
              </a:spcBef>
              <a:spcAft>
                <a:spcPts val="0"/>
              </a:spcAft>
              <a:buNone/>
            </a:pPr>
            <a:r>
              <a:rPr lang="fr" sz="1800"/>
              <a:t>Il est multiplateforme et peut </a:t>
            </a:r>
            <a:r>
              <a:rPr lang="fr" sz="1800"/>
              <a:t>s'exécuter</a:t>
            </a:r>
            <a:r>
              <a:rPr lang="fr" sz="1800"/>
              <a:t> sous Linux, mais aussi sous Windows et MacOS via </a:t>
            </a:r>
            <a:r>
              <a:rPr lang="fr" sz="1800" u="sng">
                <a:solidFill>
                  <a:schemeClr val="hlink"/>
                </a:solidFill>
                <a:hlinkClick r:id="rId4"/>
              </a:rPr>
              <a:t>Docker Desktop</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Parce qu'ils contiennent tout ce qui leur est nécessaire, les conteneurs Docker peuvent s'exécuter sur n'importe quelle machine munie de Docker.</a:t>
            </a:r>
            <a:endParaRPr sz="1800"/>
          </a:p>
        </p:txBody>
      </p:sp>
      <p:sp>
        <p:nvSpPr>
          <p:cNvPr id="167" name="Google Shape;167;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68" name="Google Shape;168;p30"/>
          <p:cNvPicPr preferRelativeResize="0"/>
          <p:nvPr/>
        </p:nvPicPr>
        <p:blipFill>
          <a:blip r:embed="rId5">
            <a:alphaModFix/>
          </a:blip>
          <a:stretch>
            <a:fillRect/>
          </a:stretch>
        </p:blipFill>
        <p:spPr>
          <a:xfrm>
            <a:off x="6827425" y="1103313"/>
            <a:ext cx="1905000" cy="1577297"/>
          </a:xfrm>
          <a:prstGeom prst="rect">
            <a:avLst/>
          </a:prstGeom>
          <a:noFill/>
          <a:ln>
            <a:noFill/>
          </a:ln>
        </p:spPr>
      </p:pic>
      <p:pic>
        <p:nvPicPr>
          <p:cNvPr id="169" name="Google Shape;169;p30"/>
          <p:cNvPicPr preferRelativeResize="0"/>
          <p:nvPr/>
        </p:nvPicPr>
        <p:blipFill>
          <a:blip r:embed="rId6">
            <a:alphaModFix/>
          </a:blip>
          <a:stretch>
            <a:fillRect/>
          </a:stretch>
        </p:blipFill>
        <p:spPr>
          <a:xfrm>
            <a:off x="6623208" y="3074625"/>
            <a:ext cx="2313446" cy="15433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À l'isolation dans un conteneur</a:t>
            </a:r>
            <a:endParaRPr/>
          </a:p>
        </p:txBody>
      </p:sp>
      <p:sp>
        <p:nvSpPr>
          <p:cNvPr id="175" name="Google Shape;175;p3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76" name="Google Shape;176;p3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Des conteneurs</a:t>
            </a:r>
            <a:endParaRPr sz="3700"/>
          </a:p>
        </p:txBody>
      </p:sp>
      <p:sp>
        <p:nvSpPr>
          <p:cNvPr id="177" name="Google Shape;177;p31"/>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Considérations préliminaires :</a:t>
            </a:r>
            <a:endParaRPr sz="2000"/>
          </a:p>
          <a:p>
            <a:pPr indent="-342900" lvl="0" marL="457200" rtl="0" algn="l">
              <a:lnSpc>
                <a:spcPct val="115000"/>
              </a:lnSpc>
              <a:spcBef>
                <a:spcPts val="0"/>
              </a:spcBef>
              <a:spcAft>
                <a:spcPts val="0"/>
              </a:spcAft>
              <a:buSzPts val="1800"/>
              <a:buChar char="-"/>
            </a:pPr>
            <a:r>
              <a:rPr lang="fr" sz="1800"/>
              <a:t>Un processus a en général besoin d'accéder à peu de choses</a:t>
            </a:r>
            <a:endParaRPr sz="1800"/>
          </a:p>
          <a:p>
            <a:pPr indent="-342900" lvl="0" marL="457200" rtl="0" algn="l">
              <a:lnSpc>
                <a:spcPct val="115000"/>
              </a:lnSpc>
              <a:spcBef>
                <a:spcPts val="0"/>
              </a:spcBef>
              <a:spcAft>
                <a:spcPts val="0"/>
              </a:spcAft>
              <a:buSzPts val="1800"/>
              <a:buChar char="-"/>
            </a:pPr>
            <a:r>
              <a:rPr lang="fr" sz="1800"/>
              <a:t>Le mécanisme des droits d'accès du système de fichiers permet souvent l'accès à beaucoup plus que le strict nécessaire.</a:t>
            </a:r>
            <a:endParaRPr sz="1800"/>
          </a:p>
          <a:p>
            <a:pPr indent="0" lvl="0" marL="0" rtl="0" algn="l">
              <a:lnSpc>
                <a:spcPct val="115000"/>
              </a:lnSpc>
              <a:spcBef>
                <a:spcPts val="0"/>
              </a:spcBef>
              <a:spcAft>
                <a:spcPts val="0"/>
              </a:spcAft>
              <a:buNone/>
            </a:pPr>
            <a:r>
              <a:rPr lang="fr" sz="2000"/>
              <a:t>Conteneur :</a:t>
            </a:r>
            <a:endParaRPr sz="2000"/>
          </a:p>
          <a:p>
            <a:pPr indent="-342900" lvl="0" marL="457200" rtl="0" algn="l">
              <a:lnSpc>
                <a:spcPct val="115000"/>
              </a:lnSpc>
              <a:spcBef>
                <a:spcPts val="0"/>
              </a:spcBef>
              <a:spcAft>
                <a:spcPts val="0"/>
              </a:spcAft>
              <a:buSzPts val="1800"/>
              <a:buChar char="-"/>
            </a:pPr>
            <a:r>
              <a:rPr lang="fr" sz="1800"/>
              <a:t>Extension du principe de prison logicielle (</a:t>
            </a:r>
            <a:r>
              <a:rPr lang="fr" sz="1800" u="sng">
                <a:solidFill>
                  <a:schemeClr val="hlink"/>
                </a:solidFill>
                <a:hlinkClick r:id="rId3"/>
              </a:rPr>
              <a:t>jail (BSD)</a:t>
            </a:r>
            <a:r>
              <a:rPr lang="fr" sz="1800"/>
              <a:t>, </a:t>
            </a:r>
            <a:r>
              <a:rPr lang="fr" sz="1800" u="sng">
                <a:solidFill>
                  <a:schemeClr val="hlink"/>
                </a:solidFill>
                <a:hlinkClick r:id="rId4"/>
              </a:rPr>
              <a:t>chroot</a:t>
            </a:r>
            <a:r>
              <a:rPr lang="fr" sz="1800"/>
              <a:t>)</a:t>
            </a:r>
            <a:endParaRPr sz="1800"/>
          </a:p>
          <a:p>
            <a:pPr indent="-342900" lvl="0" marL="457200" rtl="0" algn="l">
              <a:lnSpc>
                <a:spcPct val="115000"/>
              </a:lnSpc>
              <a:spcBef>
                <a:spcPts val="0"/>
              </a:spcBef>
              <a:spcAft>
                <a:spcPts val="0"/>
              </a:spcAft>
              <a:buSzPts val="1800"/>
              <a:buChar char="-"/>
            </a:pPr>
            <a:r>
              <a:rPr lang="fr" sz="1800"/>
              <a:t>Cloisonner un processus (et donc ses processus fils) au niveau du système dans un contexte isolé</a:t>
            </a:r>
            <a:endParaRPr sz="1800"/>
          </a:p>
          <a:p>
            <a:pPr indent="-342900" lvl="0" marL="457200" rtl="0" algn="l">
              <a:lnSpc>
                <a:spcPct val="115000"/>
              </a:lnSpc>
              <a:spcBef>
                <a:spcPts val="0"/>
              </a:spcBef>
              <a:spcAft>
                <a:spcPts val="0"/>
              </a:spcAft>
              <a:buSzPts val="1800"/>
              <a:buChar char="-"/>
            </a:pPr>
            <a:r>
              <a:rPr lang="fr" sz="1800"/>
              <a:t>Principe de Liste d'autorisations - Déclaration des ressources </a:t>
            </a:r>
            <a:r>
              <a:rPr lang="fr" sz="1800"/>
              <a:t>accessibles</a:t>
            </a:r>
            <a:r>
              <a:rPr lang="fr" sz="1800"/>
              <a:t> (duplication - instances séparées)</a:t>
            </a:r>
            <a:endParaRPr sz="1800"/>
          </a:p>
        </p:txBody>
      </p:sp>
      <p:sp>
        <p:nvSpPr>
          <p:cNvPr id="178" name="Google Shape;17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Alors c'est des VM ?</a:t>
            </a:r>
            <a:endParaRPr/>
          </a:p>
        </p:txBody>
      </p:sp>
      <p:sp>
        <p:nvSpPr>
          <p:cNvPr id="184" name="Google Shape;184;p3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85" name="Google Shape;185;p3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Conteneurs ou VM</a:t>
            </a:r>
            <a:endParaRPr sz="3700"/>
          </a:p>
        </p:txBody>
      </p:sp>
      <p:sp>
        <p:nvSpPr>
          <p:cNvPr id="186" name="Google Shape;186;p32"/>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Même si à l'utilisation les </a:t>
            </a:r>
            <a:r>
              <a:rPr b="1" lang="fr" sz="1800"/>
              <a:t>conteneurs</a:t>
            </a:r>
            <a:r>
              <a:rPr lang="fr" sz="1800"/>
              <a:t> Docker ressemble à des </a:t>
            </a:r>
            <a:r>
              <a:rPr b="1" lang="fr" sz="1800"/>
              <a:t>machines virtuelles</a:t>
            </a:r>
            <a:r>
              <a:rPr lang="fr" sz="1800"/>
              <a:t> (VM), c'est en fait très différents.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Pour avoir une </a:t>
            </a:r>
            <a:r>
              <a:rPr b="1" lang="fr" sz="1800"/>
              <a:t>VM</a:t>
            </a:r>
            <a:r>
              <a:rPr lang="fr" sz="1800"/>
              <a:t>, un </a:t>
            </a:r>
            <a:r>
              <a:rPr b="1" lang="fr" sz="1800"/>
              <a:t>hyperviseur</a:t>
            </a:r>
            <a:r>
              <a:rPr lang="fr" sz="1800"/>
              <a:t> propose une couche d'abstraction qui reproduit le comportement </a:t>
            </a:r>
            <a:r>
              <a:rPr lang="fr" sz="1800"/>
              <a:t>d'une machine réelle</a:t>
            </a:r>
            <a:r>
              <a:rPr lang="fr" sz="1800"/>
              <a:t> et permet ainsi l'installation d'un </a:t>
            </a:r>
            <a:r>
              <a:rPr b="1" lang="fr" sz="1800"/>
              <a:t>système d'exploitation complet</a:t>
            </a:r>
            <a:r>
              <a:rPr lang="fr" sz="1800"/>
              <a:t>.</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Avec les </a:t>
            </a:r>
            <a:r>
              <a:rPr b="1" lang="fr" sz="1800"/>
              <a:t>conteneurs</a:t>
            </a:r>
            <a:r>
              <a:rPr lang="fr" sz="1800"/>
              <a:t>, il y a un seul noyau qui tourne et c'est en s'appuyant sur des fonctionnalités de ce noyau (</a:t>
            </a:r>
            <a:r>
              <a:rPr lang="fr" sz="1800" u="sng">
                <a:solidFill>
                  <a:schemeClr val="hlink"/>
                </a:solidFill>
                <a:hlinkClick r:id="rId3"/>
              </a:rPr>
              <a:t>namespaces</a:t>
            </a:r>
            <a:r>
              <a:rPr lang="fr" sz="1800"/>
              <a:t>, </a:t>
            </a:r>
            <a:r>
              <a:rPr lang="fr" sz="1800" u="sng">
                <a:solidFill>
                  <a:schemeClr val="hlink"/>
                </a:solidFill>
                <a:hlinkClick r:id="rId4"/>
              </a:rPr>
              <a:t>Cgroups</a:t>
            </a:r>
            <a:r>
              <a:rPr lang="fr" sz="1800"/>
              <a:t>…) qu'on isole des processus dans des conteneurs.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C'est donc moins consommateur en ressources (CPU, mémoire et disque)</a:t>
            </a:r>
            <a:endParaRPr sz="1800"/>
          </a:p>
        </p:txBody>
      </p:sp>
      <p:sp>
        <p:nvSpPr>
          <p:cNvPr id="187" name="Google Shape;18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Virtualisation vs. Conteneurisation</a:t>
            </a:r>
            <a:endParaRPr/>
          </a:p>
        </p:txBody>
      </p:sp>
      <p:sp>
        <p:nvSpPr>
          <p:cNvPr id="193" name="Google Shape;193;p3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94" name="Google Shape;194;p3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schéma</a:t>
            </a:r>
            <a:endParaRPr sz="3700"/>
          </a:p>
        </p:txBody>
      </p:sp>
      <p:sp>
        <p:nvSpPr>
          <p:cNvPr id="195" name="Google Shape;19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96" name="Google Shape;196;p33"/>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sz="1300">
                <a:solidFill>
                  <a:srgbClr val="3B424E"/>
                </a:solidFill>
                <a:latin typeface="Raleway"/>
                <a:ea typeface="Raleway"/>
                <a:cs typeface="Raleway"/>
                <a:sym typeface="Raleway"/>
              </a:rPr>
              <a:t>‹#›</a:t>
            </a:fld>
            <a:endParaRPr sz="1300">
              <a:solidFill>
                <a:srgbClr val="3B424E"/>
              </a:solidFill>
              <a:latin typeface="Raleway"/>
              <a:ea typeface="Raleway"/>
              <a:cs typeface="Raleway"/>
              <a:sym typeface="Raleway"/>
            </a:endParaRPr>
          </a:p>
        </p:txBody>
      </p:sp>
      <p:sp>
        <p:nvSpPr>
          <p:cNvPr id="197" name="Google Shape;197;p33"/>
          <p:cNvSpPr/>
          <p:nvPr/>
        </p:nvSpPr>
        <p:spPr>
          <a:xfrm>
            <a:off x="264925" y="45575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Matériel</a:t>
            </a:r>
            <a:endParaRPr>
              <a:solidFill>
                <a:schemeClr val="dk2"/>
              </a:solidFill>
              <a:latin typeface="Varela Round"/>
              <a:ea typeface="Varela Round"/>
              <a:cs typeface="Varela Round"/>
              <a:sym typeface="Varela Round"/>
            </a:endParaRPr>
          </a:p>
        </p:txBody>
      </p:sp>
      <p:sp>
        <p:nvSpPr>
          <p:cNvPr id="198" name="Google Shape;198;p33"/>
          <p:cNvSpPr/>
          <p:nvPr/>
        </p:nvSpPr>
        <p:spPr>
          <a:xfrm>
            <a:off x="264925" y="40884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Hyperviseur Type 1</a:t>
            </a:r>
            <a:endParaRPr>
              <a:solidFill>
                <a:schemeClr val="dk2"/>
              </a:solidFill>
              <a:latin typeface="Varela Round"/>
              <a:ea typeface="Varela Round"/>
              <a:cs typeface="Varela Round"/>
              <a:sym typeface="Varela Round"/>
            </a:endParaRPr>
          </a:p>
        </p:txBody>
      </p:sp>
      <p:sp>
        <p:nvSpPr>
          <p:cNvPr id="199" name="Google Shape;199;p33"/>
          <p:cNvSpPr/>
          <p:nvPr/>
        </p:nvSpPr>
        <p:spPr>
          <a:xfrm>
            <a:off x="3154875" y="45575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Matériel</a:t>
            </a:r>
            <a:endParaRPr>
              <a:solidFill>
                <a:schemeClr val="dk2"/>
              </a:solidFill>
              <a:latin typeface="Varela Round"/>
              <a:ea typeface="Varela Round"/>
              <a:cs typeface="Varela Round"/>
              <a:sym typeface="Varela Round"/>
            </a:endParaRPr>
          </a:p>
        </p:txBody>
      </p:sp>
      <p:sp>
        <p:nvSpPr>
          <p:cNvPr id="200" name="Google Shape;200;p33"/>
          <p:cNvSpPr/>
          <p:nvPr/>
        </p:nvSpPr>
        <p:spPr>
          <a:xfrm>
            <a:off x="6044825" y="45575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Matériel</a:t>
            </a:r>
            <a:endParaRPr>
              <a:solidFill>
                <a:schemeClr val="dk2"/>
              </a:solidFill>
              <a:latin typeface="Varela Round"/>
              <a:ea typeface="Varela Round"/>
              <a:cs typeface="Varela Round"/>
              <a:sym typeface="Varela Round"/>
            </a:endParaRPr>
          </a:p>
        </p:txBody>
      </p:sp>
      <p:grpSp>
        <p:nvGrpSpPr>
          <p:cNvPr id="201" name="Google Shape;201;p33"/>
          <p:cNvGrpSpPr/>
          <p:nvPr/>
        </p:nvGrpSpPr>
        <p:grpSpPr>
          <a:xfrm>
            <a:off x="264925" y="2159450"/>
            <a:ext cx="1323600" cy="1798200"/>
            <a:chOff x="264925" y="2159450"/>
            <a:chExt cx="1323600" cy="1798200"/>
          </a:xfrm>
        </p:grpSpPr>
        <p:sp>
          <p:nvSpPr>
            <p:cNvPr id="202" name="Google Shape;202;p33"/>
            <p:cNvSpPr/>
            <p:nvPr/>
          </p:nvSpPr>
          <p:spPr>
            <a:xfrm>
              <a:off x="264925" y="2159450"/>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VM</a:t>
              </a:r>
              <a:endParaRPr>
                <a:solidFill>
                  <a:schemeClr val="dk2"/>
                </a:solidFill>
                <a:latin typeface="Varela Round"/>
                <a:ea typeface="Varela Round"/>
                <a:cs typeface="Varela Round"/>
                <a:sym typeface="Varela Round"/>
              </a:endParaRPr>
            </a:p>
          </p:txBody>
        </p:sp>
        <p:sp>
          <p:nvSpPr>
            <p:cNvPr id="203" name="Google Shape;203;p33"/>
            <p:cNvSpPr/>
            <p:nvPr/>
          </p:nvSpPr>
          <p:spPr>
            <a:xfrm>
              <a:off x="363475" y="31785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OS (invité)</a:t>
              </a:r>
              <a:endParaRPr>
                <a:solidFill>
                  <a:schemeClr val="lt1"/>
                </a:solidFill>
                <a:latin typeface="Varela Round"/>
                <a:ea typeface="Varela Round"/>
                <a:cs typeface="Varela Round"/>
                <a:sym typeface="Varela Round"/>
              </a:endParaRPr>
            </a:p>
          </p:txBody>
        </p:sp>
        <p:sp>
          <p:nvSpPr>
            <p:cNvPr id="204" name="Google Shape;204;p33"/>
            <p:cNvSpPr/>
            <p:nvPr/>
          </p:nvSpPr>
          <p:spPr>
            <a:xfrm>
              <a:off x="363475" y="27448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05" name="Google Shape;205;p33"/>
            <p:cNvSpPr/>
            <p:nvPr/>
          </p:nvSpPr>
          <p:spPr>
            <a:xfrm>
              <a:off x="363475" y="231115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Apps</a:t>
              </a:r>
              <a:endParaRPr>
                <a:solidFill>
                  <a:schemeClr val="lt1"/>
                </a:solidFill>
                <a:latin typeface="Varela Round"/>
                <a:ea typeface="Varela Round"/>
                <a:cs typeface="Varela Round"/>
                <a:sym typeface="Varela Round"/>
              </a:endParaRPr>
            </a:p>
          </p:txBody>
        </p:sp>
      </p:grpSp>
      <p:sp>
        <p:nvSpPr>
          <p:cNvPr id="206" name="Google Shape;206;p33"/>
          <p:cNvSpPr/>
          <p:nvPr/>
        </p:nvSpPr>
        <p:spPr>
          <a:xfrm>
            <a:off x="3154875" y="40884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OS (Hôte)</a:t>
            </a:r>
            <a:endParaRPr>
              <a:solidFill>
                <a:schemeClr val="dk2"/>
              </a:solidFill>
              <a:latin typeface="Varela Round"/>
              <a:ea typeface="Varela Round"/>
              <a:cs typeface="Varela Round"/>
              <a:sym typeface="Varela Round"/>
            </a:endParaRPr>
          </a:p>
        </p:txBody>
      </p:sp>
      <p:sp>
        <p:nvSpPr>
          <p:cNvPr id="207" name="Google Shape;207;p33"/>
          <p:cNvSpPr/>
          <p:nvPr/>
        </p:nvSpPr>
        <p:spPr>
          <a:xfrm>
            <a:off x="3154875" y="36193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Hyperviseur Type 2</a:t>
            </a:r>
            <a:endParaRPr>
              <a:solidFill>
                <a:schemeClr val="dk2"/>
              </a:solidFill>
              <a:latin typeface="Varela Round"/>
              <a:ea typeface="Varela Round"/>
              <a:cs typeface="Varela Round"/>
              <a:sym typeface="Varela Round"/>
            </a:endParaRPr>
          </a:p>
        </p:txBody>
      </p:sp>
      <p:grpSp>
        <p:nvGrpSpPr>
          <p:cNvPr id="208" name="Google Shape;208;p33"/>
          <p:cNvGrpSpPr/>
          <p:nvPr/>
        </p:nvGrpSpPr>
        <p:grpSpPr>
          <a:xfrm>
            <a:off x="1709900" y="2159450"/>
            <a:ext cx="1323600" cy="1798200"/>
            <a:chOff x="264925" y="2159450"/>
            <a:chExt cx="1323600" cy="1798200"/>
          </a:xfrm>
        </p:grpSpPr>
        <p:sp>
          <p:nvSpPr>
            <p:cNvPr id="209" name="Google Shape;209;p33"/>
            <p:cNvSpPr/>
            <p:nvPr/>
          </p:nvSpPr>
          <p:spPr>
            <a:xfrm>
              <a:off x="264925" y="2159450"/>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VM</a:t>
              </a:r>
              <a:endParaRPr>
                <a:solidFill>
                  <a:schemeClr val="dk2"/>
                </a:solidFill>
                <a:latin typeface="Varela Round"/>
                <a:ea typeface="Varela Round"/>
                <a:cs typeface="Varela Round"/>
                <a:sym typeface="Varela Round"/>
              </a:endParaRPr>
            </a:p>
          </p:txBody>
        </p:sp>
        <p:sp>
          <p:nvSpPr>
            <p:cNvPr id="210" name="Google Shape;210;p33"/>
            <p:cNvSpPr/>
            <p:nvPr/>
          </p:nvSpPr>
          <p:spPr>
            <a:xfrm>
              <a:off x="363475" y="31785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OS (invité)</a:t>
              </a:r>
              <a:endParaRPr>
                <a:solidFill>
                  <a:schemeClr val="lt1"/>
                </a:solidFill>
                <a:latin typeface="Varela Round"/>
                <a:ea typeface="Varela Round"/>
                <a:cs typeface="Varela Round"/>
                <a:sym typeface="Varela Round"/>
              </a:endParaRPr>
            </a:p>
          </p:txBody>
        </p:sp>
        <p:sp>
          <p:nvSpPr>
            <p:cNvPr id="211" name="Google Shape;211;p33"/>
            <p:cNvSpPr/>
            <p:nvPr/>
          </p:nvSpPr>
          <p:spPr>
            <a:xfrm>
              <a:off x="363475" y="27448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12" name="Google Shape;212;p33"/>
            <p:cNvSpPr/>
            <p:nvPr/>
          </p:nvSpPr>
          <p:spPr>
            <a:xfrm>
              <a:off x="363475" y="231115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Apps</a:t>
              </a:r>
              <a:endParaRPr>
                <a:solidFill>
                  <a:schemeClr val="lt1"/>
                </a:solidFill>
                <a:latin typeface="Varela Round"/>
                <a:ea typeface="Varela Round"/>
                <a:cs typeface="Varela Round"/>
                <a:sym typeface="Varela Round"/>
              </a:endParaRPr>
            </a:p>
          </p:txBody>
        </p:sp>
      </p:grpSp>
      <p:grpSp>
        <p:nvGrpSpPr>
          <p:cNvPr id="213" name="Google Shape;213;p33"/>
          <p:cNvGrpSpPr/>
          <p:nvPr/>
        </p:nvGrpSpPr>
        <p:grpSpPr>
          <a:xfrm>
            <a:off x="4581375" y="1690350"/>
            <a:ext cx="1323600" cy="1798200"/>
            <a:chOff x="264925" y="2159450"/>
            <a:chExt cx="1323600" cy="1798200"/>
          </a:xfrm>
        </p:grpSpPr>
        <p:sp>
          <p:nvSpPr>
            <p:cNvPr id="214" name="Google Shape;214;p33"/>
            <p:cNvSpPr/>
            <p:nvPr/>
          </p:nvSpPr>
          <p:spPr>
            <a:xfrm>
              <a:off x="264925" y="2159450"/>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VM</a:t>
              </a:r>
              <a:endParaRPr>
                <a:solidFill>
                  <a:schemeClr val="dk2"/>
                </a:solidFill>
                <a:latin typeface="Varela Round"/>
                <a:ea typeface="Varela Round"/>
                <a:cs typeface="Varela Round"/>
                <a:sym typeface="Varela Round"/>
              </a:endParaRPr>
            </a:p>
          </p:txBody>
        </p:sp>
        <p:sp>
          <p:nvSpPr>
            <p:cNvPr id="215" name="Google Shape;215;p33"/>
            <p:cNvSpPr/>
            <p:nvPr/>
          </p:nvSpPr>
          <p:spPr>
            <a:xfrm>
              <a:off x="363475" y="31785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OS (invité)</a:t>
              </a:r>
              <a:endParaRPr>
                <a:solidFill>
                  <a:schemeClr val="lt1"/>
                </a:solidFill>
                <a:latin typeface="Varela Round"/>
                <a:ea typeface="Varela Round"/>
                <a:cs typeface="Varela Round"/>
                <a:sym typeface="Varela Round"/>
              </a:endParaRPr>
            </a:p>
          </p:txBody>
        </p:sp>
        <p:sp>
          <p:nvSpPr>
            <p:cNvPr id="216" name="Google Shape;216;p33"/>
            <p:cNvSpPr/>
            <p:nvPr/>
          </p:nvSpPr>
          <p:spPr>
            <a:xfrm>
              <a:off x="363475" y="27448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17" name="Google Shape;217;p33"/>
            <p:cNvSpPr/>
            <p:nvPr/>
          </p:nvSpPr>
          <p:spPr>
            <a:xfrm>
              <a:off x="363475" y="231115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Apps</a:t>
              </a:r>
              <a:endParaRPr>
                <a:solidFill>
                  <a:schemeClr val="lt1"/>
                </a:solidFill>
                <a:latin typeface="Varela Round"/>
                <a:ea typeface="Varela Round"/>
                <a:cs typeface="Varela Round"/>
                <a:sym typeface="Varela Round"/>
              </a:endParaRPr>
            </a:p>
          </p:txBody>
        </p:sp>
      </p:grpSp>
      <p:grpSp>
        <p:nvGrpSpPr>
          <p:cNvPr id="218" name="Google Shape;218;p33"/>
          <p:cNvGrpSpPr/>
          <p:nvPr/>
        </p:nvGrpSpPr>
        <p:grpSpPr>
          <a:xfrm>
            <a:off x="3145638" y="1690350"/>
            <a:ext cx="1323600" cy="1798200"/>
            <a:chOff x="264925" y="2159450"/>
            <a:chExt cx="1323600" cy="1798200"/>
          </a:xfrm>
        </p:grpSpPr>
        <p:sp>
          <p:nvSpPr>
            <p:cNvPr id="219" name="Google Shape;219;p33"/>
            <p:cNvSpPr/>
            <p:nvPr/>
          </p:nvSpPr>
          <p:spPr>
            <a:xfrm>
              <a:off x="264925" y="2159450"/>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VM</a:t>
              </a:r>
              <a:endParaRPr>
                <a:solidFill>
                  <a:schemeClr val="dk2"/>
                </a:solidFill>
                <a:latin typeface="Varela Round"/>
                <a:ea typeface="Varela Round"/>
                <a:cs typeface="Varela Round"/>
                <a:sym typeface="Varela Round"/>
              </a:endParaRPr>
            </a:p>
          </p:txBody>
        </p:sp>
        <p:sp>
          <p:nvSpPr>
            <p:cNvPr id="220" name="Google Shape;220;p33"/>
            <p:cNvSpPr/>
            <p:nvPr/>
          </p:nvSpPr>
          <p:spPr>
            <a:xfrm>
              <a:off x="363475" y="31785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OS (invité)</a:t>
              </a:r>
              <a:endParaRPr>
                <a:solidFill>
                  <a:schemeClr val="lt1"/>
                </a:solidFill>
                <a:latin typeface="Varela Round"/>
                <a:ea typeface="Varela Round"/>
                <a:cs typeface="Varela Round"/>
                <a:sym typeface="Varela Round"/>
              </a:endParaRPr>
            </a:p>
          </p:txBody>
        </p:sp>
        <p:sp>
          <p:nvSpPr>
            <p:cNvPr id="221" name="Google Shape;221;p33"/>
            <p:cNvSpPr/>
            <p:nvPr/>
          </p:nvSpPr>
          <p:spPr>
            <a:xfrm>
              <a:off x="363475" y="27448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22" name="Google Shape;222;p33"/>
            <p:cNvSpPr/>
            <p:nvPr/>
          </p:nvSpPr>
          <p:spPr>
            <a:xfrm>
              <a:off x="363475" y="231115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Apps</a:t>
              </a:r>
              <a:endParaRPr>
                <a:solidFill>
                  <a:schemeClr val="lt1"/>
                </a:solidFill>
                <a:latin typeface="Varela Round"/>
                <a:ea typeface="Varela Round"/>
                <a:cs typeface="Varela Round"/>
                <a:sym typeface="Varela Round"/>
              </a:endParaRPr>
            </a:p>
          </p:txBody>
        </p:sp>
      </p:grpSp>
      <p:sp>
        <p:nvSpPr>
          <p:cNvPr id="223" name="Google Shape;223;p33"/>
          <p:cNvSpPr/>
          <p:nvPr/>
        </p:nvSpPr>
        <p:spPr>
          <a:xfrm>
            <a:off x="6044825" y="40884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OS (Hôte)</a:t>
            </a:r>
            <a:endParaRPr>
              <a:solidFill>
                <a:schemeClr val="dk2"/>
              </a:solidFill>
              <a:latin typeface="Varela Round"/>
              <a:ea typeface="Varela Round"/>
              <a:cs typeface="Varela Round"/>
              <a:sym typeface="Varela Round"/>
            </a:endParaRPr>
          </a:p>
        </p:txBody>
      </p:sp>
      <p:sp>
        <p:nvSpPr>
          <p:cNvPr id="224" name="Google Shape;224;p33"/>
          <p:cNvSpPr/>
          <p:nvPr/>
        </p:nvSpPr>
        <p:spPr>
          <a:xfrm>
            <a:off x="6044825" y="36193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Docker Engine</a:t>
            </a:r>
            <a:endParaRPr>
              <a:solidFill>
                <a:schemeClr val="dk2"/>
              </a:solidFill>
              <a:latin typeface="Varela Round"/>
              <a:ea typeface="Varela Round"/>
              <a:cs typeface="Varela Round"/>
              <a:sym typeface="Varela Round"/>
            </a:endParaRPr>
          </a:p>
        </p:txBody>
      </p:sp>
      <p:grpSp>
        <p:nvGrpSpPr>
          <p:cNvPr id="225" name="Google Shape;225;p33"/>
          <p:cNvGrpSpPr/>
          <p:nvPr/>
        </p:nvGrpSpPr>
        <p:grpSpPr>
          <a:xfrm>
            <a:off x="6017100" y="1690350"/>
            <a:ext cx="1323600" cy="1798200"/>
            <a:chOff x="6017100" y="1712075"/>
            <a:chExt cx="1323600" cy="1798200"/>
          </a:xfrm>
        </p:grpSpPr>
        <p:sp>
          <p:nvSpPr>
            <p:cNvPr id="226" name="Google Shape;226;p33"/>
            <p:cNvSpPr/>
            <p:nvPr/>
          </p:nvSpPr>
          <p:spPr>
            <a:xfrm>
              <a:off x="6017100" y="1712075"/>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Conteneur</a:t>
              </a:r>
              <a:endParaRPr>
                <a:solidFill>
                  <a:schemeClr val="dk2"/>
                </a:solidFill>
                <a:latin typeface="Varela Round"/>
                <a:ea typeface="Varela Round"/>
                <a:cs typeface="Varela Round"/>
                <a:sym typeface="Varela Round"/>
              </a:endParaRPr>
            </a:p>
          </p:txBody>
        </p:sp>
        <p:sp>
          <p:nvSpPr>
            <p:cNvPr id="227" name="Google Shape;227;p33"/>
            <p:cNvSpPr/>
            <p:nvPr/>
          </p:nvSpPr>
          <p:spPr>
            <a:xfrm>
              <a:off x="6115650" y="26440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28" name="Google Shape;228;p33"/>
            <p:cNvSpPr/>
            <p:nvPr/>
          </p:nvSpPr>
          <p:spPr>
            <a:xfrm>
              <a:off x="6115650" y="21396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a:t>
              </a:r>
              <a:endParaRPr>
                <a:solidFill>
                  <a:schemeClr val="lt1"/>
                </a:solidFill>
                <a:latin typeface="Varela Round"/>
                <a:ea typeface="Varela Round"/>
                <a:cs typeface="Varela Round"/>
                <a:sym typeface="Varela Round"/>
              </a:endParaRPr>
            </a:p>
          </p:txBody>
        </p:sp>
      </p:grpSp>
      <p:grpSp>
        <p:nvGrpSpPr>
          <p:cNvPr id="229" name="Google Shape;229;p33"/>
          <p:cNvGrpSpPr/>
          <p:nvPr/>
        </p:nvGrpSpPr>
        <p:grpSpPr>
          <a:xfrm>
            <a:off x="7452825" y="1690350"/>
            <a:ext cx="1323600" cy="1798200"/>
            <a:chOff x="6017100" y="1712075"/>
            <a:chExt cx="1323600" cy="1798200"/>
          </a:xfrm>
        </p:grpSpPr>
        <p:sp>
          <p:nvSpPr>
            <p:cNvPr id="230" name="Google Shape;230;p33"/>
            <p:cNvSpPr/>
            <p:nvPr/>
          </p:nvSpPr>
          <p:spPr>
            <a:xfrm>
              <a:off x="6017100" y="1712075"/>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Conteneur</a:t>
              </a:r>
              <a:endParaRPr>
                <a:solidFill>
                  <a:schemeClr val="dk2"/>
                </a:solidFill>
                <a:latin typeface="Varela Round"/>
                <a:ea typeface="Varela Round"/>
                <a:cs typeface="Varela Round"/>
                <a:sym typeface="Varela Round"/>
              </a:endParaRPr>
            </a:p>
          </p:txBody>
        </p:sp>
        <p:sp>
          <p:nvSpPr>
            <p:cNvPr id="231" name="Google Shape;231;p33"/>
            <p:cNvSpPr/>
            <p:nvPr/>
          </p:nvSpPr>
          <p:spPr>
            <a:xfrm>
              <a:off x="6115650" y="26440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32" name="Google Shape;232;p33"/>
            <p:cNvSpPr/>
            <p:nvPr/>
          </p:nvSpPr>
          <p:spPr>
            <a:xfrm>
              <a:off x="6115650" y="21396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a:t>
              </a:r>
              <a:endParaRPr>
                <a:solidFill>
                  <a:schemeClr val="lt1"/>
                </a:solidFill>
                <a:latin typeface="Varela Round"/>
                <a:ea typeface="Varela Round"/>
                <a:cs typeface="Varela Round"/>
                <a:sym typeface="Varela Roun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 déploiement</a:t>
            </a:r>
            <a:endParaRPr/>
          </a:p>
        </p:txBody>
      </p:sp>
      <p:sp>
        <p:nvSpPr>
          <p:cNvPr id="238" name="Google Shape;23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