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embeddedFontLst>
    <p:embeddedFont>
      <p:font typeface="Raleway"/>
      <p:regular r:id="rId72"/>
      <p:bold r:id="rId73"/>
      <p:italic r:id="rId74"/>
      <p:boldItalic r:id="rId75"/>
    </p:embeddedFont>
    <p:embeddedFont>
      <p:font typeface="Roboto"/>
      <p:regular r:id="rId76"/>
      <p:bold r:id="rId77"/>
      <p:italic r:id="rId78"/>
      <p:boldItalic r:id="rId79"/>
    </p:embeddedFont>
    <p:embeddedFont>
      <p:font typeface="Varela Round"/>
      <p:regular r:id="rId80"/>
    </p:embeddedFont>
    <p:embeddedFont>
      <p:font typeface="Raleway Light"/>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RalewayLight-boldItalic.fntdata"/><Relationship Id="rId83" Type="http://schemas.openxmlformats.org/officeDocument/2006/relationships/font" Target="fonts/RalewayLight-italic.fntdata"/><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VarelaRound-regular.fntdata"/><Relationship Id="rId82" Type="http://schemas.openxmlformats.org/officeDocument/2006/relationships/font" Target="fonts/RalewayLight-bold.fntdata"/><Relationship Id="rId81" Type="http://schemas.openxmlformats.org/officeDocument/2006/relationships/font" Target="fonts/RalewayLight-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Raleway-bold.fntdata"/><Relationship Id="rId72" Type="http://schemas.openxmlformats.org/officeDocument/2006/relationships/font" Target="fonts/Raleway-regular.fntdata"/><Relationship Id="rId31" Type="http://schemas.openxmlformats.org/officeDocument/2006/relationships/slide" Target="slides/slide27.xml"/><Relationship Id="rId75" Type="http://schemas.openxmlformats.org/officeDocument/2006/relationships/font" Target="fonts/Raleway-boldItalic.fntdata"/><Relationship Id="rId30" Type="http://schemas.openxmlformats.org/officeDocument/2006/relationships/slide" Target="slides/slide26.xml"/><Relationship Id="rId74" Type="http://schemas.openxmlformats.org/officeDocument/2006/relationships/font" Target="fonts/Raleway-italic.fntdata"/><Relationship Id="rId33" Type="http://schemas.openxmlformats.org/officeDocument/2006/relationships/slide" Target="slides/slide29.xml"/><Relationship Id="rId77" Type="http://schemas.openxmlformats.org/officeDocument/2006/relationships/font" Target="fonts/Roboto-bold.fntdata"/><Relationship Id="rId32" Type="http://schemas.openxmlformats.org/officeDocument/2006/relationships/slide" Target="slides/slide28.xml"/><Relationship Id="rId76" Type="http://schemas.openxmlformats.org/officeDocument/2006/relationships/font" Target="fonts/Roboto-regular.fntdata"/><Relationship Id="rId35" Type="http://schemas.openxmlformats.org/officeDocument/2006/relationships/slide" Target="slides/slide31.xml"/><Relationship Id="rId79" Type="http://schemas.openxmlformats.org/officeDocument/2006/relationships/font" Target="fonts/Roboto-boldItalic.fntdata"/><Relationship Id="rId34" Type="http://schemas.openxmlformats.org/officeDocument/2006/relationships/slide" Target="slides/slide30.xml"/><Relationship Id="rId78" Type="http://schemas.openxmlformats.org/officeDocument/2006/relationships/font" Target="fonts/Roboto-italic.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mbolinks.com/assets/img2/ordo-ab-chao/triangle-pascal/puissances-2.jpg"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2e3bb298cd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2e3bb298cd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e3bb298cd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e3bb298cd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ea25411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ea25411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ea25411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2ea25411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ea254113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2ea254113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ea254113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ea254113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e3bb298c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e3bb298c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2e3bb298cd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2e3bb298cd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e3bb298cd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2e3bb298cd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e3bb298cd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e3bb298cd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e3bb298c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e3bb298c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ea254113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ea254113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2ea254113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2ea254113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tableau puissance de 2 :</a:t>
            </a:r>
            <a:endParaRPr/>
          </a:p>
          <a:p>
            <a:pPr indent="0" lvl="0" marL="0" rtl="0" algn="l">
              <a:spcBef>
                <a:spcPts val="0"/>
              </a:spcBef>
              <a:spcAft>
                <a:spcPts val="0"/>
              </a:spcAft>
              <a:buNone/>
            </a:pPr>
            <a:r>
              <a:rPr lang="fr" u="sng">
                <a:solidFill>
                  <a:schemeClr val="hlink"/>
                </a:solidFill>
                <a:hlinkClick r:id="rId2"/>
              </a:rPr>
              <a:t>http://symbolinks.com/assets/img2/ordo-ab-chao/triangle-pascal/puissances-2.jpg</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ea254113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2ea254113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ea254113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ea254113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2ea254113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2ea254113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2ea254113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2ea254113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646f1afb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646f1afb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646f1afbd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646f1afbd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646f1afbd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646f1afbd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c6d90086d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c6d90086d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d88eb238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d88eb238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2ea254113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2ea254113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172.18.124.25/12 ⇒ nbr hôtes = 2⁽32-12)-2=2²⁰-2=1048574</a:t>
            </a:r>
            <a:endParaRPr/>
          </a:p>
          <a:p>
            <a:pPr indent="0" lvl="0" marL="0" rtl="0" algn="l">
              <a:spcBef>
                <a:spcPts val="0"/>
              </a:spcBef>
              <a:spcAft>
                <a:spcPts val="0"/>
              </a:spcAft>
              <a:buNone/>
            </a:pPr>
            <a:r>
              <a:rPr lang="fr"/>
              <a:t>adresse : 10101100.00010010.01111100.00011001</a:t>
            </a:r>
            <a:endParaRPr/>
          </a:p>
          <a:p>
            <a:pPr indent="0" lvl="0" marL="0" rtl="0" algn="l">
              <a:spcBef>
                <a:spcPts val="0"/>
              </a:spcBef>
              <a:spcAft>
                <a:spcPts val="0"/>
              </a:spcAft>
              <a:buNone/>
            </a:pPr>
            <a:r>
              <a:rPr lang="fr"/>
              <a:t>masque:  11111111.11110000.00000000.00000000 ⇒ 255.240.0.0</a:t>
            </a:r>
            <a:endParaRPr/>
          </a:p>
          <a:p>
            <a:pPr indent="0" lvl="0" marL="0" rtl="0" algn="l">
              <a:spcBef>
                <a:spcPts val="0"/>
              </a:spcBef>
              <a:spcAft>
                <a:spcPts val="0"/>
              </a:spcAft>
              <a:buNone/>
            </a:pPr>
            <a:r>
              <a:rPr lang="fr"/>
              <a:t>               10101100.00010000.00000000.00000000 ⇒ 172.16.0.0 adresse réseau</a:t>
            </a:r>
            <a:endParaRPr/>
          </a:p>
          <a:p>
            <a:pPr indent="0" lvl="0" marL="0" rtl="0" algn="l">
              <a:spcBef>
                <a:spcPts val="0"/>
              </a:spcBef>
              <a:spcAft>
                <a:spcPts val="0"/>
              </a:spcAft>
              <a:buClr>
                <a:schemeClr val="dk1"/>
              </a:buClr>
              <a:buSzPts val="1100"/>
              <a:buFont typeface="Arial"/>
              <a:buNone/>
            </a:pPr>
            <a:r>
              <a:rPr lang="fr">
                <a:solidFill>
                  <a:schemeClr val="dk1"/>
                </a:solidFill>
              </a:rPr>
              <a:t>adresse IP réseau    : 172.16.0.0</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adresse IP broadcast : 172.x.255.255</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256-240 (masque) = 16</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16+16=32  (plus proche qui est supérieur à 16) -1 = 31</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adresse IP broadcast : 172.31.255.255</a:t>
            </a:r>
            <a:endParaRPr/>
          </a:p>
          <a:p>
            <a:pPr indent="0" lvl="0" marL="0" rtl="0" algn="l">
              <a:spcBef>
                <a:spcPts val="0"/>
              </a:spcBef>
              <a:spcAft>
                <a:spcPts val="0"/>
              </a:spcAft>
              <a:buNone/>
            </a:pPr>
            <a:r>
              <a:rPr lang="fr"/>
              <a:t>—---------</a:t>
            </a:r>
            <a:endParaRPr/>
          </a:p>
          <a:p>
            <a:pPr indent="0" lvl="0" marL="0" rtl="0" algn="l">
              <a:spcBef>
                <a:spcPts val="0"/>
              </a:spcBef>
              <a:spcAft>
                <a:spcPts val="0"/>
              </a:spcAft>
              <a:buNone/>
            </a:pPr>
            <a:r>
              <a:rPr lang="fr"/>
              <a:t>203.0.113.139/26 ⇒ nbr hôtes = 2⁽32-26)-2=2⁶-2=62</a:t>
            </a:r>
            <a:endParaRPr/>
          </a:p>
          <a:p>
            <a:pPr indent="0" lvl="0" marL="0" rtl="0" algn="l">
              <a:spcBef>
                <a:spcPts val="0"/>
              </a:spcBef>
              <a:spcAft>
                <a:spcPts val="0"/>
              </a:spcAft>
              <a:buClr>
                <a:schemeClr val="dk1"/>
              </a:buClr>
              <a:buSzPts val="1100"/>
              <a:buFont typeface="Arial"/>
              <a:buNone/>
            </a:pPr>
            <a:r>
              <a:rPr lang="fr">
                <a:solidFill>
                  <a:schemeClr val="dk1"/>
                </a:solidFill>
              </a:rPr>
              <a:t>adresse : 11001011.00000000.01110001.10001011</a:t>
            </a:r>
            <a:endParaRPr>
              <a:solidFill>
                <a:schemeClr val="dk1"/>
              </a:solidFill>
            </a:endParaRPr>
          </a:p>
          <a:p>
            <a:pPr indent="0" lvl="0" marL="0" rtl="0" algn="l">
              <a:spcBef>
                <a:spcPts val="0"/>
              </a:spcBef>
              <a:spcAft>
                <a:spcPts val="0"/>
              </a:spcAft>
              <a:buClr>
                <a:schemeClr val="dk1"/>
              </a:buClr>
              <a:buSzPts val="1100"/>
              <a:buFont typeface="Arial"/>
              <a:buNone/>
            </a:pPr>
            <a:r>
              <a:rPr lang="fr">
                <a:solidFill>
                  <a:schemeClr val="dk1"/>
                </a:solidFill>
              </a:rPr>
              <a:t>masque:  11111111.11111111.11111111.11000000 ⇒ 255.255.255.192</a:t>
            </a:r>
            <a:endParaRPr>
              <a:solidFill>
                <a:schemeClr val="dk1"/>
              </a:solidFill>
            </a:endParaRPr>
          </a:p>
          <a:p>
            <a:pPr indent="0" lvl="0" marL="0" rtl="0" algn="l">
              <a:spcBef>
                <a:spcPts val="0"/>
              </a:spcBef>
              <a:spcAft>
                <a:spcPts val="0"/>
              </a:spcAft>
              <a:buNone/>
            </a:pPr>
            <a:r>
              <a:rPr lang="fr">
                <a:solidFill>
                  <a:schemeClr val="dk1"/>
                </a:solidFill>
              </a:rPr>
              <a:t>                11001011.00000000.01110001.10000000 ⇒ 203.0.113.128 adresse réseau</a:t>
            </a:r>
            <a:endParaRPr>
              <a:solidFill>
                <a:schemeClr val="dk1"/>
              </a:solidFill>
            </a:endParaRPr>
          </a:p>
          <a:p>
            <a:pPr indent="0" lvl="0" marL="0" rtl="0" algn="l">
              <a:spcBef>
                <a:spcPts val="0"/>
              </a:spcBef>
              <a:spcAft>
                <a:spcPts val="0"/>
              </a:spcAft>
              <a:buNone/>
            </a:pPr>
            <a:r>
              <a:rPr lang="fr">
                <a:solidFill>
                  <a:schemeClr val="dk1"/>
                </a:solidFill>
              </a:rPr>
              <a:t>adresse IP réseau    : 203.0.113.128</a:t>
            </a:r>
            <a:endParaRPr>
              <a:solidFill>
                <a:schemeClr val="dk1"/>
              </a:solidFill>
            </a:endParaRPr>
          </a:p>
          <a:p>
            <a:pPr indent="0" lvl="0" marL="0" rtl="0" algn="l">
              <a:spcBef>
                <a:spcPts val="0"/>
              </a:spcBef>
              <a:spcAft>
                <a:spcPts val="0"/>
              </a:spcAft>
              <a:buNone/>
            </a:pPr>
            <a:r>
              <a:rPr lang="fr">
                <a:solidFill>
                  <a:schemeClr val="dk1"/>
                </a:solidFill>
              </a:rPr>
              <a:t>adresse IP broadcast : 203.0.113.x</a:t>
            </a:r>
            <a:endParaRPr>
              <a:solidFill>
                <a:schemeClr val="dk1"/>
              </a:solidFill>
            </a:endParaRPr>
          </a:p>
          <a:p>
            <a:pPr indent="0" lvl="0" marL="0" rtl="0" algn="l">
              <a:spcBef>
                <a:spcPts val="0"/>
              </a:spcBef>
              <a:spcAft>
                <a:spcPts val="0"/>
              </a:spcAft>
              <a:buNone/>
            </a:pPr>
            <a:r>
              <a:rPr lang="fr">
                <a:solidFill>
                  <a:schemeClr val="dk1"/>
                </a:solidFill>
              </a:rPr>
              <a:t>256-192 (masque) = 64</a:t>
            </a:r>
            <a:endParaRPr>
              <a:solidFill>
                <a:schemeClr val="dk1"/>
              </a:solidFill>
            </a:endParaRPr>
          </a:p>
          <a:p>
            <a:pPr indent="0" lvl="0" marL="0" rtl="0" algn="l">
              <a:spcBef>
                <a:spcPts val="0"/>
              </a:spcBef>
              <a:spcAft>
                <a:spcPts val="0"/>
              </a:spcAft>
              <a:buNone/>
            </a:pPr>
            <a:r>
              <a:rPr lang="fr">
                <a:solidFill>
                  <a:schemeClr val="dk1"/>
                </a:solidFill>
              </a:rPr>
              <a:t>64+64+64 = 192 (plus proche qui est supérieur à 128) -1 = 191</a:t>
            </a:r>
            <a:endParaRPr>
              <a:solidFill>
                <a:schemeClr val="dk1"/>
              </a:solidFill>
            </a:endParaRPr>
          </a:p>
          <a:p>
            <a:pPr indent="0" lvl="0" marL="0" rtl="0" algn="l">
              <a:spcBef>
                <a:spcPts val="0"/>
              </a:spcBef>
              <a:spcAft>
                <a:spcPts val="0"/>
              </a:spcAft>
              <a:buNone/>
            </a:pPr>
            <a:r>
              <a:rPr lang="fr">
                <a:solidFill>
                  <a:schemeClr val="dk1"/>
                </a:solidFill>
              </a:rPr>
              <a:t>adresse IP broadcast : 203.0.113.191</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2ea254113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2ea254113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2ea254113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2ea254113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2ea254113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2ea254113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312fd55c4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312fd55c4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question du NAT sera abordée ultérieurement</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312fd55c4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312fd55c4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312fd55c4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312fd55c4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312fd55c4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312fd55c4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312fd55c4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312fd55c4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312fd55c4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312fd55c4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959eda5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959eda5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312fd55c4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312fd55c4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2ea254113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2ea254113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2ea254113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2ea254113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modèle OSI</a:t>
            </a:r>
            <a:endParaRPr/>
          </a:p>
          <a:p>
            <a:pPr indent="0" lvl="0" marL="0" rtl="0" algn="l">
              <a:spcBef>
                <a:spcPts val="0"/>
              </a:spcBef>
              <a:spcAft>
                <a:spcPts val="0"/>
              </a:spcAft>
              <a:buNone/>
            </a:pPr>
            <a:r>
              <a:rPr lang="fr"/>
              <a:t>4 : transport</a:t>
            </a:r>
            <a:endParaRPr/>
          </a:p>
          <a:p>
            <a:pPr indent="0" lvl="0" marL="0" rtl="0" algn="l">
              <a:spcBef>
                <a:spcPts val="0"/>
              </a:spcBef>
              <a:spcAft>
                <a:spcPts val="0"/>
              </a:spcAft>
              <a:buNone/>
            </a:pPr>
            <a:r>
              <a:rPr lang="fr"/>
              <a:t>1 et 2 : physique et liaison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f40d4751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f40d4751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f40d4751e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f40d4751e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f40d4751e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f40d4751e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f40d4751e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f40d4751e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f40d4751e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f40d4751e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1302d3b9e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1302d3b9e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302d3b9e6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1302d3b9e6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8b3a585a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8b3a585a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302d3b9e6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302d3b9e6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302d3b9e6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302d3b9e6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302d3b9e62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302d3b9e6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1302d3b9e6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1302d3b9e6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1302d3b9e6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1302d3b9e6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1302d3b9e6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1302d3b9e6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1302d3b9e6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1302d3b9e6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302d3b9e62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302d3b9e62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1302d3b9e6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1302d3b9e6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302d3b9e6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302d3b9e6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e3bb298c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e3bb298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130e58cab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130e58cab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130e58cabc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130e58cabc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30e58cabc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30e58cabc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130e58cabc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30e58cabc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30e58cabc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30e58cabc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130e58cabc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130e58cabc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118b3a585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118b3a585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1644f4e30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1644f4e30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e3bb298cd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e3bb298cd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e3bb298c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e3bb298c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e3bb298cd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e3bb298cd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MTU : Maximum Transmission Unit (1500 octets)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type="title">
  <p:cSld name="TITLE">
    <p:bg>
      <p:bgPr>
        <a:solidFill>
          <a:srgbClr val="F76C6C"/>
        </a:solidFill>
      </p:bgPr>
    </p:bg>
    <p:spTree>
      <p:nvGrpSpPr>
        <p:cNvPr id="7" name="Shape 7"/>
        <p:cNvGrpSpPr/>
        <p:nvPr/>
      </p:nvGrpSpPr>
      <p:grpSpPr>
        <a:xfrm>
          <a:off x="0" y="0"/>
          <a:ext cx="0" cy="0"/>
          <a:chOff x="0" y="0"/>
          <a:chExt cx="0" cy="0"/>
        </a:xfrm>
      </p:grpSpPr>
      <p:pic>
        <p:nvPicPr>
          <p:cNvPr id="8" name="Google Shape;8;p2"/>
          <p:cNvPicPr preferRelativeResize="0"/>
          <p:nvPr/>
        </p:nvPicPr>
        <p:blipFill>
          <a:blip r:embed="rId2">
            <a:alphaModFix/>
          </a:blip>
          <a:stretch>
            <a:fillRect/>
          </a:stretch>
        </p:blipFill>
        <p:spPr>
          <a:xfrm>
            <a:off x="3350900" y="769825"/>
            <a:ext cx="2442474" cy="3603850"/>
          </a:xfrm>
          <a:prstGeom prst="rect">
            <a:avLst/>
          </a:prstGeom>
          <a:noFill/>
          <a:ln>
            <a:noFill/>
          </a:ln>
        </p:spPr>
      </p:pic>
      <p:sp>
        <p:nvSpPr>
          <p:cNvPr id="9" name="Google Shape;9;p2"/>
          <p:cNvSpPr txBox="1"/>
          <p:nvPr>
            <p:ph type="title"/>
          </p:nvPr>
        </p:nvSpPr>
        <p:spPr>
          <a:xfrm>
            <a:off x="1835550" y="1598450"/>
            <a:ext cx="5472900" cy="1568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0" name="Google Shape;10;p2"/>
          <p:cNvSpPr txBox="1"/>
          <p:nvPr>
            <p:ph idx="2" type="title"/>
          </p:nvPr>
        </p:nvSpPr>
        <p:spPr>
          <a:xfrm>
            <a:off x="3036450" y="3225675"/>
            <a:ext cx="3071100" cy="634200"/>
          </a:xfrm>
          <a:prstGeom prst="rect">
            <a:avLst/>
          </a:prstGeom>
          <a:noFill/>
          <a:ln>
            <a:noFill/>
          </a:ln>
        </p:spPr>
        <p:txBody>
          <a:bodyPr anchorCtr="0" anchor="t" bIns="90000" lIns="91425" spcFirstLastPara="1" rIns="91425" wrap="square" tIns="91425">
            <a:noAutofit/>
          </a:bodyPr>
          <a:lstStyle>
            <a:lvl1pPr lvl="0" rtl="0" algn="ctr">
              <a:lnSpc>
                <a:spcPct val="100000"/>
              </a:lnSpc>
              <a:spcBef>
                <a:spcPts val="0"/>
              </a:spcBef>
              <a:spcAft>
                <a:spcPts val="0"/>
              </a:spcAft>
              <a:buNone/>
              <a:defRPr sz="1800">
                <a:solidFill>
                  <a:srgbClr val="FFFFFF"/>
                </a:solidFill>
                <a:latin typeface="Raleway"/>
                <a:ea typeface="Raleway"/>
                <a:cs typeface="Raleway"/>
                <a:sym typeface="Raleway"/>
              </a:defRPr>
            </a:lvl1pPr>
            <a:lvl2pPr lvl="1" rtl="0" algn="ctr">
              <a:lnSpc>
                <a:spcPct val="100000"/>
              </a:lnSpc>
              <a:spcBef>
                <a:spcPts val="0"/>
              </a:spcBef>
              <a:spcAft>
                <a:spcPts val="0"/>
              </a:spcAft>
              <a:buNone/>
              <a:defRPr sz="3600">
                <a:latin typeface="Roboto"/>
                <a:ea typeface="Roboto"/>
                <a:cs typeface="Roboto"/>
                <a:sym typeface="Roboto"/>
              </a:defRPr>
            </a:lvl2pPr>
            <a:lvl3pPr lvl="2" rtl="0" algn="ctr">
              <a:lnSpc>
                <a:spcPct val="100000"/>
              </a:lnSpc>
              <a:spcBef>
                <a:spcPts val="0"/>
              </a:spcBef>
              <a:spcAft>
                <a:spcPts val="0"/>
              </a:spcAft>
              <a:buNone/>
              <a:defRPr sz="3600">
                <a:latin typeface="Roboto"/>
                <a:ea typeface="Roboto"/>
                <a:cs typeface="Roboto"/>
                <a:sym typeface="Roboto"/>
              </a:defRPr>
            </a:lvl3pPr>
            <a:lvl4pPr lvl="3" rtl="0" algn="ctr">
              <a:lnSpc>
                <a:spcPct val="100000"/>
              </a:lnSpc>
              <a:spcBef>
                <a:spcPts val="0"/>
              </a:spcBef>
              <a:spcAft>
                <a:spcPts val="0"/>
              </a:spcAft>
              <a:buNone/>
              <a:defRPr sz="3600">
                <a:latin typeface="Roboto"/>
                <a:ea typeface="Roboto"/>
                <a:cs typeface="Roboto"/>
                <a:sym typeface="Roboto"/>
              </a:defRPr>
            </a:lvl4pPr>
            <a:lvl5pPr lvl="4" rtl="0" algn="ctr">
              <a:lnSpc>
                <a:spcPct val="100000"/>
              </a:lnSpc>
              <a:spcBef>
                <a:spcPts val="0"/>
              </a:spcBef>
              <a:spcAft>
                <a:spcPts val="0"/>
              </a:spcAft>
              <a:buNone/>
              <a:defRPr sz="3600">
                <a:latin typeface="Roboto"/>
                <a:ea typeface="Roboto"/>
                <a:cs typeface="Roboto"/>
                <a:sym typeface="Roboto"/>
              </a:defRPr>
            </a:lvl5pPr>
            <a:lvl6pPr lvl="5" rtl="0" algn="ctr">
              <a:lnSpc>
                <a:spcPct val="100000"/>
              </a:lnSpc>
              <a:spcBef>
                <a:spcPts val="0"/>
              </a:spcBef>
              <a:spcAft>
                <a:spcPts val="0"/>
              </a:spcAft>
              <a:buNone/>
              <a:defRPr sz="3600">
                <a:latin typeface="Roboto"/>
                <a:ea typeface="Roboto"/>
                <a:cs typeface="Roboto"/>
                <a:sym typeface="Roboto"/>
              </a:defRPr>
            </a:lvl6pPr>
            <a:lvl7pPr lvl="6" rtl="0" algn="ctr">
              <a:lnSpc>
                <a:spcPct val="100000"/>
              </a:lnSpc>
              <a:spcBef>
                <a:spcPts val="0"/>
              </a:spcBef>
              <a:spcAft>
                <a:spcPts val="0"/>
              </a:spcAft>
              <a:buNone/>
              <a:defRPr sz="3600">
                <a:latin typeface="Roboto"/>
                <a:ea typeface="Roboto"/>
                <a:cs typeface="Roboto"/>
                <a:sym typeface="Roboto"/>
              </a:defRPr>
            </a:lvl7pPr>
            <a:lvl8pPr lvl="7" rtl="0" algn="ctr">
              <a:lnSpc>
                <a:spcPct val="100000"/>
              </a:lnSpc>
              <a:spcBef>
                <a:spcPts val="0"/>
              </a:spcBef>
              <a:spcAft>
                <a:spcPts val="0"/>
              </a:spcAft>
              <a:buNone/>
              <a:defRPr sz="3600">
                <a:latin typeface="Roboto"/>
                <a:ea typeface="Roboto"/>
                <a:cs typeface="Roboto"/>
                <a:sym typeface="Roboto"/>
              </a:defRPr>
            </a:lvl8pPr>
            <a:lvl9pPr lvl="8" rtl="0" algn="ctr">
              <a:lnSpc>
                <a:spcPct val="100000"/>
              </a:lnSpc>
              <a:spcBef>
                <a:spcPts val="0"/>
              </a:spcBef>
              <a:spcAft>
                <a:spcPts val="0"/>
              </a:spcAft>
              <a:buNone/>
              <a:defRPr sz="3600">
                <a:latin typeface="Roboto"/>
                <a:ea typeface="Roboto"/>
                <a:cs typeface="Roboto"/>
                <a:sym typeface="Roboto"/>
              </a:defRPr>
            </a:lvl9pPr>
          </a:lstStyle>
          <a:p/>
        </p:txBody>
      </p:sp>
      <p:pic>
        <p:nvPicPr>
          <p:cNvPr id="11" name="Google Shape;11;p2"/>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with Patern">
  <p:cSld name="ONE_COLUMN_TEXT_2_1_1_1">
    <p:bg>
      <p:bgPr>
        <a:solidFill>
          <a:srgbClr val="FFFFFF"/>
        </a:solidFill>
      </p:bgPr>
    </p:bg>
    <p:spTree>
      <p:nvGrpSpPr>
        <p:cNvPr id="58" name="Shape 58"/>
        <p:cNvGrpSpPr/>
        <p:nvPr/>
      </p:nvGrpSpPr>
      <p:grpSpPr>
        <a:xfrm>
          <a:off x="0" y="0"/>
          <a:ext cx="0" cy="0"/>
          <a:chOff x="0" y="0"/>
          <a:chExt cx="0" cy="0"/>
        </a:xfrm>
      </p:grpSpPr>
      <p:pic>
        <p:nvPicPr>
          <p:cNvPr id="59" name="Google Shape;59;p11"/>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pic>
        <p:nvPicPr>
          <p:cNvPr id="60" name="Google Shape;60;p11"/>
          <p:cNvPicPr preferRelativeResize="0"/>
          <p:nvPr/>
        </p:nvPicPr>
        <p:blipFill>
          <a:blip r:embed="rId3">
            <a:alphaModFix/>
          </a:blip>
          <a:stretch>
            <a:fillRect/>
          </a:stretch>
        </p:blipFill>
        <p:spPr>
          <a:xfrm>
            <a:off x="2772000" y="0"/>
            <a:ext cx="6371999" cy="5169599"/>
          </a:xfrm>
          <a:prstGeom prst="rect">
            <a:avLst/>
          </a:prstGeom>
          <a:noFill/>
          <a:ln>
            <a:noFill/>
          </a:ln>
        </p:spPr>
      </p:pic>
      <p:sp>
        <p:nvSpPr>
          <p:cNvPr id="61" name="Google Shape;6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ONE_COLUMN_TEXT_2_1_1_1_1">
    <p:bg>
      <p:bgPr>
        <a:solidFill>
          <a:srgbClr val="FFFFFF"/>
        </a:solidFill>
      </p:bgPr>
    </p:bg>
    <p:spTree>
      <p:nvGrpSpPr>
        <p:cNvPr id="62" name="Shape 62"/>
        <p:cNvGrpSpPr/>
        <p:nvPr/>
      </p:nvGrpSpPr>
      <p:grpSpPr>
        <a:xfrm>
          <a:off x="0" y="0"/>
          <a:ext cx="0" cy="0"/>
          <a:chOff x="0" y="0"/>
          <a:chExt cx="0" cy="0"/>
        </a:xfrm>
      </p:grpSpPr>
      <p:pic>
        <p:nvPicPr>
          <p:cNvPr id="63" name="Google Shape;63;p12"/>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sp>
        <p:nvSpPr>
          <p:cNvPr id="64" name="Google Shape;6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p:cSld name="TITLE_2">
    <p:spTree>
      <p:nvGrpSpPr>
        <p:cNvPr id="65" name="Shape 65"/>
        <p:cNvGrpSpPr/>
        <p:nvPr/>
      </p:nvGrpSpPr>
      <p:grpSpPr>
        <a:xfrm>
          <a:off x="0" y="0"/>
          <a:ext cx="0" cy="0"/>
          <a:chOff x="0" y="0"/>
          <a:chExt cx="0" cy="0"/>
        </a:xfrm>
      </p:grpSpPr>
      <p:sp>
        <p:nvSpPr>
          <p:cNvPr id="66" name="Google Shape;66;p1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7" name="Google Shape;67;p1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68" name="Google Shape;68;p1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69" name="Google Shape;69;p1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0" name="Google Shape;70;p1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sp>
        <p:nvSpPr>
          <p:cNvPr id="72" name="Google Shape;72;p14"/>
          <p:cNvSpPr txBox="1"/>
          <p:nvPr>
            <p:ph type="title"/>
          </p:nvPr>
        </p:nvSpPr>
        <p:spPr>
          <a:xfrm>
            <a:off x="1458450" y="526350"/>
            <a:ext cx="6227100" cy="4090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Char char="●"/>
              <a:defRPr b="1" sz="4800">
                <a:solidFill>
                  <a:srgbClr val="FFFFFF"/>
                </a:solidFill>
              </a:defRPr>
            </a:lvl1pPr>
            <a:lvl2pPr lvl="1" rtl="0">
              <a:spcBef>
                <a:spcPts val="0"/>
              </a:spcBef>
              <a:spcAft>
                <a:spcPts val="0"/>
              </a:spcAft>
              <a:buSzPts val="6000"/>
              <a:buChar char="○"/>
              <a:defRPr sz="6000"/>
            </a:lvl2pPr>
            <a:lvl3pPr lvl="2" rtl="0">
              <a:spcBef>
                <a:spcPts val="0"/>
              </a:spcBef>
              <a:spcAft>
                <a:spcPts val="0"/>
              </a:spcAft>
              <a:buSzPts val="6000"/>
              <a:buChar char="■"/>
              <a:defRPr sz="6000"/>
            </a:lvl3pPr>
            <a:lvl4pPr lvl="3" rtl="0">
              <a:spcBef>
                <a:spcPts val="0"/>
              </a:spcBef>
              <a:spcAft>
                <a:spcPts val="0"/>
              </a:spcAft>
              <a:buSzPts val="6000"/>
              <a:buChar char="●"/>
              <a:defRPr sz="6000"/>
            </a:lvl4pPr>
            <a:lvl5pPr lvl="4" rtl="0">
              <a:spcBef>
                <a:spcPts val="0"/>
              </a:spcBef>
              <a:spcAft>
                <a:spcPts val="0"/>
              </a:spcAft>
              <a:buSzPts val="6000"/>
              <a:buChar char="○"/>
              <a:defRPr sz="6000"/>
            </a:lvl5pPr>
            <a:lvl6pPr lvl="5" rtl="0">
              <a:spcBef>
                <a:spcPts val="0"/>
              </a:spcBef>
              <a:spcAft>
                <a:spcPts val="0"/>
              </a:spcAft>
              <a:buSzPts val="6000"/>
              <a:buChar char="■"/>
              <a:defRPr sz="6000"/>
            </a:lvl6pPr>
            <a:lvl7pPr lvl="6" rtl="0">
              <a:spcBef>
                <a:spcPts val="0"/>
              </a:spcBef>
              <a:spcAft>
                <a:spcPts val="0"/>
              </a:spcAft>
              <a:buSzPts val="6000"/>
              <a:buChar char="●"/>
              <a:defRPr sz="6000"/>
            </a:lvl7pPr>
            <a:lvl8pPr lvl="7" rtl="0">
              <a:spcBef>
                <a:spcPts val="0"/>
              </a:spcBef>
              <a:spcAft>
                <a:spcPts val="0"/>
              </a:spcAft>
              <a:buSzPts val="6000"/>
              <a:buChar char="○"/>
              <a:defRPr sz="6000"/>
            </a:lvl8pPr>
            <a:lvl9pPr lvl="8" rtl="0">
              <a:spcBef>
                <a:spcPts val="0"/>
              </a:spcBef>
              <a:spcAft>
                <a:spcPts val="0"/>
              </a:spcAft>
              <a:buSzPts val="6000"/>
              <a:buChar char="■"/>
              <a:defRPr sz="6000"/>
            </a:lvl9pPr>
          </a:lstStyle>
          <a:p/>
        </p:txBody>
      </p:sp>
      <p:sp>
        <p:nvSpPr>
          <p:cNvPr id="73" name="Google Shape;73;p1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74" name="Shape 74"/>
        <p:cNvGrpSpPr/>
        <p:nvPr/>
      </p:nvGrpSpPr>
      <p:grpSpPr>
        <a:xfrm>
          <a:off x="0" y="0"/>
          <a:ext cx="0" cy="0"/>
          <a:chOff x="0" y="0"/>
          <a:chExt cx="0" cy="0"/>
        </a:xfrm>
      </p:grpSpPr>
      <p:sp>
        <p:nvSpPr>
          <p:cNvPr id="75" name="Google Shape;75;p15"/>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p:cSld name="ONE_COLUMN_TEXT_1">
    <p:spTree>
      <p:nvGrpSpPr>
        <p:cNvPr id="76" name="Shape 76"/>
        <p:cNvGrpSpPr/>
        <p:nvPr/>
      </p:nvGrpSpPr>
      <p:grpSpPr>
        <a:xfrm>
          <a:off x="0" y="0"/>
          <a:ext cx="0" cy="0"/>
          <a:chOff x="0" y="0"/>
          <a:chExt cx="0" cy="0"/>
        </a:xfrm>
      </p:grpSpPr>
      <p:sp>
        <p:nvSpPr>
          <p:cNvPr id="77" name="Google Shape;77;p1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79" name="Google Shape;79;p16"/>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80" name="Google Shape;80;p16"/>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1" name="Google Shape;81;p16"/>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1">
  <p:cSld name="TITLE_3">
    <p:spTree>
      <p:nvGrpSpPr>
        <p:cNvPr id="82" name="Shape 82"/>
        <p:cNvGrpSpPr/>
        <p:nvPr/>
      </p:nvGrpSpPr>
      <p:grpSpPr>
        <a:xfrm>
          <a:off x="0" y="0"/>
          <a:ext cx="0" cy="0"/>
          <a:chOff x="0" y="0"/>
          <a:chExt cx="0" cy="0"/>
        </a:xfrm>
      </p:grpSpPr>
      <p:sp>
        <p:nvSpPr>
          <p:cNvPr id="83" name="Google Shape;83;p17"/>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84" name="Google Shape;84;p17"/>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85" name="Google Shape;85;p17"/>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86" name="Google Shape;86;p17"/>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7" name="Google Shape;87;p17"/>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p:cSld name="ONE_COLUMN_TEXT_1_1">
    <p:spTree>
      <p:nvGrpSpPr>
        <p:cNvPr id="88" name="Shape 88"/>
        <p:cNvGrpSpPr/>
        <p:nvPr/>
      </p:nvGrpSpPr>
      <p:grpSpPr>
        <a:xfrm>
          <a:off x="0" y="0"/>
          <a:ext cx="0" cy="0"/>
          <a:chOff x="0" y="0"/>
          <a:chExt cx="0" cy="0"/>
        </a:xfrm>
      </p:grpSpPr>
      <p:pic>
        <p:nvPicPr>
          <p:cNvPr descr="Wild Code School" id="89" name="Google Shape;89;p18"/>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90" name="Google Shape;90;p18"/>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91" name="Google Shape;91;p18"/>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92" name="Google Shape;92;p18"/>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1">
  <p:cSld name="ONE_COLUMN_TEXT_2">
    <p:spTree>
      <p:nvGrpSpPr>
        <p:cNvPr id="93" name="Shape 93"/>
        <p:cNvGrpSpPr/>
        <p:nvPr/>
      </p:nvGrpSpPr>
      <p:grpSpPr>
        <a:xfrm>
          <a:off x="0" y="0"/>
          <a:ext cx="0" cy="0"/>
          <a:chOff x="0" y="0"/>
          <a:chExt cx="0" cy="0"/>
        </a:xfrm>
      </p:grpSpPr>
      <p:sp>
        <p:nvSpPr>
          <p:cNvPr id="94" name="Google Shape;94;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96" name="Google Shape;96;p19"/>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97" name="Google Shape;97;p19"/>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8" name="Google Shape;98;p19"/>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2">
  <p:cSld name="TITLE_4">
    <p:spTree>
      <p:nvGrpSpPr>
        <p:cNvPr id="99" name="Shape 99"/>
        <p:cNvGrpSpPr/>
        <p:nvPr/>
      </p:nvGrpSpPr>
      <p:grpSpPr>
        <a:xfrm>
          <a:off x="0" y="0"/>
          <a:ext cx="0" cy="0"/>
          <a:chOff x="0" y="0"/>
          <a:chExt cx="0" cy="0"/>
        </a:xfrm>
      </p:grpSpPr>
      <p:sp>
        <p:nvSpPr>
          <p:cNvPr id="100" name="Google Shape;100;p20"/>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01" name="Google Shape;101;p20"/>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02" name="Google Shape;102;p20"/>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03" name="Google Shape;103;p20"/>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4" name="Google Shape;104;p20"/>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rgbClr val="F99797"/>
        </a:solidFill>
      </p:bgPr>
    </p:bg>
    <p:spTree>
      <p:nvGrpSpPr>
        <p:cNvPr id="13"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flipH="1">
            <a:off x="3170290" y="771750"/>
            <a:ext cx="2803416" cy="3600000"/>
          </a:xfrm>
          <a:prstGeom prst="rect">
            <a:avLst/>
          </a:prstGeom>
          <a:noFill/>
          <a:ln>
            <a:noFill/>
          </a:ln>
        </p:spPr>
      </p:pic>
      <p:sp>
        <p:nvSpPr>
          <p:cNvPr id="15" name="Google Shape;15;p3"/>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16" name="Google Shape;16;p3"/>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17" name="Google Shape;1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2">
  <p:cSld name="ONE_COLUMN_TEXT_3">
    <p:spTree>
      <p:nvGrpSpPr>
        <p:cNvPr id="105" name="Shape 105"/>
        <p:cNvGrpSpPr/>
        <p:nvPr/>
      </p:nvGrpSpPr>
      <p:grpSpPr>
        <a:xfrm>
          <a:off x="0" y="0"/>
          <a:ext cx="0" cy="0"/>
          <a:chOff x="0" y="0"/>
          <a:chExt cx="0" cy="0"/>
        </a:xfrm>
      </p:grpSpPr>
      <p:sp>
        <p:nvSpPr>
          <p:cNvPr id="106" name="Google Shape;106;p21"/>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08" name="Google Shape;108;p21"/>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09" name="Google Shape;109;p21"/>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0" name="Google Shape;110;p21"/>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3">
  <p:cSld name="ONE_COLUMN_TEXT_4">
    <p:spTree>
      <p:nvGrpSpPr>
        <p:cNvPr id="111" name="Shape 111"/>
        <p:cNvGrpSpPr/>
        <p:nvPr/>
      </p:nvGrpSpPr>
      <p:grpSpPr>
        <a:xfrm>
          <a:off x="0" y="0"/>
          <a:ext cx="0" cy="0"/>
          <a:chOff x="0" y="0"/>
          <a:chExt cx="0" cy="0"/>
        </a:xfrm>
      </p:grpSpPr>
      <p:sp>
        <p:nvSpPr>
          <p:cNvPr id="112" name="Google Shape;112;p22"/>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2"/>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14" name="Google Shape;114;p22"/>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15" name="Google Shape;115;p22"/>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2"/>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3">
  <p:cSld name="TITLE_5">
    <p:spTree>
      <p:nvGrpSpPr>
        <p:cNvPr id="117" name="Shape 117"/>
        <p:cNvGrpSpPr/>
        <p:nvPr/>
      </p:nvGrpSpPr>
      <p:grpSpPr>
        <a:xfrm>
          <a:off x="0" y="0"/>
          <a:ext cx="0" cy="0"/>
          <a:chOff x="0" y="0"/>
          <a:chExt cx="0" cy="0"/>
        </a:xfrm>
      </p:grpSpPr>
      <p:sp>
        <p:nvSpPr>
          <p:cNvPr id="118" name="Google Shape;118;p2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19" name="Google Shape;119;p2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20" name="Google Shape;120;p2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21" name="Google Shape;121;p2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2" name="Google Shape;122;p2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4">
  <p:cSld name="ONE_COLUMN_TEXT_5">
    <p:spTree>
      <p:nvGrpSpPr>
        <p:cNvPr id="123" name="Shape 123"/>
        <p:cNvGrpSpPr/>
        <p:nvPr/>
      </p:nvGrpSpPr>
      <p:grpSpPr>
        <a:xfrm>
          <a:off x="0" y="0"/>
          <a:ext cx="0" cy="0"/>
          <a:chOff x="0" y="0"/>
          <a:chExt cx="0" cy="0"/>
        </a:xfrm>
      </p:grpSpPr>
      <p:sp>
        <p:nvSpPr>
          <p:cNvPr id="124" name="Google Shape;124;p24"/>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4"/>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26" name="Google Shape;126;p2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27" name="Google Shape;127;p24"/>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8" name="Google Shape;128;p24"/>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1">
  <p:cSld name="ONE_COLUMN_TEXT_1_2">
    <p:spTree>
      <p:nvGrpSpPr>
        <p:cNvPr id="129" name="Shape 129"/>
        <p:cNvGrpSpPr/>
        <p:nvPr/>
      </p:nvGrpSpPr>
      <p:grpSpPr>
        <a:xfrm>
          <a:off x="0" y="0"/>
          <a:ext cx="0" cy="0"/>
          <a:chOff x="0" y="0"/>
          <a:chExt cx="0" cy="0"/>
        </a:xfrm>
      </p:grpSpPr>
      <p:pic>
        <p:nvPicPr>
          <p:cNvPr descr="Wild Code School" id="130" name="Google Shape;130;p25"/>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131" name="Google Shape;131;p25"/>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32" name="Google Shape;132;p25"/>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33" name="Google Shape;133;p25"/>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1_1">
    <p:bg>
      <p:bgPr>
        <a:solidFill>
          <a:srgbClr val="F76C6C"/>
        </a:solidFill>
      </p:bgPr>
    </p:bg>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b="258" l="0" r="0" t="258"/>
          <a:stretch/>
        </p:blipFill>
        <p:spPr>
          <a:xfrm rot="10800000">
            <a:off x="3170289" y="771750"/>
            <a:ext cx="2803417" cy="3599999"/>
          </a:xfrm>
          <a:prstGeom prst="rect">
            <a:avLst/>
          </a:prstGeom>
          <a:noFill/>
          <a:ln>
            <a:noFill/>
          </a:ln>
        </p:spPr>
      </p:pic>
      <p:sp>
        <p:nvSpPr>
          <p:cNvPr id="20" name="Google Shape;20;p4"/>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21" name="Google Shape;21;p4"/>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22" name="Google Shape;2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cSld name="CUSTOM">
    <p:spTree>
      <p:nvGrpSpPr>
        <p:cNvPr id="23" name="Shape 23"/>
        <p:cNvGrpSpPr/>
        <p:nvPr/>
      </p:nvGrpSpPr>
      <p:grpSpPr>
        <a:xfrm>
          <a:off x="0" y="0"/>
          <a:ext cx="0" cy="0"/>
          <a:chOff x="0" y="0"/>
          <a:chExt cx="0" cy="0"/>
        </a:xfrm>
      </p:grpSpPr>
      <p:pic>
        <p:nvPicPr>
          <p:cNvPr id="24" name="Google Shape;24;p5"/>
          <p:cNvPicPr preferRelativeResize="0"/>
          <p:nvPr/>
        </p:nvPicPr>
        <p:blipFill>
          <a:blip r:embed="rId2">
            <a:alphaModFix/>
          </a:blip>
          <a:stretch>
            <a:fillRect/>
          </a:stretch>
        </p:blipFill>
        <p:spPr>
          <a:xfrm>
            <a:off x="2799150" y="1973574"/>
            <a:ext cx="3545702" cy="1196351"/>
          </a:xfrm>
          <a:prstGeom prst="rect">
            <a:avLst/>
          </a:prstGeom>
          <a:noFill/>
          <a:ln>
            <a:noFill/>
          </a:ln>
        </p:spPr>
      </p:pic>
      <p:sp>
        <p:nvSpPr>
          <p:cNvPr id="25" name="Google Shape;2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ONE_COLUMN_TEXT">
    <p:bg>
      <p:bgPr>
        <a:solidFill>
          <a:srgbClr val="F99797"/>
        </a:solid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1254900" y="1718925"/>
            <a:ext cx="2783700" cy="960900"/>
          </a:xfrm>
          <a:prstGeom prst="rect">
            <a:avLst/>
          </a:prstGeom>
          <a:noFill/>
          <a:ln>
            <a:noFill/>
          </a:ln>
        </p:spPr>
        <p:txBody>
          <a:bodyPr anchorCtr="0" anchor="t" bIns="91425" lIns="91425" spcFirstLastPara="1" rIns="91425" wrap="square" tIns="91425">
            <a:noAutofit/>
          </a:bodyPr>
          <a:lstStyle>
            <a:lvl1pPr lvl="0" algn="r">
              <a:spcBef>
                <a:spcPts val="0"/>
              </a:spcBef>
              <a:spcAft>
                <a:spcPts val="0"/>
              </a:spcAft>
              <a:buNone/>
              <a:defRPr sz="6000">
                <a:solidFill>
                  <a:srgbClr val="FFFFFF"/>
                </a:solidFill>
                <a:latin typeface="Varela Round"/>
                <a:ea typeface="Varela Round"/>
                <a:cs typeface="Varela Round"/>
                <a:sym typeface="Varela Round"/>
              </a:defRPr>
            </a:lvl1pPr>
            <a:lvl2pPr lvl="1" algn="r">
              <a:spcBef>
                <a:spcPts val="0"/>
              </a:spcBef>
              <a:spcAft>
                <a:spcPts val="0"/>
              </a:spcAft>
              <a:buNone/>
              <a:defRPr/>
            </a:lvl2pPr>
            <a:lvl3pPr lvl="2" algn="r">
              <a:spcBef>
                <a:spcPts val="0"/>
              </a:spcBef>
              <a:spcAft>
                <a:spcPts val="0"/>
              </a:spcAft>
              <a:buNone/>
              <a:defRPr/>
            </a:lvl3pPr>
            <a:lvl4pPr lvl="3" algn="r">
              <a:spcBef>
                <a:spcPts val="0"/>
              </a:spcBef>
              <a:spcAft>
                <a:spcPts val="0"/>
              </a:spcAft>
              <a:buNone/>
              <a:defRPr/>
            </a:lvl4pPr>
            <a:lvl5pPr lvl="4" algn="r">
              <a:spcBef>
                <a:spcPts val="0"/>
              </a:spcBef>
              <a:spcAft>
                <a:spcPts val="0"/>
              </a:spcAft>
              <a:buNone/>
              <a:defRPr/>
            </a:lvl5pPr>
            <a:lvl6pPr lvl="5" algn="r">
              <a:spcBef>
                <a:spcPts val="0"/>
              </a:spcBef>
              <a:spcAft>
                <a:spcPts val="0"/>
              </a:spcAft>
              <a:buNone/>
              <a:defRPr/>
            </a:lvl6pPr>
            <a:lvl7pPr lvl="6" algn="r">
              <a:spcBef>
                <a:spcPts val="0"/>
              </a:spcBef>
              <a:spcAft>
                <a:spcPts val="0"/>
              </a:spcAft>
              <a:buNone/>
              <a:defRPr/>
            </a:lvl7pPr>
            <a:lvl8pPr lvl="7" algn="r">
              <a:spcBef>
                <a:spcPts val="0"/>
              </a:spcBef>
              <a:spcAft>
                <a:spcPts val="0"/>
              </a:spcAft>
              <a:buNone/>
              <a:defRPr/>
            </a:lvl8pPr>
            <a:lvl9pPr lvl="8" algn="r">
              <a:spcBef>
                <a:spcPts val="0"/>
              </a:spcBef>
              <a:spcAft>
                <a:spcPts val="0"/>
              </a:spcAft>
              <a:buNone/>
              <a:defRPr/>
            </a:lvl9pPr>
          </a:lstStyle>
          <a:p/>
        </p:txBody>
      </p:sp>
      <p:sp>
        <p:nvSpPr>
          <p:cNvPr id="28" name="Google Shape;28;p6"/>
          <p:cNvSpPr txBox="1"/>
          <p:nvPr>
            <p:ph idx="2" type="title"/>
          </p:nvPr>
        </p:nvSpPr>
        <p:spPr>
          <a:xfrm>
            <a:off x="3962400" y="2002350"/>
            <a:ext cx="3972600" cy="721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3600">
                <a:solidFill>
                  <a:srgbClr val="FFFFFF"/>
                </a:solidFill>
                <a:latin typeface="Varela Round"/>
                <a:ea typeface="Varela Round"/>
                <a:cs typeface="Varela Round"/>
                <a:sym typeface="Varela Round"/>
              </a:defRPr>
            </a:lvl1pPr>
            <a:lvl2pPr lvl="1" rtl="0" algn="r">
              <a:spcBef>
                <a:spcPts val="0"/>
              </a:spcBef>
              <a:spcAft>
                <a:spcPts val="0"/>
              </a:spcAft>
              <a:buNone/>
              <a:defRPr sz="3600">
                <a:latin typeface="Varela Round"/>
                <a:ea typeface="Varela Round"/>
                <a:cs typeface="Varela Round"/>
                <a:sym typeface="Varela Round"/>
              </a:defRPr>
            </a:lvl2pPr>
            <a:lvl3pPr lvl="2" rtl="0" algn="r">
              <a:spcBef>
                <a:spcPts val="0"/>
              </a:spcBef>
              <a:spcAft>
                <a:spcPts val="0"/>
              </a:spcAft>
              <a:buNone/>
              <a:defRPr sz="3600">
                <a:latin typeface="Varela Round"/>
                <a:ea typeface="Varela Round"/>
                <a:cs typeface="Varela Round"/>
                <a:sym typeface="Varela Round"/>
              </a:defRPr>
            </a:lvl3pPr>
            <a:lvl4pPr lvl="3" rtl="0" algn="r">
              <a:spcBef>
                <a:spcPts val="0"/>
              </a:spcBef>
              <a:spcAft>
                <a:spcPts val="0"/>
              </a:spcAft>
              <a:buNone/>
              <a:defRPr sz="3600">
                <a:latin typeface="Varela Round"/>
                <a:ea typeface="Varela Round"/>
                <a:cs typeface="Varela Round"/>
                <a:sym typeface="Varela Round"/>
              </a:defRPr>
            </a:lvl4pPr>
            <a:lvl5pPr lvl="4" rtl="0" algn="r">
              <a:spcBef>
                <a:spcPts val="0"/>
              </a:spcBef>
              <a:spcAft>
                <a:spcPts val="0"/>
              </a:spcAft>
              <a:buNone/>
              <a:defRPr sz="3600">
                <a:latin typeface="Varela Round"/>
                <a:ea typeface="Varela Round"/>
                <a:cs typeface="Varela Round"/>
                <a:sym typeface="Varela Round"/>
              </a:defRPr>
            </a:lvl5pPr>
            <a:lvl6pPr lvl="5" rtl="0" algn="r">
              <a:spcBef>
                <a:spcPts val="0"/>
              </a:spcBef>
              <a:spcAft>
                <a:spcPts val="0"/>
              </a:spcAft>
              <a:buNone/>
              <a:defRPr sz="3600">
                <a:latin typeface="Varela Round"/>
                <a:ea typeface="Varela Round"/>
                <a:cs typeface="Varela Round"/>
                <a:sym typeface="Varela Round"/>
              </a:defRPr>
            </a:lvl6pPr>
            <a:lvl7pPr lvl="6" rtl="0" algn="r">
              <a:spcBef>
                <a:spcPts val="0"/>
              </a:spcBef>
              <a:spcAft>
                <a:spcPts val="0"/>
              </a:spcAft>
              <a:buNone/>
              <a:defRPr sz="3600">
                <a:latin typeface="Varela Round"/>
                <a:ea typeface="Varela Round"/>
                <a:cs typeface="Varela Round"/>
                <a:sym typeface="Varela Round"/>
              </a:defRPr>
            </a:lvl7pPr>
            <a:lvl8pPr lvl="7" rtl="0" algn="r">
              <a:spcBef>
                <a:spcPts val="0"/>
              </a:spcBef>
              <a:spcAft>
                <a:spcPts val="0"/>
              </a:spcAft>
              <a:buNone/>
              <a:defRPr sz="3600">
                <a:latin typeface="Varela Round"/>
                <a:ea typeface="Varela Round"/>
                <a:cs typeface="Varela Round"/>
                <a:sym typeface="Varela Round"/>
              </a:defRPr>
            </a:lvl8pPr>
            <a:lvl9pPr lvl="8" rtl="0" algn="r">
              <a:spcBef>
                <a:spcPts val="0"/>
              </a:spcBef>
              <a:spcAft>
                <a:spcPts val="0"/>
              </a:spcAft>
              <a:buNone/>
              <a:defRPr sz="3600">
                <a:latin typeface="Varela Round"/>
                <a:ea typeface="Varela Round"/>
                <a:cs typeface="Varela Round"/>
                <a:sym typeface="Varela Round"/>
              </a:defRPr>
            </a:lvl9pPr>
          </a:lstStyle>
          <a:p/>
        </p:txBody>
      </p:sp>
      <p:sp>
        <p:nvSpPr>
          <p:cNvPr id="29" name="Google Shape;29;p6"/>
          <p:cNvSpPr txBox="1"/>
          <p:nvPr>
            <p:ph idx="1" type="body"/>
          </p:nvPr>
        </p:nvSpPr>
        <p:spPr>
          <a:xfrm>
            <a:off x="4038600" y="2679825"/>
            <a:ext cx="2286000" cy="22860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1pPr>
            <a:lvl2pPr indent="-317500" lvl="1" marL="914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2pPr>
            <a:lvl3pPr indent="-317500" lvl="2" marL="1371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3pPr>
            <a:lvl4pPr indent="-317500" lvl="3" marL="1828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4pPr>
            <a:lvl5pPr indent="-317500" lvl="4" marL="22860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5pPr>
            <a:lvl6pPr indent="-317500" lvl="5" marL="2743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6pPr>
            <a:lvl7pPr indent="-317500" lvl="6" marL="3200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7pPr>
            <a:lvl8pPr indent="-317500" lvl="7" marL="3657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8pPr>
            <a:lvl9pPr indent="-317500" lvl="8" marL="4114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9pPr>
          </a:lstStyle>
          <a:p/>
        </p:txBody>
      </p:sp>
      <p:pic>
        <p:nvPicPr>
          <p:cNvPr id="30" name="Google Shape;30;p6"/>
          <p:cNvPicPr preferRelativeResize="0"/>
          <p:nvPr/>
        </p:nvPicPr>
        <p:blipFill>
          <a:blip r:embed="rId2">
            <a:alphaModFix/>
          </a:blip>
          <a:stretch>
            <a:fillRect/>
          </a:stretch>
        </p:blipFill>
        <p:spPr>
          <a:xfrm>
            <a:off x="180000" y="180000"/>
            <a:ext cx="1718375" cy="592850"/>
          </a:xfrm>
          <a:prstGeom prst="rect">
            <a:avLst/>
          </a:prstGeom>
          <a:noFill/>
          <a:ln>
            <a:noFill/>
          </a:ln>
        </p:spPr>
      </p:pic>
      <p:pic>
        <p:nvPicPr>
          <p:cNvPr id="31" name="Google Shape;31;p6"/>
          <p:cNvPicPr preferRelativeResize="0"/>
          <p:nvPr/>
        </p:nvPicPr>
        <p:blipFill>
          <a:blip r:embed="rId3">
            <a:alphaModFix/>
          </a:blip>
          <a:stretch>
            <a:fillRect/>
          </a:stretch>
        </p:blipFill>
        <p:spPr>
          <a:xfrm>
            <a:off x="1680025" y="777875"/>
            <a:ext cx="3414675" cy="2637825"/>
          </a:xfrm>
          <a:prstGeom prst="rect">
            <a:avLst/>
          </a:prstGeom>
          <a:noFill/>
          <a:ln>
            <a:noFill/>
          </a:ln>
        </p:spPr>
      </p:pic>
      <p:sp>
        <p:nvSpPr>
          <p:cNvPr id="32" name="Google Shape;3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Raleway"/>
                <a:ea typeface="Raleway"/>
                <a:cs typeface="Raleway"/>
                <a:sym typeface="Raleway"/>
              </a:defRPr>
            </a:lvl1pPr>
            <a:lvl2pPr lvl="1">
              <a:buNone/>
              <a:defRPr>
                <a:solidFill>
                  <a:srgbClr val="FFFFFF"/>
                </a:solidFill>
                <a:latin typeface="Raleway"/>
                <a:ea typeface="Raleway"/>
                <a:cs typeface="Raleway"/>
                <a:sym typeface="Raleway"/>
              </a:defRPr>
            </a:lvl2pPr>
            <a:lvl3pPr lvl="2">
              <a:buNone/>
              <a:defRPr>
                <a:solidFill>
                  <a:srgbClr val="FFFFFF"/>
                </a:solidFill>
                <a:latin typeface="Raleway"/>
                <a:ea typeface="Raleway"/>
                <a:cs typeface="Raleway"/>
                <a:sym typeface="Raleway"/>
              </a:defRPr>
            </a:lvl3pPr>
            <a:lvl4pPr lvl="3">
              <a:buNone/>
              <a:defRPr>
                <a:solidFill>
                  <a:srgbClr val="FFFFFF"/>
                </a:solidFill>
                <a:latin typeface="Raleway"/>
                <a:ea typeface="Raleway"/>
                <a:cs typeface="Raleway"/>
                <a:sym typeface="Raleway"/>
              </a:defRPr>
            </a:lvl4pPr>
            <a:lvl5pPr lvl="4">
              <a:buNone/>
              <a:defRPr>
                <a:solidFill>
                  <a:srgbClr val="FFFFFF"/>
                </a:solidFill>
                <a:latin typeface="Raleway"/>
                <a:ea typeface="Raleway"/>
                <a:cs typeface="Raleway"/>
                <a:sym typeface="Raleway"/>
              </a:defRPr>
            </a:lvl5pPr>
            <a:lvl6pPr lvl="5">
              <a:buNone/>
              <a:defRPr>
                <a:solidFill>
                  <a:srgbClr val="FFFFFF"/>
                </a:solidFill>
                <a:latin typeface="Raleway"/>
                <a:ea typeface="Raleway"/>
                <a:cs typeface="Raleway"/>
                <a:sym typeface="Raleway"/>
              </a:defRPr>
            </a:lvl6pPr>
            <a:lvl7pPr lvl="6">
              <a:buNone/>
              <a:defRPr>
                <a:solidFill>
                  <a:srgbClr val="FFFFFF"/>
                </a:solidFill>
                <a:latin typeface="Raleway"/>
                <a:ea typeface="Raleway"/>
                <a:cs typeface="Raleway"/>
                <a:sym typeface="Raleway"/>
              </a:defRPr>
            </a:lvl7pPr>
            <a:lvl8pPr lvl="7">
              <a:buNone/>
              <a:defRPr>
                <a:solidFill>
                  <a:srgbClr val="FFFFFF"/>
                </a:solidFill>
                <a:latin typeface="Raleway"/>
                <a:ea typeface="Raleway"/>
                <a:cs typeface="Raleway"/>
                <a:sym typeface="Raleway"/>
              </a:defRPr>
            </a:lvl8pPr>
            <a:lvl9pPr lvl="8">
              <a:buNone/>
              <a:defRPr>
                <a:solidFill>
                  <a:srgbClr val="FFFFFF"/>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p:cSld name="ONE_COLUMN_TEXT_2_2">
    <p:spTree>
      <p:nvGrpSpPr>
        <p:cNvPr id="33" name="Shape 33"/>
        <p:cNvGrpSpPr/>
        <p:nvPr/>
      </p:nvGrpSpPr>
      <p:grpSpPr>
        <a:xfrm>
          <a:off x="0" y="0"/>
          <a:ext cx="0" cy="0"/>
          <a:chOff x="0" y="0"/>
          <a:chExt cx="0" cy="0"/>
        </a:xfrm>
      </p:grpSpPr>
      <p:sp>
        <p:nvSpPr>
          <p:cNvPr id="34" name="Google Shape;34;p7"/>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36" name="Google Shape;36;p7"/>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pic>
        <p:nvPicPr>
          <p:cNvPr id="37" name="Google Shape;37;p7"/>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38" name="Google Shape;38;p7"/>
          <p:cNvSpPr txBox="1"/>
          <p:nvPr>
            <p:ph idx="2" type="title"/>
          </p:nvPr>
        </p:nvSpPr>
        <p:spPr>
          <a:xfrm>
            <a:off x="1245600" y="882000"/>
            <a:ext cx="67914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39" name="Google Shape;39;p7"/>
          <p:cNvSpPr txBox="1"/>
          <p:nvPr>
            <p:ph idx="3" type="subTitle"/>
          </p:nvPr>
        </p:nvSpPr>
        <p:spPr>
          <a:xfrm>
            <a:off x="1249200" y="1414800"/>
            <a:ext cx="67902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0" name="Google Shape;40;p7"/>
          <p:cNvSpPr txBox="1"/>
          <p:nvPr>
            <p:ph idx="4" type="body"/>
          </p:nvPr>
        </p:nvSpPr>
        <p:spPr>
          <a:xfrm>
            <a:off x="1249200" y="1998600"/>
            <a:ext cx="67914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1" name="Google Shape;4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B424E"/>
                </a:solidFill>
                <a:latin typeface="Raleway"/>
                <a:ea typeface="Raleway"/>
                <a:cs typeface="Raleway"/>
                <a:sym typeface="Raleway"/>
              </a:defRPr>
            </a:lvl1pPr>
            <a:lvl2pPr lvl="1">
              <a:buNone/>
              <a:defRPr>
                <a:solidFill>
                  <a:srgbClr val="3B424E"/>
                </a:solidFill>
                <a:latin typeface="Raleway"/>
                <a:ea typeface="Raleway"/>
                <a:cs typeface="Raleway"/>
                <a:sym typeface="Raleway"/>
              </a:defRPr>
            </a:lvl2pPr>
            <a:lvl3pPr lvl="2">
              <a:buNone/>
              <a:defRPr>
                <a:solidFill>
                  <a:srgbClr val="3B424E"/>
                </a:solidFill>
                <a:latin typeface="Raleway"/>
                <a:ea typeface="Raleway"/>
                <a:cs typeface="Raleway"/>
                <a:sym typeface="Raleway"/>
              </a:defRPr>
            </a:lvl3pPr>
            <a:lvl4pPr lvl="3">
              <a:buNone/>
              <a:defRPr>
                <a:solidFill>
                  <a:srgbClr val="3B424E"/>
                </a:solidFill>
                <a:latin typeface="Raleway"/>
                <a:ea typeface="Raleway"/>
                <a:cs typeface="Raleway"/>
                <a:sym typeface="Raleway"/>
              </a:defRPr>
            </a:lvl4pPr>
            <a:lvl5pPr lvl="4">
              <a:buNone/>
              <a:defRPr>
                <a:solidFill>
                  <a:srgbClr val="3B424E"/>
                </a:solidFill>
                <a:latin typeface="Raleway"/>
                <a:ea typeface="Raleway"/>
                <a:cs typeface="Raleway"/>
                <a:sym typeface="Raleway"/>
              </a:defRPr>
            </a:lvl5pPr>
            <a:lvl6pPr lvl="5">
              <a:buNone/>
              <a:defRPr>
                <a:solidFill>
                  <a:srgbClr val="3B424E"/>
                </a:solidFill>
                <a:latin typeface="Raleway"/>
                <a:ea typeface="Raleway"/>
                <a:cs typeface="Raleway"/>
                <a:sym typeface="Raleway"/>
              </a:defRPr>
            </a:lvl6pPr>
            <a:lvl7pPr lvl="6">
              <a:buNone/>
              <a:defRPr>
                <a:solidFill>
                  <a:srgbClr val="3B424E"/>
                </a:solidFill>
                <a:latin typeface="Raleway"/>
                <a:ea typeface="Raleway"/>
                <a:cs typeface="Raleway"/>
                <a:sym typeface="Raleway"/>
              </a:defRPr>
            </a:lvl7pPr>
            <a:lvl8pPr lvl="7">
              <a:buNone/>
              <a:defRPr>
                <a:solidFill>
                  <a:srgbClr val="3B424E"/>
                </a:solidFill>
                <a:latin typeface="Raleway"/>
                <a:ea typeface="Raleway"/>
                <a:cs typeface="Raleway"/>
                <a:sym typeface="Raleway"/>
              </a:defRPr>
            </a:lvl8pPr>
            <a:lvl9pPr lvl="8">
              <a:buNone/>
              <a:defRPr>
                <a:solidFill>
                  <a:srgbClr val="3B424E"/>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Split">
  <p:cSld name="ONE_COLUMN_TEXT_2_1">
    <p:spTree>
      <p:nvGrpSpPr>
        <p:cNvPr id="42" name="Shape 42"/>
        <p:cNvGrpSpPr/>
        <p:nvPr/>
      </p:nvGrpSpPr>
      <p:grpSpPr>
        <a:xfrm>
          <a:off x="0" y="0"/>
          <a:ext cx="0" cy="0"/>
          <a:chOff x="0" y="0"/>
          <a:chExt cx="0" cy="0"/>
        </a:xfrm>
      </p:grpSpPr>
      <p:sp>
        <p:nvSpPr>
          <p:cNvPr id="43" name="Google Shape;43;p8"/>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45" name="Google Shape;45;p8"/>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sp>
        <p:nvSpPr>
          <p:cNvPr id="46" name="Google Shape;46;p8"/>
          <p:cNvSpPr txBox="1"/>
          <p:nvPr>
            <p:ph idx="2" type="body"/>
          </p:nvPr>
        </p:nvSpPr>
        <p:spPr>
          <a:xfrm>
            <a:off x="126000" y="1998600"/>
            <a:ext cx="44259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7" name="Google Shape;47;p8"/>
          <p:cNvSpPr txBox="1"/>
          <p:nvPr>
            <p:ph idx="3" type="title"/>
          </p:nvPr>
        </p:nvSpPr>
        <p:spPr>
          <a:xfrm>
            <a:off x="126815" y="1009050"/>
            <a:ext cx="44259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48" name="Google Shape;48;p8"/>
          <p:cNvSpPr txBox="1"/>
          <p:nvPr>
            <p:ph idx="4" type="subTitle"/>
          </p:nvPr>
        </p:nvSpPr>
        <p:spPr>
          <a:xfrm>
            <a:off x="126815" y="1719575"/>
            <a:ext cx="44253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49" name="Google Shape;49;p8"/>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50" name="Google Shape;5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B424E"/>
                </a:solidFill>
                <a:latin typeface="Raleway"/>
                <a:ea typeface="Raleway"/>
                <a:cs typeface="Raleway"/>
                <a:sym typeface="Raleway"/>
              </a:defRPr>
            </a:lvl1pPr>
            <a:lvl2pPr lvl="1">
              <a:buNone/>
              <a:defRPr>
                <a:solidFill>
                  <a:srgbClr val="3B424E"/>
                </a:solidFill>
                <a:latin typeface="Raleway"/>
                <a:ea typeface="Raleway"/>
                <a:cs typeface="Raleway"/>
                <a:sym typeface="Raleway"/>
              </a:defRPr>
            </a:lvl2pPr>
            <a:lvl3pPr lvl="2">
              <a:buNone/>
              <a:defRPr>
                <a:solidFill>
                  <a:srgbClr val="3B424E"/>
                </a:solidFill>
                <a:latin typeface="Raleway"/>
                <a:ea typeface="Raleway"/>
                <a:cs typeface="Raleway"/>
                <a:sym typeface="Raleway"/>
              </a:defRPr>
            </a:lvl3pPr>
            <a:lvl4pPr lvl="3">
              <a:buNone/>
              <a:defRPr>
                <a:solidFill>
                  <a:srgbClr val="3B424E"/>
                </a:solidFill>
                <a:latin typeface="Raleway"/>
                <a:ea typeface="Raleway"/>
                <a:cs typeface="Raleway"/>
                <a:sym typeface="Raleway"/>
              </a:defRPr>
            </a:lvl4pPr>
            <a:lvl5pPr lvl="4">
              <a:buNone/>
              <a:defRPr>
                <a:solidFill>
                  <a:srgbClr val="3B424E"/>
                </a:solidFill>
                <a:latin typeface="Raleway"/>
                <a:ea typeface="Raleway"/>
                <a:cs typeface="Raleway"/>
                <a:sym typeface="Raleway"/>
              </a:defRPr>
            </a:lvl5pPr>
            <a:lvl6pPr lvl="5">
              <a:buNone/>
              <a:defRPr>
                <a:solidFill>
                  <a:srgbClr val="3B424E"/>
                </a:solidFill>
                <a:latin typeface="Raleway"/>
                <a:ea typeface="Raleway"/>
                <a:cs typeface="Raleway"/>
                <a:sym typeface="Raleway"/>
              </a:defRPr>
            </a:lvl6pPr>
            <a:lvl7pPr lvl="6">
              <a:buNone/>
              <a:defRPr>
                <a:solidFill>
                  <a:srgbClr val="3B424E"/>
                </a:solidFill>
                <a:latin typeface="Raleway"/>
                <a:ea typeface="Raleway"/>
                <a:cs typeface="Raleway"/>
                <a:sym typeface="Raleway"/>
              </a:defRPr>
            </a:lvl7pPr>
            <a:lvl8pPr lvl="7">
              <a:buNone/>
              <a:defRPr>
                <a:solidFill>
                  <a:srgbClr val="3B424E"/>
                </a:solidFill>
                <a:latin typeface="Raleway"/>
                <a:ea typeface="Raleway"/>
                <a:cs typeface="Raleway"/>
                <a:sym typeface="Raleway"/>
              </a:defRPr>
            </a:lvl8pPr>
            <a:lvl9pPr lvl="8">
              <a:buNone/>
              <a:defRPr>
                <a:solidFill>
                  <a:srgbClr val="3B424E"/>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with Patern">
  <p:cSld name="ONE_COLUMN_TEXT_2_1_1">
    <p:bg>
      <p:bgPr>
        <a:solidFill>
          <a:srgbClr val="F76C6C"/>
        </a:solidFill>
      </p:bgPr>
    </p:bg>
    <p:spTree>
      <p:nvGrpSpPr>
        <p:cNvPr id="51" name="Shape 51"/>
        <p:cNvGrpSpPr/>
        <p:nvPr/>
      </p:nvGrpSpPr>
      <p:grpSpPr>
        <a:xfrm>
          <a:off x="0" y="0"/>
          <a:ext cx="0" cy="0"/>
          <a:chOff x="0" y="0"/>
          <a:chExt cx="0" cy="0"/>
        </a:xfrm>
      </p:grpSpPr>
      <p:pic>
        <p:nvPicPr>
          <p:cNvPr id="52" name="Google Shape;52;p9"/>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pic>
        <p:nvPicPr>
          <p:cNvPr id="53" name="Google Shape;53;p9"/>
          <p:cNvPicPr preferRelativeResize="0"/>
          <p:nvPr/>
        </p:nvPicPr>
        <p:blipFill>
          <a:blip r:embed="rId3">
            <a:alphaModFix/>
          </a:blip>
          <a:stretch>
            <a:fillRect/>
          </a:stretch>
        </p:blipFill>
        <p:spPr>
          <a:xfrm>
            <a:off x="2771637" y="1"/>
            <a:ext cx="6372362" cy="5171325"/>
          </a:xfrm>
          <a:prstGeom prst="rect">
            <a:avLst/>
          </a:prstGeom>
          <a:noFill/>
          <a:ln>
            <a:noFill/>
          </a:ln>
        </p:spPr>
      </p:pic>
      <p:sp>
        <p:nvSpPr>
          <p:cNvPr id="54" name="Google Shape;5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p:cSld name="ONE_COLUMN_TEXT_2_1_1_2">
    <p:bg>
      <p:bgPr>
        <a:solidFill>
          <a:srgbClr val="F76C6C"/>
        </a:solidFill>
      </p:bgPr>
    </p:bg>
    <p:spTree>
      <p:nvGrpSpPr>
        <p:cNvPr id="55" name="Shape 55"/>
        <p:cNvGrpSpPr/>
        <p:nvPr/>
      </p:nvGrpSpPr>
      <p:grpSpPr>
        <a:xfrm>
          <a:off x="0" y="0"/>
          <a:ext cx="0" cy="0"/>
          <a:chOff x="0" y="0"/>
          <a:chExt cx="0" cy="0"/>
        </a:xfrm>
      </p:grpSpPr>
      <p:pic>
        <p:nvPicPr>
          <p:cNvPr id="56" name="Google Shape;56;p10"/>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57" name="Google Shape;57;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s://www.rfc-editor.org/rfc/rfc1166.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datatracker.ietf.org/doc/html/rfc4632"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hyperlink" Target="https://neptunet.fr/calcul-i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12.xml"/><Relationship Id="rId9" Type="http://schemas.openxmlformats.org/officeDocument/2006/relationships/slide" Target="/ppt/slides/slide57.xml"/><Relationship Id="rId5" Type="http://schemas.openxmlformats.org/officeDocument/2006/relationships/slide" Target="/ppt/slides/slide16.xml"/><Relationship Id="rId6" Type="http://schemas.openxmlformats.org/officeDocument/2006/relationships/slide" Target="/ppt/slides/slide35.xml"/><Relationship Id="rId7" Type="http://schemas.openxmlformats.org/officeDocument/2006/relationships/slide" Target="/ppt/slides/slide41.xml"/><Relationship Id="rId8" Type="http://schemas.openxmlformats.org/officeDocument/2006/relationships/slide" Target="/ppt/slides/slide5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hyperlink" Target="https://www.rfc-editor.org/rfc/rfc1918.html" TargetMode="External"/><Relationship Id="rId4" Type="http://schemas.openxmlformats.org/officeDocument/2006/relationships/hyperlink" Target="https://en.wikipedia.org/wiki/IPv4#Special-use_addresse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hyperlink" Target="https://fr.wikipedia.org/wiki/Internet_Corporation_for_Assigned_Names_and_Numbers" TargetMode="External"/><Relationship Id="rId4" Type="http://schemas.openxmlformats.org/officeDocument/2006/relationships/hyperlink" Target="https://fr.wikipedia.org/wiki/Internet_Assigned_Numbers_Authority" TargetMode="External"/><Relationship Id="rId5" Type="http://schemas.openxmlformats.org/officeDocument/2006/relationships/hyperlink" Target="https://fr.wikipedia.org/wiki/Registre_Internet_r%C3%A9gional" TargetMode="External"/><Relationship Id="rId6" Type="http://schemas.openxmlformats.org/officeDocument/2006/relationships/hyperlink" Target="https://fr.wikipedia.org/wiki/RIPE_Network_Coordination_Centre" TargetMode="External"/><Relationship Id="rId7" Type="http://schemas.openxmlformats.org/officeDocument/2006/relationships/hyperlink" Target="https://fr.wikipedia.org/wiki/Fournisseur_d%27acc%C3%A8s_%C3%A0_Interne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hyperlink" Target="https://www.it-connect.fr/definir-une-adresse-ip-en-powershel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hyperlink" Target="https://www.rfc-editor.org/rfc/rfc2474.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fr.wikipedia.org/wiki/Internet"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hyperlink" Target="https://www.iana.org/assignments/protocol-numbers/protocol-numbers.x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hyperlink" Target="https://www.rfc-editor.org/rfc/rfc792.html" TargetMode="External"/><Relationship Id="rId4" Type="http://schemas.openxmlformats.org/officeDocument/2006/relationships/hyperlink" Target="https://www.iana.org/assignments/icmp-parameters/icmp-parameters.x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 Id="rId3" Type="http://schemas.openxmlformats.org/officeDocument/2006/relationships/hyperlink" Target="https://www.rfc-editor.org/rfc/rfc826.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hyperlink" Target="https://web.archive.org/web/20200129174942/sid.rstack.org/arp-sk/article/arp.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hyperlink" Target="https://datatracker.ietf.org/doc/html/rfc2131" TargetMode="External"/><Relationship Id="rId4" Type="http://schemas.openxmlformats.org/officeDocument/2006/relationships/hyperlink" Target="https://datatracker.ietf.org/doc/html/rfc2132" TargetMode="External"/><Relationship Id="rId5" Type="http://schemas.openxmlformats.org/officeDocument/2006/relationships/hyperlink" Target="https://fr.wikipedia.org/wiki/Reverse_Address_Resolution_Protocol" TargetMode="External"/><Relationship Id="rId6" Type="http://schemas.openxmlformats.org/officeDocument/2006/relationships/hyperlink" Target="https://fr.wikipedia.org/wiki/Bootstrap_Protocol" TargetMode="External"/><Relationship Id="rId7" Type="http://schemas.openxmlformats.org/officeDocument/2006/relationships/hyperlink" Target="https://fr.wikipedia.org/wiki/Dynamic_Host_Configuration_Protoco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5.xml"/><Relationship Id="rId3" Type="http://schemas.openxmlformats.org/officeDocument/2006/relationships/hyperlink" Target="https://datatracker.ietf.org/doc/html/rfc2131" TargetMode="External"/><Relationship Id="rId4" Type="http://schemas.openxmlformats.org/officeDocument/2006/relationships/hyperlink" Target="https://datatracker.ietf.org/doc/html/rfc2132" TargetMode="External"/><Relationship Id="rId5" Type="http://schemas.openxmlformats.org/officeDocument/2006/relationships/hyperlink" Target="https://fr.wikipedia.org/wiki/Dynamic_Host_Configuration_Protocol" TargetMode="External"/><Relationship Id="rId6" Type="http://schemas.openxmlformats.org/officeDocument/2006/relationships/hyperlink" Target="https://en.wikipedia.org/wiki/Dynamic_Host_Configuration_Protocol" TargetMode="External"/><Relationship Id="rId7" Type="http://schemas.openxmlformats.org/officeDocument/2006/relationships/hyperlink" Target="https://www.it-connect.fr/cours/dhcp-du-protocole-a-la-configuration/" TargetMode="External"/><Relationship Id="rId8" Type="http://schemas.openxmlformats.org/officeDocument/2006/relationships/hyperlink" Target="https://fr.wikipedia.org/wiki/Preboot_Execution_Environment"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hyperlink" Target="https://wildcodeschool.github.io/atelier-reseau-IPv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www.rfc-editor.org/info/rfc202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www.cs.princeton.edu/courses/archive/fall06/cos561/papers/cerf74.pdf" TargetMode="External"/><Relationship Id="rId4" Type="http://schemas.openxmlformats.org/officeDocument/2006/relationships/hyperlink" Target="https://www.rfc-editor.org/ien/ien5.pdf" TargetMode="External"/><Relationship Id="rId9" Type="http://schemas.openxmlformats.org/officeDocument/2006/relationships/hyperlink" Target="https://www.rfc-editor.org/info/rfc760" TargetMode="External"/><Relationship Id="rId5" Type="http://schemas.openxmlformats.org/officeDocument/2006/relationships/hyperlink" Target="https://www.rfc-editor.org/in-notes/ien/ien21.pdf" TargetMode="External"/><Relationship Id="rId6" Type="http://schemas.openxmlformats.org/officeDocument/2006/relationships/hyperlink" Target="https://fr.wikipedia.org/wiki/Jon_Postel" TargetMode="External"/><Relationship Id="rId7" Type="http://schemas.openxmlformats.org/officeDocument/2006/relationships/hyperlink" Target="https://www.rfc-editor.org/info/rfc761" TargetMode="External"/><Relationship Id="rId8" Type="http://schemas.openxmlformats.org/officeDocument/2006/relationships/hyperlink" Target="https://www.rfc-editor.org/info/rfc793" TargetMode="External"/><Relationship Id="rId11" Type="http://schemas.openxmlformats.org/officeDocument/2006/relationships/hyperlink" Target="https://www.rfc-editor.org/info/rfc1883" TargetMode="External"/><Relationship Id="rId10" Type="http://schemas.openxmlformats.org/officeDocument/2006/relationships/hyperlink" Target="https://www.rfc-editor.org/info/rfc791" TargetMode="External"/><Relationship Id="rId13" Type="http://schemas.openxmlformats.org/officeDocument/2006/relationships/image" Target="../media/image5.jpg"/><Relationship Id="rId12" Type="http://schemas.openxmlformats.org/officeDocument/2006/relationships/hyperlink" Target="https://www.rfc-editor.org/info/rfc246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1835550" y="1598450"/>
            <a:ext cx="5472900" cy="156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Internet Protocol version 4</a:t>
            </a:r>
            <a:endParaRPr/>
          </a:p>
        </p:txBody>
      </p:sp>
      <p:sp>
        <p:nvSpPr>
          <p:cNvPr id="139" name="Google Shape;13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0" name="Google Shape;140;p26"/>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rPr lang="fr" sz="1800">
                <a:solidFill>
                  <a:srgbClr val="FFFFFF"/>
                </a:solidFill>
                <a:latin typeface="Raleway"/>
                <a:ea typeface="Raleway"/>
                <a:cs typeface="Raleway"/>
                <a:sym typeface="Raleway"/>
              </a:rPr>
              <a:t>Adresse et Paquet</a:t>
            </a:r>
            <a:endParaRPr sz="1800">
              <a:solidFill>
                <a:srgbClr val="FFFFFF"/>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idx="4" type="body"/>
          </p:nvPr>
        </p:nvSpPr>
        <p:spPr>
          <a:xfrm>
            <a:off x="462200" y="1772500"/>
            <a:ext cx="8307900" cy="313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Noeud</a:t>
            </a:r>
            <a:r>
              <a:rPr lang="fr" sz="1800"/>
              <a:t> : équipement supportant IP</a:t>
            </a:r>
            <a:endParaRPr sz="1800"/>
          </a:p>
          <a:p>
            <a:pPr indent="0" lvl="0" marL="0" rtl="0" algn="l">
              <a:lnSpc>
                <a:spcPct val="115000"/>
              </a:lnSpc>
              <a:spcBef>
                <a:spcPts val="0"/>
              </a:spcBef>
              <a:spcAft>
                <a:spcPts val="0"/>
              </a:spcAft>
              <a:buNone/>
            </a:pPr>
            <a:r>
              <a:rPr b="1" lang="fr" sz="1800"/>
              <a:t>Routeur</a:t>
            </a:r>
            <a:r>
              <a:rPr lang="fr" sz="1800"/>
              <a:t> : noeud transmettant les paquets dont il n'est pas le destinataire</a:t>
            </a:r>
            <a:endParaRPr sz="1800"/>
          </a:p>
          <a:p>
            <a:pPr indent="0" lvl="0" marL="0" rtl="0" algn="l">
              <a:lnSpc>
                <a:spcPct val="115000"/>
              </a:lnSpc>
              <a:spcBef>
                <a:spcPts val="0"/>
              </a:spcBef>
              <a:spcAft>
                <a:spcPts val="0"/>
              </a:spcAft>
              <a:buNone/>
            </a:pPr>
            <a:r>
              <a:rPr b="1" lang="fr" sz="1800"/>
              <a:t>Hôte</a:t>
            </a:r>
            <a:r>
              <a:rPr lang="fr" sz="1800"/>
              <a:t> : noeud qui n'est pas un routeur</a:t>
            </a:r>
            <a:endParaRPr sz="1800"/>
          </a:p>
          <a:p>
            <a:pPr indent="0" lvl="0" marL="0" rtl="0" algn="l">
              <a:lnSpc>
                <a:spcPct val="115000"/>
              </a:lnSpc>
              <a:spcBef>
                <a:spcPts val="0"/>
              </a:spcBef>
              <a:spcAft>
                <a:spcPts val="0"/>
              </a:spcAft>
              <a:buNone/>
            </a:pPr>
            <a:r>
              <a:rPr b="1" lang="fr" sz="1800"/>
              <a:t>Couche supérieure</a:t>
            </a:r>
            <a:r>
              <a:rPr lang="fr" sz="1800"/>
              <a:t> : protocole transporté par IP (TCP, UDP, ICMP…)</a:t>
            </a:r>
            <a:endParaRPr sz="1800"/>
          </a:p>
          <a:p>
            <a:pPr indent="0" lvl="0" marL="0" rtl="0" algn="l">
              <a:lnSpc>
                <a:spcPct val="115000"/>
              </a:lnSpc>
              <a:spcBef>
                <a:spcPts val="0"/>
              </a:spcBef>
              <a:spcAft>
                <a:spcPts val="0"/>
              </a:spcAft>
              <a:buNone/>
            </a:pPr>
            <a:r>
              <a:rPr b="1" lang="fr" sz="1800"/>
              <a:t>Lien</a:t>
            </a:r>
            <a:r>
              <a:rPr lang="fr" sz="1800"/>
              <a:t> : protocole sous IP (Ethernet, WiFi, ATM…)</a:t>
            </a:r>
            <a:endParaRPr sz="1800"/>
          </a:p>
          <a:p>
            <a:pPr indent="0" lvl="0" marL="0" rtl="0" algn="l">
              <a:lnSpc>
                <a:spcPct val="115000"/>
              </a:lnSpc>
              <a:spcBef>
                <a:spcPts val="0"/>
              </a:spcBef>
              <a:spcAft>
                <a:spcPts val="0"/>
              </a:spcAft>
              <a:buNone/>
            </a:pPr>
            <a:r>
              <a:rPr b="1" lang="fr" sz="1800"/>
              <a:t>Voisins</a:t>
            </a:r>
            <a:r>
              <a:rPr lang="fr" sz="1800"/>
              <a:t> : noeuds attaché au même lien</a:t>
            </a:r>
            <a:endParaRPr sz="1800"/>
          </a:p>
          <a:p>
            <a:pPr indent="0" lvl="0" marL="0" rtl="0" algn="l">
              <a:lnSpc>
                <a:spcPct val="115000"/>
              </a:lnSpc>
              <a:spcBef>
                <a:spcPts val="0"/>
              </a:spcBef>
              <a:spcAft>
                <a:spcPts val="0"/>
              </a:spcAft>
              <a:buNone/>
            </a:pPr>
            <a:r>
              <a:rPr b="1" lang="fr" sz="1800"/>
              <a:t>Interface</a:t>
            </a:r>
            <a:r>
              <a:rPr lang="fr" sz="1800"/>
              <a:t> : moyen d'accès au lien d'un noeud</a:t>
            </a:r>
            <a:endParaRPr sz="1800"/>
          </a:p>
          <a:p>
            <a:pPr indent="0" lvl="0" marL="0" rtl="0" algn="l">
              <a:lnSpc>
                <a:spcPct val="115000"/>
              </a:lnSpc>
              <a:spcBef>
                <a:spcPts val="0"/>
              </a:spcBef>
              <a:spcAft>
                <a:spcPts val="0"/>
              </a:spcAft>
              <a:buNone/>
            </a:pPr>
            <a:r>
              <a:rPr b="1" lang="fr" sz="1800"/>
              <a:t>Adresse</a:t>
            </a:r>
            <a:r>
              <a:rPr lang="fr" sz="1800"/>
              <a:t> : identifiant IP d'interface (ou d'un ensemble d'interface)</a:t>
            </a:r>
            <a:endParaRPr sz="1800"/>
          </a:p>
          <a:p>
            <a:pPr indent="0" lvl="0" marL="0" rtl="0" algn="l">
              <a:lnSpc>
                <a:spcPct val="115000"/>
              </a:lnSpc>
              <a:spcBef>
                <a:spcPts val="0"/>
              </a:spcBef>
              <a:spcAft>
                <a:spcPts val="0"/>
              </a:spcAft>
              <a:buNone/>
            </a:pPr>
            <a:r>
              <a:rPr b="1" lang="fr" sz="1800"/>
              <a:t>Paquet</a:t>
            </a:r>
            <a:r>
              <a:rPr lang="fr" sz="1800"/>
              <a:t> : entête IP + charge utile</a:t>
            </a:r>
            <a:endParaRPr sz="1800"/>
          </a:p>
        </p:txBody>
      </p:sp>
      <p:sp>
        <p:nvSpPr>
          <p:cNvPr id="213" name="Google Shape;213;p3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vocabulaire IP</a:t>
            </a:r>
            <a:endParaRPr/>
          </a:p>
        </p:txBody>
      </p:sp>
      <p:sp>
        <p:nvSpPr>
          <p:cNvPr id="214" name="Google Shape;214;p3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Définition</a:t>
            </a:r>
            <a:endParaRPr/>
          </a:p>
        </p:txBody>
      </p:sp>
      <p:sp>
        <p:nvSpPr>
          <p:cNvPr id="215" name="Google Shape;215;p3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Glossaire</a:t>
            </a:r>
            <a:endParaRPr sz="3700"/>
          </a:p>
        </p:txBody>
      </p:sp>
      <p:sp>
        <p:nvSpPr>
          <p:cNvPr id="216" name="Google Shape;216;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Transfert non fiable de paquets indépendants</a:t>
            </a:r>
            <a:endParaRPr sz="1800"/>
          </a:p>
          <a:p>
            <a:pPr indent="-342900" lvl="0" marL="457200" rtl="0" algn="l">
              <a:lnSpc>
                <a:spcPct val="115000"/>
              </a:lnSpc>
              <a:spcBef>
                <a:spcPts val="0"/>
              </a:spcBef>
              <a:spcAft>
                <a:spcPts val="0"/>
              </a:spcAft>
              <a:buSzPts val="1800"/>
              <a:buChar char="-"/>
            </a:pPr>
            <a:r>
              <a:rPr lang="fr" sz="1800"/>
              <a:t>Adresses logiques</a:t>
            </a:r>
            <a:endParaRPr sz="1800"/>
          </a:p>
          <a:p>
            <a:pPr indent="-342900" lvl="0" marL="457200" rtl="0" algn="l">
              <a:lnSpc>
                <a:spcPct val="115000"/>
              </a:lnSpc>
              <a:spcBef>
                <a:spcPts val="0"/>
              </a:spcBef>
              <a:spcAft>
                <a:spcPts val="0"/>
              </a:spcAft>
              <a:buSzPts val="1800"/>
              <a:buChar char="-"/>
            </a:pPr>
            <a:r>
              <a:rPr lang="fr" sz="1800"/>
              <a:t>Routage</a:t>
            </a:r>
            <a:endParaRPr sz="1800"/>
          </a:p>
          <a:p>
            <a:pPr indent="-342900" lvl="0" marL="457200" rtl="0" algn="l">
              <a:lnSpc>
                <a:spcPct val="115000"/>
              </a:lnSpc>
              <a:spcBef>
                <a:spcPts val="0"/>
              </a:spcBef>
              <a:spcAft>
                <a:spcPts val="0"/>
              </a:spcAft>
              <a:buSzPts val="1800"/>
              <a:buChar char="-"/>
            </a:pPr>
            <a:r>
              <a:rPr lang="fr" sz="1800"/>
              <a:t>Qualité de service</a:t>
            </a:r>
            <a:endParaRPr sz="1800"/>
          </a:p>
          <a:p>
            <a:pPr indent="-342900" lvl="0" marL="457200" rtl="0" algn="l">
              <a:lnSpc>
                <a:spcPct val="115000"/>
              </a:lnSpc>
              <a:spcBef>
                <a:spcPts val="0"/>
              </a:spcBef>
              <a:spcAft>
                <a:spcPts val="0"/>
              </a:spcAft>
              <a:buSzPts val="1800"/>
              <a:buChar char="-"/>
            </a:pPr>
            <a:r>
              <a:rPr lang="fr" sz="1800"/>
              <a:t>Durée de vie des paquets</a:t>
            </a:r>
            <a:endParaRPr sz="1800"/>
          </a:p>
          <a:p>
            <a:pPr indent="-342900" lvl="0" marL="457200" rtl="0" algn="l">
              <a:lnSpc>
                <a:spcPct val="115000"/>
              </a:lnSpc>
              <a:spcBef>
                <a:spcPts val="0"/>
              </a:spcBef>
              <a:spcAft>
                <a:spcPts val="0"/>
              </a:spcAft>
              <a:buSzPts val="1800"/>
              <a:buChar char="-"/>
            </a:pPr>
            <a:r>
              <a:rPr lang="fr" sz="1800"/>
              <a:t>Somme de contrôle</a:t>
            </a:r>
            <a:endParaRPr sz="1800"/>
          </a:p>
          <a:p>
            <a:pPr indent="0" lvl="0" marL="0" rtl="0" algn="l">
              <a:lnSpc>
                <a:spcPct val="115000"/>
              </a:lnSpc>
              <a:spcBef>
                <a:spcPts val="0"/>
              </a:spcBef>
              <a:spcAft>
                <a:spcPts val="0"/>
              </a:spcAft>
              <a:buNone/>
            </a:pPr>
            <a:r>
              <a:rPr lang="fr" sz="1800"/>
              <a:t>Gestion de la fragmentation</a:t>
            </a:r>
            <a:endParaRPr sz="1800"/>
          </a:p>
          <a:p>
            <a:pPr indent="-342900" lvl="0" marL="457200" rtl="0" algn="l">
              <a:lnSpc>
                <a:spcPct val="115000"/>
              </a:lnSpc>
              <a:spcBef>
                <a:spcPts val="0"/>
              </a:spcBef>
              <a:spcAft>
                <a:spcPts val="0"/>
              </a:spcAft>
              <a:buSzPts val="1800"/>
              <a:buChar char="-"/>
            </a:pPr>
            <a:r>
              <a:rPr lang="fr" sz="1800"/>
              <a:t>Liens à petit MTU</a:t>
            </a:r>
            <a:endParaRPr sz="1800"/>
          </a:p>
        </p:txBody>
      </p:sp>
      <p:sp>
        <p:nvSpPr>
          <p:cNvPr id="222" name="Google Shape;222;p3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C'est quoi IP ?</a:t>
            </a:r>
            <a:endParaRPr/>
          </a:p>
        </p:txBody>
      </p:sp>
      <p:sp>
        <p:nvSpPr>
          <p:cNvPr id="223" name="Google Shape;223;p3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Objectifs d'IP</a:t>
            </a:r>
            <a:endParaRPr sz="3700"/>
          </a:p>
        </p:txBody>
      </p:sp>
      <p:sp>
        <p:nvSpPr>
          <p:cNvPr id="224" name="Google Shape;22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25" name="Google Shape;225;p3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Définition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La notion de réseau</a:t>
            </a:r>
            <a:endParaRPr/>
          </a:p>
        </p:txBody>
      </p:sp>
      <p:sp>
        <p:nvSpPr>
          <p:cNvPr id="231" name="Google Shape;231;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idx="4" type="body"/>
          </p:nvPr>
        </p:nvSpPr>
        <p:spPr>
          <a:xfrm>
            <a:off x="462200" y="1772500"/>
            <a:ext cx="8307900" cy="313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IP distingue :</a:t>
            </a:r>
            <a:endParaRPr sz="1800"/>
          </a:p>
          <a:p>
            <a:pPr indent="-342900" lvl="0" marL="457200" rtl="0" algn="l">
              <a:lnSpc>
                <a:spcPct val="115000"/>
              </a:lnSpc>
              <a:spcBef>
                <a:spcPts val="0"/>
              </a:spcBef>
              <a:spcAft>
                <a:spcPts val="0"/>
              </a:spcAft>
              <a:buSzPts val="1800"/>
              <a:buChar char="-"/>
            </a:pPr>
            <a:r>
              <a:rPr lang="fr" sz="1800"/>
              <a:t>Les </a:t>
            </a:r>
            <a:r>
              <a:rPr b="1" lang="fr" sz="1800"/>
              <a:t>liens</a:t>
            </a:r>
            <a:r>
              <a:rPr lang="fr" sz="1800"/>
              <a:t> (les réseaux physiques) : </a:t>
            </a:r>
            <a:endParaRPr sz="1800"/>
          </a:p>
          <a:p>
            <a:pPr indent="0" lvl="0" marL="914400" rtl="0" algn="l">
              <a:lnSpc>
                <a:spcPct val="115000"/>
              </a:lnSpc>
              <a:spcBef>
                <a:spcPts val="0"/>
              </a:spcBef>
              <a:spcAft>
                <a:spcPts val="0"/>
              </a:spcAft>
              <a:buNone/>
            </a:pPr>
            <a:r>
              <a:rPr lang="fr" sz="1800"/>
              <a:t>Ensemble d'</a:t>
            </a:r>
            <a:r>
              <a:rPr b="1" lang="fr" sz="1800"/>
              <a:t>interfaces</a:t>
            </a:r>
            <a:r>
              <a:rPr lang="fr" sz="1800"/>
              <a:t> directement connectées pouvant communiquer à l'aide d'un protocole de couche 1&amp;2</a:t>
            </a:r>
            <a:endParaRPr sz="1800"/>
          </a:p>
          <a:p>
            <a:pPr indent="-342900" lvl="0" marL="457200" rtl="0" algn="l">
              <a:lnSpc>
                <a:spcPct val="115000"/>
              </a:lnSpc>
              <a:spcBef>
                <a:spcPts val="0"/>
              </a:spcBef>
              <a:spcAft>
                <a:spcPts val="0"/>
              </a:spcAft>
              <a:buSzPts val="1800"/>
              <a:buChar char="-"/>
            </a:pPr>
            <a:r>
              <a:rPr lang="fr" sz="1800"/>
              <a:t>Les réseaux (logiques) : </a:t>
            </a:r>
            <a:endParaRPr sz="1800"/>
          </a:p>
          <a:p>
            <a:pPr indent="0" lvl="0" marL="914400" rtl="0" algn="l">
              <a:lnSpc>
                <a:spcPct val="115000"/>
              </a:lnSpc>
              <a:spcBef>
                <a:spcPts val="0"/>
              </a:spcBef>
              <a:spcAft>
                <a:spcPts val="0"/>
              </a:spcAft>
              <a:buNone/>
            </a:pPr>
            <a:r>
              <a:rPr lang="fr" sz="1800"/>
              <a:t>Ensemble d'</a:t>
            </a:r>
            <a:r>
              <a:rPr b="1" lang="fr" sz="1800"/>
              <a:t>interfaces</a:t>
            </a:r>
            <a:r>
              <a:rPr lang="fr" sz="1800"/>
              <a:t> </a:t>
            </a:r>
            <a:r>
              <a:rPr lang="fr" sz="1800"/>
              <a:t>appartenant nécessairement au même lie</a:t>
            </a:r>
            <a:r>
              <a:rPr lang="fr" sz="1800"/>
              <a:t>n</a:t>
            </a:r>
            <a:endParaRPr sz="1800"/>
          </a:p>
          <a:p>
            <a:pPr indent="-342900" lvl="0" marL="457200" rtl="0" algn="l">
              <a:lnSpc>
                <a:spcPct val="115000"/>
              </a:lnSpc>
              <a:spcBef>
                <a:spcPts val="0"/>
              </a:spcBef>
              <a:spcAft>
                <a:spcPts val="0"/>
              </a:spcAft>
              <a:buSzPts val="1800"/>
              <a:buChar char="-"/>
            </a:pPr>
            <a:r>
              <a:rPr lang="fr" sz="1800"/>
              <a:t>Les interfaces de réseaux (logiques) différents </a:t>
            </a:r>
            <a:r>
              <a:rPr lang="fr" sz="1800"/>
              <a:t>peuvent communiquer via une passerelle pour former une interconnexion de réseaux (un internet)</a:t>
            </a:r>
            <a:endParaRPr sz="1800"/>
          </a:p>
        </p:txBody>
      </p:sp>
      <p:sp>
        <p:nvSpPr>
          <p:cNvPr id="237" name="Google Shape;237;p3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C'est quoi un réseau</a:t>
            </a:r>
            <a:endParaRPr/>
          </a:p>
        </p:txBody>
      </p:sp>
      <p:sp>
        <p:nvSpPr>
          <p:cNvPr id="238" name="Google Shape;238;p3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notion de réseau</a:t>
            </a:r>
            <a:endParaRPr/>
          </a:p>
        </p:txBody>
      </p:sp>
      <p:sp>
        <p:nvSpPr>
          <p:cNvPr id="239" name="Google Shape;239;p3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 réseau au sens IP</a:t>
            </a:r>
            <a:endParaRPr sz="3700"/>
          </a:p>
        </p:txBody>
      </p:sp>
      <p:sp>
        <p:nvSpPr>
          <p:cNvPr id="240" name="Google Shape;240;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idx="4" type="body"/>
          </p:nvPr>
        </p:nvSpPr>
        <p:spPr>
          <a:xfrm>
            <a:off x="462200" y="1772500"/>
            <a:ext cx="8307900" cy="313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2000"/>
              <a:t>Un administrateur va donc :</a:t>
            </a:r>
            <a:endParaRPr sz="2000"/>
          </a:p>
          <a:p>
            <a:pPr indent="-355600" lvl="0" marL="457200" rtl="0" algn="l">
              <a:lnSpc>
                <a:spcPct val="115000"/>
              </a:lnSpc>
              <a:spcBef>
                <a:spcPts val="0"/>
              </a:spcBef>
              <a:spcAft>
                <a:spcPts val="0"/>
              </a:spcAft>
              <a:buSzPts val="2000"/>
              <a:buChar char="-"/>
            </a:pPr>
            <a:r>
              <a:rPr lang="fr" sz="2000"/>
              <a:t>Concevoir ses réseaux IP en fonction de ses réseaux physiques</a:t>
            </a:r>
            <a:endParaRPr sz="2000"/>
          </a:p>
          <a:p>
            <a:pPr indent="-342900" lvl="1" marL="914400" rtl="0" algn="l">
              <a:lnSpc>
                <a:spcPct val="115000"/>
              </a:lnSpc>
              <a:spcBef>
                <a:spcPts val="0"/>
              </a:spcBef>
              <a:spcAft>
                <a:spcPts val="0"/>
              </a:spcAft>
              <a:buSzPts val="1800"/>
              <a:buChar char="-"/>
            </a:pPr>
            <a:r>
              <a:rPr lang="fr" sz="1800"/>
              <a:t>Un réseau IP appartient à un réseau physique</a:t>
            </a:r>
            <a:endParaRPr sz="1800"/>
          </a:p>
          <a:p>
            <a:pPr indent="-342900" lvl="1" marL="914400" rtl="0" algn="l">
              <a:lnSpc>
                <a:spcPct val="115000"/>
              </a:lnSpc>
              <a:spcBef>
                <a:spcPts val="0"/>
              </a:spcBef>
              <a:spcAft>
                <a:spcPts val="0"/>
              </a:spcAft>
              <a:buSzPts val="1800"/>
              <a:buChar char="-"/>
            </a:pPr>
            <a:r>
              <a:rPr lang="fr" sz="1800"/>
              <a:t>Un réseau physique pouvant contenir des réseaux IP</a:t>
            </a:r>
            <a:endParaRPr sz="1800"/>
          </a:p>
          <a:p>
            <a:pPr indent="-355600" lvl="0" marL="457200" rtl="0" algn="l">
              <a:lnSpc>
                <a:spcPct val="115000"/>
              </a:lnSpc>
              <a:spcBef>
                <a:spcPts val="0"/>
              </a:spcBef>
              <a:spcAft>
                <a:spcPts val="0"/>
              </a:spcAft>
              <a:buSzPts val="2000"/>
              <a:buChar char="-"/>
            </a:pPr>
            <a:r>
              <a:rPr lang="fr" sz="2000"/>
              <a:t>Interconnecter les réseaux IP devant communiquer à l'aide de passerelles </a:t>
            </a:r>
            <a:r>
              <a:rPr lang="fr" sz="2000"/>
              <a:t>appelées</a:t>
            </a:r>
            <a:r>
              <a:rPr lang="fr" sz="2000"/>
              <a:t> routeurs ayant :</a:t>
            </a:r>
            <a:endParaRPr sz="2000"/>
          </a:p>
          <a:p>
            <a:pPr indent="-342900" lvl="1" marL="914400" rtl="0" algn="l">
              <a:lnSpc>
                <a:spcPct val="115000"/>
              </a:lnSpc>
              <a:spcBef>
                <a:spcPts val="0"/>
              </a:spcBef>
              <a:spcAft>
                <a:spcPts val="0"/>
              </a:spcAft>
              <a:buSzPts val="1800"/>
              <a:buChar char="-"/>
            </a:pPr>
            <a:r>
              <a:rPr lang="fr" sz="1800"/>
              <a:t>2 interfaces physiques pour le cas de 2 réseaux physiques distincts</a:t>
            </a:r>
            <a:endParaRPr sz="1800"/>
          </a:p>
          <a:p>
            <a:pPr indent="-342900" lvl="1" marL="914400" rtl="0" algn="l">
              <a:lnSpc>
                <a:spcPct val="115000"/>
              </a:lnSpc>
              <a:spcBef>
                <a:spcPts val="0"/>
              </a:spcBef>
              <a:spcAft>
                <a:spcPts val="0"/>
              </a:spcAft>
              <a:buSzPts val="1800"/>
              <a:buChar char="-"/>
            </a:pPr>
            <a:r>
              <a:rPr lang="fr" sz="1800"/>
              <a:t>2 configurations IP distinctes pouvant être sur 1 même interface physique</a:t>
            </a:r>
            <a:endParaRPr sz="1800"/>
          </a:p>
        </p:txBody>
      </p:sp>
      <p:sp>
        <p:nvSpPr>
          <p:cNvPr id="246" name="Google Shape;246;p3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Construire ses réseaux</a:t>
            </a:r>
            <a:endParaRPr/>
          </a:p>
        </p:txBody>
      </p:sp>
      <p:sp>
        <p:nvSpPr>
          <p:cNvPr id="247" name="Google Shape;247;p3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notion de réseau</a:t>
            </a:r>
            <a:endParaRPr/>
          </a:p>
        </p:txBody>
      </p:sp>
      <p:sp>
        <p:nvSpPr>
          <p:cNvPr id="248" name="Google Shape;248;p3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Architecture réseau</a:t>
            </a:r>
            <a:endParaRPr sz="3700"/>
          </a:p>
        </p:txBody>
      </p:sp>
      <p:sp>
        <p:nvSpPr>
          <p:cNvPr id="249" name="Google Shape;249;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idx="4" type="body"/>
          </p:nvPr>
        </p:nvSpPr>
        <p:spPr>
          <a:xfrm>
            <a:off x="462200" y="1772500"/>
            <a:ext cx="8307900" cy="313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2000"/>
              <a:t>Pas de coordinateur global =&gt; pas de configuration globale</a:t>
            </a:r>
            <a:endParaRPr sz="2000"/>
          </a:p>
          <a:p>
            <a:pPr indent="-355600" lvl="0" marL="457200" rtl="0" algn="l">
              <a:lnSpc>
                <a:spcPct val="115000"/>
              </a:lnSpc>
              <a:spcBef>
                <a:spcPts val="0"/>
              </a:spcBef>
              <a:spcAft>
                <a:spcPts val="0"/>
              </a:spcAft>
              <a:buSzPts val="2000"/>
              <a:buChar char="-"/>
            </a:pPr>
            <a:r>
              <a:rPr lang="fr" sz="2000"/>
              <a:t>Chaque interface dispose de sa propre configuration locale</a:t>
            </a:r>
            <a:endParaRPr sz="2000"/>
          </a:p>
          <a:p>
            <a:pPr indent="-355600" lvl="1" marL="914400" rtl="0" algn="l">
              <a:lnSpc>
                <a:spcPct val="115000"/>
              </a:lnSpc>
              <a:spcBef>
                <a:spcPts val="0"/>
              </a:spcBef>
              <a:spcAft>
                <a:spcPts val="0"/>
              </a:spcAft>
              <a:buSzPts val="2000"/>
              <a:buChar char="-"/>
            </a:pPr>
            <a:r>
              <a:rPr lang="fr" sz="2000"/>
              <a:t>Donc de </a:t>
            </a:r>
            <a:r>
              <a:rPr b="1" lang="fr" sz="2000"/>
              <a:t>sa propre vision des réseaux logiques</a:t>
            </a:r>
            <a:endParaRPr b="1" sz="2000"/>
          </a:p>
          <a:p>
            <a:pPr indent="-355600" lvl="0" marL="457200" rtl="0" algn="l">
              <a:lnSpc>
                <a:spcPct val="115000"/>
              </a:lnSpc>
              <a:spcBef>
                <a:spcPts val="0"/>
              </a:spcBef>
              <a:spcAft>
                <a:spcPts val="0"/>
              </a:spcAft>
              <a:buSzPts val="2000"/>
              <a:buChar char="-"/>
            </a:pPr>
            <a:r>
              <a:rPr lang="fr" sz="2000"/>
              <a:t>Pour pouvoir communiquer, ces configurations doivent être compatibles</a:t>
            </a:r>
            <a:endParaRPr sz="2000"/>
          </a:p>
        </p:txBody>
      </p:sp>
      <p:sp>
        <p:nvSpPr>
          <p:cNvPr id="255" name="Google Shape;255;p4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Configuration répartie</a:t>
            </a:r>
            <a:endParaRPr/>
          </a:p>
        </p:txBody>
      </p:sp>
      <p:sp>
        <p:nvSpPr>
          <p:cNvPr id="256" name="Google Shape;256;p4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notion de réseau</a:t>
            </a:r>
            <a:endParaRPr/>
          </a:p>
        </p:txBody>
      </p:sp>
      <p:sp>
        <p:nvSpPr>
          <p:cNvPr id="257" name="Google Shape;257;p4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Une notion locale</a:t>
            </a:r>
            <a:endParaRPr sz="3700"/>
          </a:p>
        </p:txBody>
      </p:sp>
      <p:sp>
        <p:nvSpPr>
          <p:cNvPr id="258" name="Google Shape;258;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Les adresses</a:t>
            </a:r>
            <a:endParaRPr/>
          </a:p>
        </p:txBody>
      </p:sp>
      <p:sp>
        <p:nvSpPr>
          <p:cNvPr id="264" name="Google Shape;264;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65" name="Google Shape;265;p41"/>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Le contexte - IPv4 : fin des 70's</a:t>
            </a:r>
            <a:endParaRPr sz="1800"/>
          </a:p>
          <a:p>
            <a:pPr indent="-342900" lvl="0" marL="457200" rtl="0" algn="l">
              <a:lnSpc>
                <a:spcPct val="115000"/>
              </a:lnSpc>
              <a:spcBef>
                <a:spcPts val="0"/>
              </a:spcBef>
              <a:spcAft>
                <a:spcPts val="0"/>
              </a:spcAft>
              <a:buSzPts val="1800"/>
              <a:buChar char="-"/>
            </a:pPr>
            <a:r>
              <a:rPr lang="fr" sz="1800"/>
              <a:t>Début du minitel</a:t>
            </a:r>
            <a:endParaRPr sz="1800"/>
          </a:p>
          <a:p>
            <a:pPr indent="-342900" lvl="0" marL="457200" rtl="0" algn="l">
              <a:lnSpc>
                <a:spcPct val="115000"/>
              </a:lnSpc>
              <a:spcBef>
                <a:spcPts val="0"/>
              </a:spcBef>
              <a:spcAft>
                <a:spcPts val="0"/>
              </a:spcAft>
              <a:buSzPts val="1800"/>
              <a:buChar char="-"/>
            </a:pPr>
            <a:r>
              <a:rPr lang="fr" sz="1800"/>
              <a:t>Passage du 8086 (4,77 - 10 Mhz) au 80286 (6-20Mhz) </a:t>
            </a:r>
            <a:endParaRPr sz="1800"/>
          </a:p>
          <a:p>
            <a:pPr indent="-342900" lvl="0" marL="457200" rtl="0" algn="l">
              <a:lnSpc>
                <a:spcPct val="115000"/>
              </a:lnSpc>
              <a:spcBef>
                <a:spcPts val="0"/>
              </a:spcBef>
              <a:spcAft>
                <a:spcPts val="0"/>
              </a:spcAft>
              <a:buSzPts val="1800"/>
              <a:buChar char="-"/>
            </a:pPr>
            <a:r>
              <a:rPr lang="fr" sz="1800"/>
              <a:t>Le premier Macintosh (128K) </a:t>
            </a:r>
            <a:r>
              <a:rPr lang="fr" sz="1800"/>
              <a:t>apparaîtra</a:t>
            </a:r>
            <a:r>
              <a:rPr lang="fr" sz="1800"/>
              <a:t> en 1984</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Adresses d'interfaces</a:t>
            </a:r>
            <a:endParaRPr sz="1800"/>
          </a:p>
          <a:p>
            <a:pPr indent="-342900" lvl="0" marL="457200" rtl="0" algn="l">
              <a:lnSpc>
                <a:spcPct val="115000"/>
              </a:lnSpc>
              <a:spcBef>
                <a:spcPts val="0"/>
              </a:spcBef>
              <a:spcAft>
                <a:spcPts val="0"/>
              </a:spcAft>
              <a:buSzPts val="1800"/>
              <a:buChar char="-"/>
            </a:pPr>
            <a:r>
              <a:rPr lang="fr" sz="1800"/>
              <a:t>Une interface physique pourra avoir plusieurs adresses logiques</a:t>
            </a:r>
            <a:endParaRPr sz="1800"/>
          </a:p>
          <a:p>
            <a:pPr indent="-342900" lvl="0" marL="457200" rtl="0" algn="l">
              <a:lnSpc>
                <a:spcPct val="115000"/>
              </a:lnSpc>
              <a:spcBef>
                <a:spcPts val="0"/>
              </a:spcBef>
              <a:spcAft>
                <a:spcPts val="0"/>
              </a:spcAft>
              <a:buSzPts val="1800"/>
              <a:buChar char="-"/>
            </a:pPr>
            <a:r>
              <a:rPr lang="fr" sz="1800"/>
              <a:t>Potentiellement plusieurs interfaces par machines</a:t>
            </a:r>
            <a:endParaRPr sz="1800"/>
          </a:p>
        </p:txBody>
      </p:sp>
      <p:sp>
        <p:nvSpPr>
          <p:cNvPr id="271" name="Google Shape;271;p4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Combien d'adresses ?</a:t>
            </a:r>
            <a:endParaRPr/>
          </a:p>
        </p:txBody>
      </p:sp>
      <p:sp>
        <p:nvSpPr>
          <p:cNvPr id="272" name="Google Shape;272;p4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adresses</a:t>
            </a:r>
            <a:endParaRPr/>
          </a:p>
        </p:txBody>
      </p:sp>
      <p:sp>
        <p:nvSpPr>
          <p:cNvPr id="273" name="Google Shape;273;p4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 modèle d'adressage</a:t>
            </a:r>
            <a:endParaRPr sz="3700"/>
          </a:p>
        </p:txBody>
      </p:sp>
      <p:sp>
        <p:nvSpPr>
          <p:cNvPr id="274" name="Google Shape;274;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3"/>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Adresses sur 32 bits (4 octets)</a:t>
            </a:r>
            <a:endParaRPr sz="1800"/>
          </a:p>
          <a:p>
            <a:pPr indent="-330200" lvl="0" marL="457200" rtl="0" algn="l">
              <a:lnSpc>
                <a:spcPct val="115000"/>
              </a:lnSpc>
              <a:spcBef>
                <a:spcPts val="0"/>
              </a:spcBef>
              <a:spcAft>
                <a:spcPts val="0"/>
              </a:spcAft>
              <a:buSzPts val="1600"/>
              <a:buChar char="-"/>
            </a:pPr>
            <a:r>
              <a:rPr lang="fr" sz="1600"/>
              <a:t>de l'ordre de 4,3.10</a:t>
            </a:r>
            <a:r>
              <a:rPr baseline="30000" lang="fr" sz="1600"/>
              <a:t>9</a:t>
            </a:r>
            <a:r>
              <a:rPr lang="fr" sz="1600"/>
              <a:t> adresses</a:t>
            </a:r>
            <a:endParaRPr sz="1600"/>
          </a:p>
          <a:p>
            <a:pPr indent="-330200" lvl="0" marL="457200" rtl="0" algn="l">
              <a:lnSpc>
                <a:spcPct val="115000"/>
              </a:lnSpc>
              <a:spcBef>
                <a:spcPts val="0"/>
              </a:spcBef>
              <a:spcAft>
                <a:spcPts val="0"/>
              </a:spcAft>
              <a:buSzPts val="1600"/>
              <a:buChar char="-"/>
            </a:pPr>
            <a:r>
              <a:rPr lang="fr" sz="1600"/>
              <a:t>en pratique moins car certaines réservées</a:t>
            </a:r>
            <a:endParaRPr sz="1600"/>
          </a:p>
          <a:p>
            <a:pPr indent="0" lvl="0" marL="0" rtl="0" algn="l">
              <a:lnSpc>
                <a:spcPct val="115000"/>
              </a:lnSpc>
              <a:spcBef>
                <a:spcPts val="0"/>
              </a:spcBef>
              <a:spcAft>
                <a:spcPts val="0"/>
              </a:spcAft>
              <a:buNone/>
            </a:pPr>
            <a:r>
              <a:rPr lang="fr" sz="1800"/>
              <a:t>Adresse comporte 2 parties :</a:t>
            </a:r>
            <a:endParaRPr sz="1800"/>
          </a:p>
          <a:p>
            <a:pPr indent="-330200" lvl="0" marL="457200" rtl="0" algn="l">
              <a:lnSpc>
                <a:spcPct val="115000"/>
              </a:lnSpc>
              <a:spcBef>
                <a:spcPts val="0"/>
              </a:spcBef>
              <a:spcAft>
                <a:spcPts val="0"/>
              </a:spcAft>
              <a:buSzPts val="1600"/>
              <a:buChar char="-"/>
            </a:pPr>
            <a:r>
              <a:rPr lang="fr" sz="1600"/>
              <a:t>Identifiant de réseau (préfixe)</a:t>
            </a:r>
            <a:endParaRPr sz="1600"/>
          </a:p>
          <a:p>
            <a:pPr indent="-330200" lvl="0" marL="457200" rtl="0" algn="l">
              <a:lnSpc>
                <a:spcPct val="115000"/>
              </a:lnSpc>
              <a:spcBef>
                <a:spcPts val="0"/>
              </a:spcBef>
              <a:spcAft>
                <a:spcPts val="0"/>
              </a:spcAft>
              <a:buSzPts val="1600"/>
              <a:buChar char="-"/>
            </a:pPr>
            <a:r>
              <a:rPr lang="fr" sz="1600"/>
              <a:t>Identifiant d'interface (reste)</a:t>
            </a:r>
            <a:endParaRPr sz="1600"/>
          </a:p>
          <a:p>
            <a:pPr indent="0" lvl="0" marL="0" rtl="0" algn="l">
              <a:lnSpc>
                <a:spcPct val="115000"/>
              </a:lnSpc>
              <a:spcBef>
                <a:spcPts val="0"/>
              </a:spcBef>
              <a:spcAft>
                <a:spcPts val="0"/>
              </a:spcAft>
              <a:buNone/>
            </a:pPr>
            <a:r>
              <a:rPr lang="fr" sz="1800"/>
              <a:t>Historiquement : 3 classes</a:t>
            </a:r>
            <a:endParaRPr sz="1800"/>
          </a:p>
          <a:p>
            <a:pPr indent="-330200" lvl="0" marL="457200" rtl="0" algn="l">
              <a:lnSpc>
                <a:spcPct val="115000"/>
              </a:lnSpc>
              <a:spcBef>
                <a:spcPts val="0"/>
              </a:spcBef>
              <a:spcAft>
                <a:spcPts val="0"/>
              </a:spcAft>
              <a:buSzPts val="1600"/>
              <a:buChar char="-"/>
            </a:pPr>
            <a:r>
              <a:rPr lang="fr" sz="1600"/>
              <a:t>Classe A : premier bit 0 - 8 bits de partie réseau</a:t>
            </a:r>
            <a:endParaRPr sz="1600"/>
          </a:p>
          <a:p>
            <a:pPr indent="-330200" lvl="0" marL="457200" rtl="0" algn="l">
              <a:lnSpc>
                <a:spcPct val="115000"/>
              </a:lnSpc>
              <a:spcBef>
                <a:spcPts val="0"/>
              </a:spcBef>
              <a:spcAft>
                <a:spcPts val="0"/>
              </a:spcAft>
              <a:buSzPts val="1600"/>
              <a:buChar char="-"/>
            </a:pPr>
            <a:r>
              <a:rPr lang="fr" sz="1600"/>
              <a:t>Classe B : premiers bits 10 - 16 bits de partie réseau</a:t>
            </a:r>
            <a:endParaRPr sz="1600"/>
          </a:p>
          <a:p>
            <a:pPr indent="-330200" lvl="0" marL="457200" rtl="0" algn="l">
              <a:lnSpc>
                <a:spcPct val="115000"/>
              </a:lnSpc>
              <a:spcBef>
                <a:spcPts val="0"/>
              </a:spcBef>
              <a:spcAft>
                <a:spcPts val="0"/>
              </a:spcAft>
              <a:buSzPts val="1600"/>
              <a:buChar char="-"/>
            </a:pPr>
            <a:r>
              <a:rPr lang="fr" sz="1600"/>
              <a:t>Classe C : premiers bits 110 - 24 bits de partie réseau</a:t>
            </a:r>
            <a:endParaRPr sz="1600"/>
          </a:p>
        </p:txBody>
      </p:sp>
      <p:sp>
        <p:nvSpPr>
          <p:cNvPr id="280" name="Google Shape;280;p4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Combien d'adresses ?</a:t>
            </a:r>
            <a:endParaRPr/>
          </a:p>
        </p:txBody>
      </p:sp>
      <p:sp>
        <p:nvSpPr>
          <p:cNvPr id="281" name="Google Shape;281;p4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
        <p:nvSpPr>
          <p:cNvPr id="282" name="Google Shape;282;p4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Adresse IPv4</a:t>
            </a:r>
            <a:endParaRPr sz="3700"/>
          </a:p>
        </p:txBody>
      </p:sp>
      <p:sp>
        <p:nvSpPr>
          <p:cNvPr id="283" name="Google Shape;28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schéma</a:t>
            </a:r>
            <a:endParaRPr/>
          </a:p>
        </p:txBody>
      </p:sp>
      <p:sp>
        <p:nvSpPr>
          <p:cNvPr id="289" name="Google Shape;289;p4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Adresse IPv4</a:t>
            </a:r>
            <a:endParaRPr sz="3700"/>
          </a:p>
        </p:txBody>
      </p:sp>
      <p:sp>
        <p:nvSpPr>
          <p:cNvPr id="290" name="Google Shape;290;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91" name="Google Shape;291;p44"/>
          <p:cNvSpPr/>
          <p:nvPr/>
        </p:nvSpPr>
        <p:spPr>
          <a:xfrm>
            <a:off x="1559700" y="2166800"/>
            <a:ext cx="3012300" cy="3600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Id réseau</a:t>
            </a:r>
            <a:endParaRPr>
              <a:solidFill>
                <a:schemeClr val="dk2"/>
              </a:solidFill>
              <a:latin typeface="Varela Round"/>
              <a:ea typeface="Varela Round"/>
              <a:cs typeface="Varela Round"/>
              <a:sym typeface="Varela Round"/>
            </a:endParaRPr>
          </a:p>
        </p:txBody>
      </p:sp>
      <p:sp>
        <p:nvSpPr>
          <p:cNvPr id="292" name="Google Shape;292;p44"/>
          <p:cNvSpPr/>
          <p:nvPr/>
        </p:nvSpPr>
        <p:spPr>
          <a:xfrm>
            <a:off x="4572000" y="2166800"/>
            <a:ext cx="3012300" cy="360000"/>
          </a:xfrm>
          <a:prstGeom prst="rect">
            <a:avLst/>
          </a:prstGeom>
          <a:solidFill>
            <a:srgbClr val="F76C6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Id noeud</a:t>
            </a:r>
            <a:endParaRPr>
              <a:solidFill>
                <a:schemeClr val="dk2"/>
              </a:solidFill>
              <a:latin typeface="Varela Round"/>
              <a:ea typeface="Varela Round"/>
              <a:cs typeface="Varela Round"/>
              <a:sym typeface="Varela Round"/>
            </a:endParaRPr>
          </a:p>
        </p:txBody>
      </p:sp>
      <p:cxnSp>
        <p:nvCxnSpPr>
          <p:cNvPr id="293" name="Google Shape;293;p44"/>
          <p:cNvCxnSpPr/>
          <p:nvPr/>
        </p:nvCxnSpPr>
        <p:spPr>
          <a:xfrm>
            <a:off x="1562950" y="2003400"/>
            <a:ext cx="5988900" cy="0"/>
          </a:xfrm>
          <a:prstGeom prst="straightConnector1">
            <a:avLst/>
          </a:prstGeom>
          <a:noFill/>
          <a:ln cap="flat" cmpd="sng" w="9525">
            <a:solidFill>
              <a:schemeClr val="dk2"/>
            </a:solidFill>
            <a:prstDash val="solid"/>
            <a:round/>
            <a:headEnd len="med" w="med" type="stealth"/>
            <a:tailEnd len="med" w="med" type="stealth"/>
          </a:ln>
        </p:spPr>
      </p:cxnSp>
      <p:sp>
        <p:nvSpPr>
          <p:cNvPr id="294" name="Google Shape;294;p44"/>
          <p:cNvSpPr txBox="1"/>
          <p:nvPr/>
        </p:nvSpPr>
        <p:spPr>
          <a:xfrm>
            <a:off x="3767150" y="1693800"/>
            <a:ext cx="1698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32 bits</a:t>
            </a:r>
            <a:endParaRPr sz="1000">
              <a:latin typeface="Varela Round"/>
              <a:ea typeface="Varela Round"/>
              <a:cs typeface="Varela Round"/>
              <a:sym typeface="Varela Round"/>
            </a:endParaRPr>
          </a:p>
        </p:txBody>
      </p:sp>
      <p:sp>
        <p:nvSpPr>
          <p:cNvPr id="295" name="Google Shape;295;p44"/>
          <p:cNvSpPr txBox="1"/>
          <p:nvPr/>
        </p:nvSpPr>
        <p:spPr>
          <a:xfrm>
            <a:off x="2220050" y="2661100"/>
            <a:ext cx="1698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n</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cxnSp>
        <p:nvCxnSpPr>
          <p:cNvPr id="296" name="Google Shape;296;p44"/>
          <p:cNvCxnSpPr/>
          <p:nvPr/>
        </p:nvCxnSpPr>
        <p:spPr>
          <a:xfrm>
            <a:off x="1577150" y="2664100"/>
            <a:ext cx="2983800" cy="0"/>
          </a:xfrm>
          <a:prstGeom prst="straightConnector1">
            <a:avLst/>
          </a:prstGeom>
          <a:noFill/>
          <a:ln cap="flat" cmpd="sng" w="9525">
            <a:solidFill>
              <a:schemeClr val="dk2"/>
            </a:solidFill>
            <a:prstDash val="solid"/>
            <a:round/>
            <a:headEnd len="med" w="med" type="stealth"/>
            <a:tailEnd len="med" w="med" type="stealth"/>
          </a:ln>
        </p:spPr>
      </p:cxnSp>
      <p:cxnSp>
        <p:nvCxnSpPr>
          <p:cNvPr id="297" name="Google Shape;297;p44"/>
          <p:cNvCxnSpPr/>
          <p:nvPr/>
        </p:nvCxnSpPr>
        <p:spPr>
          <a:xfrm>
            <a:off x="4600500" y="2664100"/>
            <a:ext cx="2983800" cy="0"/>
          </a:xfrm>
          <a:prstGeom prst="straightConnector1">
            <a:avLst/>
          </a:prstGeom>
          <a:noFill/>
          <a:ln cap="flat" cmpd="sng" w="9525">
            <a:solidFill>
              <a:schemeClr val="dk2"/>
            </a:solidFill>
            <a:prstDash val="solid"/>
            <a:round/>
            <a:headEnd len="med" w="med" type="stealth"/>
            <a:tailEnd len="med" w="med" type="stealth"/>
          </a:ln>
        </p:spPr>
      </p:cxnSp>
      <p:sp>
        <p:nvSpPr>
          <p:cNvPr id="298" name="Google Shape;298;p44"/>
          <p:cNvSpPr txBox="1"/>
          <p:nvPr/>
        </p:nvSpPr>
        <p:spPr>
          <a:xfrm>
            <a:off x="5243400" y="2690200"/>
            <a:ext cx="16980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32-n bits</a:t>
            </a:r>
            <a:endParaRPr sz="1000">
              <a:latin typeface="Varela Round"/>
              <a:ea typeface="Varela Round"/>
              <a:cs typeface="Varela Round"/>
              <a:sym typeface="Varela Round"/>
            </a:endParaRPr>
          </a:p>
        </p:txBody>
      </p:sp>
      <p:sp>
        <p:nvSpPr>
          <p:cNvPr id="299" name="Google Shape;299;p44"/>
          <p:cNvSpPr txBox="1"/>
          <p:nvPr>
            <p:ph idx="4" type="body"/>
          </p:nvPr>
        </p:nvSpPr>
        <p:spPr>
          <a:xfrm>
            <a:off x="462200" y="3134100"/>
            <a:ext cx="8307900" cy="18399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600"/>
              <a:t>Exemples :</a:t>
            </a:r>
            <a:endParaRPr sz="1600"/>
          </a:p>
          <a:p>
            <a:pPr indent="-330200" lvl="0" marL="457200" rtl="0" algn="l">
              <a:lnSpc>
                <a:spcPct val="115000"/>
              </a:lnSpc>
              <a:spcBef>
                <a:spcPts val="0"/>
              </a:spcBef>
              <a:spcAft>
                <a:spcPts val="0"/>
              </a:spcAft>
              <a:buSzPts val="1600"/>
              <a:buChar char="-"/>
            </a:pPr>
            <a:r>
              <a:rPr lang="fr" sz="1600"/>
              <a:t>00000001 00000000 00000000 00000011</a:t>
            </a:r>
            <a:endParaRPr sz="1600"/>
          </a:p>
          <a:p>
            <a:pPr indent="-330200" lvl="0" marL="914400" rtl="0" algn="l">
              <a:lnSpc>
                <a:spcPct val="115000"/>
              </a:lnSpc>
              <a:spcBef>
                <a:spcPts val="0"/>
              </a:spcBef>
              <a:spcAft>
                <a:spcPts val="0"/>
              </a:spcAft>
              <a:buSzPts val="1600"/>
              <a:buChar char="-"/>
            </a:pPr>
            <a:r>
              <a:rPr lang="fr" sz="1600"/>
              <a:t>Id réseau : 00000001</a:t>
            </a:r>
            <a:endParaRPr sz="1600"/>
          </a:p>
          <a:p>
            <a:pPr indent="-330200" lvl="0" marL="914400" rtl="0" algn="l">
              <a:lnSpc>
                <a:spcPct val="115000"/>
              </a:lnSpc>
              <a:spcBef>
                <a:spcPts val="0"/>
              </a:spcBef>
              <a:spcAft>
                <a:spcPts val="0"/>
              </a:spcAft>
              <a:buSzPts val="1600"/>
              <a:buChar char="-"/>
            </a:pPr>
            <a:r>
              <a:rPr lang="fr" sz="1600"/>
              <a:t>Id noeud : 00000000 00000000 00000011</a:t>
            </a:r>
            <a:endParaRPr sz="1600"/>
          </a:p>
          <a:p>
            <a:pPr indent="-330200" lvl="0" marL="457200" rtl="0" algn="l">
              <a:lnSpc>
                <a:spcPct val="115000"/>
              </a:lnSpc>
              <a:spcBef>
                <a:spcPts val="0"/>
              </a:spcBef>
              <a:spcAft>
                <a:spcPts val="0"/>
              </a:spcAft>
              <a:buSzPts val="1600"/>
              <a:buChar char="-"/>
            </a:pPr>
            <a:r>
              <a:rPr lang="fr" sz="1600"/>
              <a:t>11</a:t>
            </a:r>
            <a:r>
              <a:rPr lang="fr" sz="1600"/>
              <a:t>000000 10101000 00000000 11111110</a:t>
            </a:r>
            <a:endParaRPr sz="1600"/>
          </a:p>
          <a:p>
            <a:pPr indent="-330200" lvl="1" marL="914400" rtl="0" algn="l">
              <a:lnSpc>
                <a:spcPct val="115000"/>
              </a:lnSpc>
              <a:spcBef>
                <a:spcPts val="0"/>
              </a:spcBef>
              <a:spcAft>
                <a:spcPts val="0"/>
              </a:spcAft>
              <a:buSzPts val="1600"/>
              <a:buChar char="-"/>
            </a:pPr>
            <a:r>
              <a:rPr lang="fr" sz="1600"/>
              <a:t>Id réseau : 11000000 10101000 00000000</a:t>
            </a:r>
            <a:endParaRPr sz="1600"/>
          </a:p>
          <a:p>
            <a:pPr indent="-330200" lvl="1" marL="914400" rtl="0" algn="l">
              <a:lnSpc>
                <a:spcPct val="115000"/>
              </a:lnSpc>
              <a:spcBef>
                <a:spcPts val="0"/>
              </a:spcBef>
              <a:spcAft>
                <a:spcPts val="0"/>
              </a:spcAft>
              <a:buSzPts val="1600"/>
              <a:buChar char="-"/>
            </a:pPr>
            <a:r>
              <a:rPr lang="fr" sz="1600"/>
              <a:t>Id noeud : 11111110</a:t>
            </a:r>
            <a:endParaRPr sz="1600"/>
          </a:p>
        </p:txBody>
      </p:sp>
      <p:sp>
        <p:nvSpPr>
          <p:cNvPr id="300" name="Google Shape;300;p4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nvSpPr>
        <p:spPr>
          <a:xfrm>
            <a:off x="1382325" y="310750"/>
            <a:ext cx="754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latin typeface="Raleway"/>
                <a:ea typeface="Raleway"/>
                <a:cs typeface="Raleway"/>
                <a:sym typeface="Raleway"/>
              </a:rPr>
              <a:t>Rappel : Ethernet</a:t>
            </a:r>
            <a:endParaRPr sz="2400">
              <a:latin typeface="Raleway"/>
              <a:ea typeface="Raleway"/>
              <a:cs typeface="Raleway"/>
              <a:sym typeface="Raleway"/>
            </a:endParaRPr>
          </a:p>
        </p:txBody>
      </p:sp>
      <p:sp>
        <p:nvSpPr>
          <p:cNvPr id="146" name="Google Shape;14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7" name="Google Shape;147;p27"/>
          <p:cNvSpPr txBox="1"/>
          <p:nvPr/>
        </p:nvSpPr>
        <p:spPr>
          <a:xfrm>
            <a:off x="610800" y="1178725"/>
            <a:ext cx="7983000" cy="8772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Raleway"/>
              <a:buChar char="-"/>
            </a:pPr>
            <a:r>
              <a:rPr lang="fr" sz="1800">
                <a:latin typeface="Raleway"/>
                <a:ea typeface="Raleway"/>
                <a:cs typeface="Raleway"/>
                <a:sym typeface="Raleway"/>
              </a:rPr>
              <a:t>Ethernet c'est quoi ?</a:t>
            </a:r>
            <a:endParaRPr sz="1800">
              <a:latin typeface="Raleway"/>
              <a:ea typeface="Raleway"/>
              <a:cs typeface="Raleway"/>
              <a:sym typeface="Raleway"/>
            </a:endParaRPr>
          </a:p>
          <a:p>
            <a:pPr indent="-342900" lvl="0" marL="457200" rtl="0" algn="l">
              <a:lnSpc>
                <a:spcPct val="150000"/>
              </a:lnSpc>
              <a:spcBef>
                <a:spcPts val="0"/>
              </a:spcBef>
              <a:spcAft>
                <a:spcPts val="0"/>
              </a:spcAft>
              <a:buSzPts val="1800"/>
              <a:buFont typeface="Raleway"/>
              <a:buChar char="-"/>
            </a:pPr>
            <a:r>
              <a:rPr lang="fr" sz="1800">
                <a:latin typeface="Raleway"/>
                <a:ea typeface="Raleway"/>
                <a:cs typeface="Raleway"/>
                <a:sym typeface="Raleway"/>
              </a:rPr>
              <a:t>Quels sont les services </a:t>
            </a:r>
            <a:r>
              <a:rPr lang="fr" sz="1800">
                <a:latin typeface="Raleway"/>
                <a:ea typeface="Raleway"/>
                <a:cs typeface="Raleway"/>
                <a:sym typeface="Raleway"/>
              </a:rPr>
              <a:t>rendus</a:t>
            </a:r>
            <a:r>
              <a:rPr lang="fr" sz="1800">
                <a:latin typeface="Raleway"/>
                <a:ea typeface="Raleway"/>
                <a:cs typeface="Raleway"/>
                <a:sym typeface="Raleway"/>
              </a:rPr>
              <a:t> par ce protocole ?</a:t>
            </a:r>
            <a:endParaRPr sz="1800">
              <a:latin typeface="Raleway"/>
              <a:ea typeface="Raleway"/>
              <a:cs typeface="Raleway"/>
              <a:sym typeface="Raleway"/>
            </a:endParaRPr>
          </a:p>
        </p:txBody>
      </p:sp>
      <p:sp>
        <p:nvSpPr>
          <p:cNvPr id="148" name="Google Shape;148;p27"/>
          <p:cNvSpPr txBox="1"/>
          <p:nvPr/>
        </p:nvSpPr>
        <p:spPr>
          <a:xfrm>
            <a:off x="610800" y="2487825"/>
            <a:ext cx="8079900" cy="2124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Raleway"/>
              <a:buChar char="-"/>
            </a:pPr>
            <a:r>
              <a:rPr lang="fr" sz="1800">
                <a:latin typeface="Raleway"/>
                <a:ea typeface="Raleway"/>
                <a:cs typeface="Raleway"/>
                <a:sym typeface="Raleway"/>
              </a:rPr>
              <a:t>Standard IEEE (802.3)</a:t>
            </a:r>
            <a:endParaRPr sz="1800">
              <a:latin typeface="Raleway"/>
              <a:ea typeface="Raleway"/>
              <a:cs typeface="Raleway"/>
              <a:sym typeface="Raleway"/>
            </a:endParaRPr>
          </a:p>
          <a:p>
            <a:pPr indent="-342900" lvl="0" marL="457200" rtl="0" algn="l">
              <a:lnSpc>
                <a:spcPct val="150000"/>
              </a:lnSpc>
              <a:spcBef>
                <a:spcPts val="0"/>
              </a:spcBef>
              <a:spcAft>
                <a:spcPts val="0"/>
              </a:spcAft>
              <a:buSzPts val="1800"/>
              <a:buFont typeface="Raleway"/>
              <a:buChar char="-"/>
            </a:pPr>
            <a:r>
              <a:rPr lang="fr" sz="1800">
                <a:latin typeface="Raleway"/>
                <a:ea typeface="Raleway"/>
                <a:cs typeface="Raleway"/>
                <a:sym typeface="Raleway"/>
              </a:rPr>
              <a:t>Déploiement de réseaux locaux physiques (LAN) filaires</a:t>
            </a:r>
            <a:endParaRPr sz="1800">
              <a:latin typeface="Raleway"/>
              <a:ea typeface="Raleway"/>
              <a:cs typeface="Raleway"/>
              <a:sym typeface="Raleway"/>
            </a:endParaRPr>
          </a:p>
          <a:p>
            <a:pPr indent="-342900" lvl="0" marL="457200" rtl="0" algn="l">
              <a:lnSpc>
                <a:spcPct val="150000"/>
              </a:lnSpc>
              <a:spcBef>
                <a:spcPts val="0"/>
              </a:spcBef>
              <a:spcAft>
                <a:spcPts val="0"/>
              </a:spcAft>
              <a:buSzPts val="1800"/>
              <a:buFont typeface="Raleway"/>
              <a:buChar char="-"/>
            </a:pPr>
            <a:r>
              <a:rPr lang="fr" sz="1800">
                <a:latin typeface="Raleway"/>
                <a:ea typeface="Raleway"/>
                <a:cs typeface="Raleway"/>
                <a:sym typeface="Raleway"/>
              </a:rPr>
              <a:t>Les machines sur un même réseau physique peuvent communiquer</a:t>
            </a:r>
            <a:endParaRPr sz="1800">
              <a:latin typeface="Raleway"/>
              <a:ea typeface="Raleway"/>
              <a:cs typeface="Raleway"/>
              <a:sym typeface="Raleway"/>
            </a:endParaRPr>
          </a:p>
          <a:p>
            <a:pPr indent="-342900" lvl="0" marL="457200" rtl="0" algn="l">
              <a:lnSpc>
                <a:spcPct val="150000"/>
              </a:lnSpc>
              <a:spcBef>
                <a:spcPts val="0"/>
              </a:spcBef>
              <a:spcAft>
                <a:spcPts val="0"/>
              </a:spcAft>
              <a:buSzPts val="1800"/>
              <a:buFont typeface="Raleway"/>
              <a:buChar char="-"/>
            </a:pPr>
            <a:r>
              <a:rPr lang="fr" sz="1800">
                <a:latin typeface="Raleway"/>
                <a:ea typeface="Raleway"/>
                <a:cs typeface="Raleway"/>
                <a:sym typeface="Raleway"/>
              </a:rPr>
              <a:t>Identifiants "uniques" d'interface =&gt; les adresses MAC</a:t>
            </a:r>
            <a:endParaRPr sz="1800">
              <a:latin typeface="Raleway"/>
              <a:ea typeface="Raleway"/>
              <a:cs typeface="Raleway"/>
              <a:sym typeface="Raleway"/>
            </a:endParaRPr>
          </a:p>
          <a:p>
            <a:pPr indent="-342900" lvl="0" marL="457200" rtl="0" algn="l">
              <a:lnSpc>
                <a:spcPct val="150000"/>
              </a:lnSpc>
              <a:spcBef>
                <a:spcPts val="0"/>
              </a:spcBef>
              <a:spcAft>
                <a:spcPts val="0"/>
              </a:spcAft>
              <a:buSzPts val="1800"/>
              <a:buFont typeface="Raleway"/>
              <a:buChar char="-"/>
            </a:pPr>
            <a:r>
              <a:rPr lang="fr" sz="1800">
                <a:latin typeface="Raleway"/>
                <a:ea typeface="Raleway"/>
                <a:cs typeface="Raleway"/>
                <a:sym typeface="Raleway"/>
              </a:rPr>
              <a:t>MTU : 1500 octets - On peut transporter jusqu'à 1500 octets par trame</a:t>
            </a:r>
            <a:endParaRPr sz="18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Évidemment, on ne manipule pas directement les adresses en binaire…</a:t>
            </a:r>
            <a:endParaRPr sz="1800"/>
          </a:p>
          <a:p>
            <a:pPr indent="0" lvl="0" marL="0" rtl="0" algn="l">
              <a:lnSpc>
                <a:spcPct val="115000"/>
              </a:lnSpc>
              <a:spcBef>
                <a:spcPts val="0"/>
              </a:spcBef>
              <a:spcAft>
                <a:spcPts val="0"/>
              </a:spcAft>
              <a:buNone/>
            </a:pPr>
            <a:r>
              <a:rPr lang="fr" sz="1800"/>
              <a:t>Notation décimal pointée - </a:t>
            </a:r>
            <a:r>
              <a:rPr lang="fr" sz="1800" u="sng">
                <a:solidFill>
                  <a:schemeClr val="hlink"/>
                </a:solidFill>
                <a:hlinkClick r:id="rId3"/>
              </a:rPr>
              <a:t>RFC 1166</a:t>
            </a:r>
            <a:endParaRPr sz="1800"/>
          </a:p>
          <a:p>
            <a:pPr indent="-342900" lvl="0" marL="457200" rtl="0" algn="l">
              <a:lnSpc>
                <a:spcPct val="115000"/>
              </a:lnSpc>
              <a:spcBef>
                <a:spcPts val="0"/>
              </a:spcBef>
              <a:spcAft>
                <a:spcPts val="0"/>
              </a:spcAft>
              <a:buSzPts val="1800"/>
              <a:buChar char="-"/>
            </a:pPr>
            <a:r>
              <a:rPr lang="fr" sz="1800"/>
              <a:t>Chaque octet est converti en base 10 - 4 octets =&gt; 4 nombres</a:t>
            </a:r>
            <a:endParaRPr sz="1800"/>
          </a:p>
          <a:p>
            <a:pPr indent="-342900" lvl="0" marL="457200" rtl="0" algn="l">
              <a:lnSpc>
                <a:spcPct val="115000"/>
              </a:lnSpc>
              <a:spcBef>
                <a:spcPts val="0"/>
              </a:spcBef>
              <a:spcAft>
                <a:spcPts val="0"/>
              </a:spcAft>
              <a:buSzPts val="1800"/>
              <a:buChar char="-"/>
            </a:pPr>
            <a:r>
              <a:rPr lang="fr" sz="1800"/>
              <a:t>Séparés par des .</a:t>
            </a:r>
            <a:endParaRPr sz="1800"/>
          </a:p>
          <a:p>
            <a:pPr indent="0" lvl="0" marL="0" rtl="0" algn="l">
              <a:lnSpc>
                <a:spcPct val="115000"/>
              </a:lnSpc>
              <a:spcBef>
                <a:spcPts val="0"/>
              </a:spcBef>
              <a:spcAft>
                <a:spcPts val="0"/>
              </a:spcAft>
              <a:buNone/>
            </a:pPr>
            <a:r>
              <a:rPr lang="fr" sz="1800"/>
              <a:t>Ex : </a:t>
            </a:r>
            <a:endParaRPr sz="1800"/>
          </a:p>
          <a:p>
            <a:pPr indent="-330200" lvl="0" marL="457200" rtl="0" algn="l">
              <a:lnSpc>
                <a:spcPct val="115000"/>
              </a:lnSpc>
              <a:spcBef>
                <a:spcPts val="0"/>
              </a:spcBef>
              <a:spcAft>
                <a:spcPts val="0"/>
              </a:spcAft>
              <a:buSzPts val="1600"/>
              <a:buChar char="-"/>
            </a:pPr>
            <a:r>
              <a:rPr lang="fr" sz="1600">
                <a:latin typeface="Courier New"/>
                <a:ea typeface="Courier New"/>
                <a:cs typeface="Courier New"/>
                <a:sym typeface="Courier New"/>
              </a:rPr>
              <a:t>00000001 00000000 00000000 00000011</a:t>
            </a:r>
            <a:r>
              <a:rPr lang="fr" sz="1600"/>
              <a:t>	=&gt; 1.0.0.3</a:t>
            </a:r>
            <a:endParaRPr sz="1600"/>
          </a:p>
          <a:p>
            <a:pPr indent="-330200" lvl="0" marL="457200" rtl="0" algn="l">
              <a:lnSpc>
                <a:spcPct val="115000"/>
              </a:lnSpc>
              <a:spcBef>
                <a:spcPts val="0"/>
              </a:spcBef>
              <a:spcAft>
                <a:spcPts val="0"/>
              </a:spcAft>
              <a:buSzPts val="1600"/>
              <a:buChar char="-"/>
            </a:pPr>
            <a:r>
              <a:rPr lang="fr" sz="1600">
                <a:latin typeface="Courier New"/>
                <a:ea typeface="Courier New"/>
                <a:cs typeface="Courier New"/>
                <a:sym typeface="Courier New"/>
              </a:rPr>
              <a:t>11000000 10101000 00000000 11111110</a:t>
            </a:r>
            <a:r>
              <a:rPr lang="fr" sz="1600"/>
              <a:t>	=&gt; 192.168.0.254</a:t>
            </a:r>
            <a:endParaRPr sz="1600"/>
          </a:p>
        </p:txBody>
      </p:sp>
      <p:sp>
        <p:nvSpPr>
          <p:cNvPr id="306" name="Google Shape;306;p4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Du binaire ? vraiment ?</a:t>
            </a:r>
            <a:endParaRPr/>
          </a:p>
        </p:txBody>
      </p:sp>
      <p:sp>
        <p:nvSpPr>
          <p:cNvPr id="307" name="Google Shape;307;p4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 notation</a:t>
            </a:r>
            <a:endParaRPr sz="3700"/>
          </a:p>
        </p:txBody>
      </p:sp>
      <p:sp>
        <p:nvSpPr>
          <p:cNvPr id="308" name="Google Shape;308;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09" name="Google Shape;309;p4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nvSpPr>
        <p:spPr>
          <a:xfrm>
            <a:off x="1382325" y="310750"/>
            <a:ext cx="754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latin typeface="Raleway"/>
                <a:ea typeface="Raleway"/>
                <a:cs typeface="Raleway"/>
                <a:sym typeface="Raleway"/>
              </a:rPr>
              <a:t>Quizz : Conversions binaire ⇔ décimal pointé </a:t>
            </a:r>
            <a:endParaRPr sz="2400">
              <a:latin typeface="Raleway"/>
              <a:ea typeface="Raleway"/>
              <a:cs typeface="Raleway"/>
              <a:sym typeface="Raleway"/>
            </a:endParaRPr>
          </a:p>
        </p:txBody>
      </p:sp>
      <p:sp>
        <p:nvSpPr>
          <p:cNvPr id="315" name="Google Shape;315;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16" name="Google Shape;316;p46"/>
          <p:cNvSpPr txBox="1"/>
          <p:nvPr/>
        </p:nvSpPr>
        <p:spPr>
          <a:xfrm>
            <a:off x="723125" y="864850"/>
            <a:ext cx="7833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Courier New"/>
                <a:ea typeface="Courier New"/>
                <a:cs typeface="Courier New"/>
                <a:sym typeface="Courier New"/>
              </a:rPr>
              <a:t>11000000 00000000 00000010 01010101</a:t>
            </a:r>
            <a:endParaRPr sz="1800">
              <a:latin typeface="Courier New"/>
              <a:ea typeface="Courier New"/>
              <a:cs typeface="Courier New"/>
              <a:sym typeface="Courier New"/>
            </a:endParaRPr>
          </a:p>
        </p:txBody>
      </p:sp>
      <p:sp>
        <p:nvSpPr>
          <p:cNvPr id="317" name="Google Shape;317;p46"/>
          <p:cNvSpPr txBox="1"/>
          <p:nvPr/>
        </p:nvSpPr>
        <p:spPr>
          <a:xfrm>
            <a:off x="723125" y="1208900"/>
            <a:ext cx="7833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Raleway"/>
                <a:ea typeface="Raleway"/>
                <a:cs typeface="Raleway"/>
                <a:sym typeface="Raleway"/>
              </a:rPr>
              <a:t>											=&gt; 192.0.2.85</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Courier New"/>
                <a:ea typeface="Courier New"/>
                <a:cs typeface="Courier New"/>
                <a:sym typeface="Courier New"/>
              </a:rPr>
              <a:t>11000110 00110011 01100100 00001111</a:t>
            </a:r>
            <a:endParaRPr sz="1800">
              <a:latin typeface="Courier New"/>
              <a:ea typeface="Courier New"/>
              <a:cs typeface="Courier New"/>
              <a:sym typeface="Courier New"/>
            </a:endParaRPr>
          </a:p>
        </p:txBody>
      </p:sp>
      <p:sp>
        <p:nvSpPr>
          <p:cNvPr id="318" name="Google Shape;318;p46"/>
          <p:cNvSpPr txBox="1"/>
          <p:nvPr/>
        </p:nvSpPr>
        <p:spPr>
          <a:xfrm>
            <a:off x="723125" y="1552950"/>
            <a:ext cx="7833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Raleway"/>
                <a:ea typeface="Raleway"/>
                <a:cs typeface="Raleway"/>
                <a:sym typeface="Raleway"/>
              </a:rPr>
              <a:t>											=&gt; 198.51.100.15</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Courier New"/>
                <a:ea typeface="Courier New"/>
                <a:cs typeface="Courier New"/>
                <a:sym typeface="Courier New"/>
              </a:rPr>
              <a:t>									</a:t>
            </a:r>
            <a:r>
              <a:rPr lang="fr" sz="1800">
                <a:latin typeface="Raleway"/>
                <a:ea typeface="Raleway"/>
                <a:cs typeface="Raleway"/>
                <a:sym typeface="Raleway"/>
              </a:rPr>
              <a:t>		&lt;= 203.0.113.139</a:t>
            </a:r>
            <a:endParaRPr sz="1800">
              <a:latin typeface="Raleway"/>
              <a:ea typeface="Raleway"/>
              <a:cs typeface="Raleway"/>
              <a:sym typeface="Raleway"/>
            </a:endParaRPr>
          </a:p>
        </p:txBody>
      </p:sp>
      <p:sp>
        <p:nvSpPr>
          <p:cNvPr id="319" name="Google Shape;319;p46"/>
          <p:cNvSpPr txBox="1"/>
          <p:nvPr/>
        </p:nvSpPr>
        <p:spPr>
          <a:xfrm>
            <a:off x="723125" y="1897000"/>
            <a:ext cx="78336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Courier New"/>
                <a:ea typeface="Courier New"/>
                <a:cs typeface="Courier New"/>
                <a:sym typeface="Courier New"/>
              </a:rPr>
              <a:t>11001011 00000000 01110001 10001011</a:t>
            </a:r>
            <a:endParaRPr sz="18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8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7"/>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2000"/>
              <a:t>La structuration des adresses en classes a engendré des problèmes</a:t>
            </a:r>
            <a:endParaRPr sz="2000"/>
          </a:p>
          <a:p>
            <a:pPr indent="0" lvl="0" marL="0" rtl="0" algn="l">
              <a:lnSpc>
                <a:spcPct val="115000"/>
              </a:lnSpc>
              <a:spcBef>
                <a:spcPts val="0"/>
              </a:spcBef>
              <a:spcAft>
                <a:spcPts val="0"/>
              </a:spcAft>
              <a:buNone/>
            </a:pPr>
            <a:r>
              <a:rPr lang="fr" sz="2000"/>
              <a:t>Notamment une pénurie dans l'attribution des adresses</a:t>
            </a:r>
            <a:endParaRPr sz="2000"/>
          </a:p>
          <a:p>
            <a:pPr indent="-330200" lvl="0" marL="457200" rtl="0" algn="l">
              <a:lnSpc>
                <a:spcPct val="115000"/>
              </a:lnSpc>
              <a:spcBef>
                <a:spcPts val="0"/>
              </a:spcBef>
              <a:spcAft>
                <a:spcPts val="0"/>
              </a:spcAft>
              <a:buSzPts val="1600"/>
              <a:buChar char="-"/>
            </a:pPr>
            <a:r>
              <a:rPr lang="fr" sz="1600"/>
              <a:t>Classe A : 128 grands réseaux (16M d'adresses chacun)</a:t>
            </a:r>
            <a:endParaRPr sz="1600"/>
          </a:p>
          <a:p>
            <a:pPr indent="-330200" lvl="0" marL="457200" rtl="0" algn="l">
              <a:lnSpc>
                <a:spcPct val="115000"/>
              </a:lnSpc>
              <a:spcBef>
                <a:spcPts val="0"/>
              </a:spcBef>
              <a:spcAft>
                <a:spcPts val="0"/>
              </a:spcAft>
              <a:buSzPts val="1600"/>
              <a:buChar char="-"/>
            </a:pPr>
            <a:r>
              <a:rPr lang="fr" sz="1600"/>
              <a:t>Classe B : 16 384 réseaux moyens (65 534 adresses chacun)</a:t>
            </a:r>
            <a:endParaRPr sz="1600"/>
          </a:p>
          <a:p>
            <a:pPr indent="-330200" lvl="0" marL="457200" rtl="0" algn="l">
              <a:lnSpc>
                <a:spcPct val="115000"/>
              </a:lnSpc>
              <a:spcBef>
                <a:spcPts val="0"/>
              </a:spcBef>
              <a:spcAft>
                <a:spcPts val="0"/>
              </a:spcAft>
              <a:buSzPts val="1600"/>
              <a:buChar char="-"/>
            </a:pPr>
            <a:r>
              <a:rPr lang="fr" sz="1600"/>
              <a:t>Classe C : 2 097 152 petits réseaux (254 adresses chacun)</a:t>
            </a:r>
            <a:endParaRPr sz="1600"/>
          </a:p>
          <a:p>
            <a:pPr indent="0" lvl="0" marL="0" rtl="0" algn="l">
              <a:lnSpc>
                <a:spcPct val="115000"/>
              </a:lnSpc>
              <a:spcBef>
                <a:spcPts val="0"/>
              </a:spcBef>
              <a:spcAft>
                <a:spcPts val="0"/>
              </a:spcAft>
              <a:buNone/>
            </a:pPr>
            <a:r>
              <a:rPr lang="fr" sz="2000"/>
              <a:t>Pour la plupart des organisations :</a:t>
            </a:r>
            <a:endParaRPr sz="2000"/>
          </a:p>
          <a:p>
            <a:pPr indent="-330200" lvl="0" marL="457200" rtl="0" algn="l">
              <a:lnSpc>
                <a:spcPct val="115000"/>
              </a:lnSpc>
              <a:spcBef>
                <a:spcPts val="0"/>
              </a:spcBef>
              <a:spcAft>
                <a:spcPts val="0"/>
              </a:spcAft>
              <a:buSzPts val="1600"/>
              <a:buChar char="-"/>
            </a:pPr>
            <a:r>
              <a:rPr lang="fr" sz="1600"/>
              <a:t>Les classes C sont trop petites</a:t>
            </a:r>
            <a:endParaRPr sz="1600"/>
          </a:p>
          <a:p>
            <a:pPr indent="-330200" lvl="0" marL="457200" rtl="0" algn="l">
              <a:lnSpc>
                <a:spcPct val="115000"/>
              </a:lnSpc>
              <a:spcBef>
                <a:spcPts val="0"/>
              </a:spcBef>
              <a:spcAft>
                <a:spcPts val="0"/>
              </a:spcAft>
              <a:buSzPts val="1600"/>
              <a:buChar char="-"/>
            </a:pPr>
            <a:r>
              <a:rPr lang="fr" sz="1600"/>
              <a:t>L</a:t>
            </a:r>
            <a:r>
              <a:rPr lang="fr" sz="1600"/>
              <a:t>es classes B sont trop peu nombreuses (et un peu trop grande)</a:t>
            </a:r>
            <a:endParaRPr sz="1600"/>
          </a:p>
        </p:txBody>
      </p:sp>
      <p:sp>
        <p:nvSpPr>
          <p:cNvPr id="325" name="Google Shape;325;p4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lutte des classes</a:t>
            </a:r>
            <a:endParaRPr/>
          </a:p>
        </p:txBody>
      </p:sp>
      <p:sp>
        <p:nvSpPr>
          <p:cNvPr id="326" name="Google Shape;326;p4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 problème des classes</a:t>
            </a:r>
            <a:endParaRPr sz="3700"/>
          </a:p>
        </p:txBody>
      </p:sp>
      <p:sp>
        <p:nvSpPr>
          <p:cNvPr id="327" name="Google Shape;327;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28" name="Google Shape;328;p4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Défini dans </a:t>
            </a:r>
            <a:r>
              <a:rPr lang="fr" sz="1800" u="sng">
                <a:solidFill>
                  <a:schemeClr val="hlink"/>
                </a:solidFill>
                <a:hlinkClick r:id="rId3"/>
              </a:rPr>
              <a:t>RFC 2632</a:t>
            </a:r>
            <a:endParaRPr sz="1600"/>
          </a:p>
          <a:p>
            <a:pPr indent="-330200" lvl="0" marL="457200" rtl="0" algn="l">
              <a:lnSpc>
                <a:spcPct val="115000"/>
              </a:lnSpc>
              <a:spcBef>
                <a:spcPts val="0"/>
              </a:spcBef>
              <a:spcAft>
                <a:spcPts val="0"/>
              </a:spcAft>
              <a:buSzPts val="1600"/>
              <a:buChar char="-"/>
            </a:pPr>
            <a:r>
              <a:rPr lang="fr" sz="1600"/>
              <a:t>Disparition des classes d'adresses</a:t>
            </a:r>
            <a:endParaRPr sz="1600"/>
          </a:p>
          <a:p>
            <a:pPr indent="-330200" lvl="0" marL="457200" rtl="0" algn="l">
              <a:lnSpc>
                <a:spcPct val="115000"/>
              </a:lnSpc>
              <a:spcBef>
                <a:spcPts val="0"/>
              </a:spcBef>
              <a:spcAft>
                <a:spcPts val="0"/>
              </a:spcAft>
              <a:buSzPts val="1600"/>
              <a:buChar char="-"/>
            </a:pPr>
            <a:r>
              <a:rPr lang="fr" sz="1600"/>
              <a:t>Possibilité de découper chaque adresse au besoin (i.e. de choisir la taille du préfixe)</a:t>
            </a:r>
            <a:endParaRPr sz="1600"/>
          </a:p>
          <a:p>
            <a:pPr indent="-330200" lvl="0" marL="457200" rtl="0" algn="l">
              <a:lnSpc>
                <a:spcPct val="115000"/>
              </a:lnSpc>
              <a:spcBef>
                <a:spcPts val="0"/>
              </a:spcBef>
              <a:spcAft>
                <a:spcPts val="0"/>
              </a:spcAft>
              <a:buSzPts val="1600"/>
              <a:buChar char="-"/>
            </a:pPr>
            <a:r>
              <a:rPr lang="fr" sz="1600"/>
              <a:t>Notation CIDR : </a:t>
            </a:r>
            <a:r>
              <a:rPr lang="fr" sz="1600">
                <a:latin typeface="Arial"/>
                <a:ea typeface="Arial"/>
                <a:cs typeface="Arial"/>
                <a:sym typeface="Arial"/>
              </a:rPr>
              <a:t>a.b.c.d/s</a:t>
            </a:r>
            <a:endParaRPr sz="1600">
              <a:latin typeface="Arial"/>
              <a:ea typeface="Arial"/>
              <a:cs typeface="Arial"/>
              <a:sym typeface="Arial"/>
            </a:endParaRPr>
          </a:p>
          <a:p>
            <a:pPr indent="-330200" lvl="0" marL="457200" rtl="0" algn="l">
              <a:lnSpc>
                <a:spcPct val="115000"/>
              </a:lnSpc>
              <a:spcBef>
                <a:spcPts val="0"/>
              </a:spcBef>
              <a:spcAft>
                <a:spcPts val="0"/>
              </a:spcAft>
              <a:buSzPts val="1600"/>
              <a:buChar char="-"/>
            </a:pPr>
            <a:r>
              <a:rPr lang="fr" sz="1600"/>
              <a:t>Avec </a:t>
            </a:r>
            <a:r>
              <a:rPr lang="fr" sz="1600">
                <a:latin typeface="Arial"/>
                <a:ea typeface="Arial"/>
                <a:cs typeface="Arial"/>
                <a:sym typeface="Arial"/>
              </a:rPr>
              <a:t>s</a:t>
            </a:r>
            <a:r>
              <a:rPr lang="fr" sz="1600"/>
              <a:t> étant la taille en bits du préfixe réseau</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fr" sz="1600"/>
              <a:t>Exemple : 192.0.2.85/24</a:t>
            </a:r>
            <a:endParaRPr sz="1600"/>
          </a:p>
          <a:p>
            <a:pPr indent="-330200" lvl="0" marL="457200" rtl="0" algn="l">
              <a:lnSpc>
                <a:spcPct val="115000"/>
              </a:lnSpc>
              <a:spcBef>
                <a:spcPts val="0"/>
              </a:spcBef>
              <a:spcAft>
                <a:spcPts val="0"/>
              </a:spcAft>
              <a:buSzPts val="1600"/>
              <a:buChar char="-"/>
            </a:pPr>
            <a:r>
              <a:rPr lang="fr" sz="1600"/>
              <a:t>Préfixe réseau : 192.0.2.x</a:t>
            </a:r>
            <a:endParaRPr sz="1600"/>
          </a:p>
          <a:p>
            <a:pPr indent="-330200" lvl="0" marL="457200" rtl="0" algn="l">
              <a:lnSpc>
                <a:spcPct val="115000"/>
              </a:lnSpc>
              <a:spcBef>
                <a:spcPts val="0"/>
              </a:spcBef>
              <a:spcAft>
                <a:spcPts val="0"/>
              </a:spcAft>
              <a:buSzPts val="1600"/>
              <a:buChar char="-"/>
            </a:pPr>
            <a:r>
              <a:rPr lang="fr" sz="1600"/>
              <a:t>Id du noeud : 85</a:t>
            </a:r>
            <a:endParaRPr sz="1600"/>
          </a:p>
        </p:txBody>
      </p:sp>
      <p:sp>
        <p:nvSpPr>
          <p:cNvPr id="334" name="Google Shape;334;p4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À la découpe</a:t>
            </a:r>
            <a:endParaRPr/>
          </a:p>
        </p:txBody>
      </p:sp>
      <p:sp>
        <p:nvSpPr>
          <p:cNvPr id="335" name="Google Shape;335;p4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Classless Inter-Domain Routing</a:t>
            </a:r>
            <a:endParaRPr sz="3700"/>
          </a:p>
        </p:txBody>
      </p:sp>
      <p:sp>
        <p:nvSpPr>
          <p:cNvPr id="336" name="Google Shape;336;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37" name="Google Shape;337;p4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Au sein d'une plage :</a:t>
            </a:r>
            <a:endParaRPr sz="1800"/>
          </a:p>
          <a:p>
            <a:pPr indent="-330200" lvl="0" marL="457200" rtl="0" algn="l">
              <a:lnSpc>
                <a:spcPct val="115000"/>
              </a:lnSpc>
              <a:spcBef>
                <a:spcPts val="0"/>
              </a:spcBef>
              <a:spcAft>
                <a:spcPts val="0"/>
              </a:spcAft>
              <a:buSzPts val="1600"/>
              <a:buChar char="-"/>
            </a:pPr>
            <a:r>
              <a:rPr lang="fr" sz="1600"/>
              <a:t>la première adresse (Id hôte ne contenant que des 0)</a:t>
            </a:r>
            <a:endParaRPr sz="1600"/>
          </a:p>
          <a:p>
            <a:pPr indent="457200" lvl="0" marL="457200" rtl="0" algn="l">
              <a:lnSpc>
                <a:spcPct val="115000"/>
              </a:lnSpc>
              <a:spcBef>
                <a:spcPts val="0"/>
              </a:spcBef>
              <a:spcAft>
                <a:spcPts val="0"/>
              </a:spcAft>
              <a:buNone/>
            </a:pPr>
            <a:r>
              <a:rPr lang="fr" sz="1600"/>
              <a:t>=&gt; adresse du réseau</a:t>
            </a:r>
            <a:endParaRPr sz="1600"/>
          </a:p>
          <a:p>
            <a:pPr indent="-330200" lvl="0" marL="457200" rtl="0" algn="l">
              <a:lnSpc>
                <a:spcPct val="115000"/>
              </a:lnSpc>
              <a:spcBef>
                <a:spcPts val="0"/>
              </a:spcBef>
              <a:spcAft>
                <a:spcPts val="0"/>
              </a:spcAft>
              <a:buSzPts val="1600"/>
              <a:buChar char="-"/>
            </a:pPr>
            <a:r>
              <a:rPr lang="fr" sz="1600"/>
              <a:t>la dernière adresse (Id hôte ne contenant que des 1) </a:t>
            </a:r>
            <a:endParaRPr sz="1600"/>
          </a:p>
          <a:p>
            <a:pPr indent="457200" lvl="0" marL="457200" rtl="0" algn="l">
              <a:lnSpc>
                <a:spcPct val="115000"/>
              </a:lnSpc>
              <a:spcBef>
                <a:spcPts val="0"/>
              </a:spcBef>
              <a:spcAft>
                <a:spcPts val="0"/>
              </a:spcAft>
              <a:buNone/>
            </a:pPr>
            <a:r>
              <a:rPr lang="fr" sz="1600"/>
              <a:t>=&gt; adresse de diffusion (</a:t>
            </a:r>
            <a:r>
              <a:rPr i="1" lang="fr" sz="1600"/>
              <a:t>broadcast</a:t>
            </a:r>
            <a:r>
              <a:rPr lang="fr" sz="1600"/>
              <a:t>)</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fr" sz="1600"/>
              <a:t>Exemple : Plage 192.0.2.0/24</a:t>
            </a:r>
            <a:endParaRPr sz="1600"/>
          </a:p>
          <a:p>
            <a:pPr indent="-330200" lvl="0" marL="457200" rtl="0" algn="l">
              <a:lnSpc>
                <a:spcPct val="115000"/>
              </a:lnSpc>
              <a:spcBef>
                <a:spcPts val="0"/>
              </a:spcBef>
              <a:spcAft>
                <a:spcPts val="0"/>
              </a:spcAft>
              <a:buSzPts val="1600"/>
              <a:buChar char="-"/>
            </a:pPr>
            <a:r>
              <a:rPr lang="fr" sz="1600"/>
              <a:t>Adresse du réseau : 192.0.2.0 		(</a:t>
            </a:r>
            <a:r>
              <a:rPr lang="fr" sz="1600">
                <a:solidFill>
                  <a:schemeClr val="dk2"/>
                </a:solidFill>
                <a:latin typeface="Courier New"/>
                <a:ea typeface="Courier New"/>
                <a:cs typeface="Courier New"/>
                <a:sym typeface="Courier New"/>
              </a:rPr>
              <a:t>11000000 00000000 00000010 00000000</a:t>
            </a:r>
            <a:r>
              <a:rPr lang="fr" sz="1600">
                <a:solidFill>
                  <a:schemeClr val="dk2"/>
                </a:solidFill>
              </a:rPr>
              <a:t>)</a:t>
            </a:r>
            <a:endParaRPr>
              <a:solidFill>
                <a:schemeClr val="dk2"/>
              </a:solidFill>
            </a:endParaRPr>
          </a:p>
          <a:p>
            <a:pPr indent="-330200" lvl="0" marL="457200" rtl="0" algn="l">
              <a:lnSpc>
                <a:spcPct val="115000"/>
              </a:lnSpc>
              <a:spcBef>
                <a:spcPts val="0"/>
              </a:spcBef>
              <a:spcAft>
                <a:spcPts val="0"/>
              </a:spcAft>
              <a:buSzPts val="1600"/>
              <a:buChar char="-"/>
            </a:pPr>
            <a:r>
              <a:rPr lang="fr" sz="1600"/>
              <a:t>Adresse de diffusion : 192.0.2.255 	(</a:t>
            </a:r>
            <a:r>
              <a:rPr lang="fr" sz="1600">
                <a:solidFill>
                  <a:schemeClr val="dk2"/>
                </a:solidFill>
                <a:latin typeface="Courier New"/>
                <a:ea typeface="Courier New"/>
                <a:cs typeface="Courier New"/>
                <a:sym typeface="Courier New"/>
              </a:rPr>
              <a:t>11000000 00000000 00000010 11111111</a:t>
            </a:r>
            <a:r>
              <a:rPr lang="fr" sz="1600">
                <a:solidFill>
                  <a:schemeClr val="dk2"/>
                </a:solidFill>
              </a:rPr>
              <a:t>)</a:t>
            </a:r>
            <a:endParaRPr sz="1800"/>
          </a:p>
        </p:txBody>
      </p:sp>
      <p:sp>
        <p:nvSpPr>
          <p:cNvPr id="343" name="Google Shape;343;p4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Adresses particulières</a:t>
            </a:r>
            <a:endParaRPr/>
          </a:p>
        </p:txBody>
      </p:sp>
      <p:sp>
        <p:nvSpPr>
          <p:cNvPr id="344" name="Google Shape;344;p4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Adresses réservées</a:t>
            </a:r>
            <a:endParaRPr sz="3700"/>
          </a:p>
        </p:txBody>
      </p:sp>
      <p:sp>
        <p:nvSpPr>
          <p:cNvPr id="345" name="Google Shape;34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46" name="Google Shape;346;p4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Avant CIDR, p</a:t>
            </a:r>
            <a:r>
              <a:rPr lang="fr" sz="1800"/>
              <a:t>our préciser le découpage d'une adresse (le nombre de bits du préfixe réseau), on utilisait la notion de </a:t>
            </a:r>
            <a:r>
              <a:rPr b="1" lang="fr" sz="1800"/>
              <a:t>masque de réseau</a:t>
            </a:r>
            <a:r>
              <a:rPr lang="fr" sz="1800"/>
              <a:t> :</a:t>
            </a:r>
            <a:endParaRPr sz="1800"/>
          </a:p>
          <a:p>
            <a:pPr indent="-330200" lvl="0" marL="457200" rtl="0" algn="l">
              <a:lnSpc>
                <a:spcPct val="115000"/>
              </a:lnSpc>
              <a:spcBef>
                <a:spcPts val="0"/>
              </a:spcBef>
              <a:spcAft>
                <a:spcPts val="0"/>
              </a:spcAft>
              <a:buSzPts val="1600"/>
              <a:buChar char="-"/>
            </a:pPr>
            <a:r>
              <a:rPr lang="fr" sz="1600"/>
              <a:t>Une séquence de 32 bits constituée uniquement de 1 suivi uniquement de 0</a:t>
            </a:r>
            <a:endParaRPr sz="1600"/>
          </a:p>
          <a:p>
            <a:pPr indent="-330200" lvl="0" marL="457200" rtl="0" algn="l">
              <a:lnSpc>
                <a:spcPct val="115000"/>
              </a:lnSpc>
              <a:spcBef>
                <a:spcPts val="0"/>
              </a:spcBef>
              <a:spcAft>
                <a:spcPts val="0"/>
              </a:spcAft>
              <a:buSzPts val="1600"/>
              <a:buChar char="-"/>
            </a:pPr>
            <a:r>
              <a:rPr lang="fr" sz="1600"/>
              <a:t>L'opération ET bit à bit entre l'adresse et le masque permet de récupérer l'adresse du réseau</a:t>
            </a:r>
            <a:endParaRPr sz="1600"/>
          </a:p>
          <a:p>
            <a:pPr indent="-330200" lvl="0" marL="457200" rtl="0" algn="l">
              <a:lnSpc>
                <a:spcPct val="115000"/>
              </a:lnSpc>
              <a:spcBef>
                <a:spcPts val="0"/>
              </a:spcBef>
              <a:spcAft>
                <a:spcPts val="0"/>
              </a:spcAft>
              <a:buSzPts val="1600"/>
              <a:buChar char="-"/>
            </a:pPr>
            <a:r>
              <a:rPr lang="fr" sz="1600"/>
              <a:t>Même notation que pour les adresses</a:t>
            </a:r>
            <a:endParaRPr sz="1600">
              <a:solidFill>
                <a:schemeClr val="dk2"/>
              </a:solidFill>
              <a:latin typeface="Courier New"/>
              <a:ea typeface="Courier New"/>
              <a:cs typeface="Courier New"/>
              <a:sym typeface="Courier New"/>
            </a:endParaRPr>
          </a:p>
        </p:txBody>
      </p:sp>
      <p:sp>
        <p:nvSpPr>
          <p:cNvPr id="352" name="Google Shape;352;p5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retour du binaire</a:t>
            </a:r>
            <a:endParaRPr/>
          </a:p>
        </p:txBody>
      </p:sp>
      <p:sp>
        <p:nvSpPr>
          <p:cNvPr id="353" name="Google Shape;353;p5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masques</a:t>
            </a:r>
            <a:endParaRPr sz="3700"/>
          </a:p>
        </p:txBody>
      </p:sp>
      <p:sp>
        <p:nvSpPr>
          <p:cNvPr id="354" name="Google Shape;354;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55" name="Google Shape;355;p5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
        <p:nvSpPr>
          <p:cNvPr id="356" name="Google Shape;356;p50"/>
          <p:cNvSpPr txBox="1"/>
          <p:nvPr/>
        </p:nvSpPr>
        <p:spPr>
          <a:xfrm>
            <a:off x="7299225" y="4349650"/>
            <a:ext cx="17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u="sng">
                <a:solidFill>
                  <a:schemeClr val="hlink"/>
                </a:solidFill>
                <a:hlinkClick r:id="rId3"/>
              </a:rPr>
              <a:t>calcul de masque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1"/>
          <p:cNvSpPr txBox="1"/>
          <p:nvPr>
            <p:ph idx="4" type="body"/>
          </p:nvPr>
        </p:nvSpPr>
        <p:spPr>
          <a:xfrm>
            <a:off x="462200" y="1664100"/>
            <a:ext cx="8307900" cy="5313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Calculée en faisant un ET logique entre l’adresse IP et le masque.</a:t>
            </a:r>
            <a:endParaRPr sz="1600">
              <a:solidFill>
                <a:schemeClr val="dk2"/>
              </a:solidFill>
              <a:latin typeface="Courier New"/>
              <a:ea typeface="Courier New"/>
              <a:cs typeface="Courier New"/>
              <a:sym typeface="Courier New"/>
            </a:endParaRPr>
          </a:p>
        </p:txBody>
      </p:sp>
      <p:sp>
        <p:nvSpPr>
          <p:cNvPr id="362" name="Google Shape;362;p5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retour du binaire</a:t>
            </a:r>
            <a:endParaRPr/>
          </a:p>
        </p:txBody>
      </p:sp>
      <p:sp>
        <p:nvSpPr>
          <p:cNvPr id="363" name="Google Shape;363;p5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Calcul d’adresse réseau</a:t>
            </a:r>
            <a:endParaRPr sz="3700"/>
          </a:p>
        </p:txBody>
      </p:sp>
      <p:sp>
        <p:nvSpPr>
          <p:cNvPr id="364" name="Google Shape;36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65" name="Google Shape;365;p5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
        <p:nvSpPr>
          <p:cNvPr id="366" name="Google Shape;366;p51"/>
          <p:cNvSpPr txBox="1"/>
          <p:nvPr>
            <p:ph idx="4" type="body"/>
          </p:nvPr>
        </p:nvSpPr>
        <p:spPr>
          <a:xfrm>
            <a:off x="462200" y="2195400"/>
            <a:ext cx="8389500" cy="10779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Exemples :</a:t>
            </a:r>
            <a:endParaRPr sz="1800"/>
          </a:p>
          <a:p>
            <a:pPr indent="0" lvl="0" marL="0" rtl="0" algn="l">
              <a:lnSpc>
                <a:spcPct val="115000"/>
              </a:lnSpc>
              <a:spcBef>
                <a:spcPts val="0"/>
              </a:spcBef>
              <a:spcAft>
                <a:spcPts val="0"/>
              </a:spcAft>
              <a:buNone/>
            </a:pPr>
            <a:r>
              <a:rPr lang="fr" sz="1600"/>
              <a:t>192.0.2.85 - Masque 255.255.255.0 (/24 en CIDR) ⇒ 3 oct réseau et 1 oct l’hôte</a:t>
            </a:r>
            <a:endParaRPr sz="1600"/>
          </a:p>
          <a:p>
            <a:pPr indent="-330200" lvl="0" marL="457200" rtl="0" algn="l">
              <a:lnSpc>
                <a:spcPct val="115000"/>
              </a:lnSpc>
              <a:spcBef>
                <a:spcPts val="0"/>
              </a:spcBef>
              <a:spcAft>
                <a:spcPts val="0"/>
              </a:spcAft>
              <a:buSzPts val="1600"/>
              <a:buChar char="-"/>
            </a:pPr>
            <a:r>
              <a:rPr lang="fr" sz="1600"/>
              <a:t>Adresse : 		</a:t>
            </a:r>
            <a:r>
              <a:rPr lang="fr" sz="1600">
                <a:solidFill>
                  <a:schemeClr val="dk2"/>
                </a:solidFill>
                <a:latin typeface="Courier New"/>
                <a:ea typeface="Courier New"/>
                <a:cs typeface="Courier New"/>
                <a:sym typeface="Courier New"/>
              </a:rPr>
              <a:t>11000000.00000000.00000010.01010101</a:t>
            </a:r>
            <a:endParaRPr>
              <a:solidFill>
                <a:schemeClr val="dk2"/>
              </a:solidFill>
              <a:latin typeface="Courier New"/>
              <a:ea typeface="Courier New"/>
              <a:cs typeface="Courier New"/>
              <a:sym typeface="Courier New"/>
            </a:endParaRPr>
          </a:p>
          <a:p>
            <a:pPr indent="-330200" lvl="0" marL="457200" rtl="0" algn="l">
              <a:lnSpc>
                <a:spcPct val="115000"/>
              </a:lnSpc>
              <a:spcBef>
                <a:spcPts val="0"/>
              </a:spcBef>
              <a:spcAft>
                <a:spcPts val="0"/>
              </a:spcAft>
              <a:buSzPts val="1600"/>
              <a:buChar char="-"/>
            </a:pPr>
            <a:r>
              <a:rPr lang="fr" sz="1600"/>
              <a:t>Masque : 		</a:t>
            </a:r>
            <a:r>
              <a:rPr lang="fr" sz="1600">
                <a:solidFill>
                  <a:srgbClr val="FF0000"/>
                </a:solidFill>
                <a:latin typeface="Courier New"/>
                <a:ea typeface="Courier New"/>
                <a:cs typeface="Courier New"/>
                <a:sym typeface="Courier New"/>
              </a:rPr>
              <a:t>11111111.11111111.11111111.</a:t>
            </a:r>
            <a:r>
              <a:rPr lang="fr" sz="1600">
                <a:solidFill>
                  <a:schemeClr val="dk2"/>
                </a:solidFill>
                <a:latin typeface="Courier New"/>
                <a:ea typeface="Courier New"/>
                <a:cs typeface="Courier New"/>
                <a:sym typeface="Courier New"/>
              </a:rPr>
              <a:t>00000000</a:t>
            </a:r>
            <a:endParaRPr sz="1600">
              <a:solidFill>
                <a:schemeClr val="dk2"/>
              </a:solidFill>
              <a:latin typeface="Courier New"/>
              <a:ea typeface="Courier New"/>
              <a:cs typeface="Courier New"/>
              <a:sym typeface="Courier New"/>
            </a:endParaRPr>
          </a:p>
        </p:txBody>
      </p:sp>
      <p:sp>
        <p:nvSpPr>
          <p:cNvPr id="367" name="Google Shape;367;p51"/>
          <p:cNvSpPr txBox="1"/>
          <p:nvPr>
            <p:ph idx="4" type="body"/>
          </p:nvPr>
        </p:nvSpPr>
        <p:spPr>
          <a:xfrm>
            <a:off x="462200" y="3722275"/>
            <a:ext cx="8226300" cy="764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600"/>
              <a:t>172.16.10.35 - Masque 255.255.248.0 (/21 en CIDR) ⇒ 21 bits réseau et 11 bits hôte</a:t>
            </a:r>
            <a:endParaRPr sz="1600"/>
          </a:p>
          <a:p>
            <a:pPr indent="-330200" lvl="0" marL="457200" rtl="0" algn="l">
              <a:lnSpc>
                <a:spcPct val="115000"/>
              </a:lnSpc>
              <a:spcBef>
                <a:spcPts val="0"/>
              </a:spcBef>
              <a:spcAft>
                <a:spcPts val="0"/>
              </a:spcAft>
              <a:buSzPts val="1600"/>
              <a:buChar char="-"/>
            </a:pPr>
            <a:r>
              <a:rPr lang="fr" sz="1600"/>
              <a:t>Adresse : 		</a:t>
            </a:r>
            <a:r>
              <a:rPr lang="fr" sz="1600">
                <a:solidFill>
                  <a:schemeClr val="dk2"/>
                </a:solidFill>
                <a:latin typeface="Courier New"/>
                <a:ea typeface="Courier New"/>
                <a:cs typeface="Courier New"/>
                <a:sym typeface="Courier New"/>
              </a:rPr>
              <a:t>10101100.00010000.00001010.00100011</a:t>
            </a:r>
            <a:endParaRPr>
              <a:solidFill>
                <a:schemeClr val="dk2"/>
              </a:solidFill>
              <a:latin typeface="Courier New"/>
              <a:ea typeface="Courier New"/>
              <a:cs typeface="Courier New"/>
              <a:sym typeface="Courier New"/>
            </a:endParaRPr>
          </a:p>
          <a:p>
            <a:pPr indent="-330200" lvl="0" marL="457200" rtl="0" algn="l">
              <a:lnSpc>
                <a:spcPct val="115000"/>
              </a:lnSpc>
              <a:spcBef>
                <a:spcPts val="0"/>
              </a:spcBef>
              <a:spcAft>
                <a:spcPts val="0"/>
              </a:spcAft>
              <a:buSzPts val="1600"/>
              <a:buChar char="-"/>
            </a:pPr>
            <a:r>
              <a:rPr lang="fr" sz="1600"/>
              <a:t>Masque : 		</a:t>
            </a:r>
            <a:r>
              <a:rPr lang="fr" sz="1600">
                <a:solidFill>
                  <a:srgbClr val="FF0000"/>
                </a:solidFill>
                <a:latin typeface="Courier New"/>
                <a:ea typeface="Courier New"/>
                <a:cs typeface="Courier New"/>
                <a:sym typeface="Courier New"/>
              </a:rPr>
              <a:t>11111111.11111111.11111</a:t>
            </a:r>
            <a:r>
              <a:rPr lang="fr" sz="1600">
                <a:solidFill>
                  <a:schemeClr val="dk2"/>
                </a:solidFill>
                <a:latin typeface="Courier New"/>
                <a:ea typeface="Courier New"/>
                <a:cs typeface="Courier New"/>
                <a:sym typeface="Courier New"/>
              </a:rPr>
              <a:t>000.00000000</a:t>
            </a:r>
            <a:endParaRPr sz="1600">
              <a:solidFill>
                <a:schemeClr val="dk2"/>
              </a:solidFill>
              <a:latin typeface="Courier New"/>
              <a:ea typeface="Courier New"/>
              <a:cs typeface="Courier New"/>
              <a:sym typeface="Courier New"/>
            </a:endParaRPr>
          </a:p>
        </p:txBody>
      </p:sp>
      <p:sp>
        <p:nvSpPr>
          <p:cNvPr id="368" name="Google Shape;368;p51"/>
          <p:cNvSpPr txBox="1"/>
          <p:nvPr/>
        </p:nvSpPr>
        <p:spPr>
          <a:xfrm>
            <a:off x="380600" y="3226175"/>
            <a:ext cx="7574700" cy="393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Réseau : 		</a:t>
            </a:r>
            <a:r>
              <a:rPr lang="fr" sz="1600">
                <a:solidFill>
                  <a:srgbClr val="FF0000"/>
                </a:solidFill>
                <a:latin typeface="Courier New"/>
                <a:ea typeface="Courier New"/>
                <a:cs typeface="Courier New"/>
                <a:sym typeface="Courier New"/>
              </a:rPr>
              <a:t>11</a:t>
            </a:r>
            <a:r>
              <a:rPr lang="fr" sz="1600">
                <a:solidFill>
                  <a:schemeClr val="dk2"/>
                </a:solidFill>
                <a:latin typeface="Courier New"/>
                <a:ea typeface="Courier New"/>
                <a:cs typeface="Courier New"/>
                <a:sym typeface="Courier New"/>
              </a:rPr>
              <a:t>000000.00000000.000000</a:t>
            </a:r>
            <a:r>
              <a:rPr lang="fr" sz="1600">
                <a:solidFill>
                  <a:srgbClr val="FF0000"/>
                </a:solidFill>
                <a:latin typeface="Courier New"/>
                <a:ea typeface="Courier New"/>
                <a:cs typeface="Courier New"/>
                <a:sym typeface="Courier New"/>
              </a:rPr>
              <a:t>1</a:t>
            </a:r>
            <a:r>
              <a:rPr lang="fr" sz="1600">
                <a:solidFill>
                  <a:schemeClr val="dk2"/>
                </a:solidFill>
                <a:latin typeface="Courier New"/>
                <a:ea typeface="Courier New"/>
                <a:cs typeface="Courier New"/>
                <a:sym typeface="Courier New"/>
              </a:rPr>
              <a:t>0.00000000 ⇒ </a:t>
            </a:r>
            <a:r>
              <a:rPr lang="fr" sz="1600">
                <a:solidFill>
                  <a:srgbClr val="3B424E"/>
                </a:solidFill>
                <a:latin typeface="Raleway"/>
                <a:ea typeface="Raleway"/>
                <a:cs typeface="Raleway"/>
                <a:sym typeface="Raleway"/>
              </a:rPr>
              <a:t>192.0.2.0</a:t>
            </a:r>
            <a:endParaRPr/>
          </a:p>
        </p:txBody>
      </p:sp>
      <p:sp>
        <p:nvSpPr>
          <p:cNvPr id="369" name="Google Shape;369;p51"/>
          <p:cNvSpPr txBox="1"/>
          <p:nvPr/>
        </p:nvSpPr>
        <p:spPr>
          <a:xfrm>
            <a:off x="380600" y="4492375"/>
            <a:ext cx="7726500" cy="5313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Réseau : 		</a:t>
            </a:r>
            <a:r>
              <a:rPr lang="fr" sz="1600">
                <a:solidFill>
                  <a:srgbClr val="FF0000"/>
                </a:solidFill>
                <a:latin typeface="Courier New"/>
                <a:ea typeface="Courier New"/>
                <a:cs typeface="Courier New"/>
                <a:sym typeface="Courier New"/>
              </a:rPr>
              <a:t>1</a:t>
            </a:r>
            <a:r>
              <a:rPr lang="fr" sz="1600">
                <a:solidFill>
                  <a:schemeClr val="dk2"/>
                </a:solidFill>
                <a:latin typeface="Courier New"/>
                <a:ea typeface="Courier New"/>
                <a:cs typeface="Courier New"/>
                <a:sym typeface="Courier New"/>
              </a:rPr>
              <a:t>0</a:t>
            </a:r>
            <a:r>
              <a:rPr lang="fr" sz="1600">
                <a:solidFill>
                  <a:srgbClr val="FF0000"/>
                </a:solidFill>
                <a:latin typeface="Courier New"/>
                <a:ea typeface="Courier New"/>
                <a:cs typeface="Courier New"/>
                <a:sym typeface="Courier New"/>
              </a:rPr>
              <a:t>1</a:t>
            </a:r>
            <a:r>
              <a:rPr lang="fr" sz="1600">
                <a:solidFill>
                  <a:schemeClr val="dk2"/>
                </a:solidFill>
                <a:latin typeface="Courier New"/>
                <a:ea typeface="Courier New"/>
                <a:cs typeface="Courier New"/>
                <a:sym typeface="Courier New"/>
              </a:rPr>
              <a:t>0</a:t>
            </a:r>
            <a:r>
              <a:rPr lang="fr" sz="1600">
                <a:solidFill>
                  <a:srgbClr val="FF0000"/>
                </a:solidFill>
                <a:latin typeface="Courier New"/>
                <a:ea typeface="Courier New"/>
                <a:cs typeface="Courier New"/>
                <a:sym typeface="Courier New"/>
              </a:rPr>
              <a:t>11</a:t>
            </a:r>
            <a:r>
              <a:rPr lang="fr" sz="1600">
                <a:solidFill>
                  <a:schemeClr val="dk2"/>
                </a:solidFill>
                <a:latin typeface="Courier New"/>
                <a:ea typeface="Courier New"/>
                <a:cs typeface="Courier New"/>
                <a:sym typeface="Courier New"/>
              </a:rPr>
              <a:t>00.000</a:t>
            </a:r>
            <a:r>
              <a:rPr lang="fr" sz="1600">
                <a:solidFill>
                  <a:srgbClr val="FF0000"/>
                </a:solidFill>
                <a:latin typeface="Courier New"/>
                <a:ea typeface="Courier New"/>
                <a:cs typeface="Courier New"/>
                <a:sym typeface="Courier New"/>
              </a:rPr>
              <a:t>1</a:t>
            </a:r>
            <a:r>
              <a:rPr lang="fr" sz="1600">
                <a:solidFill>
                  <a:schemeClr val="dk2"/>
                </a:solidFill>
                <a:latin typeface="Courier New"/>
                <a:ea typeface="Courier New"/>
                <a:cs typeface="Courier New"/>
                <a:sym typeface="Courier New"/>
              </a:rPr>
              <a:t>0000.0000</a:t>
            </a:r>
            <a:r>
              <a:rPr lang="fr" sz="1600">
                <a:solidFill>
                  <a:srgbClr val="FF0000"/>
                </a:solidFill>
                <a:latin typeface="Courier New"/>
                <a:ea typeface="Courier New"/>
                <a:cs typeface="Courier New"/>
                <a:sym typeface="Courier New"/>
              </a:rPr>
              <a:t>1</a:t>
            </a:r>
            <a:r>
              <a:rPr lang="fr" sz="1600">
                <a:solidFill>
                  <a:schemeClr val="dk2"/>
                </a:solidFill>
                <a:latin typeface="Courier New"/>
                <a:ea typeface="Courier New"/>
                <a:cs typeface="Courier New"/>
                <a:sym typeface="Courier New"/>
              </a:rPr>
              <a:t>000.00000000 ⇒ </a:t>
            </a:r>
            <a:r>
              <a:rPr lang="fr" sz="1600">
                <a:solidFill>
                  <a:srgbClr val="3B424E"/>
                </a:solidFill>
                <a:latin typeface="Raleway"/>
                <a:ea typeface="Raleway"/>
                <a:cs typeface="Raleway"/>
                <a:sym typeface="Raleway"/>
              </a:rPr>
              <a:t>172.16.8.0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2"/>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C’est la dernière adresse d’une plage IP. Elle est réservée.</a:t>
            </a:r>
            <a:endParaRPr sz="1800"/>
          </a:p>
          <a:p>
            <a:pPr indent="0" lvl="0" marL="0" rtl="0" algn="l">
              <a:lnSpc>
                <a:spcPct val="115000"/>
              </a:lnSpc>
              <a:spcBef>
                <a:spcPts val="0"/>
              </a:spcBef>
              <a:spcAft>
                <a:spcPts val="0"/>
              </a:spcAft>
              <a:buNone/>
            </a:pPr>
            <a:r>
              <a:rPr lang="fr" sz="1800"/>
              <a:t>Exemple :</a:t>
            </a:r>
            <a:endParaRPr sz="1800"/>
          </a:p>
          <a:p>
            <a:pPr indent="0" lvl="0" marL="0" rtl="0" algn="l">
              <a:lnSpc>
                <a:spcPct val="115000"/>
              </a:lnSpc>
              <a:spcBef>
                <a:spcPts val="0"/>
              </a:spcBef>
              <a:spcAft>
                <a:spcPts val="0"/>
              </a:spcAft>
              <a:buNone/>
            </a:pPr>
            <a:r>
              <a:rPr lang="fr" sz="1600"/>
              <a:t>172.16.20.19 </a:t>
            </a:r>
            <a:r>
              <a:rPr lang="fr" sz="1600"/>
              <a:t>- Masque 255.255.</a:t>
            </a:r>
            <a:r>
              <a:rPr lang="fr" sz="1600">
                <a:highlight>
                  <a:schemeClr val="accent6"/>
                </a:highlight>
              </a:rPr>
              <a:t>240</a:t>
            </a:r>
            <a:r>
              <a:rPr lang="fr" sz="1600"/>
              <a:t>.0 (/20 en CIDR)</a:t>
            </a:r>
            <a:endParaRPr sz="1600"/>
          </a:p>
          <a:p>
            <a:pPr indent="-330200" lvl="0" marL="457200" rtl="0" algn="l">
              <a:lnSpc>
                <a:spcPct val="115000"/>
              </a:lnSpc>
              <a:spcBef>
                <a:spcPts val="0"/>
              </a:spcBef>
              <a:spcAft>
                <a:spcPts val="0"/>
              </a:spcAft>
              <a:buSzPts val="1600"/>
              <a:buChar char="-"/>
            </a:pPr>
            <a:r>
              <a:rPr lang="fr" sz="1600"/>
              <a:t>Adresse : 		</a:t>
            </a:r>
            <a:r>
              <a:rPr lang="fr" sz="1600">
                <a:solidFill>
                  <a:schemeClr val="dk2"/>
                </a:solidFill>
                <a:latin typeface="Courier New"/>
                <a:ea typeface="Courier New"/>
                <a:cs typeface="Courier New"/>
                <a:sym typeface="Courier New"/>
              </a:rPr>
              <a:t>10101100.00010000.00010100.00010011</a:t>
            </a:r>
            <a:endParaRPr>
              <a:solidFill>
                <a:schemeClr val="dk2"/>
              </a:solidFill>
              <a:latin typeface="Courier New"/>
              <a:ea typeface="Courier New"/>
              <a:cs typeface="Courier New"/>
              <a:sym typeface="Courier New"/>
            </a:endParaRPr>
          </a:p>
          <a:p>
            <a:pPr indent="-330200" lvl="0" marL="457200" rtl="0" algn="l">
              <a:lnSpc>
                <a:spcPct val="115000"/>
              </a:lnSpc>
              <a:spcBef>
                <a:spcPts val="0"/>
              </a:spcBef>
              <a:spcAft>
                <a:spcPts val="0"/>
              </a:spcAft>
              <a:buSzPts val="1600"/>
              <a:buChar char="-"/>
            </a:pPr>
            <a:r>
              <a:rPr lang="fr" sz="1600"/>
              <a:t>Masque : 		</a:t>
            </a:r>
            <a:r>
              <a:rPr lang="fr" sz="1600">
                <a:solidFill>
                  <a:schemeClr val="dk2"/>
                </a:solidFill>
                <a:latin typeface="Courier New"/>
                <a:ea typeface="Courier New"/>
                <a:cs typeface="Courier New"/>
                <a:sym typeface="Courier New"/>
              </a:rPr>
              <a:t>11111111.11111111.11110000.00000000</a:t>
            </a:r>
            <a:endParaRPr sz="1600">
              <a:solidFill>
                <a:schemeClr val="dk2"/>
              </a:solidFill>
              <a:latin typeface="Courier New"/>
              <a:ea typeface="Courier New"/>
              <a:cs typeface="Courier New"/>
              <a:sym typeface="Courier New"/>
            </a:endParaRPr>
          </a:p>
          <a:p>
            <a:pPr indent="-330200" lvl="0" marL="457200" rtl="0" algn="l">
              <a:lnSpc>
                <a:spcPct val="115000"/>
              </a:lnSpc>
              <a:spcBef>
                <a:spcPts val="0"/>
              </a:spcBef>
              <a:spcAft>
                <a:spcPts val="0"/>
              </a:spcAft>
              <a:buSzPts val="1600"/>
              <a:buChar char="-"/>
            </a:pPr>
            <a:r>
              <a:rPr lang="fr" sz="1600"/>
              <a:t>Réseau : 		</a:t>
            </a:r>
            <a:r>
              <a:rPr lang="fr" sz="1600">
                <a:solidFill>
                  <a:schemeClr val="dk2"/>
                </a:solidFill>
                <a:latin typeface="Courier New"/>
                <a:ea typeface="Courier New"/>
                <a:cs typeface="Courier New"/>
                <a:sym typeface="Courier New"/>
              </a:rPr>
              <a:t>10101100.00010000.00010000.00000000 ⇒ </a:t>
            </a:r>
            <a:r>
              <a:rPr lang="fr" sz="1600"/>
              <a:t>172.16.16.0</a:t>
            </a:r>
            <a:endParaRPr sz="1600"/>
          </a:p>
          <a:p>
            <a:pPr indent="0" lvl="0" marL="0" rtl="0" algn="l">
              <a:lnSpc>
                <a:spcPct val="115000"/>
              </a:lnSpc>
              <a:spcBef>
                <a:spcPts val="0"/>
              </a:spcBef>
              <a:spcAft>
                <a:spcPts val="0"/>
              </a:spcAft>
              <a:buNone/>
            </a:pPr>
            <a:r>
              <a:rPr lang="fr" sz="1600"/>
              <a:t>Adresse IP de réseau    : 172.16.</a:t>
            </a:r>
            <a:r>
              <a:rPr lang="fr" sz="1600">
                <a:highlight>
                  <a:srgbClr val="00FFFF"/>
                </a:highlight>
              </a:rPr>
              <a:t>16</a:t>
            </a:r>
            <a:r>
              <a:rPr lang="fr" sz="1600"/>
              <a:t>.0 </a:t>
            </a:r>
            <a:endParaRPr sz="1600"/>
          </a:p>
          <a:p>
            <a:pPr indent="0" lvl="0" marL="0" rtl="0" algn="l">
              <a:lnSpc>
                <a:spcPct val="115000"/>
              </a:lnSpc>
              <a:spcBef>
                <a:spcPts val="0"/>
              </a:spcBef>
              <a:spcAft>
                <a:spcPts val="0"/>
              </a:spcAft>
              <a:buNone/>
            </a:pPr>
            <a:r>
              <a:rPr lang="fr" sz="1600"/>
              <a:t>Adresse IP de diffusion : 172.16.</a:t>
            </a:r>
            <a:r>
              <a:rPr lang="fr" sz="1600">
                <a:solidFill>
                  <a:schemeClr val="dk2"/>
                </a:solidFill>
                <a:highlight>
                  <a:srgbClr val="4A86E8"/>
                </a:highlight>
              </a:rPr>
              <a:t>x</a:t>
            </a:r>
            <a:r>
              <a:rPr lang="fr" sz="1600"/>
              <a:t>.255</a:t>
            </a:r>
            <a:endParaRPr sz="1600"/>
          </a:p>
          <a:p>
            <a:pPr indent="0" lvl="0" marL="0" rtl="0" algn="l">
              <a:lnSpc>
                <a:spcPct val="115000"/>
              </a:lnSpc>
              <a:spcBef>
                <a:spcPts val="0"/>
              </a:spcBef>
              <a:spcAft>
                <a:spcPts val="0"/>
              </a:spcAft>
              <a:buNone/>
            </a:pPr>
            <a:r>
              <a:rPr lang="fr" sz="1600"/>
              <a:t>256-</a:t>
            </a:r>
            <a:r>
              <a:rPr lang="fr" sz="1600">
                <a:highlight>
                  <a:schemeClr val="accent6"/>
                </a:highlight>
              </a:rPr>
              <a:t>240</a:t>
            </a:r>
            <a:r>
              <a:rPr lang="fr" sz="1600"/>
              <a:t> (masque) = </a:t>
            </a:r>
            <a:r>
              <a:rPr b="1" lang="fr" sz="1600">
                <a:solidFill>
                  <a:srgbClr val="FF0000"/>
                </a:solidFill>
              </a:rPr>
              <a:t>16</a:t>
            </a:r>
            <a:r>
              <a:rPr lang="fr" sz="1600"/>
              <a:t> ⇒ recherche plus proche supérieur à </a:t>
            </a:r>
            <a:r>
              <a:rPr lang="fr" sz="1600">
                <a:solidFill>
                  <a:schemeClr val="lt2"/>
                </a:solidFill>
                <a:highlight>
                  <a:srgbClr val="00FFFF"/>
                </a:highlight>
              </a:rPr>
              <a:t>16</a:t>
            </a:r>
            <a:r>
              <a:rPr lang="fr" sz="1600"/>
              <a:t> ⇒ </a:t>
            </a:r>
            <a:r>
              <a:rPr b="1" lang="fr" sz="1600">
                <a:solidFill>
                  <a:srgbClr val="FF0000"/>
                </a:solidFill>
              </a:rPr>
              <a:t>16</a:t>
            </a:r>
            <a:r>
              <a:rPr lang="fr" sz="1600"/>
              <a:t>+</a:t>
            </a:r>
            <a:r>
              <a:rPr b="1" lang="fr" sz="1600">
                <a:solidFill>
                  <a:srgbClr val="FF0000"/>
                </a:solidFill>
              </a:rPr>
              <a:t>16</a:t>
            </a:r>
            <a:r>
              <a:rPr lang="fr" sz="1600"/>
              <a:t> -1 = </a:t>
            </a:r>
            <a:r>
              <a:rPr lang="fr" sz="1600">
                <a:highlight>
                  <a:schemeClr val="dk1"/>
                </a:highlight>
              </a:rPr>
              <a:t>31</a:t>
            </a:r>
            <a:endParaRPr sz="1600">
              <a:highlight>
                <a:schemeClr val="dk1"/>
              </a:highlight>
            </a:endParaRPr>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fr" sz="1600"/>
              <a:t>adresse IP broadcast : 172.16.</a:t>
            </a:r>
            <a:r>
              <a:rPr lang="fr" sz="1600">
                <a:highlight>
                  <a:schemeClr val="dk1"/>
                </a:highlight>
              </a:rPr>
              <a:t>31</a:t>
            </a:r>
            <a:r>
              <a:rPr lang="fr" sz="1600"/>
              <a:t>.255</a:t>
            </a:r>
            <a:endParaRPr sz="1600">
              <a:solidFill>
                <a:schemeClr val="dk2"/>
              </a:solidFill>
              <a:latin typeface="Courier New"/>
              <a:ea typeface="Courier New"/>
              <a:cs typeface="Courier New"/>
              <a:sym typeface="Courier New"/>
            </a:endParaRPr>
          </a:p>
        </p:txBody>
      </p:sp>
      <p:sp>
        <p:nvSpPr>
          <p:cNvPr id="375" name="Google Shape;375;p5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retour du binaire</a:t>
            </a:r>
            <a:endParaRPr/>
          </a:p>
        </p:txBody>
      </p:sp>
      <p:sp>
        <p:nvSpPr>
          <p:cNvPr id="376" name="Google Shape;376;p5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Calcul d’adresse de diffusion (meth.1)</a:t>
            </a:r>
            <a:endParaRPr sz="3700"/>
          </a:p>
        </p:txBody>
      </p:sp>
      <p:sp>
        <p:nvSpPr>
          <p:cNvPr id="377" name="Google Shape;377;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78" name="Google Shape;378;p5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idx="4" type="body"/>
          </p:nvPr>
        </p:nvSpPr>
        <p:spPr>
          <a:xfrm>
            <a:off x="462200" y="1772500"/>
            <a:ext cx="8307900" cy="26574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C’est le nombre </a:t>
            </a:r>
            <a:r>
              <a:rPr lang="fr" sz="1800"/>
              <a:t>d'adresses</a:t>
            </a:r>
            <a:r>
              <a:rPr lang="fr" sz="1800"/>
              <a:t> IP disponibles par réseau pouvant être </a:t>
            </a:r>
            <a:r>
              <a:rPr lang="fr" sz="1800"/>
              <a:t>assignées.</a:t>
            </a:r>
            <a:endParaRPr sz="1800"/>
          </a:p>
          <a:p>
            <a:pPr indent="0" lvl="0" marL="0" rtl="0" algn="l">
              <a:lnSpc>
                <a:spcPct val="115000"/>
              </a:lnSpc>
              <a:spcBef>
                <a:spcPts val="0"/>
              </a:spcBef>
              <a:spcAft>
                <a:spcPts val="0"/>
              </a:spcAft>
              <a:buNone/>
            </a:pPr>
            <a:r>
              <a:rPr lang="fr" sz="1800"/>
              <a:t>De base, on enlève toujours 2 adresses par réseaux, les adresses de réseau et de diffusion.</a:t>
            </a:r>
            <a:endParaRPr sz="1800"/>
          </a:p>
          <a:p>
            <a:pPr indent="0" lvl="0" marL="0" rtl="0" algn="l">
              <a:lnSpc>
                <a:spcPct val="115000"/>
              </a:lnSpc>
              <a:spcBef>
                <a:spcPts val="0"/>
              </a:spcBef>
              <a:spcAft>
                <a:spcPts val="0"/>
              </a:spcAft>
              <a:buNone/>
            </a:pPr>
            <a:r>
              <a:rPr lang="fr" sz="1800"/>
              <a:t>Le nombre d’hôtes est 2</a:t>
            </a:r>
            <a:r>
              <a:rPr lang="fr" sz="1800"/>
              <a:t>^n -2 avec n = 32-m où m représente le CIDR</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Exemple :</a:t>
            </a:r>
            <a:endParaRPr sz="1800"/>
          </a:p>
          <a:p>
            <a:pPr indent="0" lvl="0" marL="0" rtl="0" algn="l">
              <a:lnSpc>
                <a:spcPct val="115000"/>
              </a:lnSpc>
              <a:spcBef>
                <a:spcPts val="0"/>
              </a:spcBef>
              <a:spcAft>
                <a:spcPts val="0"/>
              </a:spcAft>
              <a:buNone/>
            </a:pPr>
            <a:r>
              <a:rPr lang="fr" sz="1800"/>
              <a:t>Pour un réseau avec un masque 255.255.248.0 soit un CIDR de 21 :</a:t>
            </a:r>
            <a:endParaRPr sz="1800"/>
          </a:p>
          <a:p>
            <a:pPr indent="0" lvl="0" marL="0" rtl="0" algn="l">
              <a:lnSpc>
                <a:spcPct val="115000"/>
              </a:lnSpc>
              <a:spcBef>
                <a:spcPts val="0"/>
              </a:spcBef>
              <a:spcAft>
                <a:spcPts val="0"/>
              </a:spcAft>
              <a:buNone/>
            </a:pPr>
            <a:r>
              <a:rPr lang="fr" sz="1800"/>
              <a:t>Le nombre d’hôtes est :</a:t>
            </a:r>
            <a:endParaRPr sz="1800">
              <a:solidFill>
                <a:schemeClr val="dk2"/>
              </a:solidFill>
              <a:latin typeface="Courier New"/>
              <a:ea typeface="Courier New"/>
              <a:cs typeface="Courier New"/>
              <a:sym typeface="Courier New"/>
            </a:endParaRPr>
          </a:p>
        </p:txBody>
      </p:sp>
      <p:sp>
        <p:nvSpPr>
          <p:cNvPr id="384" name="Google Shape;384;p5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retour du binaire</a:t>
            </a:r>
            <a:endParaRPr/>
          </a:p>
        </p:txBody>
      </p:sp>
      <p:sp>
        <p:nvSpPr>
          <p:cNvPr id="385" name="Google Shape;385;p5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Calcul du nombre d’hôtes maximum</a:t>
            </a:r>
            <a:endParaRPr sz="3700"/>
          </a:p>
        </p:txBody>
      </p:sp>
      <p:sp>
        <p:nvSpPr>
          <p:cNvPr id="386" name="Google Shape;386;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87" name="Google Shape;387;p5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
        <p:nvSpPr>
          <p:cNvPr id="388" name="Google Shape;388;p53"/>
          <p:cNvSpPr txBox="1"/>
          <p:nvPr>
            <p:ph idx="4" type="body"/>
          </p:nvPr>
        </p:nvSpPr>
        <p:spPr>
          <a:xfrm>
            <a:off x="418050" y="4429900"/>
            <a:ext cx="8307900" cy="4233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2^(32-21)-2 = 2^11-2 = 2048-2 = </a:t>
            </a:r>
            <a:r>
              <a:rPr lang="fr" sz="1800">
                <a:solidFill>
                  <a:srgbClr val="FF0000"/>
                </a:solidFill>
              </a:rPr>
              <a:t>2046</a:t>
            </a:r>
            <a:endParaRPr sz="1800">
              <a:solidFill>
                <a:srgbClr val="FF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4"/>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E</a:t>
            </a:r>
            <a:r>
              <a:rPr lang="fr" sz="1800"/>
              <a:t>xemple :</a:t>
            </a:r>
            <a:endParaRPr sz="1800"/>
          </a:p>
          <a:p>
            <a:pPr indent="0" lvl="0" marL="0" rtl="0" algn="l">
              <a:lnSpc>
                <a:spcPct val="115000"/>
              </a:lnSpc>
              <a:spcBef>
                <a:spcPts val="0"/>
              </a:spcBef>
              <a:spcAft>
                <a:spcPts val="0"/>
              </a:spcAft>
              <a:buNone/>
            </a:pPr>
            <a:r>
              <a:rPr lang="fr" sz="1800"/>
              <a:t>172.16.20.19 - Masque 255.255.</a:t>
            </a:r>
            <a:r>
              <a:rPr lang="fr" sz="1800">
                <a:highlight>
                  <a:schemeClr val="accent6"/>
                </a:highlight>
              </a:rPr>
              <a:t>240</a:t>
            </a:r>
            <a:r>
              <a:rPr lang="fr" sz="1800"/>
              <a:t>.0 (/20 en CIDR)</a:t>
            </a:r>
            <a:endParaRPr sz="1800"/>
          </a:p>
          <a:p>
            <a:pPr indent="-342900" lvl="0" marL="457200" rtl="0" algn="l">
              <a:lnSpc>
                <a:spcPct val="115000"/>
              </a:lnSpc>
              <a:spcBef>
                <a:spcPts val="0"/>
              </a:spcBef>
              <a:spcAft>
                <a:spcPts val="0"/>
              </a:spcAft>
              <a:buSzPts val="1800"/>
              <a:buChar char="-"/>
            </a:pPr>
            <a:r>
              <a:rPr lang="fr" sz="1800"/>
              <a:t>Adresse : 		</a:t>
            </a:r>
            <a:r>
              <a:rPr lang="fr" sz="1800">
                <a:solidFill>
                  <a:schemeClr val="dk2"/>
                </a:solidFill>
                <a:latin typeface="Courier New"/>
                <a:ea typeface="Courier New"/>
                <a:cs typeface="Courier New"/>
                <a:sym typeface="Courier New"/>
              </a:rPr>
              <a:t>10101100.00010000.00010100.00010011</a:t>
            </a:r>
            <a:endParaRPr sz="1800">
              <a:solidFill>
                <a:schemeClr val="dk2"/>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Char char="-"/>
            </a:pPr>
            <a:r>
              <a:rPr lang="fr" sz="1800"/>
              <a:t>Masque : 		</a:t>
            </a:r>
            <a:r>
              <a:rPr lang="fr" sz="1800">
                <a:solidFill>
                  <a:schemeClr val="dk2"/>
                </a:solidFill>
                <a:latin typeface="Courier New"/>
                <a:ea typeface="Courier New"/>
                <a:cs typeface="Courier New"/>
                <a:sym typeface="Courier New"/>
              </a:rPr>
              <a:t>11111111.11111111.11110000.00000000</a:t>
            </a:r>
            <a:endParaRPr sz="1800">
              <a:solidFill>
                <a:schemeClr val="dk2"/>
              </a:solidFill>
              <a:latin typeface="Courier New"/>
              <a:ea typeface="Courier New"/>
              <a:cs typeface="Courier New"/>
              <a:sym typeface="Courier New"/>
            </a:endParaRPr>
          </a:p>
          <a:p>
            <a:pPr indent="-342900" lvl="0" marL="457200" rtl="0" algn="l">
              <a:lnSpc>
                <a:spcPct val="115000"/>
              </a:lnSpc>
              <a:spcBef>
                <a:spcPts val="0"/>
              </a:spcBef>
              <a:spcAft>
                <a:spcPts val="0"/>
              </a:spcAft>
              <a:buSzPts val="1800"/>
              <a:buChar char="-"/>
            </a:pPr>
            <a:r>
              <a:rPr lang="fr" sz="1800"/>
              <a:t>Réseau : 		</a:t>
            </a:r>
            <a:r>
              <a:rPr lang="fr" sz="1800">
                <a:solidFill>
                  <a:schemeClr val="dk2"/>
                </a:solidFill>
                <a:latin typeface="Courier New"/>
                <a:ea typeface="Courier New"/>
                <a:cs typeface="Courier New"/>
                <a:sym typeface="Courier New"/>
              </a:rPr>
              <a:t>10101100.00010000.00010000.00000000 ⇒ </a:t>
            </a:r>
            <a:r>
              <a:rPr lang="fr" sz="1800"/>
              <a:t>172.16.16.0</a:t>
            </a:r>
            <a:endParaRPr sz="1800"/>
          </a:p>
          <a:p>
            <a:pPr indent="0" lvl="0" marL="0" rtl="0" algn="l">
              <a:lnSpc>
                <a:spcPct val="115000"/>
              </a:lnSpc>
              <a:spcBef>
                <a:spcPts val="0"/>
              </a:spcBef>
              <a:spcAft>
                <a:spcPts val="0"/>
              </a:spcAft>
              <a:buNone/>
            </a:pPr>
            <a:r>
              <a:rPr lang="fr" sz="1800"/>
              <a:t>Nombre maximum d’hôtes : 2^n -2 avec n = 32-m où m représente le CIDR</a:t>
            </a:r>
            <a:endParaRPr sz="1800"/>
          </a:p>
          <a:p>
            <a:pPr indent="0" lvl="0" marL="0" rtl="0" algn="l">
              <a:lnSpc>
                <a:spcPct val="115000"/>
              </a:lnSpc>
              <a:spcBef>
                <a:spcPts val="0"/>
              </a:spcBef>
              <a:spcAft>
                <a:spcPts val="0"/>
              </a:spcAft>
              <a:buNone/>
            </a:pPr>
            <a:r>
              <a:rPr lang="fr" sz="1800"/>
              <a:t>=&gt; 2^(32-20)-2 = 2^12-2 = 4095</a:t>
            </a:r>
            <a:endParaRPr sz="1800"/>
          </a:p>
          <a:p>
            <a:pPr indent="0" lvl="0" marL="0" rtl="0" algn="l">
              <a:lnSpc>
                <a:spcPct val="115000"/>
              </a:lnSpc>
              <a:spcBef>
                <a:spcPts val="0"/>
              </a:spcBef>
              <a:spcAft>
                <a:spcPts val="0"/>
              </a:spcAft>
              <a:buNone/>
            </a:pPr>
            <a:r>
              <a:rPr lang="fr" sz="1800"/>
              <a:t>Ajouter 4095 à 172.16.16.0 =&gt; 172.16.31.255</a:t>
            </a:r>
            <a:endParaRPr sz="1800"/>
          </a:p>
          <a:p>
            <a:pPr indent="0" lvl="0" marL="0" rtl="0" algn="l">
              <a:lnSpc>
                <a:spcPct val="115000"/>
              </a:lnSpc>
              <a:spcBef>
                <a:spcPts val="0"/>
              </a:spcBef>
              <a:spcAft>
                <a:spcPts val="0"/>
              </a:spcAft>
              <a:buNone/>
            </a:pPr>
            <a:r>
              <a:t/>
            </a:r>
            <a:endParaRPr sz="1800">
              <a:solidFill>
                <a:schemeClr val="dk2"/>
              </a:solidFill>
              <a:latin typeface="Courier New"/>
              <a:ea typeface="Courier New"/>
              <a:cs typeface="Courier New"/>
              <a:sym typeface="Courier New"/>
            </a:endParaRPr>
          </a:p>
        </p:txBody>
      </p:sp>
      <p:sp>
        <p:nvSpPr>
          <p:cNvPr id="394" name="Google Shape;394;p5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retour du binaire</a:t>
            </a:r>
            <a:endParaRPr/>
          </a:p>
        </p:txBody>
      </p:sp>
      <p:sp>
        <p:nvSpPr>
          <p:cNvPr id="395" name="Google Shape;395;p5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Calcul d’adresse de diffusion (meth.2)</a:t>
            </a:r>
            <a:endParaRPr sz="3700"/>
          </a:p>
        </p:txBody>
      </p:sp>
      <p:sp>
        <p:nvSpPr>
          <p:cNvPr id="396" name="Google Shape;39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97" name="Google Shape;397;p5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nvSpPr>
        <p:spPr>
          <a:xfrm>
            <a:off x="1382325" y="31075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Plan</a:t>
            </a:r>
            <a:endParaRPr sz="2800">
              <a:latin typeface="Raleway"/>
              <a:ea typeface="Raleway"/>
              <a:cs typeface="Raleway"/>
              <a:sym typeface="Raleway"/>
            </a:endParaRPr>
          </a:p>
        </p:txBody>
      </p:sp>
      <p:sp>
        <p:nvSpPr>
          <p:cNvPr id="154" name="Google Shape;154;p28"/>
          <p:cNvSpPr txBox="1"/>
          <p:nvPr/>
        </p:nvSpPr>
        <p:spPr>
          <a:xfrm>
            <a:off x="596575" y="926350"/>
            <a:ext cx="3808200" cy="38235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fr" sz="2000" u="sng">
                <a:solidFill>
                  <a:schemeClr val="hlink"/>
                </a:solidFill>
                <a:latin typeface="Raleway"/>
                <a:ea typeface="Raleway"/>
                <a:cs typeface="Raleway"/>
                <a:sym typeface="Raleway"/>
                <a:hlinkClick action="ppaction://hlinksldjump" r:id="rId3"/>
              </a:rPr>
              <a:t>1 - Définition</a:t>
            </a:r>
            <a:endParaRPr sz="2000">
              <a:latin typeface="Raleway"/>
              <a:ea typeface="Raleway"/>
              <a:cs typeface="Raleway"/>
              <a:sym typeface="Raleway"/>
            </a:endParaRPr>
          </a:p>
          <a:p>
            <a:pPr indent="0" lvl="0" marL="0" rtl="0" algn="l">
              <a:lnSpc>
                <a:spcPct val="150000"/>
              </a:lnSpc>
              <a:spcBef>
                <a:spcPts val="0"/>
              </a:spcBef>
              <a:spcAft>
                <a:spcPts val="0"/>
              </a:spcAft>
              <a:buNone/>
            </a:pPr>
            <a:r>
              <a:rPr lang="fr" sz="2000" u="sng">
                <a:solidFill>
                  <a:schemeClr val="hlink"/>
                </a:solidFill>
                <a:latin typeface="Raleway"/>
                <a:ea typeface="Raleway"/>
                <a:cs typeface="Raleway"/>
                <a:sym typeface="Raleway"/>
                <a:hlinkClick action="ppaction://hlinksldjump" r:id="rId4"/>
              </a:rPr>
              <a:t>2 - La notion de réseau</a:t>
            </a:r>
            <a:endParaRPr sz="2000">
              <a:latin typeface="Raleway"/>
              <a:ea typeface="Raleway"/>
              <a:cs typeface="Raleway"/>
              <a:sym typeface="Raleway"/>
            </a:endParaRPr>
          </a:p>
          <a:p>
            <a:pPr indent="0" lvl="0" marL="0" rtl="0" algn="l">
              <a:lnSpc>
                <a:spcPct val="150000"/>
              </a:lnSpc>
              <a:spcBef>
                <a:spcPts val="0"/>
              </a:spcBef>
              <a:spcAft>
                <a:spcPts val="0"/>
              </a:spcAft>
              <a:buNone/>
            </a:pPr>
            <a:r>
              <a:rPr lang="fr" sz="2000" u="sng">
                <a:solidFill>
                  <a:schemeClr val="hlink"/>
                </a:solidFill>
                <a:latin typeface="Raleway"/>
                <a:ea typeface="Raleway"/>
                <a:cs typeface="Raleway"/>
                <a:sym typeface="Raleway"/>
                <a:hlinkClick action="ppaction://hlinksldjump" r:id="rId5"/>
              </a:rPr>
              <a:t>3 - Les adresses</a:t>
            </a:r>
            <a:endParaRPr sz="2000">
              <a:latin typeface="Raleway"/>
              <a:ea typeface="Raleway"/>
              <a:cs typeface="Raleway"/>
              <a:sym typeface="Raleway"/>
            </a:endParaRPr>
          </a:p>
          <a:p>
            <a:pPr indent="0" lvl="0" marL="0" rtl="0" algn="l">
              <a:lnSpc>
                <a:spcPct val="150000"/>
              </a:lnSpc>
              <a:spcBef>
                <a:spcPts val="0"/>
              </a:spcBef>
              <a:spcAft>
                <a:spcPts val="0"/>
              </a:spcAft>
              <a:buNone/>
            </a:pPr>
            <a:r>
              <a:rPr lang="fr" sz="2000" u="sng">
                <a:solidFill>
                  <a:schemeClr val="hlink"/>
                </a:solidFill>
                <a:latin typeface="Raleway"/>
                <a:ea typeface="Raleway"/>
                <a:cs typeface="Raleway"/>
                <a:sym typeface="Raleway"/>
                <a:hlinkClick action="ppaction://hlinksldjump" r:id="rId6"/>
              </a:rPr>
              <a:t>4 - Configurer son réseau</a:t>
            </a:r>
            <a:endParaRPr sz="2000">
              <a:latin typeface="Raleway"/>
              <a:ea typeface="Raleway"/>
              <a:cs typeface="Raleway"/>
              <a:sym typeface="Raleway"/>
            </a:endParaRPr>
          </a:p>
          <a:p>
            <a:pPr indent="0" lvl="0" marL="0" rtl="0" algn="l">
              <a:lnSpc>
                <a:spcPct val="150000"/>
              </a:lnSpc>
              <a:spcBef>
                <a:spcPts val="0"/>
              </a:spcBef>
              <a:spcAft>
                <a:spcPts val="0"/>
              </a:spcAft>
              <a:buNone/>
            </a:pPr>
            <a:r>
              <a:rPr lang="fr" sz="2000" u="sng">
                <a:solidFill>
                  <a:schemeClr val="hlink"/>
                </a:solidFill>
                <a:latin typeface="Raleway"/>
                <a:ea typeface="Raleway"/>
                <a:cs typeface="Raleway"/>
                <a:sym typeface="Raleway"/>
                <a:hlinkClick action="ppaction://hlinksldjump" r:id="rId7"/>
              </a:rPr>
              <a:t>5 - Le paquet</a:t>
            </a:r>
            <a:endParaRPr sz="2000">
              <a:latin typeface="Raleway"/>
              <a:ea typeface="Raleway"/>
              <a:cs typeface="Raleway"/>
              <a:sym typeface="Raleway"/>
            </a:endParaRPr>
          </a:p>
          <a:p>
            <a:pPr indent="0" lvl="0" marL="0" rtl="0" algn="l">
              <a:lnSpc>
                <a:spcPct val="150000"/>
              </a:lnSpc>
              <a:spcBef>
                <a:spcPts val="0"/>
              </a:spcBef>
              <a:spcAft>
                <a:spcPts val="0"/>
              </a:spcAft>
              <a:buNone/>
            </a:pPr>
            <a:r>
              <a:rPr lang="fr" sz="2000" u="sng">
                <a:solidFill>
                  <a:schemeClr val="hlink"/>
                </a:solidFill>
                <a:latin typeface="Raleway"/>
                <a:ea typeface="Raleway"/>
                <a:cs typeface="Raleway"/>
                <a:sym typeface="Raleway"/>
                <a:hlinkClick action="ppaction://hlinksldjump" r:id="rId8"/>
              </a:rPr>
              <a:t>6 - Protocoles connexes</a:t>
            </a:r>
            <a:endParaRPr sz="2000">
              <a:latin typeface="Raleway"/>
              <a:ea typeface="Raleway"/>
              <a:cs typeface="Raleway"/>
              <a:sym typeface="Raleway"/>
            </a:endParaRPr>
          </a:p>
          <a:p>
            <a:pPr indent="0" lvl="0" marL="0" rtl="0" algn="l">
              <a:lnSpc>
                <a:spcPct val="150000"/>
              </a:lnSpc>
              <a:spcBef>
                <a:spcPts val="0"/>
              </a:spcBef>
              <a:spcAft>
                <a:spcPts val="0"/>
              </a:spcAft>
              <a:buNone/>
            </a:pPr>
            <a:r>
              <a:rPr lang="fr" sz="2000" u="sng">
                <a:solidFill>
                  <a:schemeClr val="hlink"/>
                </a:solidFill>
                <a:latin typeface="Raleway"/>
                <a:ea typeface="Raleway"/>
                <a:cs typeface="Raleway"/>
                <a:sym typeface="Raleway"/>
                <a:hlinkClick action="ppaction://hlinksldjump" r:id="rId9"/>
              </a:rPr>
              <a:t>7 - DHCP</a:t>
            </a:r>
            <a:endParaRPr sz="2000">
              <a:latin typeface="Raleway"/>
              <a:ea typeface="Raleway"/>
              <a:cs typeface="Raleway"/>
              <a:sym typeface="Raleway"/>
            </a:endParaRPr>
          </a:p>
        </p:txBody>
      </p:sp>
      <p:sp>
        <p:nvSpPr>
          <p:cNvPr id="155" name="Google Shape;155;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5"/>
          <p:cNvSpPr txBox="1"/>
          <p:nvPr/>
        </p:nvSpPr>
        <p:spPr>
          <a:xfrm>
            <a:off x="1382325" y="310750"/>
            <a:ext cx="7541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400">
                <a:latin typeface="Raleway"/>
                <a:ea typeface="Raleway"/>
                <a:cs typeface="Raleway"/>
                <a:sym typeface="Raleway"/>
              </a:rPr>
              <a:t>Quizz : Calcul de masques </a:t>
            </a:r>
            <a:endParaRPr sz="2400">
              <a:latin typeface="Raleway"/>
              <a:ea typeface="Raleway"/>
              <a:cs typeface="Raleway"/>
              <a:sym typeface="Raleway"/>
            </a:endParaRPr>
          </a:p>
        </p:txBody>
      </p:sp>
      <p:sp>
        <p:nvSpPr>
          <p:cNvPr id="403" name="Google Shape;403;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04" name="Google Shape;404;p55"/>
          <p:cNvSpPr txBox="1"/>
          <p:nvPr/>
        </p:nvSpPr>
        <p:spPr>
          <a:xfrm>
            <a:off x="723125" y="864850"/>
            <a:ext cx="7833600" cy="332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Raleway"/>
                <a:ea typeface="Raleway"/>
                <a:cs typeface="Raleway"/>
                <a:sym typeface="Raleway"/>
              </a:rPr>
              <a:t>Donner les adresses de réseau, de diffusion et le nombre de noeuds possible pour les configurations suivantes :</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800">
              <a:latin typeface="Raleway"/>
              <a:ea typeface="Raleway"/>
              <a:cs typeface="Raleway"/>
              <a:sym typeface="Raleway"/>
            </a:endParaRPr>
          </a:p>
          <a:p>
            <a:pPr indent="-342900" lvl="0" marL="457200" rtl="0" algn="l">
              <a:lnSpc>
                <a:spcPct val="115000"/>
              </a:lnSpc>
              <a:spcBef>
                <a:spcPts val="0"/>
              </a:spcBef>
              <a:spcAft>
                <a:spcPts val="0"/>
              </a:spcAft>
              <a:buSzPts val="1800"/>
              <a:buFont typeface="Raleway"/>
              <a:buChar char="-"/>
            </a:pPr>
            <a:r>
              <a:rPr lang="fr" sz="1800">
                <a:latin typeface="Raleway"/>
                <a:ea typeface="Raleway"/>
                <a:cs typeface="Raleway"/>
                <a:sym typeface="Raleway"/>
              </a:rPr>
              <a:t>127.0.0.</a:t>
            </a:r>
            <a:r>
              <a:rPr lang="fr" sz="1800">
                <a:latin typeface="Raleway"/>
                <a:ea typeface="Raleway"/>
                <a:cs typeface="Raleway"/>
                <a:sym typeface="Raleway"/>
              </a:rPr>
              <a:t>1/8</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800">
              <a:latin typeface="Raleway"/>
              <a:ea typeface="Raleway"/>
              <a:cs typeface="Raleway"/>
              <a:sym typeface="Raleway"/>
            </a:endParaRPr>
          </a:p>
          <a:p>
            <a:pPr indent="-342900" lvl="0" marL="457200" rtl="0" algn="l">
              <a:lnSpc>
                <a:spcPct val="115000"/>
              </a:lnSpc>
              <a:spcBef>
                <a:spcPts val="0"/>
              </a:spcBef>
              <a:spcAft>
                <a:spcPts val="0"/>
              </a:spcAft>
              <a:buSzPts val="1800"/>
              <a:buFont typeface="Raleway"/>
              <a:buChar char="-"/>
            </a:pPr>
            <a:r>
              <a:rPr lang="fr" sz="1800">
                <a:latin typeface="Raleway"/>
                <a:ea typeface="Raleway"/>
                <a:cs typeface="Raleway"/>
                <a:sym typeface="Raleway"/>
              </a:rPr>
              <a:t>172.18.124.25/12</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800">
              <a:latin typeface="Raleway"/>
              <a:ea typeface="Raleway"/>
              <a:cs typeface="Raleway"/>
              <a:sym typeface="Raleway"/>
            </a:endParaRPr>
          </a:p>
          <a:p>
            <a:pPr indent="-342900" lvl="0" marL="457200" rtl="0" algn="l">
              <a:lnSpc>
                <a:spcPct val="115000"/>
              </a:lnSpc>
              <a:spcBef>
                <a:spcPts val="0"/>
              </a:spcBef>
              <a:spcAft>
                <a:spcPts val="0"/>
              </a:spcAft>
              <a:buSzPts val="1800"/>
              <a:buFont typeface="Raleway"/>
              <a:buChar char="-"/>
            </a:pPr>
            <a:r>
              <a:rPr lang="fr" sz="1800">
                <a:latin typeface="Raleway"/>
                <a:ea typeface="Raleway"/>
                <a:cs typeface="Raleway"/>
                <a:sym typeface="Raleway"/>
              </a:rPr>
              <a:t>203.0.113.139/26</a:t>
            </a:r>
            <a:endParaRPr sz="1800">
              <a:latin typeface="Raleway"/>
              <a:ea typeface="Raleway"/>
              <a:cs typeface="Raleway"/>
              <a:sym typeface="Raleway"/>
            </a:endParaRPr>
          </a:p>
        </p:txBody>
      </p:sp>
      <p:sp>
        <p:nvSpPr>
          <p:cNvPr id="405" name="Google Shape;405;p55"/>
          <p:cNvSpPr txBox="1"/>
          <p:nvPr/>
        </p:nvSpPr>
        <p:spPr>
          <a:xfrm>
            <a:off x="3399675" y="1650250"/>
            <a:ext cx="56439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Raleway"/>
                <a:ea typeface="Raleway"/>
                <a:cs typeface="Raleway"/>
                <a:sym typeface="Raleway"/>
              </a:rPr>
              <a:t>Réseau : 127.0.0.0</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Diffusion : 127.255.255.255</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Nombre d'hôtes max : 16 777 214 (2</a:t>
            </a:r>
            <a:r>
              <a:rPr baseline="30000" lang="fr" sz="1800">
                <a:latin typeface="Raleway"/>
                <a:ea typeface="Raleway"/>
                <a:cs typeface="Raleway"/>
                <a:sym typeface="Raleway"/>
              </a:rPr>
              <a:t>24</a:t>
            </a:r>
            <a:r>
              <a:rPr lang="fr" sz="1800">
                <a:latin typeface="Raleway"/>
                <a:ea typeface="Raleway"/>
                <a:cs typeface="Raleway"/>
                <a:sym typeface="Raleway"/>
              </a:rPr>
              <a:t> - 2)</a:t>
            </a:r>
            <a:endParaRPr sz="1800">
              <a:latin typeface="Raleway"/>
              <a:ea typeface="Raleway"/>
              <a:cs typeface="Raleway"/>
              <a:sym typeface="Raleway"/>
            </a:endParaRPr>
          </a:p>
        </p:txBody>
      </p:sp>
      <p:sp>
        <p:nvSpPr>
          <p:cNvPr id="406" name="Google Shape;406;p55"/>
          <p:cNvSpPr txBox="1"/>
          <p:nvPr/>
        </p:nvSpPr>
        <p:spPr>
          <a:xfrm>
            <a:off x="3399675" y="2749150"/>
            <a:ext cx="52992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Raleway"/>
                <a:ea typeface="Raleway"/>
                <a:cs typeface="Raleway"/>
                <a:sym typeface="Raleway"/>
              </a:rPr>
              <a:t>Réseau : 172.16.0.0</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Diffusion : 172.31.255.255</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Nombre d'hôtes max : 1 048 574 (2</a:t>
            </a:r>
            <a:r>
              <a:rPr baseline="30000" lang="fr" sz="1800">
                <a:latin typeface="Raleway"/>
                <a:ea typeface="Raleway"/>
                <a:cs typeface="Raleway"/>
                <a:sym typeface="Raleway"/>
              </a:rPr>
              <a:t>20</a:t>
            </a:r>
            <a:r>
              <a:rPr lang="fr" sz="1800">
                <a:latin typeface="Raleway"/>
                <a:ea typeface="Raleway"/>
                <a:cs typeface="Raleway"/>
                <a:sym typeface="Raleway"/>
              </a:rPr>
              <a:t> - 2)</a:t>
            </a:r>
            <a:endParaRPr sz="1800">
              <a:latin typeface="Raleway"/>
              <a:ea typeface="Raleway"/>
              <a:cs typeface="Raleway"/>
              <a:sym typeface="Raleway"/>
            </a:endParaRPr>
          </a:p>
        </p:txBody>
      </p:sp>
      <p:sp>
        <p:nvSpPr>
          <p:cNvPr id="407" name="Google Shape;407;p55"/>
          <p:cNvSpPr txBox="1"/>
          <p:nvPr/>
        </p:nvSpPr>
        <p:spPr>
          <a:xfrm>
            <a:off x="3399675" y="3848050"/>
            <a:ext cx="53283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Raleway"/>
                <a:ea typeface="Raleway"/>
                <a:cs typeface="Raleway"/>
                <a:sym typeface="Raleway"/>
              </a:rPr>
              <a:t>Réseau : 203.0.113.128</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Diffusion : 203.0.113.191</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Nombre d'hôtes max : 62 (2</a:t>
            </a:r>
            <a:r>
              <a:rPr baseline="30000" lang="fr" sz="1800">
                <a:latin typeface="Raleway"/>
                <a:ea typeface="Raleway"/>
                <a:cs typeface="Raleway"/>
                <a:sym typeface="Raleway"/>
              </a:rPr>
              <a:t>6</a:t>
            </a:r>
            <a:r>
              <a:rPr lang="fr" sz="1800">
                <a:latin typeface="Raleway"/>
                <a:ea typeface="Raleway"/>
                <a:cs typeface="Raleway"/>
                <a:sym typeface="Raleway"/>
              </a:rPr>
              <a:t> - 2)</a:t>
            </a:r>
            <a:endParaRPr sz="18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6"/>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Il existe des plages d'adresses IP réservées à des usages particuliers</a:t>
            </a:r>
            <a:endParaRPr sz="1800"/>
          </a:p>
          <a:p>
            <a:pPr indent="-342900" lvl="0" marL="457200" rtl="0" algn="l">
              <a:lnSpc>
                <a:spcPct val="115000"/>
              </a:lnSpc>
              <a:spcBef>
                <a:spcPts val="0"/>
              </a:spcBef>
              <a:spcAft>
                <a:spcPts val="0"/>
              </a:spcAft>
              <a:buSzPts val="1800"/>
              <a:buChar char="-"/>
            </a:pPr>
            <a:r>
              <a:rPr lang="fr" sz="1800"/>
              <a:t>Adresses réservées pour les réseaux privés</a:t>
            </a:r>
            <a:r>
              <a:rPr lang="fr" sz="1800"/>
              <a:t> </a:t>
            </a:r>
            <a:r>
              <a:rPr lang="fr" sz="1800" u="sng">
                <a:solidFill>
                  <a:schemeClr val="hlink"/>
                </a:solidFill>
                <a:hlinkClick r:id="rId3"/>
              </a:rPr>
              <a:t>RFC 1918</a:t>
            </a:r>
            <a:endParaRPr sz="1800"/>
          </a:p>
          <a:p>
            <a:pPr indent="-342900" lvl="0" marL="914400" rtl="0" algn="l">
              <a:lnSpc>
                <a:spcPct val="115000"/>
              </a:lnSpc>
              <a:spcBef>
                <a:spcPts val="0"/>
              </a:spcBef>
              <a:spcAft>
                <a:spcPts val="0"/>
              </a:spcAft>
              <a:buSzPts val="1800"/>
              <a:buChar char="-"/>
            </a:pPr>
            <a:r>
              <a:rPr lang="fr" sz="1800"/>
              <a:t>10.0.0.0/8</a:t>
            </a:r>
            <a:endParaRPr sz="1800"/>
          </a:p>
          <a:p>
            <a:pPr indent="-342900" lvl="0" marL="914400" rtl="0" algn="l">
              <a:lnSpc>
                <a:spcPct val="115000"/>
              </a:lnSpc>
              <a:spcBef>
                <a:spcPts val="0"/>
              </a:spcBef>
              <a:spcAft>
                <a:spcPts val="0"/>
              </a:spcAft>
              <a:buSzPts val="1800"/>
              <a:buChar char="-"/>
            </a:pPr>
            <a:r>
              <a:rPr lang="fr" sz="1800"/>
              <a:t>172.16.0.0/12 (172.16.0.0 - 172.31.255.255)</a:t>
            </a:r>
            <a:endParaRPr sz="1800"/>
          </a:p>
          <a:p>
            <a:pPr indent="-342900" lvl="0" marL="914400" rtl="0" algn="l">
              <a:lnSpc>
                <a:spcPct val="115000"/>
              </a:lnSpc>
              <a:spcBef>
                <a:spcPts val="0"/>
              </a:spcBef>
              <a:spcAft>
                <a:spcPts val="0"/>
              </a:spcAft>
              <a:buSzPts val="1800"/>
              <a:buChar char="-"/>
            </a:pPr>
            <a:r>
              <a:rPr lang="fr" sz="1800"/>
              <a:t>192.168.0.0/16</a:t>
            </a:r>
            <a:endParaRPr sz="1800"/>
          </a:p>
          <a:p>
            <a:pPr indent="-342900" lvl="0" marL="457200" rtl="0" algn="l">
              <a:lnSpc>
                <a:spcPct val="115000"/>
              </a:lnSpc>
              <a:spcBef>
                <a:spcPts val="0"/>
              </a:spcBef>
              <a:spcAft>
                <a:spcPts val="0"/>
              </a:spcAft>
              <a:buSzPts val="1800"/>
              <a:buChar char="-"/>
            </a:pPr>
            <a:r>
              <a:rPr lang="fr" sz="1800"/>
              <a:t>Adresses de bouclage (</a:t>
            </a:r>
            <a:r>
              <a:rPr i="1" lang="fr" sz="1800"/>
              <a:t>localhost</a:t>
            </a:r>
            <a:r>
              <a:rPr lang="fr" sz="1800"/>
              <a:t>) : 127.0.0.0/8</a:t>
            </a:r>
            <a:endParaRPr sz="1800"/>
          </a:p>
          <a:p>
            <a:pPr indent="-342900" lvl="0" marL="457200" rtl="0" algn="l">
              <a:lnSpc>
                <a:spcPct val="115000"/>
              </a:lnSpc>
              <a:spcBef>
                <a:spcPts val="0"/>
              </a:spcBef>
              <a:spcAft>
                <a:spcPts val="0"/>
              </a:spcAft>
              <a:buSzPts val="1800"/>
              <a:buChar char="-"/>
            </a:pPr>
            <a:r>
              <a:rPr lang="fr" sz="1800"/>
              <a:t>Adresse du réseau actuel (si inconnu) : 0.0.0.0/8</a:t>
            </a:r>
            <a:endParaRPr sz="1800"/>
          </a:p>
          <a:p>
            <a:pPr indent="-342900" lvl="0" marL="457200" rtl="0" algn="l">
              <a:lnSpc>
                <a:spcPct val="115000"/>
              </a:lnSpc>
              <a:spcBef>
                <a:spcPts val="0"/>
              </a:spcBef>
              <a:spcAft>
                <a:spcPts val="0"/>
              </a:spcAft>
              <a:buSzPts val="1800"/>
              <a:buChar char="-"/>
            </a:pPr>
            <a:r>
              <a:rPr lang="fr" sz="1800"/>
              <a:t>Adresses multicast : 224.0.0.0/4</a:t>
            </a:r>
            <a:endParaRPr sz="1800"/>
          </a:p>
          <a:p>
            <a:pPr indent="-342900" lvl="0" marL="457200" rtl="0" algn="l">
              <a:lnSpc>
                <a:spcPct val="115000"/>
              </a:lnSpc>
              <a:spcBef>
                <a:spcPts val="0"/>
              </a:spcBef>
              <a:spcAft>
                <a:spcPts val="0"/>
              </a:spcAft>
              <a:buSzPts val="1800"/>
              <a:buChar char="-"/>
            </a:pPr>
            <a:r>
              <a:rPr lang="fr" sz="1800"/>
              <a:t>Adresse de diffusion (locale !) sur réseau inconnu : 255.255.255.255/32</a:t>
            </a:r>
            <a:endParaRPr sz="1800"/>
          </a:p>
          <a:p>
            <a:pPr indent="-342900" lvl="0" marL="457200" rtl="0" algn="l">
              <a:lnSpc>
                <a:spcPct val="115000"/>
              </a:lnSpc>
              <a:spcBef>
                <a:spcPts val="0"/>
              </a:spcBef>
              <a:spcAft>
                <a:spcPts val="0"/>
              </a:spcAft>
              <a:buSzPts val="1800"/>
              <a:buChar char="-"/>
            </a:pPr>
            <a:r>
              <a:rPr lang="fr" sz="1800"/>
              <a:t>D'autres : </a:t>
            </a:r>
            <a:r>
              <a:rPr lang="fr" sz="1800" u="sng">
                <a:solidFill>
                  <a:schemeClr val="hlink"/>
                </a:solidFill>
                <a:hlinkClick r:id="rId4"/>
              </a:rPr>
              <a:t>Liste sur WikipediA</a:t>
            </a:r>
            <a:endParaRPr sz="1800"/>
          </a:p>
        </p:txBody>
      </p:sp>
      <p:sp>
        <p:nvSpPr>
          <p:cNvPr id="413" name="Google Shape;413;p5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Adresses particulières - part 2</a:t>
            </a:r>
            <a:endParaRPr/>
          </a:p>
        </p:txBody>
      </p:sp>
      <p:sp>
        <p:nvSpPr>
          <p:cNvPr id="414" name="Google Shape;414;p5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Plages</a:t>
            </a:r>
            <a:r>
              <a:rPr lang="fr" sz="3700"/>
              <a:t> réservées</a:t>
            </a:r>
            <a:endParaRPr sz="3700"/>
          </a:p>
        </p:txBody>
      </p:sp>
      <p:sp>
        <p:nvSpPr>
          <p:cNvPr id="415" name="Google Shape;41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16" name="Google Shape;416;p5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7"/>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Pour assurer l'unicité : Organismes d'attribution</a:t>
            </a:r>
            <a:endParaRPr sz="1800"/>
          </a:p>
          <a:p>
            <a:pPr indent="-342900" lvl="0" marL="457200" rtl="0" algn="l">
              <a:lnSpc>
                <a:spcPct val="115000"/>
              </a:lnSpc>
              <a:spcBef>
                <a:spcPts val="0"/>
              </a:spcBef>
              <a:spcAft>
                <a:spcPts val="0"/>
              </a:spcAft>
              <a:buSzPts val="1800"/>
              <a:buChar char="-"/>
            </a:pPr>
            <a:r>
              <a:rPr lang="fr" sz="1800" u="sng">
                <a:solidFill>
                  <a:schemeClr val="hlink"/>
                </a:solidFill>
                <a:hlinkClick r:id="rId3"/>
              </a:rPr>
              <a:t>ICANN</a:t>
            </a:r>
            <a:r>
              <a:rPr lang="fr" sz="1800"/>
              <a:t> : Composante </a:t>
            </a:r>
            <a:r>
              <a:rPr lang="fr" sz="1800" u="sng">
                <a:solidFill>
                  <a:schemeClr val="hlink"/>
                </a:solidFill>
                <a:hlinkClick r:id="rId4"/>
              </a:rPr>
              <a:t>IANA</a:t>
            </a:r>
            <a:endParaRPr sz="1800"/>
          </a:p>
          <a:p>
            <a:pPr indent="-342900" lvl="1" marL="914400" rtl="0" algn="l">
              <a:lnSpc>
                <a:spcPct val="115000"/>
              </a:lnSpc>
              <a:spcBef>
                <a:spcPts val="0"/>
              </a:spcBef>
              <a:spcAft>
                <a:spcPts val="0"/>
              </a:spcAft>
              <a:buSzPts val="1800"/>
              <a:buChar char="-"/>
            </a:pPr>
            <a:r>
              <a:rPr lang="fr" sz="1800"/>
              <a:t>Attribution de </a:t>
            </a:r>
            <a:r>
              <a:rPr lang="fr" sz="1800"/>
              <a:t>préfixes</a:t>
            </a:r>
            <a:r>
              <a:rPr lang="fr" sz="1800"/>
              <a:t> réseau aux RIR (Registre Internet Régionaux)</a:t>
            </a:r>
            <a:endParaRPr sz="1800"/>
          </a:p>
          <a:p>
            <a:pPr indent="-342900" lvl="0" marL="457200" rtl="0" algn="l">
              <a:lnSpc>
                <a:spcPct val="115000"/>
              </a:lnSpc>
              <a:spcBef>
                <a:spcPts val="0"/>
              </a:spcBef>
              <a:spcAft>
                <a:spcPts val="0"/>
              </a:spcAft>
              <a:buSzPts val="1800"/>
              <a:buChar char="-"/>
            </a:pPr>
            <a:r>
              <a:rPr lang="fr" sz="1800" u="sng">
                <a:solidFill>
                  <a:schemeClr val="hlink"/>
                </a:solidFill>
                <a:hlinkClick r:id="rId5"/>
              </a:rPr>
              <a:t>RIR</a:t>
            </a:r>
            <a:r>
              <a:rPr lang="fr" sz="1800"/>
              <a:t> : 5 (par continent) - Europe et Moyen-orient : </a:t>
            </a:r>
            <a:r>
              <a:rPr lang="fr" sz="1800" u="sng">
                <a:solidFill>
                  <a:schemeClr val="hlink"/>
                </a:solidFill>
                <a:hlinkClick r:id="rId6"/>
              </a:rPr>
              <a:t>RIPE NCC</a:t>
            </a:r>
            <a:endParaRPr sz="1800"/>
          </a:p>
          <a:p>
            <a:pPr indent="-342900" lvl="1" marL="914400" rtl="0" algn="l">
              <a:lnSpc>
                <a:spcPct val="115000"/>
              </a:lnSpc>
              <a:spcBef>
                <a:spcPts val="0"/>
              </a:spcBef>
              <a:spcAft>
                <a:spcPts val="0"/>
              </a:spcAft>
              <a:buSzPts val="1800"/>
              <a:buChar char="-"/>
            </a:pPr>
            <a:r>
              <a:rPr lang="fr" sz="1800"/>
              <a:t>Attribution de préfixes (de sous-)réseau dans leurs plages au LIR</a:t>
            </a:r>
            <a:endParaRPr sz="1800"/>
          </a:p>
          <a:p>
            <a:pPr indent="-342900" lvl="0" marL="457200" rtl="0" algn="l">
              <a:lnSpc>
                <a:spcPct val="115000"/>
              </a:lnSpc>
              <a:spcBef>
                <a:spcPts val="0"/>
              </a:spcBef>
              <a:spcAft>
                <a:spcPts val="0"/>
              </a:spcAft>
              <a:buSzPts val="1800"/>
              <a:buChar char="-"/>
            </a:pPr>
            <a:r>
              <a:rPr lang="fr" sz="1800"/>
              <a:t>LIR (</a:t>
            </a:r>
            <a:r>
              <a:rPr i="1" lang="fr" sz="1800"/>
              <a:t>Local Internet Registry</a:t>
            </a:r>
            <a:r>
              <a:rPr lang="fr" sz="1800"/>
              <a:t>) : Constituant d'internet</a:t>
            </a:r>
            <a:endParaRPr sz="1800"/>
          </a:p>
          <a:p>
            <a:pPr indent="-342900" lvl="1" marL="914400" rtl="0" algn="l">
              <a:lnSpc>
                <a:spcPct val="115000"/>
              </a:lnSpc>
              <a:spcBef>
                <a:spcPts val="0"/>
              </a:spcBef>
              <a:spcAft>
                <a:spcPts val="0"/>
              </a:spcAft>
              <a:buSzPts val="1800"/>
              <a:buChar char="-"/>
            </a:pPr>
            <a:r>
              <a:rPr lang="fr" sz="1800"/>
              <a:t>Entreprise pour leur usage</a:t>
            </a:r>
            <a:endParaRPr sz="1800"/>
          </a:p>
          <a:p>
            <a:pPr indent="-342900" lvl="1" marL="914400" rtl="0" algn="l">
              <a:lnSpc>
                <a:spcPct val="115000"/>
              </a:lnSpc>
              <a:spcBef>
                <a:spcPts val="0"/>
              </a:spcBef>
              <a:spcAft>
                <a:spcPts val="0"/>
              </a:spcAft>
              <a:buSzPts val="1800"/>
              <a:buChar char="-"/>
            </a:pPr>
            <a:r>
              <a:rPr lang="fr" sz="1800" u="sng">
                <a:solidFill>
                  <a:schemeClr val="hlink"/>
                </a:solidFill>
                <a:hlinkClick r:id="rId7"/>
              </a:rPr>
              <a:t>FAI</a:t>
            </a:r>
            <a:r>
              <a:rPr lang="fr" sz="1800"/>
              <a:t> pour leurs clients</a:t>
            </a:r>
            <a:endParaRPr sz="1800"/>
          </a:p>
        </p:txBody>
      </p:sp>
      <p:sp>
        <p:nvSpPr>
          <p:cNvPr id="422" name="Google Shape;422;p5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Et les adresses publiques alors ?</a:t>
            </a:r>
            <a:endParaRPr/>
          </a:p>
        </p:txBody>
      </p:sp>
      <p:sp>
        <p:nvSpPr>
          <p:cNvPr id="423" name="Google Shape;423;p5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Attribution des adresses publiques</a:t>
            </a:r>
            <a:endParaRPr sz="3700"/>
          </a:p>
        </p:txBody>
      </p:sp>
      <p:sp>
        <p:nvSpPr>
          <p:cNvPr id="424" name="Google Shape;424;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25" name="Google Shape;425;p5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8"/>
          <p:cNvSpPr txBox="1"/>
          <p:nvPr>
            <p:ph idx="4" type="body"/>
          </p:nvPr>
        </p:nvSpPr>
        <p:spPr>
          <a:xfrm>
            <a:off x="462200" y="1755325"/>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88.0.0.0/8 =&gt; RIPE NCC</a:t>
            </a:r>
            <a:endParaRPr sz="1800"/>
          </a:p>
          <a:p>
            <a:pPr indent="0" lvl="0" marL="0" rtl="0" algn="l">
              <a:lnSpc>
                <a:spcPct val="115000"/>
              </a:lnSpc>
              <a:spcBef>
                <a:spcPts val="0"/>
              </a:spcBef>
              <a:spcAft>
                <a:spcPts val="0"/>
              </a:spcAft>
              <a:buNone/>
            </a:pPr>
            <a:r>
              <a:rPr lang="fr" sz="1800"/>
              <a:t>88.160.0.0/11 =&gt; free</a:t>
            </a:r>
            <a:endParaRPr sz="1800"/>
          </a:p>
          <a:p>
            <a:pPr indent="0" lvl="0" marL="0" rtl="0" algn="l">
              <a:lnSpc>
                <a:spcPct val="115000"/>
              </a:lnSpc>
              <a:spcBef>
                <a:spcPts val="0"/>
              </a:spcBef>
              <a:spcAft>
                <a:spcPts val="0"/>
              </a:spcAft>
              <a:buNone/>
            </a:pPr>
            <a:r>
              <a:rPr lang="fr" sz="1800"/>
              <a:t>88.[160-191].x.x/32 =&gt; un abonné</a:t>
            </a:r>
            <a:endParaRPr sz="1800"/>
          </a:p>
        </p:txBody>
      </p:sp>
      <p:sp>
        <p:nvSpPr>
          <p:cNvPr id="431" name="Google Shape;431;p5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Exemple d'attribution</a:t>
            </a:r>
            <a:endParaRPr/>
          </a:p>
        </p:txBody>
      </p:sp>
      <p:sp>
        <p:nvSpPr>
          <p:cNvPr id="432" name="Google Shape;432;p5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Un exemple</a:t>
            </a:r>
            <a:endParaRPr sz="3700"/>
          </a:p>
        </p:txBody>
      </p:sp>
      <p:sp>
        <p:nvSpPr>
          <p:cNvPr id="433" name="Google Shape;433;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34" name="Google Shape;434;p5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adresses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9"/>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Du fait de la pénurie d'adresses IPv4, on réserve en général les adresses publiques aux serveurs devant être accessibles sur Internet car c'est une denrée très rare (en général, on en a pas assez)</a:t>
            </a:r>
            <a:endParaRPr sz="1800"/>
          </a:p>
          <a:p>
            <a:pPr indent="0" lvl="0" marL="0" rtl="0" algn="l">
              <a:lnSpc>
                <a:spcPct val="115000"/>
              </a:lnSpc>
              <a:spcBef>
                <a:spcPts val="0"/>
              </a:spcBef>
              <a:spcAft>
                <a:spcPts val="0"/>
              </a:spcAft>
              <a:buNone/>
            </a:pPr>
            <a:r>
              <a:rPr lang="fr" sz="1800"/>
              <a:t>Pour les autres machines </a:t>
            </a:r>
            <a:endParaRPr sz="1800"/>
          </a:p>
          <a:p>
            <a:pPr indent="457200" lvl="0" marL="0" rtl="0" algn="l">
              <a:lnSpc>
                <a:spcPct val="115000"/>
              </a:lnSpc>
              <a:spcBef>
                <a:spcPts val="0"/>
              </a:spcBef>
              <a:spcAft>
                <a:spcPts val="0"/>
              </a:spcAft>
              <a:buNone/>
            </a:pPr>
            <a:r>
              <a:rPr lang="fr" sz="1800"/>
              <a:t>=&gt; adresses privées</a:t>
            </a:r>
            <a:endParaRPr sz="1800"/>
          </a:p>
          <a:p>
            <a:pPr indent="0" lvl="0" marL="0" rtl="0" algn="l">
              <a:lnSpc>
                <a:spcPct val="115000"/>
              </a:lnSpc>
              <a:spcBef>
                <a:spcPts val="0"/>
              </a:spcBef>
              <a:spcAft>
                <a:spcPts val="0"/>
              </a:spcAft>
              <a:buNone/>
            </a:pPr>
            <a:r>
              <a:rPr lang="fr" sz="1800"/>
              <a:t>Les machines clientes devant </a:t>
            </a:r>
            <a:r>
              <a:rPr lang="fr" sz="1800"/>
              <a:t>accéder</a:t>
            </a:r>
            <a:r>
              <a:rPr lang="fr" sz="1800"/>
              <a:t> à Internet </a:t>
            </a:r>
            <a:endParaRPr sz="1800"/>
          </a:p>
          <a:p>
            <a:pPr indent="457200" lvl="0" marL="0" rtl="0" algn="l">
              <a:lnSpc>
                <a:spcPct val="115000"/>
              </a:lnSpc>
              <a:spcBef>
                <a:spcPts val="0"/>
              </a:spcBef>
              <a:spcAft>
                <a:spcPts val="0"/>
              </a:spcAft>
              <a:buNone/>
            </a:pPr>
            <a:r>
              <a:rPr lang="fr" sz="1800"/>
              <a:t>=&gt; Utilisation de NAT</a:t>
            </a:r>
            <a:endParaRPr sz="1800"/>
          </a:p>
        </p:txBody>
      </p:sp>
      <p:sp>
        <p:nvSpPr>
          <p:cNvPr id="440" name="Google Shape;440;p5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Quelles adresses ?</a:t>
            </a:r>
            <a:endParaRPr/>
          </a:p>
        </p:txBody>
      </p:sp>
      <p:sp>
        <p:nvSpPr>
          <p:cNvPr id="441" name="Google Shape;441;p5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Configurer son réseau</a:t>
            </a:r>
            <a:endParaRPr/>
          </a:p>
        </p:txBody>
      </p:sp>
      <p:sp>
        <p:nvSpPr>
          <p:cNvPr id="442" name="Google Shape;442;p5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 plan d'adressage</a:t>
            </a:r>
            <a:endParaRPr sz="3700"/>
          </a:p>
        </p:txBody>
      </p:sp>
      <p:sp>
        <p:nvSpPr>
          <p:cNvPr id="443" name="Google Shape;443;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0"/>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Configurer son réseau</a:t>
            </a:r>
            <a:endParaRPr/>
          </a:p>
        </p:txBody>
      </p:sp>
      <p:sp>
        <p:nvSpPr>
          <p:cNvPr id="449" name="Google Shape;449;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50" name="Google Shape;450;p60"/>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1"/>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Pour les machines internes =&gt;</a:t>
            </a:r>
            <a:endParaRPr sz="1800"/>
          </a:p>
          <a:p>
            <a:pPr indent="-342900" lvl="0" marL="457200" rtl="0" algn="l">
              <a:lnSpc>
                <a:spcPct val="115000"/>
              </a:lnSpc>
              <a:spcBef>
                <a:spcPts val="0"/>
              </a:spcBef>
              <a:spcAft>
                <a:spcPts val="0"/>
              </a:spcAft>
              <a:buSzPts val="1800"/>
              <a:buChar char="-"/>
            </a:pPr>
            <a:r>
              <a:rPr lang="fr" sz="1800"/>
              <a:t>Qui doit communiquer avec qui</a:t>
            </a:r>
            <a:endParaRPr sz="1800"/>
          </a:p>
          <a:p>
            <a:pPr indent="-342900" lvl="0" marL="457200" rtl="0" algn="l">
              <a:lnSpc>
                <a:spcPct val="115000"/>
              </a:lnSpc>
              <a:spcBef>
                <a:spcPts val="0"/>
              </a:spcBef>
              <a:spcAft>
                <a:spcPts val="0"/>
              </a:spcAft>
              <a:buSzPts val="1800"/>
              <a:buChar char="-"/>
            </a:pPr>
            <a:r>
              <a:rPr lang="fr" sz="1800"/>
              <a:t>En lien avec les réseaux physiques (ou les VLAN)</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Combien d'hôtes le réseau va-t-il accueillir ? (et à l'avenir)</a:t>
            </a:r>
            <a:endParaRPr sz="1800"/>
          </a:p>
          <a:p>
            <a:pPr indent="-342900" lvl="0" marL="457200" rtl="0" algn="l">
              <a:lnSpc>
                <a:spcPct val="115000"/>
              </a:lnSpc>
              <a:spcBef>
                <a:spcPts val="0"/>
              </a:spcBef>
              <a:spcAft>
                <a:spcPts val="0"/>
              </a:spcAft>
              <a:buSzPts val="1800"/>
              <a:buChar char="-"/>
            </a:pPr>
            <a:r>
              <a:rPr lang="fr" sz="1800"/>
              <a:t>Choix des plages en fonction</a:t>
            </a:r>
            <a:endParaRPr sz="1800"/>
          </a:p>
        </p:txBody>
      </p:sp>
      <p:sp>
        <p:nvSpPr>
          <p:cNvPr id="456" name="Google Shape;456;p6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Quels réseaux ?</a:t>
            </a:r>
            <a:endParaRPr/>
          </a:p>
        </p:txBody>
      </p:sp>
      <p:sp>
        <p:nvSpPr>
          <p:cNvPr id="457" name="Google Shape;457;p6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Configurer son réseau</a:t>
            </a:r>
            <a:endParaRPr/>
          </a:p>
        </p:txBody>
      </p:sp>
      <p:sp>
        <p:nvSpPr>
          <p:cNvPr id="458" name="Google Shape;458;p6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 plan d'adressage</a:t>
            </a:r>
            <a:endParaRPr sz="3700"/>
          </a:p>
        </p:txBody>
      </p:sp>
      <p:sp>
        <p:nvSpPr>
          <p:cNvPr id="459" name="Google Shape;459;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L'approche linux</a:t>
            </a:r>
            <a:endParaRPr/>
          </a:p>
        </p:txBody>
      </p:sp>
      <p:sp>
        <p:nvSpPr>
          <p:cNvPr id="465" name="Google Shape;465;p62"/>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configuration réseau d'une machine GNU/linux peut-être faite : </a:t>
            </a:r>
            <a:endParaRPr sz="1800"/>
          </a:p>
          <a:p>
            <a:pPr indent="-342900" lvl="0" marL="457200" rtl="0" algn="l">
              <a:lnSpc>
                <a:spcPct val="115000"/>
              </a:lnSpc>
              <a:spcBef>
                <a:spcPts val="0"/>
              </a:spcBef>
              <a:spcAft>
                <a:spcPts val="0"/>
              </a:spcAft>
              <a:buSzPts val="1800"/>
              <a:buChar char="-"/>
            </a:pPr>
            <a:r>
              <a:rPr lang="fr" sz="1800"/>
              <a:t>À la volée : changement jusqu'au prochain démarrage</a:t>
            </a:r>
            <a:endParaRPr sz="1800"/>
          </a:p>
          <a:p>
            <a:pPr indent="-342900" lvl="1" marL="914400" rtl="0" algn="l">
              <a:lnSpc>
                <a:spcPct val="115000"/>
              </a:lnSpc>
              <a:spcBef>
                <a:spcPts val="0"/>
              </a:spcBef>
              <a:spcAft>
                <a:spcPts val="0"/>
              </a:spcAft>
              <a:buSzPts val="1800"/>
              <a:buChar char="-"/>
            </a:pPr>
            <a:r>
              <a:rPr lang="fr" sz="1800"/>
              <a:t>Avec la commande </a:t>
            </a:r>
            <a:r>
              <a:rPr lang="fr" sz="1800">
                <a:latin typeface="Arial"/>
                <a:ea typeface="Arial"/>
                <a:cs typeface="Arial"/>
                <a:sym typeface="Arial"/>
              </a:rPr>
              <a:t>ip</a:t>
            </a:r>
            <a:r>
              <a:rPr lang="fr" sz="1800"/>
              <a:t> (ou </a:t>
            </a:r>
            <a:r>
              <a:rPr lang="fr" sz="1800">
                <a:latin typeface="Arial"/>
                <a:ea typeface="Arial"/>
                <a:cs typeface="Arial"/>
                <a:sym typeface="Arial"/>
              </a:rPr>
              <a:t>ifconfig</a:t>
            </a:r>
            <a:r>
              <a:rPr lang="fr" sz="1800"/>
              <a:t> sur des vieux systèmes)</a:t>
            </a:r>
            <a:endParaRPr sz="1800"/>
          </a:p>
          <a:p>
            <a:pPr indent="-342900" lvl="0" marL="457200" rtl="0" algn="l">
              <a:lnSpc>
                <a:spcPct val="115000"/>
              </a:lnSpc>
              <a:spcBef>
                <a:spcPts val="0"/>
              </a:spcBef>
              <a:spcAft>
                <a:spcPts val="0"/>
              </a:spcAft>
              <a:buSzPts val="1800"/>
              <a:buChar char="-"/>
            </a:pPr>
            <a:r>
              <a:rPr lang="fr" sz="1800"/>
              <a:t>Permanente : configuration appliquée à chaque démarrage</a:t>
            </a:r>
            <a:endParaRPr sz="1800"/>
          </a:p>
          <a:p>
            <a:pPr indent="-342900" lvl="1" marL="914400" rtl="0" algn="l">
              <a:lnSpc>
                <a:spcPct val="115000"/>
              </a:lnSpc>
              <a:spcBef>
                <a:spcPts val="0"/>
              </a:spcBef>
              <a:spcAft>
                <a:spcPts val="0"/>
              </a:spcAft>
              <a:buSzPts val="1800"/>
              <a:buChar char="-"/>
            </a:pPr>
            <a:r>
              <a:rPr lang="fr" sz="1800"/>
              <a:t>Dans </a:t>
            </a:r>
            <a:r>
              <a:rPr lang="fr" sz="1800">
                <a:latin typeface="Arial"/>
                <a:ea typeface="Arial"/>
                <a:cs typeface="Arial"/>
                <a:sym typeface="Arial"/>
              </a:rPr>
              <a:t>/etc/network/interfaces</a:t>
            </a:r>
            <a:r>
              <a:rPr lang="fr" sz="1800"/>
              <a:t> </a:t>
            </a:r>
            <a:endParaRPr sz="1800"/>
          </a:p>
          <a:p>
            <a:pPr indent="-342900" lvl="1" marL="914400" rtl="0" algn="l">
              <a:lnSpc>
                <a:spcPct val="115000"/>
              </a:lnSpc>
              <a:spcBef>
                <a:spcPts val="0"/>
              </a:spcBef>
              <a:spcAft>
                <a:spcPts val="0"/>
              </a:spcAft>
              <a:buSzPts val="1800"/>
              <a:buChar char="-"/>
            </a:pPr>
            <a:r>
              <a:rPr lang="fr" sz="1800"/>
              <a:t>Ou dans des fichiers dans </a:t>
            </a:r>
            <a:r>
              <a:rPr lang="fr" sz="1800">
                <a:latin typeface="Arial"/>
                <a:ea typeface="Arial"/>
                <a:cs typeface="Arial"/>
                <a:sym typeface="Arial"/>
              </a:rPr>
              <a:t>/etc/network/interfaces.d</a:t>
            </a:r>
            <a:r>
              <a:rPr lang="fr" sz="1800"/>
              <a:t> pour les configurations complexes</a:t>
            </a:r>
            <a:endParaRPr sz="1800"/>
          </a:p>
          <a:p>
            <a:pPr indent="-342900" lvl="1" marL="914400" rtl="0" algn="l">
              <a:lnSpc>
                <a:spcPct val="115000"/>
              </a:lnSpc>
              <a:spcBef>
                <a:spcPts val="0"/>
              </a:spcBef>
              <a:spcAft>
                <a:spcPts val="0"/>
              </a:spcAft>
              <a:buSzPts val="1800"/>
              <a:buChar char="-"/>
            </a:pPr>
            <a:r>
              <a:rPr lang="fr" sz="1800"/>
              <a:t>Plus d'info : </a:t>
            </a:r>
            <a:r>
              <a:rPr lang="fr" sz="1800">
                <a:latin typeface="Arial"/>
                <a:ea typeface="Arial"/>
                <a:cs typeface="Arial"/>
                <a:sym typeface="Arial"/>
              </a:rPr>
              <a:t>man interfaces</a:t>
            </a:r>
            <a:endParaRPr sz="1800">
              <a:latin typeface="Arial"/>
              <a:ea typeface="Arial"/>
              <a:cs typeface="Arial"/>
              <a:sym typeface="Arial"/>
            </a:endParaRPr>
          </a:p>
        </p:txBody>
      </p:sp>
      <p:sp>
        <p:nvSpPr>
          <p:cNvPr id="466" name="Google Shape;466;p6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Configurer son réseau</a:t>
            </a:r>
            <a:endParaRPr/>
          </a:p>
        </p:txBody>
      </p:sp>
      <p:sp>
        <p:nvSpPr>
          <p:cNvPr id="467" name="Google Shape;467;p6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Configuration GNU/Linux</a:t>
            </a:r>
            <a:endParaRPr sz="3700"/>
          </a:p>
        </p:txBody>
      </p:sp>
      <p:sp>
        <p:nvSpPr>
          <p:cNvPr id="468" name="Google Shape;468;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outil pour gouverner tout le réseau</a:t>
            </a:r>
            <a:endParaRPr/>
          </a:p>
        </p:txBody>
      </p:sp>
      <p:sp>
        <p:nvSpPr>
          <p:cNvPr id="474" name="Google Shape;474;p63"/>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commande </a:t>
            </a:r>
            <a:r>
              <a:rPr lang="fr" sz="1800">
                <a:latin typeface="Arial"/>
                <a:ea typeface="Arial"/>
                <a:cs typeface="Arial"/>
                <a:sym typeface="Arial"/>
              </a:rPr>
              <a:t>ip</a:t>
            </a:r>
            <a:r>
              <a:rPr lang="fr" sz="1800"/>
              <a:t> attend un </a:t>
            </a:r>
            <a:r>
              <a:rPr b="1" lang="fr" sz="1800"/>
              <a:t>objet</a:t>
            </a:r>
            <a:r>
              <a:rPr lang="fr" sz="1800"/>
              <a:t> qu'elle va configurer :</a:t>
            </a:r>
            <a:endParaRPr sz="1800"/>
          </a:p>
          <a:p>
            <a:pPr indent="-342900" lvl="0" marL="457200" rtl="0" algn="l">
              <a:lnSpc>
                <a:spcPct val="115000"/>
              </a:lnSpc>
              <a:spcBef>
                <a:spcPts val="0"/>
              </a:spcBef>
              <a:spcAft>
                <a:spcPts val="0"/>
              </a:spcAft>
              <a:buSzPts val="1800"/>
              <a:buChar char="-"/>
            </a:pPr>
            <a:r>
              <a:rPr lang="fr" sz="1800">
                <a:latin typeface="Arial"/>
                <a:ea typeface="Arial"/>
                <a:cs typeface="Arial"/>
                <a:sym typeface="Arial"/>
              </a:rPr>
              <a:t>link </a:t>
            </a:r>
            <a:r>
              <a:rPr lang="fr" sz="1800"/>
              <a:t>			=&gt; configuration du lien (Ethernet)</a:t>
            </a:r>
            <a:endParaRPr sz="1800"/>
          </a:p>
          <a:p>
            <a:pPr indent="-342900" lvl="0" marL="457200" rtl="0" algn="l">
              <a:lnSpc>
                <a:spcPct val="115000"/>
              </a:lnSpc>
              <a:spcBef>
                <a:spcPts val="0"/>
              </a:spcBef>
              <a:spcAft>
                <a:spcPts val="0"/>
              </a:spcAft>
              <a:buSzPts val="1800"/>
              <a:buChar char="-"/>
            </a:pPr>
            <a:r>
              <a:rPr lang="fr" sz="1800">
                <a:latin typeface="Arial"/>
                <a:ea typeface="Arial"/>
                <a:cs typeface="Arial"/>
                <a:sym typeface="Arial"/>
              </a:rPr>
              <a:t>address</a:t>
            </a:r>
            <a:r>
              <a:rPr lang="fr" sz="1800"/>
              <a:t> 	=&gt; configuration IP</a:t>
            </a:r>
            <a:endParaRPr sz="1800"/>
          </a:p>
          <a:p>
            <a:pPr indent="-342900" lvl="0" marL="457200" rtl="0" algn="l">
              <a:lnSpc>
                <a:spcPct val="115000"/>
              </a:lnSpc>
              <a:spcBef>
                <a:spcPts val="0"/>
              </a:spcBef>
              <a:spcAft>
                <a:spcPts val="0"/>
              </a:spcAft>
              <a:buSzPts val="1800"/>
              <a:buChar char="-"/>
            </a:pPr>
            <a:r>
              <a:rPr lang="fr" sz="1800">
                <a:latin typeface="Arial"/>
                <a:ea typeface="Arial"/>
                <a:cs typeface="Arial"/>
                <a:sym typeface="Arial"/>
              </a:rPr>
              <a:t>neighbour</a:t>
            </a:r>
            <a:r>
              <a:rPr lang="fr" sz="1800"/>
              <a:t> 	=&gt; gestion des voisins (ARP)</a:t>
            </a:r>
            <a:endParaRPr sz="1800"/>
          </a:p>
          <a:p>
            <a:pPr indent="0" lvl="0" marL="0" rtl="0" algn="l">
              <a:lnSpc>
                <a:spcPct val="115000"/>
              </a:lnSpc>
              <a:spcBef>
                <a:spcPts val="0"/>
              </a:spcBef>
              <a:spcAft>
                <a:spcPts val="0"/>
              </a:spcAft>
              <a:buNone/>
            </a:pPr>
            <a:r>
              <a:rPr lang="fr" sz="1800"/>
              <a:t>Puis des commandes à appliquer à cet </a:t>
            </a:r>
            <a:r>
              <a:rPr b="1" lang="fr" sz="1800"/>
              <a:t>objet</a:t>
            </a:r>
            <a:endParaRPr b="1" sz="1800"/>
          </a:p>
          <a:p>
            <a:pPr indent="-342900" lvl="0" marL="457200" rtl="0" algn="l">
              <a:lnSpc>
                <a:spcPct val="115000"/>
              </a:lnSpc>
              <a:spcBef>
                <a:spcPts val="0"/>
              </a:spcBef>
              <a:spcAft>
                <a:spcPts val="0"/>
              </a:spcAft>
              <a:buSzPts val="1800"/>
              <a:buChar char="-"/>
            </a:pPr>
            <a:r>
              <a:rPr lang="fr" sz="1800"/>
              <a:t>Souvent </a:t>
            </a:r>
            <a:r>
              <a:rPr lang="fr" sz="1800">
                <a:latin typeface="Arial"/>
                <a:ea typeface="Arial"/>
                <a:cs typeface="Arial"/>
                <a:sym typeface="Arial"/>
              </a:rPr>
              <a:t>add</a:t>
            </a:r>
            <a:r>
              <a:rPr lang="fr" sz="1800"/>
              <a:t>/</a:t>
            </a:r>
            <a:r>
              <a:rPr lang="fr" sz="1800">
                <a:latin typeface="Arial"/>
                <a:ea typeface="Arial"/>
                <a:cs typeface="Arial"/>
                <a:sym typeface="Arial"/>
              </a:rPr>
              <a:t>del</a:t>
            </a:r>
            <a:r>
              <a:rPr lang="fr" sz="1800"/>
              <a:t>/</a:t>
            </a:r>
            <a:r>
              <a:rPr lang="fr" sz="1800">
                <a:latin typeface="Arial"/>
                <a:ea typeface="Arial"/>
                <a:cs typeface="Arial"/>
                <a:sym typeface="Arial"/>
              </a:rPr>
              <a:t>set</a:t>
            </a:r>
            <a:r>
              <a:rPr lang="fr" sz="1800"/>
              <a:t>/</a:t>
            </a:r>
            <a:r>
              <a:rPr lang="fr" sz="1800">
                <a:latin typeface="Arial"/>
                <a:ea typeface="Arial"/>
                <a:cs typeface="Arial"/>
                <a:sym typeface="Arial"/>
              </a:rPr>
              <a:t>show</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fr" sz="1800"/>
              <a:t>Mais dépend de l'objet</a:t>
            </a:r>
            <a:endParaRPr sz="1800"/>
          </a:p>
          <a:p>
            <a:pPr indent="-342900" lvl="0" marL="457200" rtl="0" algn="l">
              <a:lnSpc>
                <a:spcPct val="115000"/>
              </a:lnSpc>
              <a:spcBef>
                <a:spcPts val="0"/>
              </a:spcBef>
              <a:spcAft>
                <a:spcPts val="0"/>
              </a:spcAft>
              <a:buSzPts val="1800"/>
              <a:buChar char="-"/>
            </a:pPr>
            <a:r>
              <a:rPr lang="fr" sz="1800"/>
              <a:t>Une page de </a:t>
            </a:r>
            <a:r>
              <a:rPr lang="fr" sz="1800">
                <a:latin typeface="Arial"/>
                <a:ea typeface="Arial"/>
                <a:cs typeface="Arial"/>
                <a:sym typeface="Arial"/>
              </a:rPr>
              <a:t>man</a:t>
            </a:r>
            <a:r>
              <a:rPr lang="fr" sz="1800"/>
              <a:t> par objet (ex. : </a:t>
            </a:r>
            <a:r>
              <a:rPr lang="fr" sz="1800">
                <a:latin typeface="Arial"/>
                <a:ea typeface="Arial"/>
                <a:cs typeface="Arial"/>
                <a:sym typeface="Arial"/>
              </a:rPr>
              <a:t>man ip-address</a:t>
            </a:r>
            <a:r>
              <a:rPr lang="fr" sz="1800"/>
              <a:t>)</a:t>
            </a:r>
            <a:endParaRPr sz="1800"/>
          </a:p>
        </p:txBody>
      </p:sp>
      <p:sp>
        <p:nvSpPr>
          <p:cNvPr id="475" name="Google Shape;475;p6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Configurer son réseau</a:t>
            </a:r>
            <a:endParaRPr/>
          </a:p>
        </p:txBody>
      </p:sp>
      <p:sp>
        <p:nvSpPr>
          <p:cNvPr id="476" name="Google Shape;476;p6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 commande ip</a:t>
            </a:r>
            <a:endParaRPr sz="3700"/>
          </a:p>
        </p:txBody>
      </p:sp>
      <p:sp>
        <p:nvSpPr>
          <p:cNvPr id="477" name="Google Shape;477;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Modifications </a:t>
            </a:r>
            <a:r>
              <a:rPr i="1" lang="fr"/>
              <a:t>live</a:t>
            </a:r>
            <a:endParaRPr i="1"/>
          </a:p>
        </p:txBody>
      </p:sp>
      <p:sp>
        <p:nvSpPr>
          <p:cNvPr id="483" name="Google Shape;483;p6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Configurer son réseau</a:t>
            </a:r>
            <a:endParaRPr>
              <a:solidFill>
                <a:schemeClr val="lt1"/>
              </a:solidFill>
            </a:endParaRPr>
          </a:p>
        </p:txBody>
      </p:sp>
      <p:sp>
        <p:nvSpPr>
          <p:cNvPr id="484" name="Google Shape;484;p6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Des exemples</a:t>
            </a:r>
            <a:endParaRPr sz="3700"/>
          </a:p>
        </p:txBody>
      </p:sp>
      <p:sp>
        <p:nvSpPr>
          <p:cNvPr id="485" name="Google Shape;485;p64"/>
          <p:cNvSpPr/>
          <p:nvPr/>
        </p:nvSpPr>
        <p:spPr>
          <a:xfrm>
            <a:off x="380600" y="1772500"/>
            <a:ext cx="8631000" cy="3009000"/>
          </a:xfrm>
          <a:prstGeom prst="rect">
            <a:avLst/>
          </a:prstGeom>
          <a:solidFill>
            <a:schemeClr val="dk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chemeClr val="lt1"/>
                </a:solidFill>
              </a:rPr>
              <a:t>:~$ </a:t>
            </a:r>
            <a:r>
              <a:rPr lang="fr">
                <a:solidFill>
                  <a:schemeClr val="lt1"/>
                </a:solidFill>
              </a:rPr>
              <a:t>ip -4 address show dev enp0s3	# Show the IPv4 configuration of the enp0s3 device</a:t>
            </a:r>
            <a:endParaRPr>
              <a:solidFill>
                <a:schemeClr val="lt1"/>
              </a:solidFill>
            </a:endParaRPr>
          </a:p>
          <a:p>
            <a:pPr indent="0" lvl="0" marL="0" rtl="0" algn="l">
              <a:spcBef>
                <a:spcPts val="0"/>
              </a:spcBef>
              <a:spcAft>
                <a:spcPts val="0"/>
              </a:spcAft>
              <a:buNone/>
            </a:pPr>
            <a:r>
              <a:rPr lang="fr">
                <a:solidFill>
                  <a:schemeClr val="lt1"/>
                </a:solidFill>
              </a:rPr>
              <a:t>2: enp0s3: &lt;BROADCAST,MULTICAST,UP,LOWER_UP&gt; mtu 1500 qdisc fq_codel state UP group default qlen 1000</a:t>
            </a:r>
            <a:endParaRPr>
              <a:solidFill>
                <a:schemeClr val="lt1"/>
              </a:solidFill>
            </a:endParaRPr>
          </a:p>
          <a:p>
            <a:pPr indent="0" lvl="0" marL="0" rtl="0" algn="l">
              <a:spcBef>
                <a:spcPts val="0"/>
              </a:spcBef>
              <a:spcAft>
                <a:spcPts val="0"/>
              </a:spcAft>
              <a:buNone/>
            </a:pPr>
            <a:r>
              <a:rPr lang="fr">
                <a:solidFill>
                  <a:schemeClr val="lt1"/>
                </a:solidFill>
              </a:rPr>
              <a:t>	link/ether 08:00:27:5d:0f:fc brd ff:ff:ff:ff:ff:ff</a:t>
            </a:r>
            <a:endParaRPr>
              <a:solidFill>
                <a:schemeClr val="lt1"/>
              </a:solidFill>
            </a:endParaRPr>
          </a:p>
          <a:p>
            <a:pPr indent="0" lvl="0" marL="0" rtl="0" algn="l">
              <a:spcBef>
                <a:spcPts val="0"/>
              </a:spcBef>
              <a:spcAft>
                <a:spcPts val="0"/>
              </a:spcAft>
              <a:buNone/>
            </a:pPr>
            <a:r>
              <a:rPr lang="fr">
                <a:solidFill>
                  <a:schemeClr val="lt1"/>
                </a:solidFill>
              </a:rPr>
              <a:t>	inet 192.168.0.10/24 brd 192.168.0.255 scope global dynamic noprefixroute enp0s3</a:t>
            </a:r>
            <a:endParaRPr>
              <a:solidFill>
                <a:schemeClr val="lt1"/>
              </a:solidFill>
            </a:endParaRPr>
          </a:p>
          <a:p>
            <a:pPr indent="0" lvl="0" marL="0" rtl="0" algn="l">
              <a:spcBef>
                <a:spcPts val="0"/>
              </a:spcBef>
              <a:spcAft>
                <a:spcPts val="0"/>
              </a:spcAft>
              <a:buNone/>
            </a:pPr>
            <a:r>
              <a:rPr lang="fr">
                <a:solidFill>
                  <a:schemeClr val="lt1"/>
                </a:solidFill>
              </a:rPr>
              <a:t>		valid-lft 43195sec preferred_lft 43195sec</a:t>
            </a:r>
            <a:endParaRPr>
              <a:solidFill>
                <a:schemeClr val="lt1"/>
              </a:solidFill>
            </a:endParaRPr>
          </a:p>
          <a:p>
            <a:pPr indent="0" lvl="0" marL="0" rtl="0" algn="l">
              <a:spcBef>
                <a:spcPts val="0"/>
              </a:spcBef>
              <a:spcAft>
                <a:spcPts val="0"/>
              </a:spcAft>
              <a:buNone/>
            </a:pPr>
            <a:r>
              <a:rPr lang="fr">
                <a:solidFill>
                  <a:srgbClr val="00FF00"/>
                </a:solidFill>
              </a:rPr>
              <a:t>wilder@host</a:t>
            </a:r>
            <a:r>
              <a:rPr lang="fr">
                <a:solidFill>
                  <a:schemeClr val="lt1"/>
                </a:solidFill>
              </a:rPr>
              <a:t>:~$ ip address show 						# Show all interfaces and ip configuration</a:t>
            </a:r>
            <a:endParaRPr>
              <a:solidFill>
                <a:schemeClr val="lt1"/>
              </a:solidFill>
            </a:endParaRPr>
          </a:p>
          <a:p>
            <a:pPr indent="0" lvl="0" marL="0" rtl="0" algn="l">
              <a:spcBef>
                <a:spcPts val="0"/>
              </a:spcBef>
              <a:spcAft>
                <a:spcPts val="0"/>
              </a:spcAft>
              <a:buNone/>
            </a:pPr>
            <a:r>
              <a:rPr lang="fr">
                <a:solidFill>
                  <a:srgbClr val="00FF00"/>
                </a:solidFill>
              </a:rPr>
              <a:t>wilder@host</a:t>
            </a:r>
            <a:r>
              <a:rPr lang="fr">
                <a:solidFill>
                  <a:schemeClr val="lt1"/>
                </a:solidFill>
              </a:rPr>
              <a:t>:~$ sudo ip address add 192.168.0.212/24 dev enp0s3 	# Add a new IP address</a:t>
            </a:r>
            <a:endParaRPr>
              <a:solidFill>
                <a:schemeClr val="lt1"/>
              </a:solidFill>
            </a:endParaRPr>
          </a:p>
          <a:p>
            <a:pPr indent="0" lvl="0" marL="0" rtl="0" algn="l">
              <a:spcBef>
                <a:spcPts val="0"/>
              </a:spcBef>
              <a:spcAft>
                <a:spcPts val="0"/>
              </a:spcAft>
              <a:buNone/>
            </a:pPr>
            <a:r>
              <a:rPr lang="fr">
                <a:solidFill>
                  <a:srgbClr val="00FF00"/>
                </a:solidFill>
              </a:rPr>
              <a:t>wilder@host</a:t>
            </a:r>
            <a:r>
              <a:rPr lang="fr">
                <a:solidFill>
                  <a:schemeClr val="lt1"/>
                </a:solidFill>
              </a:rPr>
              <a:t>:~$ sudo ip address del 192.168.0.212/24 dev enp0s3 	# Delete an IP address</a:t>
            </a:r>
            <a:endParaRPr>
              <a:solidFill>
                <a:schemeClr val="lt1"/>
              </a:solidFill>
            </a:endParaRPr>
          </a:p>
          <a:p>
            <a:pPr indent="0" lvl="0" marL="0" rtl="0" algn="l">
              <a:spcBef>
                <a:spcPts val="0"/>
              </a:spcBef>
              <a:spcAft>
                <a:spcPts val="0"/>
              </a:spcAft>
              <a:buNone/>
            </a:pPr>
            <a:r>
              <a:rPr lang="fr">
                <a:solidFill>
                  <a:srgbClr val="00FF00"/>
                </a:solidFill>
              </a:rPr>
              <a:t>wilder@host</a:t>
            </a:r>
            <a:r>
              <a:rPr lang="fr">
                <a:solidFill>
                  <a:schemeClr val="lt1"/>
                </a:solidFill>
              </a:rPr>
              <a:t>:~$ ip a 	# Show all ip configurations of every devices on the system (a short for address)</a:t>
            </a:r>
            <a:endParaRPr>
              <a:solidFill>
                <a:schemeClr val="lt1"/>
              </a:solidFill>
            </a:endParaRPr>
          </a:p>
        </p:txBody>
      </p:sp>
      <p:sp>
        <p:nvSpPr>
          <p:cNvPr id="486" name="Google Shape;486;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Définition</a:t>
            </a:r>
            <a:endParaRPr/>
          </a:p>
        </p:txBody>
      </p:sp>
      <p:sp>
        <p:nvSpPr>
          <p:cNvPr id="161" name="Google Shape;161;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L'approche Windows</a:t>
            </a:r>
            <a:endParaRPr/>
          </a:p>
        </p:txBody>
      </p:sp>
      <p:sp>
        <p:nvSpPr>
          <p:cNvPr id="492" name="Google Shape;492;p65"/>
          <p:cNvSpPr txBox="1"/>
          <p:nvPr>
            <p:ph idx="4" type="body"/>
          </p:nvPr>
        </p:nvSpPr>
        <p:spPr>
          <a:xfrm>
            <a:off x="462200" y="1772500"/>
            <a:ext cx="8307900" cy="20424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Quelques cmdlets pour interagir avec le réseau :</a:t>
            </a:r>
            <a:endParaRPr sz="1800"/>
          </a:p>
          <a:p>
            <a:pPr indent="-342900" lvl="0" marL="457200" rtl="0" algn="l">
              <a:lnSpc>
                <a:spcPct val="115000"/>
              </a:lnSpc>
              <a:spcBef>
                <a:spcPts val="0"/>
              </a:spcBef>
              <a:spcAft>
                <a:spcPts val="0"/>
              </a:spcAft>
              <a:buSzPts val="1800"/>
              <a:buFont typeface="Arial"/>
              <a:buChar char="-"/>
            </a:pPr>
            <a:r>
              <a:rPr lang="fr" sz="1800">
                <a:latin typeface="Arial"/>
                <a:ea typeface="Arial"/>
                <a:cs typeface="Arial"/>
                <a:sym typeface="Arial"/>
              </a:rPr>
              <a:t>Get-NetIPConfiguration</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fr" sz="1800">
                <a:latin typeface="Arial"/>
                <a:ea typeface="Arial"/>
                <a:cs typeface="Arial"/>
                <a:sym typeface="Arial"/>
              </a:rPr>
              <a:t>Get-NetAdapter</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fr" sz="1800">
                <a:latin typeface="Arial"/>
                <a:ea typeface="Arial"/>
                <a:cs typeface="Arial"/>
                <a:sym typeface="Arial"/>
              </a:rPr>
              <a:t>New-NetIPAddress</a:t>
            </a:r>
            <a:endParaRPr sz="1800">
              <a:latin typeface="Arial"/>
              <a:ea typeface="Arial"/>
              <a:cs typeface="Arial"/>
              <a:sym typeface="Arial"/>
            </a:endParaRPr>
          </a:p>
          <a:p>
            <a:pPr indent="0" lvl="0" marL="0" rtl="0" algn="l">
              <a:lnSpc>
                <a:spcPct val="115000"/>
              </a:lnSpc>
              <a:spcBef>
                <a:spcPts val="0"/>
              </a:spcBef>
              <a:spcAft>
                <a:spcPts val="0"/>
              </a:spcAft>
              <a:buNone/>
            </a:pPr>
            <a:r>
              <a:rPr lang="fr" sz="1800"/>
              <a:t>Les configurations sont sauvegardées</a:t>
            </a:r>
            <a:endParaRPr sz="1800"/>
          </a:p>
          <a:p>
            <a:pPr indent="0" lvl="0" marL="0" rtl="0" algn="l">
              <a:lnSpc>
                <a:spcPct val="115000"/>
              </a:lnSpc>
              <a:spcBef>
                <a:spcPts val="0"/>
              </a:spcBef>
              <a:spcAft>
                <a:spcPts val="0"/>
              </a:spcAft>
              <a:buNone/>
            </a:pPr>
            <a:r>
              <a:rPr lang="fr" sz="1800"/>
              <a:t>Exemples :</a:t>
            </a:r>
            <a:endParaRPr sz="1800"/>
          </a:p>
        </p:txBody>
      </p:sp>
      <p:sp>
        <p:nvSpPr>
          <p:cNvPr id="493" name="Google Shape;493;p6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Configurer son réseau</a:t>
            </a:r>
            <a:endParaRPr/>
          </a:p>
        </p:txBody>
      </p:sp>
      <p:sp>
        <p:nvSpPr>
          <p:cNvPr id="494" name="Google Shape;494;p6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Configuration Windows</a:t>
            </a:r>
            <a:endParaRPr sz="3700"/>
          </a:p>
        </p:txBody>
      </p:sp>
      <p:sp>
        <p:nvSpPr>
          <p:cNvPr id="495" name="Google Shape;495;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96" name="Google Shape;496;p65"/>
          <p:cNvSpPr txBox="1"/>
          <p:nvPr/>
        </p:nvSpPr>
        <p:spPr>
          <a:xfrm>
            <a:off x="380600" y="3814900"/>
            <a:ext cx="8265600" cy="615600"/>
          </a:xfrm>
          <a:prstGeom prst="rect">
            <a:avLst/>
          </a:prstGeom>
          <a:solidFill>
            <a:srgbClr val="07376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solidFill>
                  <a:srgbClr val="FFFFFF"/>
                </a:solidFill>
              </a:rPr>
              <a:t>PS C:\&gt;New-NetIPAddress -InterfaceIndex 2 -IPAddress 192.168.0.24 - PrefixeLength "24" - DefaultGateway 192.168.0.1</a:t>
            </a:r>
            <a:endParaRPr>
              <a:solidFill>
                <a:srgbClr val="FFFFFF"/>
              </a:solidFill>
            </a:endParaRPr>
          </a:p>
        </p:txBody>
      </p:sp>
      <p:sp>
        <p:nvSpPr>
          <p:cNvPr id="497" name="Google Shape;497;p65"/>
          <p:cNvSpPr txBox="1"/>
          <p:nvPr>
            <p:ph idx="4" type="body"/>
          </p:nvPr>
        </p:nvSpPr>
        <p:spPr>
          <a:xfrm>
            <a:off x="418050" y="4497025"/>
            <a:ext cx="8307900" cy="393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600"/>
              <a:t>Plus d'info : </a:t>
            </a:r>
            <a:r>
              <a:rPr lang="fr" sz="1600" u="sng">
                <a:solidFill>
                  <a:schemeClr val="hlink"/>
                </a:solidFill>
                <a:hlinkClick r:id="rId3"/>
              </a:rPr>
              <a:t>Tuto sur IT-Connect</a:t>
            </a:r>
            <a:endParaRPr sz="16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6"/>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Le paquet</a:t>
            </a:r>
            <a:endParaRPr/>
          </a:p>
        </p:txBody>
      </p:sp>
      <p:sp>
        <p:nvSpPr>
          <p:cNvPr id="503" name="Google Shape;503;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504" name="Google Shape;504;p66"/>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7"/>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IP découpe l'information qu'il doit transmettre</a:t>
            </a:r>
            <a:endParaRPr sz="1800"/>
          </a:p>
          <a:p>
            <a:pPr indent="-342900" lvl="0" marL="457200" rtl="0" algn="l">
              <a:lnSpc>
                <a:spcPct val="115000"/>
              </a:lnSpc>
              <a:spcBef>
                <a:spcPts val="0"/>
              </a:spcBef>
              <a:spcAft>
                <a:spcPts val="0"/>
              </a:spcAft>
              <a:buSzPts val="1800"/>
              <a:buChar char="-"/>
            </a:pPr>
            <a:r>
              <a:rPr lang="fr" sz="1800"/>
              <a:t>Reçu de la couche supérieure (Protocole de couche 4 : TCP, UDP…)</a:t>
            </a:r>
            <a:endParaRPr sz="1800"/>
          </a:p>
          <a:p>
            <a:pPr indent="-342900" lvl="0" marL="457200" rtl="0" algn="l">
              <a:lnSpc>
                <a:spcPct val="115000"/>
              </a:lnSpc>
              <a:spcBef>
                <a:spcPts val="0"/>
              </a:spcBef>
              <a:spcAft>
                <a:spcPts val="0"/>
              </a:spcAft>
              <a:buSzPts val="1800"/>
              <a:buChar char="-"/>
            </a:pPr>
            <a:r>
              <a:rPr lang="fr" sz="1800"/>
              <a:t>Pour transmission au lien (Protocole de couche 1&amp;2 : Ethernet)</a:t>
            </a:r>
            <a:endParaRPr sz="1800"/>
          </a:p>
          <a:p>
            <a:pPr indent="0" lvl="0" marL="0" rtl="0" algn="l">
              <a:lnSpc>
                <a:spcPct val="115000"/>
              </a:lnSpc>
              <a:spcBef>
                <a:spcPts val="0"/>
              </a:spcBef>
              <a:spcAft>
                <a:spcPts val="0"/>
              </a:spcAft>
              <a:buNone/>
            </a:pPr>
            <a:r>
              <a:rPr lang="fr" sz="1800"/>
              <a:t>Chaque paquet comporte un entête</a:t>
            </a:r>
            <a:endParaRPr sz="1800"/>
          </a:p>
          <a:p>
            <a:pPr indent="-342900" lvl="0" marL="457200" rtl="0" algn="l">
              <a:lnSpc>
                <a:spcPct val="115000"/>
              </a:lnSpc>
              <a:spcBef>
                <a:spcPts val="0"/>
              </a:spcBef>
              <a:spcAft>
                <a:spcPts val="0"/>
              </a:spcAft>
              <a:buSzPts val="1800"/>
              <a:buChar char="-"/>
            </a:pPr>
            <a:r>
              <a:rPr lang="fr" sz="1800"/>
              <a:t>Contient les informations nécessaire à IP</a:t>
            </a:r>
            <a:endParaRPr sz="1800"/>
          </a:p>
          <a:p>
            <a:pPr indent="-342900" lvl="0" marL="457200" rtl="0" algn="l">
              <a:lnSpc>
                <a:spcPct val="115000"/>
              </a:lnSpc>
              <a:spcBef>
                <a:spcPts val="0"/>
              </a:spcBef>
              <a:spcAft>
                <a:spcPts val="0"/>
              </a:spcAft>
              <a:buSzPts val="1800"/>
              <a:buChar char="-"/>
            </a:pPr>
            <a:r>
              <a:rPr lang="fr" sz="1800"/>
              <a:t>Ajouter avant le PDU à transmettre</a:t>
            </a:r>
            <a:endParaRPr sz="1800"/>
          </a:p>
        </p:txBody>
      </p:sp>
      <p:sp>
        <p:nvSpPr>
          <p:cNvPr id="510" name="Google Shape;510;p6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PDU de couche 3</a:t>
            </a:r>
            <a:endParaRPr/>
          </a:p>
        </p:txBody>
      </p:sp>
      <p:sp>
        <p:nvSpPr>
          <p:cNvPr id="511" name="Google Shape;511;p6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
        <p:nvSpPr>
          <p:cNvPr id="512" name="Google Shape;512;p6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 paquet IP</a:t>
            </a:r>
            <a:endParaRPr sz="3700"/>
          </a:p>
        </p:txBody>
      </p:sp>
      <p:sp>
        <p:nvSpPr>
          <p:cNvPr id="513" name="Google Shape;513;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8"/>
          <p:cNvSpPr txBox="1"/>
          <p:nvPr>
            <p:ph idx="4" type="body"/>
          </p:nvPr>
        </p:nvSpPr>
        <p:spPr>
          <a:xfrm>
            <a:off x="462200" y="1772500"/>
            <a:ext cx="45747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Version</a:t>
            </a:r>
            <a:r>
              <a:rPr lang="fr" sz="1800"/>
              <a:t> (4 bits) </a:t>
            </a:r>
            <a:r>
              <a:rPr lang="fr" sz="1800"/>
              <a:t>:</a:t>
            </a:r>
            <a:endParaRPr sz="1800"/>
          </a:p>
          <a:p>
            <a:pPr indent="-342900" lvl="0" marL="457200" rtl="0" algn="l">
              <a:lnSpc>
                <a:spcPct val="115000"/>
              </a:lnSpc>
              <a:spcBef>
                <a:spcPts val="0"/>
              </a:spcBef>
              <a:spcAft>
                <a:spcPts val="0"/>
              </a:spcAft>
              <a:buSzPts val="1800"/>
              <a:buChar char="-"/>
            </a:pPr>
            <a:r>
              <a:rPr lang="fr" sz="1800"/>
              <a:t>Bits 0 à 3 </a:t>
            </a:r>
            <a:endParaRPr sz="1800"/>
          </a:p>
          <a:p>
            <a:pPr indent="-342900" lvl="0" marL="457200" rtl="0" algn="l">
              <a:lnSpc>
                <a:spcPct val="115000"/>
              </a:lnSpc>
              <a:spcBef>
                <a:spcPts val="0"/>
              </a:spcBef>
              <a:spcAft>
                <a:spcPts val="0"/>
              </a:spcAft>
              <a:buSzPts val="1800"/>
              <a:buChar char="-"/>
            </a:pPr>
            <a:r>
              <a:rPr lang="fr" sz="1800"/>
              <a:t>IP version 4 =&gt; </a:t>
            </a:r>
            <a:r>
              <a:rPr lang="fr" sz="1800"/>
              <a:t>Toujours 4 (</a:t>
            </a:r>
            <a:r>
              <a:rPr lang="fr" sz="1800">
                <a:latin typeface="Courier New"/>
                <a:ea typeface="Courier New"/>
                <a:cs typeface="Courier New"/>
                <a:sym typeface="Courier New"/>
              </a:rPr>
              <a:t>0100</a:t>
            </a:r>
            <a:r>
              <a:rPr lang="fr" sz="1800"/>
              <a:t>)</a:t>
            </a:r>
            <a:endParaRPr sz="1800"/>
          </a:p>
          <a:p>
            <a:pPr indent="0" lvl="0" marL="0" rtl="0" algn="l">
              <a:lnSpc>
                <a:spcPct val="115000"/>
              </a:lnSpc>
              <a:spcBef>
                <a:spcPts val="0"/>
              </a:spcBef>
              <a:spcAft>
                <a:spcPts val="0"/>
              </a:spcAft>
              <a:buNone/>
            </a:pPr>
            <a:r>
              <a:rPr b="1" lang="fr" sz="1800"/>
              <a:t>Internet Header Length</a:t>
            </a:r>
            <a:r>
              <a:rPr lang="fr" sz="1800"/>
              <a:t> - IHL (4 bits) : </a:t>
            </a:r>
            <a:endParaRPr sz="1800"/>
          </a:p>
          <a:p>
            <a:pPr indent="-342900" lvl="0" marL="457200" rtl="0" algn="l">
              <a:lnSpc>
                <a:spcPct val="115000"/>
              </a:lnSpc>
              <a:spcBef>
                <a:spcPts val="0"/>
              </a:spcBef>
              <a:spcAft>
                <a:spcPts val="0"/>
              </a:spcAft>
              <a:buSzPts val="1800"/>
              <a:buChar char="-"/>
            </a:pPr>
            <a:r>
              <a:rPr lang="fr" sz="1800"/>
              <a:t>Bits 4 à 7</a:t>
            </a:r>
            <a:endParaRPr sz="1800"/>
          </a:p>
          <a:p>
            <a:pPr indent="-342900" lvl="0" marL="457200" rtl="0" algn="l">
              <a:lnSpc>
                <a:spcPct val="115000"/>
              </a:lnSpc>
              <a:spcBef>
                <a:spcPts val="0"/>
              </a:spcBef>
              <a:spcAft>
                <a:spcPts val="0"/>
              </a:spcAft>
              <a:buSzPts val="1800"/>
              <a:buChar char="-"/>
            </a:pPr>
            <a:r>
              <a:rPr lang="fr" sz="1800"/>
              <a:t>Taille de l'entête en mots de 32 bits</a:t>
            </a:r>
            <a:endParaRPr sz="1800"/>
          </a:p>
          <a:p>
            <a:pPr indent="-342900" lvl="0" marL="457200" rtl="0" algn="l">
              <a:lnSpc>
                <a:spcPct val="115000"/>
              </a:lnSpc>
              <a:spcBef>
                <a:spcPts val="0"/>
              </a:spcBef>
              <a:spcAft>
                <a:spcPts val="0"/>
              </a:spcAft>
              <a:buSzPts val="1800"/>
              <a:buChar char="-"/>
            </a:pPr>
            <a:r>
              <a:rPr lang="fr" sz="1800"/>
              <a:t>Entête ipv4 de taille variable - options</a:t>
            </a:r>
            <a:endParaRPr sz="1800"/>
          </a:p>
          <a:p>
            <a:pPr indent="-342900" lvl="0" marL="457200" rtl="0" algn="l">
              <a:lnSpc>
                <a:spcPct val="115000"/>
              </a:lnSpc>
              <a:spcBef>
                <a:spcPts val="0"/>
              </a:spcBef>
              <a:spcAft>
                <a:spcPts val="0"/>
              </a:spcAft>
              <a:buSzPts val="1800"/>
              <a:buChar char="-"/>
            </a:pPr>
            <a:r>
              <a:rPr lang="fr" sz="1800"/>
              <a:t>Valeur comprise entre 5 et 15</a:t>
            </a:r>
            <a:endParaRPr sz="1800"/>
          </a:p>
        </p:txBody>
      </p:sp>
      <p:sp>
        <p:nvSpPr>
          <p:cNvPr id="519" name="Google Shape;519;p6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présentations</a:t>
            </a:r>
            <a:endParaRPr/>
          </a:p>
        </p:txBody>
      </p:sp>
      <p:sp>
        <p:nvSpPr>
          <p:cNvPr id="520" name="Google Shape;520;p6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
        <p:nvSpPr>
          <p:cNvPr id="521" name="Google Shape;521;p6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L'entête - premier octet</a:t>
            </a:r>
            <a:endParaRPr sz="3700"/>
          </a:p>
        </p:txBody>
      </p:sp>
      <p:sp>
        <p:nvSpPr>
          <p:cNvPr id="522" name="Google Shape;522;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523" name="Google Shape;523;p68"/>
          <p:cNvSpPr/>
          <p:nvPr/>
        </p:nvSpPr>
        <p:spPr>
          <a:xfrm>
            <a:off x="5036975"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Version</a:t>
            </a:r>
            <a:endParaRPr sz="1000">
              <a:solidFill>
                <a:schemeClr val="dk2"/>
              </a:solidFill>
              <a:latin typeface="Varela Round"/>
              <a:ea typeface="Varela Round"/>
              <a:cs typeface="Varela Round"/>
              <a:sym typeface="Varela Round"/>
            </a:endParaRPr>
          </a:p>
        </p:txBody>
      </p:sp>
      <p:cxnSp>
        <p:nvCxnSpPr>
          <p:cNvPr id="524" name="Google Shape;524;p68"/>
          <p:cNvCxnSpPr/>
          <p:nvPr/>
        </p:nvCxnSpPr>
        <p:spPr>
          <a:xfrm>
            <a:off x="504405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525" name="Google Shape;525;p68"/>
          <p:cNvSpPr txBox="1"/>
          <p:nvPr/>
        </p:nvSpPr>
        <p:spPr>
          <a:xfrm>
            <a:off x="5121300" y="16505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526" name="Google Shape;526;p68"/>
          <p:cNvSpPr txBox="1"/>
          <p:nvPr/>
        </p:nvSpPr>
        <p:spPr>
          <a:xfrm>
            <a:off x="585335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527" name="Google Shape;527;p68"/>
          <p:cNvSpPr/>
          <p:nvPr/>
        </p:nvSpPr>
        <p:spPr>
          <a:xfrm>
            <a:off x="5764100"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IHL</a:t>
            </a:r>
            <a:endParaRPr sz="1000">
              <a:solidFill>
                <a:schemeClr val="dk2"/>
              </a:solidFill>
              <a:latin typeface="Varela Round"/>
              <a:ea typeface="Varela Round"/>
              <a:cs typeface="Varela Round"/>
              <a:sym typeface="Varela Round"/>
            </a:endParaRPr>
          </a:p>
        </p:txBody>
      </p:sp>
      <p:cxnSp>
        <p:nvCxnSpPr>
          <p:cNvPr id="528" name="Google Shape;528;p68"/>
          <p:cNvCxnSpPr/>
          <p:nvPr/>
        </p:nvCxnSpPr>
        <p:spPr>
          <a:xfrm>
            <a:off x="5776100" y="1989200"/>
            <a:ext cx="703200" cy="0"/>
          </a:xfrm>
          <a:prstGeom prst="straightConnector1">
            <a:avLst/>
          </a:prstGeom>
          <a:noFill/>
          <a:ln cap="flat" cmpd="sng" w="9525">
            <a:solidFill>
              <a:schemeClr val="dk2"/>
            </a:solidFill>
            <a:prstDash val="solid"/>
            <a:round/>
            <a:headEnd len="med" w="med" type="stealth"/>
            <a:tailEnd len="med" w="med" type="stealth"/>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9"/>
          <p:cNvSpPr txBox="1"/>
          <p:nvPr>
            <p:ph idx="4" type="body"/>
          </p:nvPr>
        </p:nvSpPr>
        <p:spPr>
          <a:xfrm>
            <a:off x="462200" y="1772500"/>
            <a:ext cx="45747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Type of Service</a:t>
            </a:r>
            <a:r>
              <a:rPr lang="fr" sz="1800"/>
              <a:t> (8 bits) : </a:t>
            </a:r>
            <a:endParaRPr sz="1800"/>
          </a:p>
          <a:p>
            <a:pPr indent="-342900" lvl="0" marL="457200" rtl="0" algn="l">
              <a:lnSpc>
                <a:spcPct val="115000"/>
              </a:lnSpc>
              <a:spcBef>
                <a:spcPts val="0"/>
              </a:spcBef>
              <a:spcAft>
                <a:spcPts val="0"/>
              </a:spcAft>
              <a:buSzPts val="1800"/>
              <a:buChar char="-"/>
            </a:pPr>
            <a:r>
              <a:rPr lang="fr" sz="1800"/>
              <a:t>Bits 8 à 15</a:t>
            </a:r>
            <a:endParaRPr sz="1800"/>
          </a:p>
          <a:p>
            <a:pPr indent="-342900" lvl="0" marL="457200" rtl="0" algn="l">
              <a:lnSpc>
                <a:spcPct val="115000"/>
              </a:lnSpc>
              <a:spcBef>
                <a:spcPts val="0"/>
              </a:spcBef>
              <a:spcAft>
                <a:spcPts val="0"/>
              </a:spcAft>
              <a:buSzPts val="1800"/>
              <a:buChar char="-"/>
            </a:pPr>
            <a:r>
              <a:rPr lang="fr" sz="1800"/>
              <a:t>Support à la qualité de service</a:t>
            </a:r>
            <a:endParaRPr sz="1800"/>
          </a:p>
          <a:p>
            <a:pPr indent="-342900" lvl="0" marL="457200" rtl="0" algn="l">
              <a:lnSpc>
                <a:spcPct val="115000"/>
              </a:lnSpc>
              <a:spcBef>
                <a:spcPts val="0"/>
              </a:spcBef>
              <a:spcAft>
                <a:spcPts val="0"/>
              </a:spcAft>
              <a:buSzPts val="1800"/>
              <a:buChar char="-"/>
            </a:pPr>
            <a:r>
              <a:rPr lang="fr" sz="1800"/>
              <a:t>Indique comment le paquet </a:t>
            </a:r>
            <a:r>
              <a:rPr i="1" lang="fr" sz="1800"/>
              <a:t>devrait</a:t>
            </a:r>
            <a:r>
              <a:rPr lang="fr" sz="1800"/>
              <a:t> être traité par les routeurs</a:t>
            </a:r>
            <a:endParaRPr sz="1800"/>
          </a:p>
          <a:p>
            <a:pPr indent="-342900" lvl="0" marL="457200" rtl="0" algn="l">
              <a:lnSpc>
                <a:spcPct val="115000"/>
              </a:lnSpc>
              <a:spcBef>
                <a:spcPts val="0"/>
              </a:spcBef>
              <a:spcAft>
                <a:spcPts val="0"/>
              </a:spcAft>
              <a:buSzPts val="1800"/>
              <a:buChar char="-"/>
            </a:pPr>
            <a:r>
              <a:rPr lang="fr" sz="1800"/>
              <a:t>Indicatif : peut ne pas être pris en compte</a:t>
            </a:r>
            <a:endParaRPr sz="1800"/>
          </a:p>
          <a:p>
            <a:pPr indent="-342900" lvl="0" marL="457200" rtl="0" algn="l">
              <a:lnSpc>
                <a:spcPct val="115000"/>
              </a:lnSpc>
              <a:spcBef>
                <a:spcPts val="0"/>
              </a:spcBef>
              <a:spcAft>
                <a:spcPts val="0"/>
              </a:spcAft>
              <a:buSzPts val="1800"/>
              <a:buChar char="-"/>
            </a:pPr>
            <a:r>
              <a:rPr lang="fr" sz="1800"/>
              <a:t>Défini dans </a:t>
            </a:r>
            <a:r>
              <a:rPr lang="fr" sz="1800" u="sng">
                <a:solidFill>
                  <a:schemeClr val="hlink"/>
                </a:solidFill>
                <a:hlinkClick r:id="rId3"/>
              </a:rPr>
              <a:t>RFC 2474</a:t>
            </a:r>
            <a:r>
              <a:rPr lang="fr" sz="1800"/>
              <a:t> commun à IPv6</a:t>
            </a:r>
            <a:endParaRPr sz="1800"/>
          </a:p>
        </p:txBody>
      </p:sp>
      <p:sp>
        <p:nvSpPr>
          <p:cNvPr id="534" name="Google Shape;534;p6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QoS</a:t>
            </a:r>
            <a:endParaRPr/>
          </a:p>
        </p:txBody>
      </p:sp>
      <p:sp>
        <p:nvSpPr>
          <p:cNvPr id="535" name="Google Shape;535;p6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L'entête - Qualité de service</a:t>
            </a:r>
            <a:endParaRPr sz="3700"/>
          </a:p>
        </p:txBody>
      </p:sp>
      <p:sp>
        <p:nvSpPr>
          <p:cNvPr id="536" name="Google Shape;536;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537" name="Google Shape;537;p69"/>
          <p:cNvSpPr/>
          <p:nvPr/>
        </p:nvSpPr>
        <p:spPr>
          <a:xfrm>
            <a:off x="5036975"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Version</a:t>
            </a:r>
            <a:endParaRPr sz="1000">
              <a:solidFill>
                <a:schemeClr val="dk2"/>
              </a:solidFill>
              <a:latin typeface="Varela Round"/>
              <a:ea typeface="Varela Round"/>
              <a:cs typeface="Varela Round"/>
              <a:sym typeface="Varela Round"/>
            </a:endParaRPr>
          </a:p>
        </p:txBody>
      </p:sp>
      <p:cxnSp>
        <p:nvCxnSpPr>
          <p:cNvPr id="538" name="Google Shape;538;p69"/>
          <p:cNvCxnSpPr/>
          <p:nvPr/>
        </p:nvCxnSpPr>
        <p:spPr>
          <a:xfrm>
            <a:off x="504405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539" name="Google Shape;539;p69"/>
          <p:cNvSpPr txBox="1"/>
          <p:nvPr/>
        </p:nvSpPr>
        <p:spPr>
          <a:xfrm>
            <a:off x="5121300" y="16505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540" name="Google Shape;540;p69"/>
          <p:cNvSpPr txBox="1"/>
          <p:nvPr/>
        </p:nvSpPr>
        <p:spPr>
          <a:xfrm>
            <a:off x="585335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541" name="Google Shape;541;p69"/>
          <p:cNvSpPr/>
          <p:nvPr/>
        </p:nvSpPr>
        <p:spPr>
          <a:xfrm>
            <a:off x="5764100"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IHL</a:t>
            </a:r>
            <a:endParaRPr sz="1000">
              <a:solidFill>
                <a:schemeClr val="dk2"/>
              </a:solidFill>
              <a:latin typeface="Varela Round"/>
              <a:ea typeface="Varela Round"/>
              <a:cs typeface="Varela Round"/>
              <a:sym typeface="Varela Round"/>
            </a:endParaRPr>
          </a:p>
        </p:txBody>
      </p:sp>
      <p:cxnSp>
        <p:nvCxnSpPr>
          <p:cNvPr id="542" name="Google Shape;542;p69"/>
          <p:cNvCxnSpPr/>
          <p:nvPr/>
        </p:nvCxnSpPr>
        <p:spPr>
          <a:xfrm>
            <a:off x="577610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543" name="Google Shape;543;p69"/>
          <p:cNvSpPr/>
          <p:nvPr/>
        </p:nvSpPr>
        <p:spPr>
          <a:xfrm>
            <a:off x="6491300" y="2074450"/>
            <a:ext cx="12807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ToS</a:t>
            </a:r>
            <a:endParaRPr sz="1000">
              <a:solidFill>
                <a:schemeClr val="dk2"/>
              </a:solidFill>
              <a:latin typeface="Varela Round"/>
              <a:ea typeface="Varela Round"/>
              <a:cs typeface="Varela Round"/>
              <a:sym typeface="Varela Round"/>
            </a:endParaRPr>
          </a:p>
        </p:txBody>
      </p:sp>
      <p:cxnSp>
        <p:nvCxnSpPr>
          <p:cNvPr id="544" name="Google Shape;544;p69"/>
          <p:cNvCxnSpPr/>
          <p:nvPr/>
        </p:nvCxnSpPr>
        <p:spPr>
          <a:xfrm>
            <a:off x="6500425" y="1989200"/>
            <a:ext cx="1271700" cy="0"/>
          </a:xfrm>
          <a:prstGeom prst="straightConnector1">
            <a:avLst/>
          </a:prstGeom>
          <a:noFill/>
          <a:ln cap="flat" cmpd="sng" w="9525">
            <a:solidFill>
              <a:schemeClr val="dk2"/>
            </a:solidFill>
            <a:prstDash val="solid"/>
            <a:round/>
            <a:headEnd len="med" w="med" type="stealth"/>
            <a:tailEnd len="med" w="med" type="stealth"/>
          </a:ln>
        </p:spPr>
      </p:cxnSp>
      <p:sp>
        <p:nvSpPr>
          <p:cNvPr id="545" name="Google Shape;545;p69"/>
          <p:cNvSpPr txBox="1"/>
          <p:nvPr/>
        </p:nvSpPr>
        <p:spPr>
          <a:xfrm>
            <a:off x="6857300" y="1647625"/>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8</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sp>
        <p:nvSpPr>
          <p:cNvPr id="546" name="Google Shape;546;p6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0"/>
          <p:cNvSpPr txBox="1"/>
          <p:nvPr>
            <p:ph idx="4" type="body"/>
          </p:nvPr>
        </p:nvSpPr>
        <p:spPr>
          <a:xfrm>
            <a:off x="462200" y="1772500"/>
            <a:ext cx="45747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Total length</a:t>
            </a:r>
            <a:r>
              <a:rPr lang="fr" sz="1800"/>
              <a:t> (16 bits) : </a:t>
            </a:r>
            <a:endParaRPr sz="1800"/>
          </a:p>
          <a:p>
            <a:pPr indent="-342900" lvl="0" marL="457200" rtl="0" algn="l">
              <a:lnSpc>
                <a:spcPct val="115000"/>
              </a:lnSpc>
              <a:spcBef>
                <a:spcPts val="0"/>
              </a:spcBef>
              <a:spcAft>
                <a:spcPts val="0"/>
              </a:spcAft>
              <a:buSzPts val="1800"/>
              <a:buChar char="-"/>
            </a:pPr>
            <a:r>
              <a:rPr lang="fr" sz="1800"/>
              <a:t>Bits 16 à 31</a:t>
            </a:r>
            <a:endParaRPr sz="1800"/>
          </a:p>
          <a:p>
            <a:pPr indent="-342900" lvl="0" marL="457200" rtl="0" algn="l">
              <a:lnSpc>
                <a:spcPct val="115000"/>
              </a:lnSpc>
              <a:spcBef>
                <a:spcPts val="0"/>
              </a:spcBef>
              <a:spcAft>
                <a:spcPts val="0"/>
              </a:spcAft>
              <a:buSzPts val="1800"/>
              <a:buChar char="-"/>
            </a:pPr>
            <a:r>
              <a:rPr lang="fr" sz="1800"/>
              <a:t>Taille du paquet IP en octet</a:t>
            </a:r>
            <a:endParaRPr sz="1800"/>
          </a:p>
          <a:p>
            <a:pPr indent="-342900" lvl="0" marL="457200" rtl="0" algn="l">
              <a:lnSpc>
                <a:spcPct val="115000"/>
              </a:lnSpc>
              <a:spcBef>
                <a:spcPts val="0"/>
              </a:spcBef>
              <a:spcAft>
                <a:spcPts val="0"/>
              </a:spcAft>
              <a:buSzPts val="1800"/>
              <a:buChar char="-"/>
            </a:pPr>
            <a:r>
              <a:rPr lang="fr" sz="1800"/>
              <a:t>Entête + charge utile</a:t>
            </a:r>
            <a:endParaRPr sz="1800"/>
          </a:p>
          <a:p>
            <a:pPr indent="-342900" lvl="0" marL="457200" rtl="0" algn="l">
              <a:lnSpc>
                <a:spcPct val="115000"/>
              </a:lnSpc>
              <a:spcBef>
                <a:spcPts val="0"/>
              </a:spcBef>
              <a:spcAft>
                <a:spcPts val="0"/>
              </a:spcAft>
              <a:buSzPts val="1800"/>
              <a:buChar char="-"/>
            </a:pPr>
            <a:r>
              <a:rPr lang="fr" sz="1800"/>
              <a:t>65 535 octets max</a:t>
            </a:r>
            <a:endParaRPr sz="1800"/>
          </a:p>
        </p:txBody>
      </p:sp>
      <p:sp>
        <p:nvSpPr>
          <p:cNvPr id="552" name="Google Shape;552;p7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Taille du paquet IP</a:t>
            </a:r>
            <a:endParaRPr/>
          </a:p>
        </p:txBody>
      </p:sp>
      <p:sp>
        <p:nvSpPr>
          <p:cNvPr id="553" name="Google Shape;553;p7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L'entête - Taille du paquet</a:t>
            </a:r>
            <a:endParaRPr sz="3700"/>
          </a:p>
        </p:txBody>
      </p:sp>
      <p:sp>
        <p:nvSpPr>
          <p:cNvPr id="554" name="Google Shape;554;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555" name="Google Shape;555;p70"/>
          <p:cNvSpPr/>
          <p:nvPr/>
        </p:nvSpPr>
        <p:spPr>
          <a:xfrm>
            <a:off x="5036975"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Version</a:t>
            </a:r>
            <a:endParaRPr sz="1000">
              <a:solidFill>
                <a:schemeClr val="dk2"/>
              </a:solidFill>
              <a:latin typeface="Varela Round"/>
              <a:ea typeface="Varela Round"/>
              <a:cs typeface="Varela Round"/>
              <a:sym typeface="Varela Round"/>
            </a:endParaRPr>
          </a:p>
        </p:txBody>
      </p:sp>
      <p:cxnSp>
        <p:nvCxnSpPr>
          <p:cNvPr id="556" name="Google Shape;556;p70"/>
          <p:cNvCxnSpPr/>
          <p:nvPr/>
        </p:nvCxnSpPr>
        <p:spPr>
          <a:xfrm>
            <a:off x="504405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557" name="Google Shape;557;p70"/>
          <p:cNvSpPr txBox="1"/>
          <p:nvPr/>
        </p:nvSpPr>
        <p:spPr>
          <a:xfrm>
            <a:off x="5121300" y="16505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558" name="Google Shape;558;p70"/>
          <p:cNvSpPr txBox="1"/>
          <p:nvPr/>
        </p:nvSpPr>
        <p:spPr>
          <a:xfrm>
            <a:off x="585335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559" name="Google Shape;559;p70"/>
          <p:cNvSpPr/>
          <p:nvPr/>
        </p:nvSpPr>
        <p:spPr>
          <a:xfrm>
            <a:off x="5764100"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IHL</a:t>
            </a:r>
            <a:endParaRPr sz="1000">
              <a:solidFill>
                <a:schemeClr val="dk2"/>
              </a:solidFill>
              <a:latin typeface="Varela Round"/>
              <a:ea typeface="Varela Round"/>
              <a:cs typeface="Varela Round"/>
              <a:sym typeface="Varela Round"/>
            </a:endParaRPr>
          </a:p>
        </p:txBody>
      </p:sp>
      <p:cxnSp>
        <p:nvCxnSpPr>
          <p:cNvPr id="560" name="Google Shape;560;p70"/>
          <p:cNvCxnSpPr/>
          <p:nvPr/>
        </p:nvCxnSpPr>
        <p:spPr>
          <a:xfrm>
            <a:off x="577610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561" name="Google Shape;561;p70"/>
          <p:cNvSpPr/>
          <p:nvPr/>
        </p:nvSpPr>
        <p:spPr>
          <a:xfrm>
            <a:off x="6491300" y="2074450"/>
            <a:ext cx="11031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ToS</a:t>
            </a:r>
            <a:endParaRPr sz="1000">
              <a:solidFill>
                <a:schemeClr val="dk2"/>
              </a:solidFill>
              <a:latin typeface="Varela Round"/>
              <a:ea typeface="Varela Round"/>
              <a:cs typeface="Varela Round"/>
              <a:sym typeface="Varela Round"/>
            </a:endParaRPr>
          </a:p>
        </p:txBody>
      </p:sp>
      <p:cxnSp>
        <p:nvCxnSpPr>
          <p:cNvPr id="562" name="Google Shape;562;p70"/>
          <p:cNvCxnSpPr/>
          <p:nvPr/>
        </p:nvCxnSpPr>
        <p:spPr>
          <a:xfrm>
            <a:off x="6500425" y="1989200"/>
            <a:ext cx="1094100" cy="7200"/>
          </a:xfrm>
          <a:prstGeom prst="straightConnector1">
            <a:avLst/>
          </a:prstGeom>
          <a:noFill/>
          <a:ln cap="flat" cmpd="sng" w="9525">
            <a:solidFill>
              <a:schemeClr val="dk2"/>
            </a:solidFill>
            <a:prstDash val="solid"/>
            <a:round/>
            <a:headEnd len="med" w="med" type="stealth"/>
            <a:tailEnd len="med" w="med" type="stealth"/>
          </a:ln>
        </p:spPr>
      </p:cxnSp>
      <p:sp>
        <p:nvSpPr>
          <p:cNvPr id="563" name="Google Shape;563;p70"/>
          <p:cNvSpPr txBox="1"/>
          <p:nvPr/>
        </p:nvSpPr>
        <p:spPr>
          <a:xfrm>
            <a:off x="676850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8 bits</a:t>
            </a:r>
            <a:endParaRPr sz="1000">
              <a:latin typeface="Varela Round"/>
              <a:ea typeface="Varela Round"/>
              <a:cs typeface="Varela Round"/>
              <a:sym typeface="Varela Round"/>
            </a:endParaRPr>
          </a:p>
        </p:txBody>
      </p:sp>
      <p:sp>
        <p:nvSpPr>
          <p:cNvPr id="564" name="Google Shape;564;p70"/>
          <p:cNvSpPr/>
          <p:nvPr/>
        </p:nvSpPr>
        <p:spPr>
          <a:xfrm>
            <a:off x="7594400" y="2074450"/>
            <a:ext cx="141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Total length</a:t>
            </a:r>
            <a:endParaRPr sz="1000">
              <a:solidFill>
                <a:schemeClr val="dk2"/>
              </a:solidFill>
              <a:latin typeface="Varela Round"/>
              <a:ea typeface="Varela Round"/>
              <a:cs typeface="Varela Round"/>
              <a:sym typeface="Varela Round"/>
            </a:endParaRPr>
          </a:p>
        </p:txBody>
      </p:sp>
      <p:cxnSp>
        <p:nvCxnSpPr>
          <p:cNvPr id="565" name="Google Shape;565;p70"/>
          <p:cNvCxnSpPr/>
          <p:nvPr/>
        </p:nvCxnSpPr>
        <p:spPr>
          <a:xfrm flipH="1" rot="10800000">
            <a:off x="7615800" y="1989400"/>
            <a:ext cx="1392600" cy="6900"/>
          </a:xfrm>
          <a:prstGeom prst="straightConnector1">
            <a:avLst/>
          </a:prstGeom>
          <a:noFill/>
          <a:ln cap="flat" cmpd="sng" w="9525">
            <a:solidFill>
              <a:schemeClr val="dk2"/>
            </a:solidFill>
            <a:prstDash val="solid"/>
            <a:round/>
            <a:headEnd len="med" w="med" type="stealth"/>
            <a:tailEnd len="med" w="med" type="stealth"/>
          </a:ln>
        </p:spPr>
      </p:cxnSp>
      <p:sp>
        <p:nvSpPr>
          <p:cNvPr id="566" name="Google Shape;566;p70"/>
          <p:cNvSpPr txBox="1"/>
          <p:nvPr/>
        </p:nvSpPr>
        <p:spPr>
          <a:xfrm>
            <a:off x="7951400" y="1647638"/>
            <a:ext cx="70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16</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sp>
        <p:nvSpPr>
          <p:cNvPr id="567" name="Google Shape;567;p7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1"/>
          <p:cNvSpPr txBox="1"/>
          <p:nvPr>
            <p:ph idx="4" type="body"/>
          </p:nvPr>
        </p:nvSpPr>
        <p:spPr>
          <a:xfrm>
            <a:off x="462200" y="1772500"/>
            <a:ext cx="45747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Identification</a:t>
            </a:r>
            <a:r>
              <a:rPr lang="fr" sz="1800"/>
              <a:t> (8 bits) : </a:t>
            </a:r>
            <a:endParaRPr sz="1800"/>
          </a:p>
          <a:p>
            <a:pPr indent="-330200" lvl="0" marL="457200" rtl="0" algn="l">
              <a:lnSpc>
                <a:spcPct val="115000"/>
              </a:lnSpc>
              <a:spcBef>
                <a:spcPts val="0"/>
              </a:spcBef>
              <a:spcAft>
                <a:spcPts val="0"/>
              </a:spcAft>
              <a:buSzPts val="1600"/>
              <a:buChar char="-"/>
            </a:pPr>
            <a:r>
              <a:rPr lang="fr" sz="1600"/>
              <a:t>Bits 32 à 39</a:t>
            </a:r>
            <a:endParaRPr sz="1600"/>
          </a:p>
          <a:p>
            <a:pPr indent="-330200" lvl="0" marL="457200" rtl="0" algn="l">
              <a:lnSpc>
                <a:spcPct val="115000"/>
              </a:lnSpc>
              <a:spcBef>
                <a:spcPts val="0"/>
              </a:spcBef>
              <a:spcAft>
                <a:spcPts val="0"/>
              </a:spcAft>
              <a:buSzPts val="1600"/>
              <a:buChar char="-"/>
            </a:pPr>
            <a:r>
              <a:rPr lang="fr" sz="1600"/>
              <a:t>Identifiant du paquet fixé par émetteur</a:t>
            </a:r>
            <a:endParaRPr sz="1600"/>
          </a:p>
          <a:p>
            <a:pPr indent="0" lvl="0" marL="0" rtl="0" algn="l">
              <a:lnSpc>
                <a:spcPct val="115000"/>
              </a:lnSpc>
              <a:spcBef>
                <a:spcPts val="0"/>
              </a:spcBef>
              <a:spcAft>
                <a:spcPts val="0"/>
              </a:spcAft>
              <a:buNone/>
            </a:pPr>
            <a:r>
              <a:rPr b="1" lang="fr" sz="1800"/>
              <a:t>Drapeaux</a:t>
            </a:r>
            <a:r>
              <a:rPr lang="fr" sz="1800"/>
              <a:t> - Flags (3 bits) :</a:t>
            </a:r>
            <a:endParaRPr sz="1800"/>
          </a:p>
          <a:p>
            <a:pPr indent="-330200" lvl="0" marL="457200" rtl="0" algn="l">
              <a:lnSpc>
                <a:spcPct val="115000"/>
              </a:lnSpc>
              <a:spcBef>
                <a:spcPts val="0"/>
              </a:spcBef>
              <a:spcAft>
                <a:spcPts val="0"/>
              </a:spcAft>
              <a:buSzPts val="1600"/>
              <a:buChar char="-"/>
            </a:pPr>
            <a:r>
              <a:rPr lang="fr" sz="1600"/>
              <a:t>Bit 40 : 0 (Toujours)</a:t>
            </a:r>
            <a:endParaRPr sz="1600"/>
          </a:p>
          <a:p>
            <a:pPr indent="-330200" lvl="0" marL="457200" rtl="0" algn="l">
              <a:lnSpc>
                <a:spcPct val="115000"/>
              </a:lnSpc>
              <a:spcBef>
                <a:spcPts val="0"/>
              </a:spcBef>
              <a:spcAft>
                <a:spcPts val="0"/>
              </a:spcAft>
              <a:buSzPts val="1600"/>
              <a:buChar char="-"/>
            </a:pPr>
            <a:r>
              <a:rPr lang="fr" sz="1600"/>
              <a:t>Bit 41 (Don't fragment) : </a:t>
            </a:r>
            <a:endParaRPr sz="1600"/>
          </a:p>
          <a:p>
            <a:pPr indent="-330200" lvl="1" marL="914400" rtl="0" algn="l">
              <a:lnSpc>
                <a:spcPct val="115000"/>
              </a:lnSpc>
              <a:spcBef>
                <a:spcPts val="0"/>
              </a:spcBef>
              <a:spcAft>
                <a:spcPts val="0"/>
              </a:spcAft>
              <a:buSzPts val="1600"/>
              <a:buChar char="-"/>
            </a:pPr>
            <a:r>
              <a:rPr lang="fr" sz="1600"/>
              <a:t>1 si fragmentation interdite</a:t>
            </a:r>
            <a:endParaRPr sz="1600"/>
          </a:p>
          <a:p>
            <a:pPr indent="-330200" lvl="0" marL="457200" rtl="0" algn="l">
              <a:lnSpc>
                <a:spcPct val="115000"/>
              </a:lnSpc>
              <a:spcBef>
                <a:spcPts val="0"/>
              </a:spcBef>
              <a:spcAft>
                <a:spcPts val="0"/>
              </a:spcAft>
              <a:buSzPts val="1600"/>
              <a:buChar char="-"/>
            </a:pPr>
            <a:r>
              <a:rPr lang="fr" sz="1600"/>
              <a:t>Bit 42 : (More fragment) : </a:t>
            </a:r>
            <a:endParaRPr sz="1600"/>
          </a:p>
          <a:p>
            <a:pPr indent="-330200" lvl="1" marL="914400" rtl="0" algn="l">
              <a:lnSpc>
                <a:spcPct val="115000"/>
              </a:lnSpc>
              <a:spcBef>
                <a:spcPts val="0"/>
              </a:spcBef>
              <a:spcAft>
                <a:spcPts val="0"/>
              </a:spcAft>
              <a:buSzPts val="1600"/>
              <a:buChar char="-"/>
            </a:pPr>
            <a:r>
              <a:rPr lang="fr" sz="1600"/>
              <a:t>1 si fragment à suivre</a:t>
            </a:r>
            <a:endParaRPr sz="1600"/>
          </a:p>
          <a:p>
            <a:pPr indent="0" lvl="0" marL="0" rtl="0" algn="l">
              <a:lnSpc>
                <a:spcPct val="115000"/>
              </a:lnSpc>
              <a:spcBef>
                <a:spcPts val="0"/>
              </a:spcBef>
              <a:spcAft>
                <a:spcPts val="0"/>
              </a:spcAft>
              <a:buNone/>
            </a:pPr>
            <a:r>
              <a:rPr b="1" lang="fr" sz="1800"/>
              <a:t>Fragment offset</a:t>
            </a:r>
            <a:r>
              <a:rPr lang="fr" sz="1800"/>
              <a:t> (29 bits) :</a:t>
            </a:r>
            <a:endParaRPr sz="1800"/>
          </a:p>
          <a:p>
            <a:pPr indent="-330200" lvl="0" marL="457200" rtl="0" algn="l">
              <a:lnSpc>
                <a:spcPct val="115000"/>
              </a:lnSpc>
              <a:spcBef>
                <a:spcPts val="0"/>
              </a:spcBef>
              <a:spcAft>
                <a:spcPts val="0"/>
              </a:spcAft>
              <a:buSzPts val="1600"/>
              <a:buChar char="-"/>
            </a:pPr>
            <a:r>
              <a:rPr lang="fr" sz="1600"/>
              <a:t>Bits 43 à 63</a:t>
            </a:r>
            <a:endParaRPr sz="1600"/>
          </a:p>
          <a:p>
            <a:pPr indent="-330200" lvl="0" marL="457200" rtl="0" algn="l">
              <a:lnSpc>
                <a:spcPct val="115000"/>
              </a:lnSpc>
              <a:spcBef>
                <a:spcPts val="0"/>
              </a:spcBef>
              <a:spcAft>
                <a:spcPts val="0"/>
              </a:spcAft>
              <a:buSzPts val="1600"/>
              <a:buChar char="-"/>
            </a:pPr>
            <a:r>
              <a:rPr lang="fr" sz="1600"/>
              <a:t>Position du fragment - 0 pour le premier</a:t>
            </a:r>
            <a:endParaRPr sz="1600"/>
          </a:p>
        </p:txBody>
      </p:sp>
      <p:sp>
        <p:nvSpPr>
          <p:cNvPr id="573" name="Google Shape;573;p7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Découper les paquets trop gros</a:t>
            </a:r>
            <a:endParaRPr/>
          </a:p>
        </p:txBody>
      </p:sp>
      <p:sp>
        <p:nvSpPr>
          <p:cNvPr id="574" name="Google Shape;574;p7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L'entête - Fragmentation</a:t>
            </a:r>
            <a:endParaRPr sz="3700"/>
          </a:p>
        </p:txBody>
      </p:sp>
      <p:sp>
        <p:nvSpPr>
          <p:cNvPr id="575" name="Google Shape;575;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576" name="Google Shape;576;p71"/>
          <p:cNvSpPr/>
          <p:nvPr/>
        </p:nvSpPr>
        <p:spPr>
          <a:xfrm>
            <a:off x="5036975"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Version</a:t>
            </a:r>
            <a:endParaRPr sz="1000">
              <a:solidFill>
                <a:schemeClr val="dk2"/>
              </a:solidFill>
              <a:latin typeface="Varela Round"/>
              <a:ea typeface="Varela Round"/>
              <a:cs typeface="Varela Round"/>
              <a:sym typeface="Varela Round"/>
            </a:endParaRPr>
          </a:p>
        </p:txBody>
      </p:sp>
      <p:cxnSp>
        <p:nvCxnSpPr>
          <p:cNvPr id="577" name="Google Shape;577;p71"/>
          <p:cNvCxnSpPr/>
          <p:nvPr/>
        </p:nvCxnSpPr>
        <p:spPr>
          <a:xfrm>
            <a:off x="504405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578" name="Google Shape;578;p71"/>
          <p:cNvSpPr txBox="1"/>
          <p:nvPr/>
        </p:nvSpPr>
        <p:spPr>
          <a:xfrm>
            <a:off x="5121300" y="16505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579" name="Google Shape;579;p71"/>
          <p:cNvSpPr txBox="1"/>
          <p:nvPr/>
        </p:nvSpPr>
        <p:spPr>
          <a:xfrm>
            <a:off x="585335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580" name="Google Shape;580;p71"/>
          <p:cNvSpPr/>
          <p:nvPr/>
        </p:nvSpPr>
        <p:spPr>
          <a:xfrm>
            <a:off x="5764100"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IHL</a:t>
            </a:r>
            <a:endParaRPr sz="1000">
              <a:solidFill>
                <a:schemeClr val="dk2"/>
              </a:solidFill>
              <a:latin typeface="Varela Round"/>
              <a:ea typeface="Varela Round"/>
              <a:cs typeface="Varela Round"/>
              <a:sym typeface="Varela Round"/>
            </a:endParaRPr>
          </a:p>
        </p:txBody>
      </p:sp>
      <p:cxnSp>
        <p:nvCxnSpPr>
          <p:cNvPr id="581" name="Google Shape;581;p71"/>
          <p:cNvCxnSpPr/>
          <p:nvPr/>
        </p:nvCxnSpPr>
        <p:spPr>
          <a:xfrm>
            <a:off x="577610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582" name="Google Shape;582;p71"/>
          <p:cNvSpPr/>
          <p:nvPr/>
        </p:nvSpPr>
        <p:spPr>
          <a:xfrm>
            <a:off x="6491300" y="2074450"/>
            <a:ext cx="11031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ToS</a:t>
            </a:r>
            <a:endParaRPr sz="1000">
              <a:solidFill>
                <a:schemeClr val="dk2"/>
              </a:solidFill>
              <a:latin typeface="Varela Round"/>
              <a:ea typeface="Varela Round"/>
              <a:cs typeface="Varela Round"/>
              <a:sym typeface="Varela Round"/>
            </a:endParaRPr>
          </a:p>
        </p:txBody>
      </p:sp>
      <p:cxnSp>
        <p:nvCxnSpPr>
          <p:cNvPr id="583" name="Google Shape;583;p71"/>
          <p:cNvCxnSpPr/>
          <p:nvPr/>
        </p:nvCxnSpPr>
        <p:spPr>
          <a:xfrm>
            <a:off x="6500425" y="1989200"/>
            <a:ext cx="1094100" cy="7200"/>
          </a:xfrm>
          <a:prstGeom prst="straightConnector1">
            <a:avLst/>
          </a:prstGeom>
          <a:noFill/>
          <a:ln cap="flat" cmpd="sng" w="9525">
            <a:solidFill>
              <a:schemeClr val="dk2"/>
            </a:solidFill>
            <a:prstDash val="solid"/>
            <a:round/>
            <a:headEnd len="med" w="med" type="stealth"/>
            <a:tailEnd len="med" w="med" type="stealth"/>
          </a:ln>
        </p:spPr>
      </p:cxnSp>
      <p:sp>
        <p:nvSpPr>
          <p:cNvPr id="584" name="Google Shape;584;p71"/>
          <p:cNvSpPr txBox="1"/>
          <p:nvPr/>
        </p:nvSpPr>
        <p:spPr>
          <a:xfrm>
            <a:off x="676850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8 bits</a:t>
            </a:r>
            <a:endParaRPr sz="1000">
              <a:latin typeface="Varela Round"/>
              <a:ea typeface="Varela Round"/>
              <a:cs typeface="Varela Round"/>
              <a:sym typeface="Varela Round"/>
            </a:endParaRPr>
          </a:p>
        </p:txBody>
      </p:sp>
      <p:sp>
        <p:nvSpPr>
          <p:cNvPr id="585" name="Google Shape;585;p71"/>
          <p:cNvSpPr/>
          <p:nvPr/>
        </p:nvSpPr>
        <p:spPr>
          <a:xfrm>
            <a:off x="7594400" y="2074450"/>
            <a:ext cx="141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Total length</a:t>
            </a:r>
            <a:endParaRPr sz="1000">
              <a:solidFill>
                <a:schemeClr val="dk2"/>
              </a:solidFill>
              <a:latin typeface="Varela Round"/>
              <a:ea typeface="Varela Round"/>
              <a:cs typeface="Varela Round"/>
              <a:sym typeface="Varela Round"/>
            </a:endParaRPr>
          </a:p>
        </p:txBody>
      </p:sp>
      <p:cxnSp>
        <p:nvCxnSpPr>
          <p:cNvPr id="586" name="Google Shape;586;p71"/>
          <p:cNvCxnSpPr/>
          <p:nvPr/>
        </p:nvCxnSpPr>
        <p:spPr>
          <a:xfrm flipH="1" rot="10800000">
            <a:off x="7615800" y="1989400"/>
            <a:ext cx="1392600" cy="6900"/>
          </a:xfrm>
          <a:prstGeom prst="straightConnector1">
            <a:avLst/>
          </a:prstGeom>
          <a:noFill/>
          <a:ln cap="flat" cmpd="sng" w="9525">
            <a:solidFill>
              <a:schemeClr val="dk2"/>
            </a:solidFill>
            <a:prstDash val="solid"/>
            <a:round/>
            <a:headEnd len="med" w="med" type="stealth"/>
            <a:tailEnd len="med" w="med" type="stealth"/>
          </a:ln>
        </p:spPr>
      </p:cxnSp>
      <p:sp>
        <p:nvSpPr>
          <p:cNvPr id="587" name="Google Shape;587;p71"/>
          <p:cNvSpPr txBox="1"/>
          <p:nvPr/>
        </p:nvSpPr>
        <p:spPr>
          <a:xfrm>
            <a:off x="7951400" y="1647638"/>
            <a:ext cx="70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16 bits</a:t>
            </a:r>
            <a:endParaRPr sz="1000">
              <a:latin typeface="Varela Round"/>
              <a:ea typeface="Varela Round"/>
              <a:cs typeface="Varela Round"/>
              <a:sym typeface="Varela Round"/>
            </a:endParaRPr>
          </a:p>
        </p:txBody>
      </p:sp>
      <p:sp>
        <p:nvSpPr>
          <p:cNvPr id="588" name="Google Shape;588;p71"/>
          <p:cNvSpPr/>
          <p:nvPr/>
        </p:nvSpPr>
        <p:spPr>
          <a:xfrm>
            <a:off x="5036900" y="2379850"/>
            <a:ext cx="1454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Identification</a:t>
            </a:r>
            <a:endParaRPr sz="1000">
              <a:solidFill>
                <a:schemeClr val="dk2"/>
              </a:solidFill>
              <a:latin typeface="Varela Round"/>
              <a:ea typeface="Varela Round"/>
              <a:cs typeface="Varela Round"/>
              <a:sym typeface="Varela Round"/>
            </a:endParaRPr>
          </a:p>
        </p:txBody>
      </p:sp>
      <p:sp>
        <p:nvSpPr>
          <p:cNvPr id="589" name="Google Shape;589;p71"/>
          <p:cNvSpPr/>
          <p:nvPr/>
        </p:nvSpPr>
        <p:spPr>
          <a:xfrm>
            <a:off x="6491300" y="2379850"/>
            <a:ext cx="5487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Flags</a:t>
            </a:r>
            <a:endParaRPr sz="1000">
              <a:solidFill>
                <a:schemeClr val="dk2"/>
              </a:solidFill>
              <a:latin typeface="Varela Round"/>
              <a:ea typeface="Varela Round"/>
              <a:cs typeface="Varela Round"/>
              <a:sym typeface="Varela Round"/>
            </a:endParaRPr>
          </a:p>
        </p:txBody>
      </p:sp>
      <p:sp>
        <p:nvSpPr>
          <p:cNvPr id="590" name="Google Shape;590;p71"/>
          <p:cNvSpPr/>
          <p:nvPr/>
        </p:nvSpPr>
        <p:spPr>
          <a:xfrm>
            <a:off x="7011925" y="2379850"/>
            <a:ext cx="19965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Fragment offset</a:t>
            </a:r>
            <a:endParaRPr sz="1000">
              <a:solidFill>
                <a:schemeClr val="dk2"/>
              </a:solidFill>
              <a:latin typeface="Varela Round"/>
              <a:ea typeface="Varela Round"/>
              <a:cs typeface="Varela Round"/>
              <a:sym typeface="Varela Round"/>
            </a:endParaRPr>
          </a:p>
        </p:txBody>
      </p:sp>
      <p:cxnSp>
        <p:nvCxnSpPr>
          <p:cNvPr id="591" name="Google Shape;591;p71"/>
          <p:cNvCxnSpPr/>
          <p:nvPr/>
        </p:nvCxnSpPr>
        <p:spPr>
          <a:xfrm flipH="1" rot="10800000">
            <a:off x="6491300" y="2777700"/>
            <a:ext cx="513600" cy="3300"/>
          </a:xfrm>
          <a:prstGeom prst="straightConnector1">
            <a:avLst/>
          </a:prstGeom>
          <a:noFill/>
          <a:ln cap="flat" cmpd="sng" w="9525">
            <a:solidFill>
              <a:schemeClr val="dk2"/>
            </a:solidFill>
            <a:prstDash val="solid"/>
            <a:round/>
            <a:headEnd len="med" w="med" type="stealth"/>
            <a:tailEnd len="med" w="med" type="stealth"/>
          </a:ln>
        </p:spPr>
      </p:cxnSp>
      <p:sp>
        <p:nvSpPr>
          <p:cNvPr id="592" name="Google Shape;592;p71"/>
          <p:cNvSpPr txBox="1"/>
          <p:nvPr/>
        </p:nvSpPr>
        <p:spPr>
          <a:xfrm>
            <a:off x="6473750" y="277768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3</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cxnSp>
        <p:nvCxnSpPr>
          <p:cNvPr id="593" name="Google Shape;593;p71"/>
          <p:cNvCxnSpPr/>
          <p:nvPr/>
        </p:nvCxnSpPr>
        <p:spPr>
          <a:xfrm>
            <a:off x="7026125" y="2777775"/>
            <a:ext cx="1985100" cy="3000"/>
          </a:xfrm>
          <a:prstGeom prst="straightConnector1">
            <a:avLst/>
          </a:prstGeom>
          <a:noFill/>
          <a:ln cap="flat" cmpd="sng" w="9525">
            <a:solidFill>
              <a:schemeClr val="dk2"/>
            </a:solidFill>
            <a:prstDash val="solid"/>
            <a:round/>
            <a:headEnd len="med" w="med" type="stealth"/>
            <a:tailEnd len="med" w="med" type="stealth"/>
          </a:ln>
        </p:spPr>
      </p:cxnSp>
      <p:sp>
        <p:nvSpPr>
          <p:cNvPr id="594" name="Google Shape;594;p71"/>
          <p:cNvSpPr txBox="1"/>
          <p:nvPr/>
        </p:nvSpPr>
        <p:spPr>
          <a:xfrm>
            <a:off x="7646575" y="2777700"/>
            <a:ext cx="727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29</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sp>
        <p:nvSpPr>
          <p:cNvPr id="595" name="Google Shape;595;p7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Mais pourquoi ?</a:t>
            </a:r>
            <a:endParaRPr/>
          </a:p>
        </p:txBody>
      </p:sp>
      <p:sp>
        <p:nvSpPr>
          <p:cNvPr id="601" name="Google Shape;601;p7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 fragmentation</a:t>
            </a:r>
            <a:endParaRPr sz="3700"/>
          </a:p>
        </p:txBody>
      </p:sp>
      <p:sp>
        <p:nvSpPr>
          <p:cNvPr id="602" name="Google Shape;602;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603" name="Google Shape;603;p72"/>
          <p:cNvSpPr txBox="1"/>
          <p:nvPr>
            <p:ph idx="4" type="body"/>
          </p:nvPr>
        </p:nvSpPr>
        <p:spPr>
          <a:xfrm>
            <a:off x="418050" y="173825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Le paquet IP doit être transmis dans la trame du lien sous-jacent.</a:t>
            </a:r>
            <a:endParaRPr sz="1800"/>
          </a:p>
          <a:p>
            <a:pPr indent="0" lvl="0" marL="0" rtl="0" algn="l">
              <a:lnSpc>
                <a:spcPct val="115000"/>
              </a:lnSpc>
              <a:spcBef>
                <a:spcPts val="0"/>
              </a:spcBef>
              <a:spcAft>
                <a:spcPts val="0"/>
              </a:spcAft>
              <a:buNone/>
            </a:pPr>
            <a:r>
              <a:rPr lang="fr" sz="1800"/>
              <a:t>Cette trame a un MTU en général très inférieure à la limite de 65 535 d'IP.</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Les passerelles IP (routeurs) peuvent parfois recevoir un paquet IP sur un lien. Donc dans une trame avec un MTU donné et devoir le transférer sur un autre lien avec un autre MTU, éventuellement plus petit.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Elle ne peut donc pas transmettre le paquet en l'état =&gt; elle doit fragmenter</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Cette fragmentation peut avoir lieu plusieurs fois sur le chemin</a:t>
            </a:r>
            <a:endParaRPr sz="1800"/>
          </a:p>
        </p:txBody>
      </p:sp>
      <p:sp>
        <p:nvSpPr>
          <p:cNvPr id="604" name="Google Shape;604;p7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Comment ça marche ?</a:t>
            </a:r>
            <a:endParaRPr/>
          </a:p>
        </p:txBody>
      </p:sp>
      <p:sp>
        <p:nvSpPr>
          <p:cNvPr id="610" name="Google Shape;610;p7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Fragmentation - le </a:t>
            </a:r>
            <a:r>
              <a:rPr lang="fr" sz="3700"/>
              <a:t>mécanisme</a:t>
            </a:r>
            <a:endParaRPr sz="3700"/>
          </a:p>
        </p:txBody>
      </p:sp>
      <p:sp>
        <p:nvSpPr>
          <p:cNvPr id="611" name="Google Shape;611;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612" name="Google Shape;612;p73"/>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Dans le cas ou le MTU est trop petit pour transmettre le paquet</a:t>
            </a:r>
            <a:endParaRPr sz="1800"/>
          </a:p>
          <a:p>
            <a:pPr indent="0" lvl="0" marL="0" rtl="0" algn="l">
              <a:lnSpc>
                <a:spcPct val="115000"/>
              </a:lnSpc>
              <a:spcBef>
                <a:spcPts val="0"/>
              </a:spcBef>
              <a:spcAft>
                <a:spcPts val="0"/>
              </a:spcAft>
              <a:buNone/>
            </a:pPr>
            <a:r>
              <a:rPr lang="fr" sz="1800"/>
              <a:t>Si </a:t>
            </a:r>
            <a:r>
              <a:rPr b="1" lang="fr" sz="1800"/>
              <a:t>Don't fragment</a:t>
            </a:r>
            <a:r>
              <a:rPr lang="fr" sz="1800"/>
              <a:t> est à 1 : le paquet est jeté et l'émetteur est averti via ICMP</a:t>
            </a:r>
            <a:endParaRPr sz="1800"/>
          </a:p>
          <a:p>
            <a:pPr indent="0" lvl="0" marL="0" rtl="0" algn="l">
              <a:lnSpc>
                <a:spcPct val="115000"/>
              </a:lnSpc>
              <a:spcBef>
                <a:spcPts val="0"/>
              </a:spcBef>
              <a:spcAft>
                <a:spcPts val="0"/>
              </a:spcAft>
              <a:buNone/>
            </a:pPr>
            <a:r>
              <a:rPr lang="fr" sz="1800"/>
              <a:t>Sinon : </a:t>
            </a:r>
            <a:endParaRPr sz="1800"/>
          </a:p>
          <a:p>
            <a:pPr indent="-342900" lvl="0" marL="457200" rtl="0" algn="l">
              <a:lnSpc>
                <a:spcPct val="115000"/>
              </a:lnSpc>
              <a:spcBef>
                <a:spcPts val="0"/>
              </a:spcBef>
              <a:spcAft>
                <a:spcPts val="0"/>
              </a:spcAft>
              <a:buSzPts val="1800"/>
              <a:buChar char="-"/>
            </a:pPr>
            <a:r>
              <a:rPr lang="fr" sz="1800"/>
              <a:t>Découpe du paquet</a:t>
            </a:r>
            <a:endParaRPr sz="1800"/>
          </a:p>
          <a:p>
            <a:pPr indent="-342900" lvl="0" marL="457200" rtl="0" algn="l">
              <a:lnSpc>
                <a:spcPct val="115000"/>
              </a:lnSpc>
              <a:spcBef>
                <a:spcPts val="0"/>
              </a:spcBef>
              <a:spcAft>
                <a:spcPts val="0"/>
              </a:spcAft>
              <a:buSzPts val="1800"/>
              <a:buChar char="-"/>
            </a:pPr>
            <a:r>
              <a:rPr lang="fr" sz="1800"/>
              <a:t>Recopie de l'entête</a:t>
            </a:r>
            <a:endParaRPr sz="1800"/>
          </a:p>
          <a:p>
            <a:pPr indent="-342900" lvl="1" marL="914400" rtl="0" algn="l">
              <a:lnSpc>
                <a:spcPct val="115000"/>
              </a:lnSpc>
              <a:spcBef>
                <a:spcPts val="0"/>
              </a:spcBef>
              <a:spcAft>
                <a:spcPts val="0"/>
              </a:spcAft>
              <a:buSzPts val="1800"/>
              <a:buChar char="-"/>
            </a:pPr>
            <a:r>
              <a:rPr lang="fr" sz="1800"/>
              <a:t>Changement de la taille à la taille de la partie</a:t>
            </a:r>
            <a:endParaRPr sz="1800"/>
          </a:p>
          <a:p>
            <a:pPr indent="-342900" lvl="1" marL="914400" rtl="0" algn="l">
              <a:lnSpc>
                <a:spcPct val="115000"/>
              </a:lnSpc>
              <a:spcBef>
                <a:spcPts val="0"/>
              </a:spcBef>
              <a:spcAft>
                <a:spcPts val="0"/>
              </a:spcAft>
              <a:buSzPts val="1800"/>
              <a:buChar char="-"/>
            </a:pPr>
            <a:r>
              <a:rPr lang="fr" sz="1800"/>
              <a:t>1ère partie : </a:t>
            </a:r>
            <a:r>
              <a:rPr b="1" lang="fr" sz="1800"/>
              <a:t>More Fragment</a:t>
            </a:r>
            <a:r>
              <a:rPr lang="fr" sz="1800"/>
              <a:t> = 1</a:t>
            </a:r>
            <a:endParaRPr sz="1800"/>
          </a:p>
          <a:p>
            <a:pPr indent="-342900" lvl="1" marL="914400" rtl="0" algn="l">
              <a:lnSpc>
                <a:spcPct val="115000"/>
              </a:lnSpc>
              <a:spcBef>
                <a:spcPts val="0"/>
              </a:spcBef>
              <a:spcAft>
                <a:spcPts val="0"/>
              </a:spcAft>
              <a:buSzPts val="1800"/>
              <a:buChar char="-"/>
            </a:pPr>
            <a:r>
              <a:rPr lang="fr" sz="1800"/>
              <a:t>2ème partie : </a:t>
            </a:r>
            <a:r>
              <a:rPr b="1" lang="fr" sz="1800"/>
              <a:t>Fragment Offset</a:t>
            </a:r>
            <a:r>
              <a:rPr lang="fr" sz="1800"/>
              <a:t> = Taille entête + taille partie 1</a:t>
            </a:r>
            <a:endParaRPr sz="1800"/>
          </a:p>
          <a:p>
            <a:pPr indent="0" lvl="0" marL="0" rtl="0" algn="l">
              <a:lnSpc>
                <a:spcPct val="115000"/>
              </a:lnSpc>
              <a:spcBef>
                <a:spcPts val="0"/>
              </a:spcBef>
              <a:spcAft>
                <a:spcPts val="0"/>
              </a:spcAft>
              <a:buNone/>
            </a:pPr>
            <a:r>
              <a:rPr lang="fr" sz="1800"/>
              <a:t>Le réassemblage du paquet se fera uniquement par le destinataire final</a:t>
            </a:r>
            <a:endParaRPr sz="1800"/>
          </a:p>
        </p:txBody>
      </p:sp>
      <p:sp>
        <p:nvSpPr>
          <p:cNvPr id="613" name="Google Shape;613;p7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Suite de l'entête</a:t>
            </a:r>
            <a:endParaRPr/>
          </a:p>
        </p:txBody>
      </p:sp>
      <p:sp>
        <p:nvSpPr>
          <p:cNvPr id="619" name="Google Shape;619;p74"/>
          <p:cNvSpPr txBox="1"/>
          <p:nvPr>
            <p:ph idx="4" type="body"/>
          </p:nvPr>
        </p:nvSpPr>
        <p:spPr>
          <a:xfrm>
            <a:off x="462200" y="1772500"/>
            <a:ext cx="45747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Time To Live</a:t>
            </a:r>
            <a:r>
              <a:rPr lang="fr" sz="1800"/>
              <a:t> (8 bits) : </a:t>
            </a:r>
            <a:endParaRPr sz="1800"/>
          </a:p>
          <a:p>
            <a:pPr indent="-330200" lvl="0" marL="457200" rtl="0" algn="l">
              <a:lnSpc>
                <a:spcPct val="115000"/>
              </a:lnSpc>
              <a:spcBef>
                <a:spcPts val="0"/>
              </a:spcBef>
              <a:spcAft>
                <a:spcPts val="0"/>
              </a:spcAft>
              <a:buSzPts val="1600"/>
              <a:buChar char="-"/>
            </a:pPr>
            <a:r>
              <a:rPr lang="fr" sz="1600"/>
              <a:t>Bits 64 à 71</a:t>
            </a:r>
            <a:endParaRPr sz="1600"/>
          </a:p>
          <a:p>
            <a:pPr indent="-330200" lvl="0" marL="457200" rtl="0" algn="l">
              <a:lnSpc>
                <a:spcPct val="115000"/>
              </a:lnSpc>
              <a:spcBef>
                <a:spcPts val="0"/>
              </a:spcBef>
              <a:spcAft>
                <a:spcPts val="0"/>
              </a:spcAft>
              <a:buSzPts val="1600"/>
              <a:buChar char="-"/>
            </a:pPr>
            <a:r>
              <a:rPr lang="fr" sz="1600"/>
              <a:t>Durée de vie du paquets - nombre de sauts</a:t>
            </a:r>
            <a:endParaRPr sz="1600"/>
          </a:p>
          <a:p>
            <a:pPr indent="0" lvl="0" marL="0" rtl="0" algn="l">
              <a:lnSpc>
                <a:spcPct val="115000"/>
              </a:lnSpc>
              <a:spcBef>
                <a:spcPts val="0"/>
              </a:spcBef>
              <a:spcAft>
                <a:spcPts val="0"/>
              </a:spcAft>
              <a:buNone/>
            </a:pPr>
            <a:r>
              <a:rPr b="1" lang="fr" sz="1800"/>
              <a:t>Protocol</a:t>
            </a:r>
            <a:r>
              <a:rPr lang="fr" sz="1800"/>
              <a:t> (8 bits) :</a:t>
            </a:r>
            <a:endParaRPr sz="1800"/>
          </a:p>
          <a:p>
            <a:pPr indent="-330200" lvl="0" marL="457200" rtl="0" algn="l">
              <a:lnSpc>
                <a:spcPct val="115000"/>
              </a:lnSpc>
              <a:spcBef>
                <a:spcPts val="0"/>
              </a:spcBef>
              <a:spcAft>
                <a:spcPts val="0"/>
              </a:spcAft>
              <a:buSzPts val="1600"/>
              <a:buChar char="-"/>
            </a:pPr>
            <a:r>
              <a:rPr lang="fr" sz="1600"/>
              <a:t>Bit 72 à 79</a:t>
            </a:r>
            <a:endParaRPr sz="1600"/>
          </a:p>
          <a:p>
            <a:pPr indent="-330200" lvl="0" marL="457200" rtl="0" algn="l">
              <a:lnSpc>
                <a:spcPct val="115000"/>
              </a:lnSpc>
              <a:spcBef>
                <a:spcPts val="0"/>
              </a:spcBef>
              <a:spcAft>
                <a:spcPts val="0"/>
              </a:spcAft>
              <a:buSzPts val="1600"/>
              <a:buChar char="-"/>
            </a:pPr>
            <a:r>
              <a:rPr lang="fr" sz="1600"/>
              <a:t>Numéro du protocole encapsulé dans IP</a:t>
            </a:r>
            <a:endParaRPr sz="1600"/>
          </a:p>
          <a:p>
            <a:pPr indent="0" lvl="0" marL="0" rtl="0" algn="l">
              <a:lnSpc>
                <a:spcPct val="115000"/>
              </a:lnSpc>
              <a:spcBef>
                <a:spcPts val="0"/>
              </a:spcBef>
              <a:spcAft>
                <a:spcPts val="0"/>
              </a:spcAft>
              <a:buNone/>
            </a:pPr>
            <a:r>
              <a:rPr b="1" lang="fr" sz="1800"/>
              <a:t>Header Checksum</a:t>
            </a:r>
            <a:r>
              <a:rPr lang="fr" sz="1800"/>
              <a:t> (16 bits) :</a:t>
            </a:r>
            <a:endParaRPr sz="1800"/>
          </a:p>
          <a:p>
            <a:pPr indent="-330200" lvl="0" marL="457200" rtl="0" algn="l">
              <a:lnSpc>
                <a:spcPct val="115000"/>
              </a:lnSpc>
              <a:spcBef>
                <a:spcPts val="0"/>
              </a:spcBef>
              <a:spcAft>
                <a:spcPts val="0"/>
              </a:spcAft>
              <a:buSzPts val="1600"/>
              <a:buChar char="-"/>
            </a:pPr>
            <a:r>
              <a:rPr lang="fr" sz="1600"/>
              <a:t>Bits 80 à 95</a:t>
            </a:r>
            <a:endParaRPr sz="1600"/>
          </a:p>
          <a:p>
            <a:pPr indent="-330200" lvl="0" marL="457200" rtl="0" algn="l">
              <a:lnSpc>
                <a:spcPct val="115000"/>
              </a:lnSpc>
              <a:spcBef>
                <a:spcPts val="0"/>
              </a:spcBef>
              <a:spcAft>
                <a:spcPts val="0"/>
              </a:spcAft>
              <a:buSzPts val="1600"/>
              <a:buChar char="-"/>
            </a:pPr>
            <a:r>
              <a:rPr lang="fr" sz="1600"/>
              <a:t>Somme de contrôle de l'entête IP</a:t>
            </a:r>
            <a:endParaRPr sz="1600"/>
          </a:p>
          <a:p>
            <a:pPr indent="-330200" lvl="0" marL="457200" rtl="0" algn="l">
              <a:lnSpc>
                <a:spcPct val="115000"/>
              </a:lnSpc>
              <a:spcBef>
                <a:spcPts val="0"/>
              </a:spcBef>
              <a:spcAft>
                <a:spcPts val="0"/>
              </a:spcAft>
              <a:buSzPts val="1600"/>
              <a:buChar char="-"/>
            </a:pPr>
            <a:r>
              <a:rPr lang="fr" sz="1600"/>
              <a:t>Recalculé à chaque changement (TTL)</a:t>
            </a:r>
            <a:endParaRPr sz="1600"/>
          </a:p>
        </p:txBody>
      </p:sp>
      <p:sp>
        <p:nvSpPr>
          <p:cNvPr id="620" name="Google Shape;620;p7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L'entête</a:t>
            </a:r>
            <a:endParaRPr sz="3700"/>
          </a:p>
        </p:txBody>
      </p:sp>
      <p:sp>
        <p:nvSpPr>
          <p:cNvPr id="621" name="Google Shape;621;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622" name="Google Shape;622;p74"/>
          <p:cNvSpPr/>
          <p:nvPr/>
        </p:nvSpPr>
        <p:spPr>
          <a:xfrm>
            <a:off x="5036975"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Version</a:t>
            </a:r>
            <a:endParaRPr sz="1000">
              <a:solidFill>
                <a:schemeClr val="dk2"/>
              </a:solidFill>
              <a:latin typeface="Varela Round"/>
              <a:ea typeface="Varela Round"/>
              <a:cs typeface="Varela Round"/>
              <a:sym typeface="Varela Round"/>
            </a:endParaRPr>
          </a:p>
        </p:txBody>
      </p:sp>
      <p:cxnSp>
        <p:nvCxnSpPr>
          <p:cNvPr id="623" name="Google Shape;623;p74"/>
          <p:cNvCxnSpPr/>
          <p:nvPr/>
        </p:nvCxnSpPr>
        <p:spPr>
          <a:xfrm>
            <a:off x="504405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624" name="Google Shape;624;p74"/>
          <p:cNvSpPr txBox="1"/>
          <p:nvPr/>
        </p:nvSpPr>
        <p:spPr>
          <a:xfrm>
            <a:off x="5121300" y="16505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625" name="Google Shape;625;p74"/>
          <p:cNvSpPr txBox="1"/>
          <p:nvPr/>
        </p:nvSpPr>
        <p:spPr>
          <a:xfrm>
            <a:off x="585335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626" name="Google Shape;626;p74"/>
          <p:cNvSpPr/>
          <p:nvPr/>
        </p:nvSpPr>
        <p:spPr>
          <a:xfrm>
            <a:off x="5764100"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IHL</a:t>
            </a:r>
            <a:endParaRPr sz="1000">
              <a:solidFill>
                <a:schemeClr val="dk2"/>
              </a:solidFill>
              <a:latin typeface="Varela Round"/>
              <a:ea typeface="Varela Round"/>
              <a:cs typeface="Varela Round"/>
              <a:sym typeface="Varela Round"/>
            </a:endParaRPr>
          </a:p>
        </p:txBody>
      </p:sp>
      <p:cxnSp>
        <p:nvCxnSpPr>
          <p:cNvPr id="627" name="Google Shape;627;p74"/>
          <p:cNvCxnSpPr/>
          <p:nvPr/>
        </p:nvCxnSpPr>
        <p:spPr>
          <a:xfrm>
            <a:off x="577610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628" name="Google Shape;628;p74"/>
          <p:cNvSpPr/>
          <p:nvPr/>
        </p:nvSpPr>
        <p:spPr>
          <a:xfrm>
            <a:off x="6491300" y="2074450"/>
            <a:ext cx="11031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ToS</a:t>
            </a:r>
            <a:endParaRPr sz="1000">
              <a:solidFill>
                <a:schemeClr val="dk2"/>
              </a:solidFill>
              <a:latin typeface="Varela Round"/>
              <a:ea typeface="Varela Round"/>
              <a:cs typeface="Varela Round"/>
              <a:sym typeface="Varela Round"/>
            </a:endParaRPr>
          </a:p>
        </p:txBody>
      </p:sp>
      <p:cxnSp>
        <p:nvCxnSpPr>
          <p:cNvPr id="629" name="Google Shape;629;p74"/>
          <p:cNvCxnSpPr/>
          <p:nvPr/>
        </p:nvCxnSpPr>
        <p:spPr>
          <a:xfrm>
            <a:off x="6500425" y="1989200"/>
            <a:ext cx="1094100" cy="7200"/>
          </a:xfrm>
          <a:prstGeom prst="straightConnector1">
            <a:avLst/>
          </a:prstGeom>
          <a:noFill/>
          <a:ln cap="flat" cmpd="sng" w="9525">
            <a:solidFill>
              <a:schemeClr val="dk2"/>
            </a:solidFill>
            <a:prstDash val="solid"/>
            <a:round/>
            <a:headEnd len="med" w="med" type="stealth"/>
            <a:tailEnd len="med" w="med" type="stealth"/>
          </a:ln>
        </p:spPr>
      </p:cxnSp>
      <p:sp>
        <p:nvSpPr>
          <p:cNvPr id="630" name="Google Shape;630;p74"/>
          <p:cNvSpPr txBox="1"/>
          <p:nvPr/>
        </p:nvSpPr>
        <p:spPr>
          <a:xfrm>
            <a:off x="676850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8 bits</a:t>
            </a:r>
            <a:endParaRPr sz="1000">
              <a:latin typeface="Varela Round"/>
              <a:ea typeface="Varela Round"/>
              <a:cs typeface="Varela Round"/>
              <a:sym typeface="Varela Round"/>
            </a:endParaRPr>
          </a:p>
        </p:txBody>
      </p:sp>
      <p:sp>
        <p:nvSpPr>
          <p:cNvPr id="631" name="Google Shape;631;p74"/>
          <p:cNvSpPr/>
          <p:nvPr/>
        </p:nvSpPr>
        <p:spPr>
          <a:xfrm>
            <a:off x="7594400" y="2074450"/>
            <a:ext cx="141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Total length</a:t>
            </a:r>
            <a:endParaRPr sz="1000">
              <a:solidFill>
                <a:schemeClr val="dk2"/>
              </a:solidFill>
              <a:latin typeface="Varela Round"/>
              <a:ea typeface="Varela Round"/>
              <a:cs typeface="Varela Round"/>
              <a:sym typeface="Varela Round"/>
            </a:endParaRPr>
          </a:p>
        </p:txBody>
      </p:sp>
      <p:cxnSp>
        <p:nvCxnSpPr>
          <p:cNvPr id="632" name="Google Shape;632;p74"/>
          <p:cNvCxnSpPr/>
          <p:nvPr/>
        </p:nvCxnSpPr>
        <p:spPr>
          <a:xfrm flipH="1" rot="10800000">
            <a:off x="7615800" y="1989400"/>
            <a:ext cx="1392600" cy="6900"/>
          </a:xfrm>
          <a:prstGeom prst="straightConnector1">
            <a:avLst/>
          </a:prstGeom>
          <a:noFill/>
          <a:ln cap="flat" cmpd="sng" w="9525">
            <a:solidFill>
              <a:schemeClr val="dk2"/>
            </a:solidFill>
            <a:prstDash val="solid"/>
            <a:round/>
            <a:headEnd len="med" w="med" type="stealth"/>
            <a:tailEnd len="med" w="med" type="stealth"/>
          </a:ln>
        </p:spPr>
      </p:cxnSp>
      <p:sp>
        <p:nvSpPr>
          <p:cNvPr id="633" name="Google Shape;633;p74"/>
          <p:cNvSpPr txBox="1"/>
          <p:nvPr/>
        </p:nvSpPr>
        <p:spPr>
          <a:xfrm>
            <a:off x="7951400" y="1647638"/>
            <a:ext cx="70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16 bits</a:t>
            </a:r>
            <a:endParaRPr sz="1000">
              <a:latin typeface="Varela Round"/>
              <a:ea typeface="Varela Round"/>
              <a:cs typeface="Varela Round"/>
              <a:sym typeface="Varela Round"/>
            </a:endParaRPr>
          </a:p>
        </p:txBody>
      </p:sp>
      <p:sp>
        <p:nvSpPr>
          <p:cNvPr id="634" name="Google Shape;634;p74"/>
          <p:cNvSpPr/>
          <p:nvPr/>
        </p:nvSpPr>
        <p:spPr>
          <a:xfrm>
            <a:off x="5036900" y="2379850"/>
            <a:ext cx="1454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Identification</a:t>
            </a:r>
            <a:endParaRPr sz="1000">
              <a:solidFill>
                <a:schemeClr val="dk2"/>
              </a:solidFill>
              <a:latin typeface="Varela Round"/>
              <a:ea typeface="Varela Round"/>
              <a:cs typeface="Varela Round"/>
              <a:sym typeface="Varela Round"/>
            </a:endParaRPr>
          </a:p>
        </p:txBody>
      </p:sp>
      <p:sp>
        <p:nvSpPr>
          <p:cNvPr id="635" name="Google Shape;635;p74"/>
          <p:cNvSpPr/>
          <p:nvPr/>
        </p:nvSpPr>
        <p:spPr>
          <a:xfrm>
            <a:off x="6491300" y="2379850"/>
            <a:ext cx="5487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Flags</a:t>
            </a:r>
            <a:endParaRPr sz="1000">
              <a:solidFill>
                <a:schemeClr val="dk2"/>
              </a:solidFill>
              <a:latin typeface="Varela Round"/>
              <a:ea typeface="Varela Round"/>
              <a:cs typeface="Varela Round"/>
              <a:sym typeface="Varela Round"/>
            </a:endParaRPr>
          </a:p>
        </p:txBody>
      </p:sp>
      <p:sp>
        <p:nvSpPr>
          <p:cNvPr id="636" name="Google Shape;636;p74"/>
          <p:cNvSpPr/>
          <p:nvPr/>
        </p:nvSpPr>
        <p:spPr>
          <a:xfrm>
            <a:off x="7011925" y="2379850"/>
            <a:ext cx="19965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Fragment offset</a:t>
            </a:r>
            <a:endParaRPr sz="1000">
              <a:solidFill>
                <a:schemeClr val="dk2"/>
              </a:solidFill>
              <a:latin typeface="Varela Round"/>
              <a:ea typeface="Varela Round"/>
              <a:cs typeface="Varela Round"/>
              <a:sym typeface="Varela Round"/>
            </a:endParaRPr>
          </a:p>
        </p:txBody>
      </p:sp>
      <p:sp>
        <p:nvSpPr>
          <p:cNvPr id="637" name="Google Shape;637;p74"/>
          <p:cNvSpPr/>
          <p:nvPr/>
        </p:nvSpPr>
        <p:spPr>
          <a:xfrm>
            <a:off x="5036900" y="2685250"/>
            <a:ext cx="1454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TTL</a:t>
            </a:r>
            <a:endParaRPr sz="1000">
              <a:solidFill>
                <a:schemeClr val="dk2"/>
              </a:solidFill>
              <a:latin typeface="Varela Round"/>
              <a:ea typeface="Varela Round"/>
              <a:cs typeface="Varela Round"/>
              <a:sym typeface="Varela Round"/>
            </a:endParaRPr>
          </a:p>
        </p:txBody>
      </p:sp>
      <p:sp>
        <p:nvSpPr>
          <p:cNvPr id="638" name="Google Shape;638;p74"/>
          <p:cNvSpPr/>
          <p:nvPr/>
        </p:nvSpPr>
        <p:spPr>
          <a:xfrm>
            <a:off x="6495925" y="2685250"/>
            <a:ext cx="11031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Protocol</a:t>
            </a:r>
            <a:endParaRPr sz="1000">
              <a:solidFill>
                <a:schemeClr val="dk2"/>
              </a:solidFill>
              <a:latin typeface="Varela Round"/>
              <a:ea typeface="Varela Round"/>
              <a:cs typeface="Varela Round"/>
              <a:sym typeface="Varela Round"/>
            </a:endParaRPr>
          </a:p>
        </p:txBody>
      </p:sp>
      <p:sp>
        <p:nvSpPr>
          <p:cNvPr id="639" name="Google Shape;639;p74"/>
          <p:cNvSpPr/>
          <p:nvPr/>
        </p:nvSpPr>
        <p:spPr>
          <a:xfrm>
            <a:off x="7594400" y="2685250"/>
            <a:ext cx="141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Header Checksum</a:t>
            </a:r>
            <a:endParaRPr sz="1000">
              <a:solidFill>
                <a:schemeClr val="dk2"/>
              </a:solidFill>
              <a:latin typeface="Varela Round"/>
              <a:ea typeface="Varela Round"/>
              <a:cs typeface="Varela Round"/>
              <a:sym typeface="Varela Round"/>
            </a:endParaRPr>
          </a:p>
        </p:txBody>
      </p:sp>
      <p:sp>
        <p:nvSpPr>
          <p:cNvPr id="640" name="Google Shape;640;p7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4" type="body"/>
          </p:nvPr>
        </p:nvSpPr>
        <p:spPr>
          <a:xfrm>
            <a:off x="462200" y="1772500"/>
            <a:ext cx="8307900" cy="3131700"/>
          </a:xfrm>
          <a:prstGeom prst="rect">
            <a:avLst/>
          </a:prstGeom>
        </p:spPr>
        <p:txBody>
          <a:bodyPr anchorCtr="0" anchor="ctr" bIns="0" lIns="0" spcFirstLastPara="1" rIns="0" wrap="square" tIns="0">
            <a:noAutofit/>
          </a:bodyPr>
          <a:lstStyle/>
          <a:p>
            <a:pPr indent="-355600" lvl="0" marL="457200" rtl="0" algn="l">
              <a:lnSpc>
                <a:spcPct val="115000"/>
              </a:lnSpc>
              <a:spcBef>
                <a:spcPts val="0"/>
              </a:spcBef>
              <a:spcAft>
                <a:spcPts val="0"/>
              </a:spcAft>
              <a:buSzPts val="2000"/>
              <a:buChar char="-"/>
            </a:pPr>
            <a:r>
              <a:rPr lang="fr" sz="2000"/>
              <a:t>Internet Protocol</a:t>
            </a:r>
            <a:endParaRPr sz="2000"/>
          </a:p>
          <a:p>
            <a:pPr indent="-355600" lvl="0" marL="457200" rtl="0" algn="l">
              <a:lnSpc>
                <a:spcPct val="115000"/>
              </a:lnSpc>
              <a:spcBef>
                <a:spcPts val="0"/>
              </a:spcBef>
              <a:spcAft>
                <a:spcPts val="0"/>
              </a:spcAft>
              <a:buSzPts val="2000"/>
              <a:buChar char="-"/>
            </a:pPr>
            <a:r>
              <a:rPr lang="fr" sz="2000"/>
              <a:t>Protocole d'interconnexion de réseaux physiques</a:t>
            </a:r>
            <a:endParaRPr sz="2000"/>
          </a:p>
          <a:p>
            <a:pPr indent="-355600" lvl="0" marL="457200" rtl="0" algn="l">
              <a:lnSpc>
                <a:spcPct val="115000"/>
              </a:lnSpc>
              <a:spcBef>
                <a:spcPts val="0"/>
              </a:spcBef>
              <a:spcAft>
                <a:spcPts val="0"/>
              </a:spcAft>
              <a:buSzPts val="2000"/>
              <a:buChar char="-"/>
            </a:pPr>
            <a:r>
              <a:rPr lang="fr" sz="2000"/>
              <a:t>Standard IETF</a:t>
            </a:r>
            <a:endParaRPr sz="2000"/>
          </a:p>
          <a:p>
            <a:pPr indent="-355600" lvl="0" marL="457200" rtl="0" algn="l">
              <a:lnSpc>
                <a:spcPct val="115000"/>
              </a:lnSpc>
              <a:spcBef>
                <a:spcPts val="0"/>
              </a:spcBef>
              <a:spcAft>
                <a:spcPts val="0"/>
              </a:spcAft>
              <a:buSzPts val="2000"/>
              <a:buChar char="-"/>
            </a:pPr>
            <a:r>
              <a:rPr lang="fr" sz="2000"/>
              <a:t>Couche 3 (couche réseau) du modèle OSI</a:t>
            </a:r>
            <a:endParaRPr sz="2000"/>
          </a:p>
          <a:p>
            <a:pPr indent="-355600" lvl="0" marL="457200" rtl="0" algn="l">
              <a:lnSpc>
                <a:spcPct val="115000"/>
              </a:lnSpc>
              <a:spcBef>
                <a:spcPts val="0"/>
              </a:spcBef>
              <a:spcAft>
                <a:spcPts val="0"/>
              </a:spcAft>
              <a:buSzPts val="2000"/>
              <a:buChar char="-"/>
            </a:pPr>
            <a:r>
              <a:rPr lang="fr" sz="2000"/>
              <a:t>2 versions actuellement en activité</a:t>
            </a:r>
            <a:endParaRPr sz="2000"/>
          </a:p>
          <a:p>
            <a:pPr indent="-355600" lvl="1" marL="914400" rtl="0" algn="l">
              <a:lnSpc>
                <a:spcPct val="115000"/>
              </a:lnSpc>
              <a:spcBef>
                <a:spcPts val="0"/>
              </a:spcBef>
              <a:spcAft>
                <a:spcPts val="0"/>
              </a:spcAft>
              <a:buSzPts val="2000"/>
              <a:buChar char="-"/>
            </a:pPr>
            <a:r>
              <a:rPr lang="fr" sz="2000"/>
              <a:t>IP version 4</a:t>
            </a:r>
            <a:endParaRPr sz="2000"/>
          </a:p>
          <a:p>
            <a:pPr indent="-355600" lvl="1" marL="914400" rtl="0" algn="l">
              <a:lnSpc>
                <a:spcPct val="115000"/>
              </a:lnSpc>
              <a:spcBef>
                <a:spcPts val="0"/>
              </a:spcBef>
              <a:spcAft>
                <a:spcPts val="0"/>
              </a:spcAft>
              <a:buSzPts val="2000"/>
              <a:buChar char="-"/>
            </a:pPr>
            <a:r>
              <a:rPr lang="fr" sz="2000"/>
              <a:t>IP version 6</a:t>
            </a:r>
            <a:endParaRPr sz="2000"/>
          </a:p>
          <a:p>
            <a:pPr indent="-355600" lvl="0" marL="457200" rtl="0" algn="l">
              <a:lnSpc>
                <a:spcPct val="115000"/>
              </a:lnSpc>
              <a:spcBef>
                <a:spcPts val="0"/>
              </a:spcBef>
              <a:spcAft>
                <a:spcPts val="0"/>
              </a:spcAft>
              <a:buSzPts val="2000"/>
              <a:buChar char="-"/>
            </a:pPr>
            <a:r>
              <a:rPr lang="fr" sz="2000"/>
              <a:t>Permet </a:t>
            </a:r>
            <a:r>
              <a:rPr lang="fr" sz="2000" u="sng">
                <a:solidFill>
                  <a:schemeClr val="hlink"/>
                </a:solidFill>
                <a:hlinkClick r:id="rId3"/>
              </a:rPr>
              <a:t>Internet</a:t>
            </a:r>
            <a:r>
              <a:rPr lang="fr" sz="2000"/>
              <a:t>: réseau mondial accessible à tous</a:t>
            </a:r>
            <a:endParaRPr sz="2000"/>
          </a:p>
        </p:txBody>
      </p:sp>
      <p:sp>
        <p:nvSpPr>
          <p:cNvPr id="167" name="Google Shape;167;p3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IP en quelques mots</a:t>
            </a:r>
            <a:endParaRPr/>
          </a:p>
        </p:txBody>
      </p:sp>
      <p:sp>
        <p:nvSpPr>
          <p:cNvPr id="168" name="Google Shape;168;p3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Définition</a:t>
            </a:r>
            <a:endParaRPr/>
          </a:p>
        </p:txBody>
      </p:sp>
      <p:sp>
        <p:nvSpPr>
          <p:cNvPr id="169" name="Google Shape;169;p3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 protocole IP</a:t>
            </a:r>
            <a:endParaRPr sz="3700"/>
          </a:p>
        </p:txBody>
      </p:sp>
      <p:sp>
        <p:nvSpPr>
          <p:cNvPr id="170" name="Google Shape;170;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75"/>
          <p:cNvSpPr txBox="1"/>
          <p:nvPr>
            <p:ph idx="4" type="body"/>
          </p:nvPr>
        </p:nvSpPr>
        <p:spPr>
          <a:xfrm>
            <a:off x="462200" y="1772500"/>
            <a:ext cx="45747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Source Address</a:t>
            </a:r>
            <a:r>
              <a:rPr lang="fr" sz="1800"/>
              <a:t> (32 bits) : </a:t>
            </a:r>
            <a:endParaRPr sz="1800"/>
          </a:p>
          <a:p>
            <a:pPr indent="-330200" lvl="0" marL="457200" rtl="0" algn="l">
              <a:lnSpc>
                <a:spcPct val="115000"/>
              </a:lnSpc>
              <a:spcBef>
                <a:spcPts val="0"/>
              </a:spcBef>
              <a:spcAft>
                <a:spcPts val="0"/>
              </a:spcAft>
              <a:buSzPts val="1600"/>
              <a:buChar char="-"/>
            </a:pPr>
            <a:r>
              <a:rPr lang="fr" sz="1600"/>
              <a:t>Bits 96 à 127</a:t>
            </a:r>
            <a:endParaRPr sz="1600"/>
          </a:p>
          <a:p>
            <a:pPr indent="0" lvl="0" marL="0" rtl="0" algn="l">
              <a:lnSpc>
                <a:spcPct val="115000"/>
              </a:lnSpc>
              <a:spcBef>
                <a:spcPts val="0"/>
              </a:spcBef>
              <a:spcAft>
                <a:spcPts val="0"/>
              </a:spcAft>
              <a:buNone/>
            </a:pPr>
            <a:r>
              <a:rPr b="1" lang="fr" sz="1800"/>
              <a:t>Destination Address</a:t>
            </a:r>
            <a:r>
              <a:rPr lang="fr" sz="1800"/>
              <a:t> (32 bits) :</a:t>
            </a:r>
            <a:endParaRPr sz="1800"/>
          </a:p>
          <a:p>
            <a:pPr indent="-330200" lvl="0" marL="457200" rtl="0" algn="l">
              <a:lnSpc>
                <a:spcPct val="115000"/>
              </a:lnSpc>
              <a:spcBef>
                <a:spcPts val="0"/>
              </a:spcBef>
              <a:spcAft>
                <a:spcPts val="0"/>
              </a:spcAft>
              <a:buSzPts val="1600"/>
              <a:buChar char="-"/>
            </a:pPr>
            <a:r>
              <a:rPr lang="fr" sz="1600"/>
              <a:t>Bit 128 à 159</a:t>
            </a:r>
            <a:endParaRPr sz="1600"/>
          </a:p>
          <a:p>
            <a:pPr indent="-330200" lvl="0" marL="457200" rtl="0" algn="l">
              <a:lnSpc>
                <a:spcPct val="115000"/>
              </a:lnSpc>
              <a:spcBef>
                <a:spcPts val="0"/>
              </a:spcBef>
              <a:spcAft>
                <a:spcPts val="0"/>
              </a:spcAft>
              <a:buSzPts val="1600"/>
              <a:buChar char="-"/>
            </a:pPr>
            <a:r>
              <a:rPr lang="fr" sz="1600"/>
              <a:t>Numéro du protocole encapsulé dans IP</a:t>
            </a:r>
            <a:endParaRPr sz="1600"/>
          </a:p>
          <a:p>
            <a:pPr indent="0" lvl="0" marL="0" rtl="0" algn="l">
              <a:lnSpc>
                <a:spcPct val="115000"/>
              </a:lnSpc>
              <a:spcBef>
                <a:spcPts val="0"/>
              </a:spcBef>
              <a:spcAft>
                <a:spcPts val="0"/>
              </a:spcAft>
              <a:buNone/>
            </a:pPr>
            <a:r>
              <a:rPr b="1" lang="fr" sz="1800"/>
              <a:t>Options</a:t>
            </a:r>
            <a:r>
              <a:rPr lang="fr" sz="1800"/>
              <a:t> :</a:t>
            </a:r>
            <a:endParaRPr sz="1800"/>
          </a:p>
          <a:p>
            <a:pPr indent="-330200" lvl="0" marL="457200" rtl="0" algn="l">
              <a:lnSpc>
                <a:spcPct val="115000"/>
              </a:lnSpc>
              <a:spcBef>
                <a:spcPts val="0"/>
              </a:spcBef>
              <a:spcAft>
                <a:spcPts val="0"/>
              </a:spcAft>
              <a:buSzPts val="1600"/>
              <a:buChar char="-"/>
            </a:pPr>
            <a:r>
              <a:rPr lang="fr" sz="1600"/>
              <a:t>L'entête IP peut comporter des options</a:t>
            </a:r>
            <a:endParaRPr sz="1600"/>
          </a:p>
          <a:p>
            <a:pPr indent="-330200" lvl="0" marL="457200" rtl="0" algn="l">
              <a:lnSpc>
                <a:spcPct val="115000"/>
              </a:lnSpc>
              <a:spcBef>
                <a:spcPts val="0"/>
              </a:spcBef>
              <a:spcAft>
                <a:spcPts val="0"/>
              </a:spcAft>
              <a:buSzPts val="1600"/>
              <a:buChar char="-"/>
            </a:pPr>
            <a:r>
              <a:rPr lang="fr" sz="1600"/>
              <a:t>Le cas échéant on ajoute du bourrage (padding) pour que l'entête soit un multiple de 32 bits</a:t>
            </a:r>
            <a:endParaRPr sz="1600"/>
          </a:p>
        </p:txBody>
      </p:sp>
      <p:sp>
        <p:nvSpPr>
          <p:cNvPr id="646" name="Google Shape;646;p7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Fin</a:t>
            </a:r>
            <a:r>
              <a:rPr lang="fr"/>
              <a:t> de l'entête</a:t>
            </a:r>
            <a:endParaRPr/>
          </a:p>
        </p:txBody>
      </p:sp>
      <p:sp>
        <p:nvSpPr>
          <p:cNvPr id="647" name="Google Shape;647;p7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L'entête</a:t>
            </a:r>
            <a:endParaRPr sz="3700"/>
          </a:p>
        </p:txBody>
      </p:sp>
      <p:sp>
        <p:nvSpPr>
          <p:cNvPr id="648" name="Google Shape;648;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649" name="Google Shape;649;p75"/>
          <p:cNvSpPr/>
          <p:nvPr/>
        </p:nvSpPr>
        <p:spPr>
          <a:xfrm>
            <a:off x="5036975"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Version</a:t>
            </a:r>
            <a:endParaRPr sz="1000">
              <a:solidFill>
                <a:schemeClr val="dk2"/>
              </a:solidFill>
              <a:latin typeface="Varela Round"/>
              <a:ea typeface="Varela Round"/>
              <a:cs typeface="Varela Round"/>
              <a:sym typeface="Varela Round"/>
            </a:endParaRPr>
          </a:p>
        </p:txBody>
      </p:sp>
      <p:cxnSp>
        <p:nvCxnSpPr>
          <p:cNvPr id="650" name="Google Shape;650;p75"/>
          <p:cNvCxnSpPr/>
          <p:nvPr/>
        </p:nvCxnSpPr>
        <p:spPr>
          <a:xfrm>
            <a:off x="504405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651" name="Google Shape;651;p75"/>
          <p:cNvSpPr txBox="1"/>
          <p:nvPr/>
        </p:nvSpPr>
        <p:spPr>
          <a:xfrm>
            <a:off x="5121300" y="16505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652" name="Google Shape;652;p75"/>
          <p:cNvSpPr txBox="1"/>
          <p:nvPr/>
        </p:nvSpPr>
        <p:spPr>
          <a:xfrm>
            <a:off x="585335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 bits</a:t>
            </a:r>
            <a:endParaRPr sz="1000">
              <a:latin typeface="Varela Round"/>
              <a:ea typeface="Varela Round"/>
              <a:cs typeface="Varela Round"/>
              <a:sym typeface="Varela Round"/>
            </a:endParaRPr>
          </a:p>
        </p:txBody>
      </p:sp>
      <p:sp>
        <p:nvSpPr>
          <p:cNvPr id="653" name="Google Shape;653;p75"/>
          <p:cNvSpPr/>
          <p:nvPr/>
        </p:nvSpPr>
        <p:spPr>
          <a:xfrm>
            <a:off x="5764100" y="2074450"/>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IHL</a:t>
            </a:r>
            <a:endParaRPr sz="1000">
              <a:solidFill>
                <a:schemeClr val="dk2"/>
              </a:solidFill>
              <a:latin typeface="Varela Round"/>
              <a:ea typeface="Varela Round"/>
              <a:cs typeface="Varela Round"/>
              <a:sym typeface="Varela Round"/>
            </a:endParaRPr>
          </a:p>
        </p:txBody>
      </p:sp>
      <p:cxnSp>
        <p:nvCxnSpPr>
          <p:cNvPr id="654" name="Google Shape;654;p75"/>
          <p:cNvCxnSpPr/>
          <p:nvPr/>
        </p:nvCxnSpPr>
        <p:spPr>
          <a:xfrm>
            <a:off x="5776100" y="1989200"/>
            <a:ext cx="703200" cy="0"/>
          </a:xfrm>
          <a:prstGeom prst="straightConnector1">
            <a:avLst/>
          </a:prstGeom>
          <a:noFill/>
          <a:ln cap="flat" cmpd="sng" w="9525">
            <a:solidFill>
              <a:schemeClr val="dk2"/>
            </a:solidFill>
            <a:prstDash val="solid"/>
            <a:round/>
            <a:headEnd len="med" w="med" type="stealth"/>
            <a:tailEnd len="med" w="med" type="stealth"/>
          </a:ln>
        </p:spPr>
      </p:cxnSp>
      <p:sp>
        <p:nvSpPr>
          <p:cNvPr id="655" name="Google Shape;655;p75"/>
          <p:cNvSpPr/>
          <p:nvPr/>
        </p:nvSpPr>
        <p:spPr>
          <a:xfrm>
            <a:off x="6491300" y="2074450"/>
            <a:ext cx="11031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ToS</a:t>
            </a:r>
            <a:endParaRPr sz="1000">
              <a:solidFill>
                <a:schemeClr val="dk2"/>
              </a:solidFill>
              <a:latin typeface="Varela Round"/>
              <a:ea typeface="Varela Round"/>
              <a:cs typeface="Varela Round"/>
              <a:sym typeface="Varela Round"/>
            </a:endParaRPr>
          </a:p>
        </p:txBody>
      </p:sp>
      <p:cxnSp>
        <p:nvCxnSpPr>
          <p:cNvPr id="656" name="Google Shape;656;p75"/>
          <p:cNvCxnSpPr/>
          <p:nvPr/>
        </p:nvCxnSpPr>
        <p:spPr>
          <a:xfrm>
            <a:off x="6500425" y="1989200"/>
            <a:ext cx="1094100" cy="7200"/>
          </a:xfrm>
          <a:prstGeom prst="straightConnector1">
            <a:avLst/>
          </a:prstGeom>
          <a:noFill/>
          <a:ln cap="flat" cmpd="sng" w="9525">
            <a:solidFill>
              <a:schemeClr val="dk2"/>
            </a:solidFill>
            <a:prstDash val="solid"/>
            <a:round/>
            <a:headEnd len="med" w="med" type="stealth"/>
            <a:tailEnd len="med" w="med" type="stealth"/>
          </a:ln>
        </p:spPr>
      </p:cxnSp>
      <p:sp>
        <p:nvSpPr>
          <p:cNvPr id="657" name="Google Shape;657;p75"/>
          <p:cNvSpPr txBox="1"/>
          <p:nvPr/>
        </p:nvSpPr>
        <p:spPr>
          <a:xfrm>
            <a:off x="6768500" y="1647638"/>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8 bits</a:t>
            </a:r>
            <a:endParaRPr sz="1000">
              <a:latin typeface="Varela Round"/>
              <a:ea typeface="Varela Round"/>
              <a:cs typeface="Varela Round"/>
              <a:sym typeface="Varela Round"/>
            </a:endParaRPr>
          </a:p>
        </p:txBody>
      </p:sp>
      <p:sp>
        <p:nvSpPr>
          <p:cNvPr id="658" name="Google Shape;658;p75"/>
          <p:cNvSpPr/>
          <p:nvPr/>
        </p:nvSpPr>
        <p:spPr>
          <a:xfrm>
            <a:off x="7594400" y="2074450"/>
            <a:ext cx="141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Total length</a:t>
            </a:r>
            <a:endParaRPr sz="1000">
              <a:solidFill>
                <a:schemeClr val="dk2"/>
              </a:solidFill>
              <a:latin typeface="Varela Round"/>
              <a:ea typeface="Varela Round"/>
              <a:cs typeface="Varela Round"/>
              <a:sym typeface="Varela Round"/>
            </a:endParaRPr>
          </a:p>
        </p:txBody>
      </p:sp>
      <p:cxnSp>
        <p:nvCxnSpPr>
          <p:cNvPr id="659" name="Google Shape;659;p75"/>
          <p:cNvCxnSpPr/>
          <p:nvPr/>
        </p:nvCxnSpPr>
        <p:spPr>
          <a:xfrm flipH="1" rot="10800000">
            <a:off x="7615800" y="1989400"/>
            <a:ext cx="1392600" cy="6900"/>
          </a:xfrm>
          <a:prstGeom prst="straightConnector1">
            <a:avLst/>
          </a:prstGeom>
          <a:noFill/>
          <a:ln cap="flat" cmpd="sng" w="9525">
            <a:solidFill>
              <a:schemeClr val="dk2"/>
            </a:solidFill>
            <a:prstDash val="solid"/>
            <a:round/>
            <a:headEnd len="med" w="med" type="stealth"/>
            <a:tailEnd len="med" w="med" type="stealth"/>
          </a:ln>
        </p:spPr>
      </p:cxnSp>
      <p:sp>
        <p:nvSpPr>
          <p:cNvPr id="660" name="Google Shape;660;p75"/>
          <p:cNvSpPr txBox="1"/>
          <p:nvPr/>
        </p:nvSpPr>
        <p:spPr>
          <a:xfrm>
            <a:off x="7951400" y="1647638"/>
            <a:ext cx="70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16 bits</a:t>
            </a:r>
            <a:endParaRPr sz="1000">
              <a:latin typeface="Varela Round"/>
              <a:ea typeface="Varela Round"/>
              <a:cs typeface="Varela Round"/>
              <a:sym typeface="Varela Round"/>
            </a:endParaRPr>
          </a:p>
        </p:txBody>
      </p:sp>
      <p:sp>
        <p:nvSpPr>
          <p:cNvPr id="661" name="Google Shape;661;p75"/>
          <p:cNvSpPr/>
          <p:nvPr/>
        </p:nvSpPr>
        <p:spPr>
          <a:xfrm>
            <a:off x="5036900" y="2379850"/>
            <a:ext cx="1454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Identification</a:t>
            </a:r>
            <a:endParaRPr sz="1000">
              <a:solidFill>
                <a:schemeClr val="dk2"/>
              </a:solidFill>
              <a:latin typeface="Varela Round"/>
              <a:ea typeface="Varela Round"/>
              <a:cs typeface="Varela Round"/>
              <a:sym typeface="Varela Round"/>
            </a:endParaRPr>
          </a:p>
        </p:txBody>
      </p:sp>
      <p:sp>
        <p:nvSpPr>
          <p:cNvPr id="662" name="Google Shape;662;p75"/>
          <p:cNvSpPr/>
          <p:nvPr/>
        </p:nvSpPr>
        <p:spPr>
          <a:xfrm>
            <a:off x="6491300" y="2379850"/>
            <a:ext cx="5487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Flags</a:t>
            </a:r>
            <a:endParaRPr sz="1000">
              <a:solidFill>
                <a:schemeClr val="dk2"/>
              </a:solidFill>
              <a:latin typeface="Varela Round"/>
              <a:ea typeface="Varela Round"/>
              <a:cs typeface="Varela Round"/>
              <a:sym typeface="Varela Round"/>
            </a:endParaRPr>
          </a:p>
        </p:txBody>
      </p:sp>
      <p:sp>
        <p:nvSpPr>
          <p:cNvPr id="663" name="Google Shape;663;p75"/>
          <p:cNvSpPr/>
          <p:nvPr/>
        </p:nvSpPr>
        <p:spPr>
          <a:xfrm>
            <a:off x="7011925" y="2379850"/>
            <a:ext cx="19965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Fragment offset</a:t>
            </a:r>
            <a:endParaRPr sz="1000">
              <a:solidFill>
                <a:schemeClr val="dk2"/>
              </a:solidFill>
              <a:latin typeface="Varela Round"/>
              <a:ea typeface="Varela Round"/>
              <a:cs typeface="Varela Round"/>
              <a:sym typeface="Varela Round"/>
            </a:endParaRPr>
          </a:p>
        </p:txBody>
      </p:sp>
      <p:sp>
        <p:nvSpPr>
          <p:cNvPr id="664" name="Google Shape;664;p75"/>
          <p:cNvSpPr/>
          <p:nvPr/>
        </p:nvSpPr>
        <p:spPr>
          <a:xfrm>
            <a:off x="5036900" y="2685250"/>
            <a:ext cx="1454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TTL</a:t>
            </a:r>
            <a:endParaRPr sz="1000">
              <a:solidFill>
                <a:schemeClr val="dk2"/>
              </a:solidFill>
              <a:latin typeface="Varela Round"/>
              <a:ea typeface="Varela Round"/>
              <a:cs typeface="Varela Round"/>
              <a:sym typeface="Varela Round"/>
            </a:endParaRPr>
          </a:p>
        </p:txBody>
      </p:sp>
      <p:sp>
        <p:nvSpPr>
          <p:cNvPr id="665" name="Google Shape;665;p75"/>
          <p:cNvSpPr/>
          <p:nvPr/>
        </p:nvSpPr>
        <p:spPr>
          <a:xfrm>
            <a:off x="6495925" y="2685250"/>
            <a:ext cx="11031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Protocol</a:t>
            </a:r>
            <a:endParaRPr sz="1000">
              <a:solidFill>
                <a:schemeClr val="dk2"/>
              </a:solidFill>
              <a:latin typeface="Varela Round"/>
              <a:ea typeface="Varela Round"/>
              <a:cs typeface="Varela Round"/>
              <a:sym typeface="Varela Round"/>
            </a:endParaRPr>
          </a:p>
        </p:txBody>
      </p:sp>
      <p:sp>
        <p:nvSpPr>
          <p:cNvPr id="666" name="Google Shape;666;p75"/>
          <p:cNvSpPr/>
          <p:nvPr/>
        </p:nvSpPr>
        <p:spPr>
          <a:xfrm>
            <a:off x="7850300" y="3601450"/>
            <a:ext cx="11613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Padding</a:t>
            </a:r>
            <a:endParaRPr sz="1000">
              <a:solidFill>
                <a:schemeClr val="dk2"/>
              </a:solidFill>
              <a:latin typeface="Varela Round"/>
              <a:ea typeface="Varela Round"/>
              <a:cs typeface="Varela Round"/>
              <a:sym typeface="Varela Round"/>
            </a:endParaRPr>
          </a:p>
        </p:txBody>
      </p:sp>
      <p:sp>
        <p:nvSpPr>
          <p:cNvPr id="667" name="Google Shape;667;p75"/>
          <p:cNvSpPr/>
          <p:nvPr/>
        </p:nvSpPr>
        <p:spPr>
          <a:xfrm>
            <a:off x="5036900" y="2990650"/>
            <a:ext cx="3971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Source address</a:t>
            </a:r>
            <a:endParaRPr sz="1000">
              <a:solidFill>
                <a:schemeClr val="dk2"/>
              </a:solidFill>
              <a:latin typeface="Varela Round"/>
              <a:ea typeface="Varela Round"/>
              <a:cs typeface="Varela Round"/>
              <a:sym typeface="Varela Round"/>
            </a:endParaRPr>
          </a:p>
        </p:txBody>
      </p:sp>
      <p:sp>
        <p:nvSpPr>
          <p:cNvPr id="668" name="Google Shape;668;p75"/>
          <p:cNvSpPr/>
          <p:nvPr/>
        </p:nvSpPr>
        <p:spPr>
          <a:xfrm>
            <a:off x="5036900" y="3296050"/>
            <a:ext cx="3971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Destination</a:t>
            </a:r>
            <a:r>
              <a:rPr lang="fr" sz="1000">
                <a:solidFill>
                  <a:schemeClr val="dk2"/>
                </a:solidFill>
                <a:latin typeface="Varela Round"/>
                <a:ea typeface="Varela Round"/>
                <a:cs typeface="Varela Round"/>
                <a:sym typeface="Varela Round"/>
              </a:rPr>
              <a:t> address</a:t>
            </a:r>
            <a:endParaRPr sz="1000">
              <a:solidFill>
                <a:schemeClr val="dk2"/>
              </a:solidFill>
              <a:latin typeface="Varela Round"/>
              <a:ea typeface="Varela Round"/>
              <a:cs typeface="Varela Round"/>
              <a:sym typeface="Varela Round"/>
            </a:endParaRPr>
          </a:p>
        </p:txBody>
      </p:sp>
      <p:sp>
        <p:nvSpPr>
          <p:cNvPr id="669" name="Google Shape;669;p75"/>
          <p:cNvSpPr/>
          <p:nvPr/>
        </p:nvSpPr>
        <p:spPr>
          <a:xfrm>
            <a:off x="5036900" y="3601450"/>
            <a:ext cx="2813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Options</a:t>
            </a:r>
            <a:endParaRPr sz="1000">
              <a:solidFill>
                <a:schemeClr val="dk2"/>
              </a:solidFill>
              <a:latin typeface="Varela Round"/>
              <a:ea typeface="Varela Round"/>
              <a:cs typeface="Varela Round"/>
              <a:sym typeface="Varela Round"/>
            </a:endParaRPr>
          </a:p>
        </p:txBody>
      </p:sp>
      <p:sp>
        <p:nvSpPr>
          <p:cNvPr id="670" name="Google Shape;670;p75"/>
          <p:cNvSpPr/>
          <p:nvPr/>
        </p:nvSpPr>
        <p:spPr>
          <a:xfrm>
            <a:off x="7594400" y="2685250"/>
            <a:ext cx="141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Header Checksum</a:t>
            </a:r>
            <a:endParaRPr sz="1000">
              <a:solidFill>
                <a:schemeClr val="dk2"/>
              </a:solidFill>
              <a:latin typeface="Varela Round"/>
              <a:ea typeface="Varela Round"/>
              <a:cs typeface="Varela Round"/>
              <a:sym typeface="Varela Round"/>
            </a:endParaRPr>
          </a:p>
        </p:txBody>
      </p:sp>
      <p:sp>
        <p:nvSpPr>
          <p:cNvPr id="671" name="Google Shape;671;p7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retour de l'IANA</a:t>
            </a:r>
            <a:endParaRPr/>
          </a:p>
        </p:txBody>
      </p:sp>
      <p:sp>
        <p:nvSpPr>
          <p:cNvPr id="677" name="Google Shape;677;p7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numéro de protocoles</a:t>
            </a:r>
            <a:endParaRPr sz="3700"/>
          </a:p>
        </p:txBody>
      </p:sp>
      <p:sp>
        <p:nvSpPr>
          <p:cNvPr id="678" name="Google Shape;678;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679" name="Google Shape;679;p76"/>
          <p:cNvSpPr txBox="1"/>
          <p:nvPr>
            <p:ph idx="4" type="body"/>
          </p:nvPr>
        </p:nvSpPr>
        <p:spPr>
          <a:xfrm>
            <a:off x="418050" y="173825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Le champs </a:t>
            </a:r>
            <a:r>
              <a:rPr b="1" lang="fr" sz="1800"/>
              <a:t>protocol</a:t>
            </a:r>
            <a:r>
              <a:rPr lang="fr" sz="1800"/>
              <a:t> contient le numéro du protocol encapsulé.</a:t>
            </a:r>
            <a:endParaRPr sz="1800"/>
          </a:p>
          <a:p>
            <a:pPr indent="0" lvl="0" marL="0" rtl="0" algn="l">
              <a:lnSpc>
                <a:spcPct val="115000"/>
              </a:lnSpc>
              <a:spcBef>
                <a:spcPts val="0"/>
              </a:spcBef>
              <a:spcAft>
                <a:spcPts val="0"/>
              </a:spcAft>
              <a:buNone/>
            </a:pPr>
            <a:r>
              <a:rPr lang="fr" sz="1800"/>
              <a:t>Ces numéro sont standardisés et maintenu par l'IANA (Composante ICANN)</a:t>
            </a:r>
            <a:endParaRPr sz="1800"/>
          </a:p>
          <a:p>
            <a:pPr indent="0" lvl="0" marL="0" rtl="0" algn="l">
              <a:lnSpc>
                <a:spcPct val="115000"/>
              </a:lnSpc>
              <a:spcBef>
                <a:spcPts val="0"/>
              </a:spcBef>
              <a:spcAft>
                <a:spcPts val="0"/>
              </a:spcAft>
              <a:buNone/>
            </a:pPr>
            <a:r>
              <a:rPr lang="fr" sz="1800"/>
              <a:t>Par exemple :</a:t>
            </a:r>
            <a:endParaRPr sz="1800"/>
          </a:p>
          <a:p>
            <a:pPr indent="-330200" lvl="0" marL="457200" rtl="0" algn="l">
              <a:lnSpc>
                <a:spcPct val="115000"/>
              </a:lnSpc>
              <a:spcBef>
                <a:spcPts val="0"/>
              </a:spcBef>
              <a:spcAft>
                <a:spcPts val="0"/>
              </a:spcAft>
              <a:buSzPts val="1600"/>
              <a:buChar char="-"/>
            </a:pPr>
            <a:r>
              <a:rPr lang="fr" sz="1600"/>
              <a:t>ICMP = 1</a:t>
            </a:r>
            <a:endParaRPr sz="1600"/>
          </a:p>
          <a:p>
            <a:pPr indent="-330200" lvl="0" marL="457200" rtl="0" algn="l">
              <a:lnSpc>
                <a:spcPct val="115000"/>
              </a:lnSpc>
              <a:spcBef>
                <a:spcPts val="0"/>
              </a:spcBef>
              <a:spcAft>
                <a:spcPts val="0"/>
              </a:spcAft>
              <a:buSzPts val="1600"/>
              <a:buChar char="-"/>
            </a:pPr>
            <a:r>
              <a:rPr lang="fr" sz="1600"/>
              <a:t>IPv4 = 4</a:t>
            </a:r>
            <a:endParaRPr sz="1600"/>
          </a:p>
          <a:p>
            <a:pPr indent="-330200" lvl="0" marL="457200" rtl="0" algn="l">
              <a:lnSpc>
                <a:spcPct val="115000"/>
              </a:lnSpc>
              <a:spcBef>
                <a:spcPts val="0"/>
              </a:spcBef>
              <a:spcAft>
                <a:spcPts val="0"/>
              </a:spcAft>
              <a:buSzPts val="1600"/>
              <a:buChar char="-"/>
            </a:pPr>
            <a:r>
              <a:rPr lang="fr" sz="1600"/>
              <a:t>TCP = 6</a:t>
            </a:r>
            <a:endParaRPr sz="1600"/>
          </a:p>
          <a:p>
            <a:pPr indent="-330200" lvl="0" marL="457200" rtl="0" algn="l">
              <a:lnSpc>
                <a:spcPct val="115000"/>
              </a:lnSpc>
              <a:spcBef>
                <a:spcPts val="0"/>
              </a:spcBef>
              <a:spcAft>
                <a:spcPts val="0"/>
              </a:spcAft>
              <a:buSzPts val="1600"/>
              <a:buChar char="-"/>
            </a:pPr>
            <a:r>
              <a:rPr lang="fr" sz="1600"/>
              <a:t>UDP = 17</a:t>
            </a:r>
            <a:endParaRPr sz="1600"/>
          </a:p>
          <a:p>
            <a:pPr indent="0" lvl="0" marL="0" rtl="0" algn="l">
              <a:lnSpc>
                <a:spcPct val="115000"/>
              </a:lnSpc>
              <a:spcBef>
                <a:spcPts val="0"/>
              </a:spcBef>
              <a:spcAft>
                <a:spcPts val="0"/>
              </a:spcAft>
              <a:buNone/>
            </a:pPr>
            <a:r>
              <a:rPr lang="fr" sz="1800"/>
              <a:t>Voir </a:t>
            </a:r>
            <a:r>
              <a:rPr lang="fr" sz="1800" u="sng">
                <a:solidFill>
                  <a:schemeClr val="hlink"/>
                </a:solidFill>
                <a:hlinkClick r:id="rId3"/>
              </a:rPr>
              <a:t>la liste</a:t>
            </a:r>
            <a:endParaRPr sz="1800"/>
          </a:p>
          <a:p>
            <a:pPr indent="0" lvl="0" marL="0" rtl="0" algn="l">
              <a:lnSpc>
                <a:spcPct val="115000"/>
              </a:lnSpc>
              <a:spcBef>
                <a:spcPts val="0"/>
              </a:spcBef>
              <a:spcAft>
                <a:spcPts val="0"/>
              </a:spcAft>
              <a:buNone/>
            </a:pPr>
            <a:r>
              <a:rPr lang="fr" sz="1800"/>
              <a:t>On retrouve cette même numérotation dans les entêtes IPv6 ainsi qu'en général chaque fois qu'un protocole IETF a besoin de référencer un protocole.</a:t>
            </a:r>
            <a:endParaRPr sz="1800"/>
          </a:p>
        </p:txBody>
      </p:sp>
      <p:sp>
        <p:nvSpPr>
          <p:cNvPr id="680" name="Google Shape;680;p7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paquet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77"/>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Protocoles connexes</a:t>
            </a:r>
            <a:endParaRPr/>
          </a:p>
        </p:txBody>
      </p:sp>
      <p:sp>
        <p:nvSpPr>
          <p:cNvPr id="686" name="Google Shape;686;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687" name="Google Shape;687;p77"/>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7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Informations de contrôle</a:t>
            </a:r>
            <a:endParaRPr/>
          </a:p>
        </p:txBody>
      </p:sp>
      <p:sp>
        <p:nvSpPr>
          <p:cNvPr id="693" name="Google Shape;693;p7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Protocoles connexes</a:t>
            </a:r>
            <a:endParaRPr/>
          </a:p>
        </p:txBody>
      </p:sp>
      <p:sp>
        <p:nvSpPr>
          <p:cNvPr id="694" name="Google Shape;694;p7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ICMP</a:t>
            </a:r>
            <a:endParaRPr sz="3700"/>
          </a:p>
        </p:txBody>
      </p:sp>
      <p:sp>
        <p:nvSpPr>
          <p:cNvPr id="695" name="Google Shape;695;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696" name="Google Shape;696;p78"/>
          <p:cNvSpPr txBox="1"/>
          <p:nvPr>
            <p:ph idx="4" type="body"/>
          </p:nvPr>
        </p:nvSpPr>
        <p:spPr>
          <a:xfrm>
            <a:off x="418050" y="1738250"/>
            <a:ext cx="8307900" cy="1797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i="1" lang="fr" sz="1800"/>
              <a:t>Internet Control Message Protocol</a:t>
            </a:r>
            <a:r>
              <a:rPr lang="fr" sz="1800"/>
              <a:t> - </a:t>
            </a:r>
            <a:r>
              <a:rPr lang="fr" sz="1800" u="sng">
                <a:solidFill>
                  <a:schemeClr val="hlink"/>
                </a:solidFill>
                <a:hlinkClick r:id="rId3"/>
              </a:rPr>
              <a:t>RFC 792</a:t>
            </a:r>
            <a:r>
              <a:rPr lang="fr" sz="1800"/>
              <a:t> est le protocole de contrôle associé à IP</a:t>
            </a:r>
            <a:endParaRPr sz="1800"/>
          </a:p>
          <a:p>
            <a:pPr indent="0" lvl="0" marL="0" rtl="0" algn="l">
              <a:lnSpc>
                <a:spcPct val="115000"/>
              </a:lnSpc>
              <a:spcBef>
                <a:spcPts val="0"/>
              </a:spcBef>
              <a:spcAft>
                <a:spcPts val="0"/>
              </a:spcAft>
              <a:buNone/>
            </a:pPr>
            <a:r>
              <a:rPr lang="fr" sz="1800"/>
              <a:t>Quand IP a besoin de communiquer un message d'erreur =&gt; paquet ICMP</a:t>
            </a:r>
            <a:endParaRPr sz="1800"/>
          </a:p>
          <a:p>
            <a:pPr indent="0" lvl="0" marL="0" rtl="0" algn="l">
              <a:lnSpc>
                <a:spcPct val="115000"/>
              </a:lnSpc>
              <a:spcBef>
                <a:spcPts val="0"/>
              </a:spcBef>
              <a:spcAft>
                <a:spcPts val="0"/>
              </a:spcAft>
              <a:buNone/>
            </a:pPr>
            <a:r>
              <a:rPr lang="fr" sz="1800"/>
              <a:t>ICMP circule dans IP (</a:t>
            </a:r>
            <a:r>
              <a:rPr b="1" lang="fr" sz="1800"/>
              <a:t>Protocol</a:t>
            </a:r>
            <a:r>
              <a:rPr lang="fr" sz="1800"/>
              <a:t> 3)</a:t>
            </a:r>
            <a:endParaRPr sz="1800"/>
          </a:p>
        </p:txBody>
      </p:sp>
      <p:grpSp>
        <p:nvGrpSpPr>
          <p:cNvPr id="697" name="Google Shape;697;p78"/>
          <p:cNvGrpSpPr/>
          <p:nvPr/>
        </p:nvGrpSpPr>
        <p:grpSpPr>
          <a:xfrm>
            <a:off x="5599925" y="3351138"/>
            <a:ext cx="2908800" cy="1037613"/>
            <a:chOff x="2948300" y="3764713"/>
            <a:chExt cx="2908800" cy="1037613"/>
          </a:xfrm>
        </p:grpSpPr>
        <p:sp>
          <p:nvSpPr>
            <p:cNvPr id="698" name="Google Shape;698;p78"/>
            <p:cNvSpPr/>
            <p:nvPr/>
          </p:nvSpPr>
          <p:spPr>
            <a:xfrm>
              <a:off x="2948300" y="4191525"/>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Type</a:t>
              </a:r>
              <a:endParaRPr sz="1000">
                <a:solidFill>
                  <a:schemeClr val="dk2"/>
                </a:solidFill>
                <a:latin typeface="Varela Round"/>
                <a:ea typeface="Varela Round"/>
                <a:cs typeface="Varela Round"/>
                <a:sym typeface="Varela Round"/>
              </a:endParaRPr>
            </a:p>
          </p:txBody>
        </p:sp>
        <p:cxnSp>
          <p:nvCxnSpPr>
            <p:cNvPr id="699" name="Google Shape;699;p78"/>
            <p:cNvCxnSpPr/>
            <p:nvPr/>
          </p:nvCxnSpPr>
          <p:spPr>
            <a:xfrm>
              <a:off x="2955375" y="4106275"/>
              <a:ext cx="703200" cy="0"/>
            </a:xfrm>
            <a:prstGeom prst="straightConnector1">
              <a:avLst/>
            </a:prstGeom>
            <a:noFill/>
            <a:ln cap="flat" cmpd="sng" w="9525">
              <a:solidFill>
                <a:schemeClr val="dk2"/>
              </a:solidFill>
              <a:prstDash val="solid"/>
              <a:round/>
              <a:headEnd len="med" w="med" type="stealth"/>
              <a:tailEnd len="med" w="med" type="stealth"/>
            </a:ln>
          </p:spPr>
        </p:cxnSp>
        <p:sp>
          <p:nvSpPr>
            <p:cNvPr id="700" name="Google Shape;700;p78"/>
            <p:cNvSpPr txBox="1"/>
            <p:nvPr/>
          </p:nvSpPr>
          <p:spPr>
            <a:xfrm>
              <a:off x="3032625" y="3767575"/>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8</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sp>
          <p:nvSpPr>
            <p:cNvPr id="701" name="Google Shape;701;p78"/>
            <p:cNvSpPr txBox="1"/>
            <p:nvPr/>
          </p:nvSpPr>
          <p:spPr>
            <a:xfrm>
              <a:off x="3764675" y="3764713"/>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8</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sp>
          <p:nvSpPr>
            <p:cNvPr id="702" name="Google Shape;702;p78"/>
            <p:cNvSpPr/>
            <p:nvPr/>
          </p:nvSpPr>
          <p:spPr>
            <a:xfrm>
              <a:off x="3675425" y="4191525"/>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Code</a:t>
              </a:r>
              <a:endParaRPr sz="1000">
                <a:solidFill>
                  <a:schemeClr val="dk2"/>
                </a:solidFill>
                <a:latin typeface="Varela Round"/>
                <a:ea typeface="Varela Round"/>
                <a:cs typeface="Varela Round"/>
                <a:sym typeface="Varela Round"/>
              </a:endParaRPr>
            </a:p>
          </p:txBody>
        </p:sp>
        <p:cxnSp>
          <p:nvCxnSpPr>
            <p:cNvPr id="703" name="Google Shape;703;p78"/>
            <p:cNvCxnSpPr/>
            <p:nvPr/>
          </p:nvCxnSpPr>
          <p:spPr>
            <a:xfrm>
              <a:off x="3687425" y="4106275"/>
              <a:ext cx="703200" cy="0"/>
            </a:xfrm>
            <a:prstGeom prst="straightConnector1">
              <a:avLst/>
            </a:prstGeom>
            <a:noFill/>
            <a:ln cap="flat" cmpd="sng" w="9525">
              <a:solidFill>
                <a:schemeClr val="dk2"/>
              </a:solidFill>
              <a:prstDash val="solid"/>
              <a:round/>
              <a:headEnd len="med" w="med" type="stealth"/>
              <a:tailEnd len="med" w="med" type="stealth"/>
            </a:ln>
          </p:spPr>
        </p:cxnSp>
        <p:sp>
          <p:nvSpPr>
            <p:cNvPr id="704" name="Google Shape;704;p78"/>
            <p:cNvSpPr/>
            <p:nvPr/>
          </p:nvSpPr>
          <p:spPr>
            <a:xfrm>
              <a:off x="4402625" y="4191525"/>
              <a:ext cx="1454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Checksum</a:t>
              </a:r>
              <a:endParaRPr sz="1000">
                <a:solidFill>
                  <a:schemeClr val="dk2"/>
                </a:solidFill>
                <a:latin typeface="Varela Round"/>
                <a:ea typeface="Varela Round"/>
                <a:cs typeface="Varela Round"/>
                <a:sym typeface="Varela Round"/>
              </a:endParaRPr>
            </a:p>
          </p:txBody>
        </p:sp>
        <p:cxnSp>
          <p:nvCxnSpPr>
            <p:cNvPr id="705" name="Google Shape;705;p78"/>
            <p:cNvCxnSpPr/>
            <p:nvPr/>
          </p:nvCxnSpPr>
          <p:spPr>
            <a:xfrm>
              <a:off x="4411750" y="4113375"/>
              <a:ext cx="1435200" cy="0"/>
            </a:xfrm>
            <a:prstGeom prst="straightConnector1">
              <a:avLst/>
            </a:prstGeom>
            <a:noFill/>
            <a:ln cap="flat" cmpd="sng" w="9525">
              <a:solidFill>
                <a:schemeClr val="dk2"/>
              </a:solidFill>
              <a:prstDash val="solid"/>
              <a:round/>
              <a:headEnd len="med" w="med" type="stealth"/>
              <a:tailEnd len="med" w="med" type="stealth"/>
            </a:ln>
          </p:spPr>
        </p:cxnSp>
        <p:sp>
          <p:nvSpPr>
            <p:cNvPr id="706" name="Google Shape;706;p78"/>
            <p:cNvSpPr txBox="1"/>
            <p:nvPr/>
          </p:nvSpPr>
          <p:spPr>
            <a:xfrm>
              <a:off x="4777750" y="3767563"/>
              <a:ext cx="70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16 bits</a:t>
              </a:r>
              <a:endParaRPr sz="1000">
                <a:latin typeface="Varela Round"/>
                <a:ea typeface="Varela Round"/>
                <a:cs typeface="Varela Round"/>
                <a:sym typeface="Varela Round"/>
              </a:endParaRPr>
            </a:p>
          </p:txBody>
        </p:sp>
        <p:sp>
          <p:nvSpPr>
            <p:cNvPr id="707" name="Google Shape;707;p78"/>
            <p:cNvSpPr/>
            <p:nvPr/>
          </p:nvSpPr>
          <p:spPr>
            <a:xfrm>
              <a:off x="2948300" y="4496925"/>
              <a:ext cx="29088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Spécifique</a:t>
              </a:r>
              <a:endParaRPr sz="1000">
                <a:solidFill>
                  <a:schemeClr val="dk2"/>
                </a:solidFill>
                <a:latin typeface="Varela Round"/>
                <a:ea typeface="Varela Round"/>
                <a:cs typeface="Varela Round"/>
                <a:sym typeface="Varela Round"/>
              </a:endParaRPr>
            </a:p>
          </p:txBody>
        </p:sp>
      </p:grpSp>
      <p:sp>
        <p:nvSpPr>
          <p:cNvPr id="708" name="Google Shape;708;p78"/>
          <p:cNvSpPr txBox="1"/>
          <p:nvPr>
            <p:ph idx="4" type="body"/>
          </p:nvPr>
        </p:nvSpPr>
        <p:spPr>
          <a:xfrm>
            <a:off x="380600" y="3268875"/>
            <a:ext cx="5537400" cy="1797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Exemple de Type ICMP : </a:t>
            </a:r>
            <a:endParaRPr sz="1800"/>
          </a:p>
          <a:p>
            <a:pPr indent="-330200" lvl="0" marL="457200" rtl="0" algn="l">
              <a:lnSpc>
                <a:spcPct val="115000"/>
              </a:lnSpc>
              <a:spcBef>
                <a:spcPts val="0"/>
              </a:spcBef>
              <a:spcAft>
                <a:spcPts val="0"/>
              </a:spcAft>
              <a:buSzPts val="1600"/>
              <a:buChar char="-"/>
            </a:pPr>
            <a:r>
              <a:rPr lang="fr" sz="1600"/>
              <a:t>0 : Echo Reply</a:t>
            </a:r>
            <a:endParaRPr sz="1600"/>
          </a:p>
          <a:p>
            <a:pPr indent="-330200" lvl="0" marL="457200" rtl="0" algn="l">
              <a:lnSpc>
                <a:spcPct val="115000"/>
              </a:lnSpc>
              <a:spcBef>
                <a:spcPts val="0"/>
              </a:spcBef>
              <a:spcAft>
                <a:spcPts val="0"/>
              </a:spcAft>
              <a:buSzPts val="1600"/>
              <a:buChar char="-"/>
            </a:pPr>
            <a:r>
              <a:rPr lang="fr" sz="1600"/>
              <a:t>2 : Destination Unreachable</a:t>
            </a:r>
            <a:endParaRPr sz="1600"/>
          </a:p>
          <a:p>
            <a:pPr indent="-330200" lvl="0" marL="457200" rtl="0" algn="l">
              <a:lnSpc>
                <a:spcPct val="115000"/>
              </a:lnSpc>
              <a:spcBef>
                <a:spcPts val="0"/>
              </a:spcBef>
              <a:spcAft>
                <a:spcPts val="0"/>
              </a:spcAft>
              <a:buSzPts val="1600"/>
              <a:buChar char="-"/>
            </a:pPr>
            <a:r>
              <a:rPr lang="fr" sz="1600"/>
              <a:t>8 : Echo Request</a:t>
            </a:r>
            <a:endParaRPr sz="1600"/>
          </a:p>
          <a:p>
            <a:pPr indent="-330200" lvl="0" marL="457200" rtl="0" algn="l">
              <a:lnSpc>
                <a:spcPct val="115000"/>
              </a:lnSpc>
              <a:spcBef>
                <a:spcPts val="0"/>
              </a:spcBef>
              <a:spcAft>
                <a:spcPts val="0"/>
              </a:spcAft>
              <a:buSzPts val="1600"/>
              <a:buChar char="-"/>
            </a:pPr>
            <a:r>
              <a:rPr lang="fr" sz="1600"/>
              <a:t>11 : Time Exceeded</a:t>
            </a:r>
            <a:endParaRPr sz="1600"/>
          </a:p>
          <a:p>
            <a:pPr indent="0" lvl="0" marL="0" rtl="0" algn="l">
              <a:lnSpc>
                <a:spcPct val="115000"/>
              </a:lnSpc>
              <a:spcBef>
                <a:spcPts val="0"/>
              </a:spcBef>
              <a:spcAft>
                <a:spcPts val="0"/>
              </a:spcAft>
              <a:buNone/>
            </a:pPr>
            <a:r>
              <a:rPr lang="fr" sz="1800"/>
              <a:t>Liste complète : </a:t>
            </a:r>
            <a:r>
              <a:rPr lang="fr" sz="1800" u="sng">
                <a:solidFill>
                  <a:schemeClr val="hlink"/>
                </a:solidFill>
                <a:hlinkClick r:id="rId4"/>
              </a:rPr>
              <a:t>site de l'IANA</a:t>
            </a:r>
            <a:endParaRPr sz="1800"/>
          </a:p>
        </p:txBody>
      </p:sp>
      <p:sp>
        <p:nvSpPr>
          <p:cNvPr id="709" name="Google Shape;709;p78"/>
          <p:cNvSpPr txBox="1"/>
          <p:nvPr/>
        </p:nvSpPr>
        <p:spPr>
          <a:xfrm>
            <a:off x="6127175" y="4388750"/>
            <a:ext cx="1854300" cy="400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Le paquet ICMP</a:t>
            </a:r>
            <a:endParaRPr>
              <a:solidFill>
                <a:schemeClr val="dk2"/>
              </a:solidFill>
              <a:latin typeface="Varela Round"/>
              <a:ea typeface="Varela Round"/>
              <a:cs typeface="Varela Round"/>
              <a:sym typeface="Varela Roun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79"/>
          <p:cNvSpPr txBox="1"/>
          <p:nvPr>
            <p:ph idx="4" type="body"/>
          </p:nvPr>
        </p:nvSpPr>
        <p:spPr>
          <a:xfrm>
            <a:off x="330875" y="1559525"/>
            <a:ext cx="8307900" cy="34419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i="1" lang="fr" sz="1800"/>
              <a:t>Address Resolution Protocol</a:t>
            </a:r>
            <a:r>
              <a:rPr lang="fr" sz="1800"/>
              <a:t> - </a:t>
            </a:r>
            <a:r>
              <a:rPr lang="fr" sz="1800" u="sng">
                <a:solidFill>
                  <a:schemeClr val="hlink"/>
                </a:solidFill>
                <a:hlinkClick r:id="rId3"/>
              </a:rPr>
              <a:t>RFC 826</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Lors d'une communication, l'adresse IP de destination doit être connue.</a:t>
            </a:r>
            <a:endParaRPr sz="1800"/>
          </a:p>
          <a:p>
            <a:pPr indent="0" lvl="0" marL="0" rtl="0" algn="l">
              <a:lnSpc>
                <a:spcPct val="115000"/>
              </a:lnSpc>
              <a:spcBef>
                <a:spcPts val="0"/>
              </a:spcBef>
              <a:spcAft>
                <a:spcPts val="0"/>
              </a:spcAft>
              <a:buNone/>
            </a:pPr>
            <a:r>
              <a:rPr lang="fr" sz="1800"/>
              <a:t>Pour la réponse, l'adresse est la source de la requête</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Mais pour insérer le paquet IP dans une trame ethernet, il faut l'adresse MAC de destination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ARP : Lien entre la couche 2 et 3</a:t>
            </a:r>
            <a:endParaRPr sz="1800"/>
          </a:p>
        </p:txBody>
      </p:sp>
      <p:sp>
        <p:nvSpPr>
          <p:cNvPr id="715" name="Google Shape;715;p7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C'est quoi ton adresse ?</a:t>
            </a:r>
            <a:endParaRPr/>
          </a:p>
        </p:txBody>
      </p:sp>
      <p:sp>
        <p:nvSpPr>
          <p:cNvPr id="716" name="Google Shape;716;p7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ARP</a:t>
            </a:r>
            <a:endParaRPr sz="3700"/>
          </a:p>
        </p:txBody>
      </p:sp>
      <p:sp>
        <p:nvSpPr>
          <p:cNvPr id="717" name="Google Shape;717;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718" name="Google Shape;718;p7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Protocoles connexes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8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C'est quoi ton adresse ?</a:t>
            </a:r>
            <a:endParaRPr/>
          </a:p>
        </p:txBody>
      </p:sp>
      <p:sp>
        <p:nvSpPr>
          <p:cNvPr id="724" name="Google Shape;724;p8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ARP - Le paquet</a:t>
            </a:r>
            <a:endParaRPr sz="3700"/>
          </a:p>
        </p:txBody>
      </p:sp>
      <p:sp>
        <p:nvSpPr>
          <p:cNvPr id="725" name="Google Shape;725;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726" name="Google Shape;726;p80"/>
          <p:cNvSpPr txBox="1"/>
          <p:nvPr>
            <p:ph idx="4" type="body"/>
          </p:nvPr>
        </p:nvSpPr>
        <p:spPr>
          <a:xfrm>
            <a:off x="330875" y="1559525"/>
            <a:ext cx="5274300" cy="34458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Encapsulé directement dans Ethernet</a:t>
            </a:r>
            <a:endParaRPr sz="1800"/>
          </a:p>
          <a:p>
            <a:pPr indent="-342900" lvl="0" marL="457200" rtl="0" algn="l">
              <a:lnSpc>
                <a:spcPct val="115000"/>
              </a:lnSpc>
              <a:spcBef>
                <a:spcPts val="0"/>
              </a:spcBef>
              <a:spcAft>
                <a:spcPts val="0"/>
              </a:spcAft>
              <a:buSzPts val="1800"/>
              <a:buChar char="-"/>
            </a:pPr>
            <a:r>
              <a:rPr lang="fr" sz="1800"/>
              <a:t>Ethertype : 0x806</a:t>
            </a:r>
            <a:endParaRPr sz="1800"/>
          </a:p>
          <a:p>
            <a:pPr indent="0" lvl="0" marL="0" rtl="0" algn="l">
              <a:lnSpc>
                <a:spcPct val="115000"/>
              </a:lnSpc>
              <a:spcBef>
                <a:spcPts val="0"/>
              </a:spcBef>
              <a:spcAft>
                <a:spcPts val="0"/>
              </a:spcAft>
              <a:buNone/>
            </a:pPr>
            <a:r>
              <a:rPr lang="fr" sz="1800"/>
              <a:t>Adapté à différent protocole réseau (3) sur différents liens (2)</a:t>
            </a:r>
            <a:endParaRPr sz="1800"/>
          </a:p>
          <a:p>
            <a:pPr indent="-342900" lvl="0" marL="457200" rtl="0" algn="l">
              <a:lnSpc>
                <a:spcPct val="115000"/>
              </a:lnSpc>
              <a:spcBef>
                <a:spcPts val="0"/>
              </a:spcBef>
              <a:spcAft>
                <a:spcPts val="0"/>
              </a:spcAft>
              <a:buSzPts val="1800"/>
              <a:buChar char="-"/>
            </a:pPr>
            <a:r>
              <a:rPr lang="fr" sz="1800"/>
              <a:t>Link type : code du réseau physique</a:t>
            </a:r>
            <a:endParaRPr sz="1800"/>
          </a:p>
          <a:p>
            <a:pPr indent="-342900" lvl="1" marL="914400" rtl="0" algn="l">
              <a:lnSpc>
                <a:spcPct val="115000"/>
              </a:lnSpc>
              <a:spcBef>
                <a:spcPts val="0"/>
              </a:spcBef>
              <a:spcAft>
                <a:spcPts val="0"/>
              </a:spcAft>
              <a:buSzPts val="1800"/>
              <a:buChar char="-"/>
            </a:pPr>
            <a:r>
              <a:rPr lang="fr" sz="1800"/>
              <a:t>Ex : Ethernet = 1</a:t>
            </a:r>
            <a:endParaRPr sz="1800"/>
          </a:p>
          <a:p>
            <a:pPr indent="-342900" lvl="0" marL="457200" rtl="0" algn="l">
              <a:lnSpc>
                <a:spcPct val="115000"/>
              </a:lnSpc>
              <a:spcBef>
                <a:spcPts val="0"/>
              </a:spcBef>
              <a:spcAft>
                <a:spcPts val="0"/>
              </a:spcAft>
              <a:buSzPts val="1800"/>
              <a:buChar char="-"/>
            </a:pPr>
            <a:r>
              <a:rPr lang="fr" sz="1800"/>
              <a:t>Protocol : code du protocole réseau (3)</a:t>
            </a:r>
            <a:endParaRPr sz="1800"/>
          </a:p>
          <a:p>
            <a:pPr indent="-342900" lvl="1" marL="914400" rtl="0" algn="l">
              <a:lnSpc>
                <a:spcPct val="115000"/>
              </a:lnSpc>
              <a:spcBef>
                <a:spcPts val="0"/>
              </a:spcBef>
              <a:spcAft>
                <a:spcPts val="0"/>
              </a:spcAft>
              <a:buSzPts val="1800"/>
              <a:buChar char="-"/>
            </a:pPr>
            <a:r>
              <a:rPr lang="fr" sz="1800"/>
              <a:t>Ex : IPv4 = 0x800</a:t>
            </a:r>
            <a:endParaRPr sz="1800"/>
          </a:p>
          <a:p>
            <a:pPr indent="-342900" lvl="0" marL="457200" rtl="0" algn="l">
              <a:lnSpc>
                <a:spcPct val="115000"/>
              </a:lnSpc>
              <a:spcBef>
                <a:spcPts val="0"/>
              </a:spcBef>
              <a:spcAft>
                <a:spcPts val="0"/>
              </a:spcAft>
              <a:buSzPts val="1800"/>
              <a:buChar char="-"/>
            </a:pPr>
            <a:r>
              <a:rPr lang="fr" sz="1800"/>
              <a:t>Adresse lien destinataire 0 pour les requêtes</a:t>
            </a:r>
            <a:endParaRPr sz="1800"/>
          </a:p>
        </p:txBody>
      </p:sp>
      <p:grpSp>
        <p:nvGrpSpPr>
          <p:cNvPr id="727" name="Google Shape;727;p80"/>
          <p:cNvGrpSpPr/>
          <p:nvPr/>
        </p:nvGrpSpPr>
        <p:grpSpPr>
          <a:xfrm>
            <a:off x="5668550" y="1559525"/>
            <a:ext cx="3175800" cy="2534250"/>
            <a:chOff x="5456750" y="2612500"/>
            <a:chExt cx="3175800" cy="2534250"/>
          </a:xfrm>
        </p:grpSpPr>
        <p:sp>
          <p:nvSpPr>
            <p:cNvPr id="728" name="Google Shape;728;p80"/>
            <p:cNvSpPr txBox="1"/>
            <p:nvPr/>
          </p:nvSpPr>
          <p:spPr>
            <a:xfrm>
              <a:off x="6117500" y="4746550"/>
              <a:ext cx="1854300" cy="4002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Le paquet ARP</a:t>
              </a:r>
              <a:endParaRPr>
                <a:solidFill>
                  <a:schemeClr val="dk2"/>
                </a:solidFill>
                <a:latin typeface="Varela Round"/>
                <a:ea typeface="Varela Round"/>
                <a:cs typeface="Varela Round"/>
                <a:sym typeface="Varela Round"/>
              </a:endParaRPr>
            </a:p>
          </p:txBody>
        </p:sp>
        <p:grpSp>
          <p:nvGrpSpPr>
            <p:cNvPr id="729" name="Google Shape;729;p80"/>
            <p:cNvGrpSpPr/>
            <p:nvPr/>
          </p:nvGrpSpPr>
          <p:grpSpPr>
            <a:xfrm>
              <a:off x="5456750" y="2612500"/>
              <a:ext cx="3175800" cy="2137350"/>
              <a:chOff x="5501450" y="2727500"/>
              <a:chExt cx="3175800" cy="2137350"/>
            </a:xfrm>
          </p:grpSpPr>
          <p:sp>
            <p:nvSpPr>
              <p:cNvPr id="730" name="Google Shape;730;p80"/>
              <p:cNvSpPr/>
              <p:nvPr/>
            </p:nvSpPr>
            <p:spPr>
              <a:xfrm>
                <a:off x="5501450" y="3371588"/>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900">
                    <a:solidFill>
                      <a:schemeClr val="dk2"/>
                    </a:solidFill>
                    <a:latin typeface="Varela Round"/>
                    <a:ea typeface="Varela Round"/>
                    <a:cs typeface="Varela Round"/>
                    <a:sym typeface="Varela Round"/>
                  </a:rPr>
                  <a:t>link @size</a:t>
                </a:r>
                <a:endParaRPr sz="900">
                  <a:solidFill>
                    <a:schemeClr val="dk2"/>
                  </a:solidFill>
                  <a:latin typeface="Varela Round"/>
                  <a:ea typeface="Varela Round"/>
                  <a:cs typeface="Varela Round"/>
                  <a:sym typeface="Varela Round"/>
                </a:endParaRPr>
              </a:p>
            </p:txBody>
          </p:sp>
          <p:cxnSp>
            <p:nvCxnSpPr>
              <p:cNvPr id="731" name="Google Shape;731;p80"/>
              <p:cNvCxnSpPr/>
              <p:nvPr/>
            </p:nvCxnSpPr>
            <p:spPr>
              <a:xfrm>
                <a:off x="5501450" y="2989375"/>
                <a:ext cx="703200" cy="0"/>
              </a:xfrm>
              <a:prstGeom prst="straightConnector1">
                <a:avLst/>
              </a:prstGeom>
              <a:noFill/>
              <a:ln cap="flat" cmpd="sng" w="9525">
                <a:solidFill>
                  <a:schemeClr val="dk2"/>
                </a:solidFill>
                <a:prstDash val="solid"/>
                <a:round/>
                <a:headEnd len="med" w="med" type="stealth"/>
                <a:tailEnd len="med" w="med" type="stealth"/>
              </a:ln>
            </p:spPr>
          </p:cxnSp>
          <p:sp>
            <p:nvSpPr>
              <p:cNvPr id="732" name="Google Shape;732;p80"/>
              <p:cNvSpPr txBox="1"/>
              <p:nvPr/>
            </p:nvSpPr>
            <p:spPr>
              <a:xfrm>
                <a:off x="5578700" y="2727500"/>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sp>
            <p:nvSpPr>
              <p:cNvPr id="733" name="Google Shape;733;p80"/>
              <p:cNvSpPr txBox="1"/>
              <p:nvPr/>
            </p:nvSpPr>
            <p:spPr>
              <a:xfrm>
                <a:off x="6306888" y="2736175"/>
                <a:ext cx="54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000">
                    <a:latin typeface="Varela Round"/>
                    <a:ea typeface="Varela Round"/>
                    <a:cs typeface="Varela Round"/>
                    <a:sym typeface="Varela Round"/>
                  </a:rPr>
                  <a:t>4</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sp>
            <p:nvSpPr>
              <p:cNvPr id="734" name="Google Shape;734;p80"/>
              <p:cNvSpPr/>
              <p:nvPr/>
            </p:nvSpPr>
            <p:spPr>
              <a:xfrm>
                <a:off x="6228575" y="3371588"/>
                <a:ext cx="7272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fr" sz="900">
                    <a:solidFill>
                      <a:schemeClr val="dk2"/>
                    </a:solidFill>
                    <a:latin typeface="Varela Round"/>
                    <a:ea typeface="Varela Round"/>
                    <a:cs typeface="Varela Round"/>
                    <a:sym typeface="Varela Round"/>
                  </a:rPr>
                  <a:t>lvl3 @size</a:t>
                </a:r>
                <a:endParaRPr sz="900">
                  <a:solidFill>
                    <a:schemeClr val="dk2"/>
                  </a:solidFill>
                  <a:latin typeface="Varela Round"/>
                  <a:ea typeface="Varela Round"/>
                  <a:cs typeface="Varela Round"/>
                  <a:sym typeface="Varela Round"/>
                </a:endParaRPr>
              </a:p>
            </p:txBody>
          </p:sp>
          <p:cxnSp>
            <p:nvCxnSpPr>
              <p:cNvPr id="735" name="Google Shape;735;p80"/>
              <p:cNvCxnSpPr/>
              <p:nvPr/>
            </p:nvCxnSpPr>
            <p:spPr>
              <a:xfrm>
                <a:off x="6233500" y="2989375"/>
                <a:ext cx="703200" cy="0"/>
              </a:xfrm>
              <a:prstGeom prst="straightConnector1">
                <a:avLst/>
              </a:prstGeom>
              <a:noFill/>
              <a:ln cap="flat" cmpd="sng" w="9525">
                <a:solidFill>
                  <a:schemeClr val="dk2"/>
                </a:solidFill>
                <a:prstDash val="solid"/>
                <a:round/>
                <a:headEnd len="med" w="med" type="stealth"/>
                <a:tailEnd len="med" w="med" type="stealth"/>
              </a:ln>
            </p:spPr>
          </p:cxnSp>
          <p:sp>
            <p:nvSpPr>
              <p:cNvPr id="736" name="Google Shape;736;p80"/>
              <p:cNvSpPr/>
              <p:nvPr/>
            </p:nvSpPr>
            <p:spPr>
              <a:xfrm>
                <a:off x="6955775" y="3371588"/>
                <a:ext cx="1454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Operation</a:t>
                </a:r>
                <a:endParaRPr sz="1000">
                  <a:solidFill>
                    <a:schemeClr val="dk2"/>
                  </a:solidFill>
                  <a:latin typeface="Varela Round"/>
                  <a:ea typeface="Varela Round"/>
                  <a:cs typeface="Varela Round"/>
                  <a:sym typeface="Varela Round"/>
                </a:endParaRPr>
              </a:p>
            </p:txBody>
          </p:sp>
          <p:cxnSp>
            <p:nvCxnSpPr>
              <p:cNvPr id="737" name="Google Shape;737;p80"/>
              <p:cNvCxnSpPr/>
              <p:nvPr/>
            </p:nvCxnSpPr>
            <p:spPr>
              <a:xfrm>
                <a:off x="6957825" y="2996475"/>
                <a:ext cx="1435200" cy="0"/>
              </a:xfrm>
              <a:prstGeom prst="straightConnector1">
                <a:avLst/>
              </a:prstGeom>
              <a:noFill/>
              <a:ln cap="flat" cmpd="sng" w="9525">
                <a:solidFill>
                  <a:schemeClr val="dk2"/>
                </a:solidFill>
                <a:prstDash val="solid"/>
                <a:round/>
                <a:headEnd len="med" w="med" type="stealth"/>
                <a:tailEnd len="med" w="med" type="stealth"/>
              </a:ln>
            </p:spPr>
          </p:cxnSp>
          <p:sp>
            <p:nvSpPr>
              <p:cNvPr id="738" name="Google Shape;738;p80"/>
              <p:cNvSpPr txBox="1"/>
              <p:nvPr/>
            </p:nvSpPr>
            <p:spPr>
              <a:xfrm>
                <a:off x="7320775" y="2736175"/>
                <a:ext cx="70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fr" sz="1000">
                    <a:latin typeface="Varela Round"/>
                    <a:ea typeface="Varela Round"/>
                    <a:cs typeface="Varela Round"/>
                    <a:sym typeface="Varela Round"/>
                  </a:rPr>
                  <a:t>8</a:t>
                </a:r>
                <a:r>
                  <a:rPr lang="fr" sz="1000">
                    <a:latin typeface="Varela Round"/>
                    <a:ea typeface="Varela Round"/>
                    <a:cs typeface="Varela Round"/>
                    <a:sym typeface="Varela Round"/>
                  </a:rPr>
                  <a:t> bits</a:t>
                </a:r>
                <a:endParaRPr sz="1000">
                  <a:latin typeface="Varela Round"/>
                  <a:ea typeface="Varela Round"/>
                  <a:cs typeface="Varela Round"/>
                  <a:sym typeface="Varela Round"/>
                </a:endParaRPr>
              </a:p>
            </p:txBody>
          </p:sp>
          <p:sp>
            <p:nvSpPr>
              <p:cNvPr id="739" name="Google Shape;739;p80"/>
              <p:cNvSpPr/>
              <p:nvPr/>
            </p:nvSpPr>
            <p:spPr>
              <a:xfrm>
                <a:off x="5501450" y="3660125"/>
                <a:ext cx="31758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Source link address (variable)</a:t>
                </a:r>
                <a:endParaRPr sz="1000">
                  <a:solidFill>
                    <a:schemeClr val="dk2"/>
                  </a:solidFill>
                  <a:latin typeface="Varela Round"/>
                  <a:ea typeface="Varela Round"/>
                  <a:cs typeface="Varela Round"/>
                  <a:sym typeface="Varela Round"/>
                </a:endParaRPr>
              </a:p>
            </p:txBody>
          </p:sp>
          <p:sp>
            <p:nvSpPr>
              <p:cNvPr id="740" name="Google Shape;740;p80"/>
              <p:cNvSpPr/>
              <p:nvPr/>
            </p:nvSpPr>
            <p:spPr>
              <a:xfrm>
                <a:off x="5501450" y="3066188"/>
                <a:ext cx="1454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Link type</a:t>
                </a:r>
                <a:endParaRPr sz="1000">
                  <a:solidFill>
                    <a:schemeClr val="dk2"/>
                  </a:solidFill>
                  <a:latin typeface="Varela Round"/>
                  <a:ea typeface="Varela Round"/>
                  <a:cs typeface="Varela Round"/>
                  <a:sym typeface="Varela Round"/>
                </a:endParaRPr>
              </a:p>
            </p:txBody>
          </p:sp>
          <p:sp>
            <p:nvSpPr>
              <p:cNvPr id="741" name="Google Shape;741;p80"/>
              <p:cNvSpPr/>
              <p:nvPr/>
            </p:nvSpPr>
            <p:spPr>
              <a:xfrm>
                <a:off x="6948225" y="3066188"/>
                <a:ext cx="14544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Protocol</a:t>
                </a:r>
                <a:endParaRPr sz="1000">
                  <a:solidFill>
                    <a:schemeClr val="dk2"/>
                  </a:solidFill>
                  <a:latin typeface="Varela Round"/>
                  <a:ea typeface="Varela Round"/>
                  <a:cs typeface="Varela Round"/>
                  <a:sym typeface="Varela Round"/>
                </a:endParaRPr>
              </a:p>
            </p:txBody>
          </p:sp>
          <p:sp>
            <p:nvSpPr>
              <p:cNvPr id="742" name="Google Shape;742;p80"/>
              <p:cNvSpPr/>
              <p:nvPr/>
            </p:nvSpPr>
            <p:spPr>
              <a:xfrm>
                <a:off x="5501450" y="3965525"/>
                <a:ext cx="31758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Source lvl3 address (variable)</a:t>
                </a:r>
                <a:endParaRPr sz="1000">
                  <a:solidFill>
                    <a:schemeClr val="dk2"/>
                  </a:solidFill>
                  <a:latin typeface="Varela Round"/>
                  <a:ea typeface="Varela Round"/>
                  <a:cs typeface="Varela Round"/>
                  <a:sym typeface="Varela Round"/>
                </a:endParaRPr>
              </a:p>
            </p:txBody>
          </p:sp>
          <p:sp>
            <p:nvSpPr>
              <p:cNvPr id="743" name="Google Shape;743;p80"/>
              <p:cNvSpPr/>
              <p:nvPr/>
            </p:nvSpPr>
            <p:spPr>
              <a:xfrm>
                <a:off x="5501450" y="4254050"/>
                <a:ext cx="31758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Destination</a:t>
                </a:r>
                <a:r>
                  <a:rPr lang="fr" sz="1000">
                    <a:solidFill>
                      <a:schemeClr val="dk2"/>
                    </a:solidFill>
                    <a:latin typeface="Varela Round"/>
                    <a:ea typeface="Varela Round"/>
                    <a:cs typeface="Varela Round"/>
                    <a:sym typeface="Varela Round"/>
                  </a:rPr>
                  <a:t> link address (variable)</a:t>
                </a:r>
                <a:endParaRPr sz="1000">
                  <a:solidFill>
                    <a:schemeClr val="dk2"/>
                  </a:solidFill>
                  <a:latin typeface="Varela Round"/>
                  <a:ea typeface="Varela Round"/>
                  <a:cs typeface="Varela Round"/>
                  <a:sym typeface="Varela Round"/>
                </a:endParaRPr>
              </a:p>
            </p:txBody>
          </p:sp>
          <p:sp>
            <p:nvSpPr>
              <p:cNvPr id="744" name="Google Shape;744;p80"/>
              <p:cNvSpPr/>
              <p:nvPr/>
            </p:nvSpPr>
            <p:spPr>
              <a:xfrm>
                <a:off x="5501450" y="4559450"/>
                <a:ext cx="3175800" cy="305400"/>
              </a:xfrm>
              <a:prstGeom prst="rect">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sz="1000">
                    <a:solidFill>
                      <a:schemeClr val="dk2"/>
                    </a:solidFill>
                    <a:latin typeface="Varela Round"/>
                    <a:ea typeface="Varela Round"/>
                    <a:cs typeface="Varela Round"/>
                    <a:sym typeface="Varela Round"/>
                  </a:rPr>
                  <a:t>Destination</a:t>
                </a:r>
                <a:r>
                  <a:rPr lang="fr" sz="1000">
                    <a:solidFill>
                      <a:schemeClr val="dk2"/>
                    </a:solidFill>
                    <a:latin typeface="Varela Round"/>
                    <a:ea typeface="Varela Round"/>
                    <a:cs typeface="Varela Round"/>
                    <a:sym typeface="Varela Round"/>
                  </a:rPr>
                  <a:t> lvl3 address (variable)</a:t>
                </a:r>
                <a:endParaRPr sz="1000">
                  <a:solidFill>
                    <a:schemeClr val="dk2"/>
                  </a:solidFill>
                  <a:latin typeface="Varela Round"/>
                  <a:ea typeface="Varela Round"/>
                  <a:cs typeface="Varela Round"/>
                  <a:sym typeface="Varela Round"/>
                </a:endParaRPr>
              </a:p>
            </p:txBody>
          </p:sp>
        </p:grpSp>
      </p:grpSp>
      <p:sp>
        <p:nvSpPr>
          <p:cNvPr id="745" name="Google Shape;745;p8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Protocoles connexes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1"/>
          <p:cNvSpPr txBox="1"/>
          <p:nvPr>
            <p:ph idx="4" type="body"/>
          </p:nvPr>
        </p:nvSpPr>
        <p:spPr>
          <a:xfrm>
            <a:off x="330875" y="1559525"/>
            <a:ext cx="8307900" cy="34419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Pour envoyer un paquet IP à Ethernet, il faut fournir l'adresse MAC</a:t>
            </a:r>
            <a:endParaRPr sz="1800"/>
          </a:p>
          <a:p>
            <a:pPr indent="-342900" lvl="0" marL="457200" rtl="0" algn="l">
              <a:lnSpc>
                <a:spcPct val="115000"/>
              </a:lnSpc>
              <a:spcBef>
                <a:spcPts val="0"/>
              </a:spcBef>
              <a:spcAft>
                <a:spcPts val="0"/>
              </a:spcAft>
              <a:buSzPts val="1800"/>
              <a:buChar char="-"/>
            </a:pPr>
            <a:r>
              <a:rPr lang="fr" sz="1800"/>
              <a:t>ARP envoie une requête en </a:t>
            </a:r>
            <a:r>
              <a:rPr i="1" lang="fr" sz="1800"/>
              <a:t>broadcast</a:t>
            </a:r>
            <a:r>
              <a:rPr lang="fr" sz="1800"/>
              <a:t> sur le réseau (Qui a l'adresse IP a.b.c.d) ?</a:t>
            </a:r>
            <a:endParaRPr sz="1800"/>
          </a:p>
          <a:p>
            <a:pPr indent="-342900" lvl="0" marL="457200" rtl="0" algn="l">
              <a:lnSpc>
                <a:spcPct val="115000"/>
              </a:lnSpc>
              <a:spcBef>
                <a:spcPts val="0"/>
              </a:spcBef>
              <a:spcAft>
                <a:spcPts val="0"/>
              </a:spcAft>
              <a:buSzPts val="1800"/>
              <a:buChar char="-"/>
            </a:pPr>
            <a:r>
              <a:rPr lang="fr" sz="1800"/>
              <a:t>Le possesseur de l'adresse MAC est censé répondre</a:t>
            </a:r>
            <a:endParaRPr sz="1800"/>
          </a:p>
          <a:p>
            <a:pPr indent="-342900" lvl="0" marL="457200" rtl="0" algn="l">
              <a:lnSpc>
                <a:spcPct val="115000"/>
              </a:lnSpc>
              <a:spcBef>
                <a:spcPts val="0"/>
              </a:spcBef>
              <a:spcAft>
                <a:spcPts val="0"/>
              </a:spcAft>
              <a:buSzPts val="1800"/>
              <a:buChar char="-"/>
            </a:pPr>
            <a:r>
              <a:rPr lang="fr" sz="1800"/>
              <a:t>ARP enregistre la réponse dans un cache pour ne pas demander à chaque fois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Pour aller plus loin et voir les problèmes de sécurité lié à ARP :</a:t>
            </a:r>
            <a:endParaRPr sz="1800"/>
          </a:p>
          <a:p>
            <a:pPr indent="-342900" lvl="0" marL="457200" rtl="0" algn="l">
              <a:lnSpc>
                <a:spcPct val="115000"/>
              </a:lnSpc>
              <a:spcBef>
                <a:spcPts val="0"/>
              </a:spcBef>
              <a:spcAft>
                <a:spcPts val="0"/>
              </a:spcAft>
              <a:buSzPts val="1800"/>
              <a:buChar char="-"/>
            </a:pPr>
            <a:r>
              <a:rPr lang="fr" sz="1800"/>
              <a:t>Voir cet </a:t>
            </a:r>
            <a:r>
              <a:rPr lang="fr" sz="1800" u="sng">
                <a:solidFill>
                  <a:schemeClr val="hlink"/>
                </a:solidFill>
                <a:hlinkClick r:id="rId3"/>
              </a:rPr>
              <a:t>excellent mais ancien site</a:t>
            </a:r>
            <a:endParaRPr sz="1800"/>
          </a:p>
        </p:txBody>
      </p:sp>
      <p:sp>
        <p:nvSpPr>
          <p:cNvPr id="751" name="Google Shape;751;p8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C'est quoi ton adresse ?</a:t>
            </a:r>
            <a:endParaRPr/>
          </a:p>
        </p:txBody>
      </p:sp>
      <p:sp>
        <p:nvSpPr>
          <p:cNvPr id="752" name="Google Shape;752;p8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ARP - Fonctionnement général</a:t>
            </a:r>
            <a:endParaRPr sz="3700"/>
          </a:p>
        </p:txBody>
      </p:sp>
      <p:sp>
        <p:nvSpPr>
          <p:cNvPr id="753" name="Google Shape;753;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754" name="Google Shape;754;p8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Protocoles connexes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2"/>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DHCP</a:t>
            </a:r>
            <a:endParaRPr/>
          </a:p>
        </p:txBody>
      </p:sp>
      <p:sp>
        <p:nvSpPr>
          <p:cNvPr id="760" name="Google Shape;760;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761" name="Google Shape;761;p82"/>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83"/>
          <p:cNvSpPr txBox="1"/>
          <p:nvPr>
            <p:ph idx="4" type="body"/>
          </p:nvPr>
        </p:nvSpPr>
        <p:spPr>
          <a:xfrm>
            <a:off x="330875" y="1559525"/>
            <a:ext cx="8307900" cy="34419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i="1" lang="fr" sz="1800"/>
              <a:t>Dynamic Host Configuration Protocol</a:t>
            </a:r>
            <a:r>
              <a:rPr lang="fr" sz="1800"/>
              <a:t> - </a:t>
            </a:r>
            <a:r>
              <a:rPr lang="fr" sz="1800" u="sng">
                <a:solidFill>
                  <a:schemeClr val="hlink"/>
                </a:solidFill>
                <a:hlinkClick r:id="rId3"/>
              </a:rPr>
              <a:t>RFC 2131</a:t>
            </a:r>
            <a:r>
              <a:rPr lang="fr" sz="1800"/>
              <a:t> et </a:t>
            </a:r>
            <a:r>
              <a:rPr lang="fr" sz="1800" u="sng">
                <a:solidFill>
                  <a:schemeClr val="hlink"/>
                </a:solidFill>
                <a:hlinkClick r:id="rId4"/>
              </a:rPr>
              <a:t>RFC 2132</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IPv4 n'a pas prévu de mécanisme de configuration automatique des interfaces</a:t>
            </a:r>
            <a:endParaRPr sz="1800"/>
          </a:p>
          <a:p>
            <a:pPr indent="457200" lvl="0" marL="0" rtl="0" algn="l">
              <a:lnSpc>
                <a:spcPct val="115000"/>
              </a:lnSpc>
              <a:spcBef>
                <a:spcPts val="0"/>
              </a:spcBef>
              <a:spcAft>
                <a:spcPts val="0"/>
              </a:spcAft>
              <a:buNone/>
            </a:pPr>
            <a:r>
              <a:rPr lang="fr" sz="1800"/>
              <a:t>=&gt; Configuration manuelle</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Évidemment "impossible" dans le cas de large parc de machines éventuellement </a:t>
            </a:r>
            <a:r>
              <a:rPr lang="fr" sz="1800"/>
              <a:t>nomades</a:t>
            </a:r>
            <a:r>
              <a:rPr lang="fr" sz="1800"/>
              <a:t> et évoluant dans le temps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Pour répondre à ce problème : </a:t>
            </a:r>
            <a:r>
              <a:rPr lang="fr" sz="1800" u="sng">
                <a:solidFill>
                  <a:schemeClr val="hlink"/>
                </a:solidFill>
                <a:hlinkClick r:id="rId5"/>
              </a:rPr>
              <a:t>RARP</a:t>
            </a:r>
            <a:r>
              <a:rPr lang="fr" sz="1800"/>
              <a:t> -&gt; </a:t>
            </a:r>
            <a:r>
              <a:rPr lang="fr" sz="1800" u="sng">
                <a:solidFill>
                  <a:schemeClr val="hlink"/>
                </a:solidFill>
                <a:hlinkClick r:id="rId6"/>
              </a:rPr>
              <a:t>BOOTP</a:t>
            </a:r>
            <a:r>
              <a:rPr lang="fr" sz="1800"/>
              <a:t> -&gt; </a:t>
            </a:r>
            <a:r>
              <a:rPr lang="fr" sz="1800" u="sng">
                <a:solidFill>
                  <a:schemeClr val="hlink"/>
                </a:solidFill>
                <a:hlinkClick r:id="rId7"/>
              </a:rPr>
              <a:t>DHCP</a:t>
            </a:r>
            <a:endParaRPr sz="1800"/>
          </a:p>
        </p:txBody>
      </p:sp>
      <p:sp>
        <p:nvSpPr>
          <p:cNvPr id="767" name="Google Shape;767;p8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bonheur de l'admin</a:t>
            </a:r>
            <a:endParaRPr/>
          </a:p>
        </p:txBody>
      </p:sp>
      <p:sp>
        <p:nvSpPr>
          <p:cNvPr id="768" name="Google Shape;768;p8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DHCP</a:t>
            </a:r>
            <a:endParaRPr/>
          </a:p>
        </p:txBody>
      </p:sp>
      <p:sp>
        <p:nvSpPr>
          <p:cNvPr id="769" name="Google Shape;769;p8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DHCP</a:t>
            </a:r>
            <a:endParaRPr sz="3700"/>
          </a:p>
        </p:txBody>
      </p:sp>
      <p:sp>
        <p:nvSpPr>
          <p:cNvPr id="770" name="Google Shape;770;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84"/>
          <p:cNvSpPr txBox="1"/>
          <p:nvPr>
            <p:ph idx="4" type="body"/>
          </p:nvPr>
        </p:nvSpPr>
        <p:spPr>
          <a:xfrm>
            <a:off x="330875" y="1559525"/>
            <a:ext cx="8307900" cy="3441900"/>
          </a:xfrm>
          <a:prstGeom prst="rect">
            <a:avLst/>
          </a:prstGeom>
        </p:spPr>
        <p:txBody>
          <a:bodyPr anchorCtr="0" anchor="ctr" bIns="0" lIns="0" spcFirstLastPara="1" rIns="0" wrap="square" tIns="0">
            <a:noAutofit/>
          </a:bodyPr>
          <a:lstStyle/>
          <a:p>
            <a:pPr indent="-342900" lvl="0" marL="457200" rtl="0" algn="l">
              <a:lnSpc>
                <a:spcPct val="115000"/>
              </a:lnSpc>
              <a:spcBef>
                <a:spcPts val="0"/>
              </a:spcBef>
              <a:spcAft>
                <a:spcPts val="0"/>
              </a:spcAft>
              <a:buSzPts val="1800"/>
              <a:buChar char="-"/>
            </a:pPr>
            <a:r>
              <a:rPr lang="fr" sz="1800"/>
              <a:t>Fournir un paramétrage automatiques aux hôtes d'un réseau</a:t>
            </a:r>
            <a:endParaRPr sz="1800"/>
          </a:p>
          <a:p>
            <a:pPr indent="-342900" lvl="0" marL="457200" rtl="0" algn="l">
              <a:lnSpc>
                <a:spcPct val="115000"/>
              </a:lnSpc>
              <a:spcBef>
                <a:spcPts val="0"/>
              </a:spcBef>
              <a:spcAft>
                <a:spcPts val="0"/>
              </a:spcAft>
              <a:buSzPts val="1800"/>
              <a:buChar char="-"/>
            </a:pPr>
            <a:r>
              <a:rPr lang="fr" sz="1800"/>
              <a:t>Système dynamique</a:t>
            </a:r>
            <a:endParaRPr sz="1800"/>
          </a:p>
          <a:p>
            <a:pPr indent="-342900" lvl="1" marL="914400" rtl="0" algn="l">
              <a:lnSpc>
                <a:spcPct val="115000"/>
              </a:lnSpc>
              <a:spcBef>
                <a:spcPts val="0"/>
              </a:spcBef>
              <a:spcAft>
                <a:spcPts val="0"/>
              </a:spcAft>
              <a:buSzPts val="1800"/>
              <a:buChar char="-"/>
            </a:pPr>
            <a:r>
              <a:rPr lang="fr" sz="1800"/>
              <a:t>Gestion des arrivées et départ sur le réseau</a:t>
            </a:r>
            <a:endParaRPr sz="1800"/>
          </a:p>
          <a:p>
            <a:pPr indent="-342900" lvl="1" marL="914400" rtl="0" algn="l">
              <a:lnSpc>
                <a:spcPct val="115000"/>
              </a:lnSpc>
              <a:spcBef>
                <a:spcPts val="0"/>
              </a:spcBef>
              <a:spcAft>
                <a:spcPts val="0"/>
              </a:spcAft>
              <a:buSzPts val="1800"/>
              <a:buChar char="-"/>
            </a:pPr>
            <a:r>
              <a:rPr lang="fr" sz="1800"/>
              <a:t>Système de baux</a:t>
            </a:r>
            <a:endParaRPr sz="1800"/>
          </a:p>
          <a:p>
            <a:pPr indent="-342900" lvl="0" marL="457200" rtl="0" algn="l">
              <a:lnSpc>
                <a:spcPct val="115000"/>
              </a:lnSpc>
              <a:spcBef>
                <a:spcPts val="0"/>
              </a:spcBef>
              <a:spcAft>
                <a:spcPts val="0"/>
              </a:spcAft>
              <a:buSzPts val="1800"/>
              <a:buChar char="-"/>
            </a:pPr>
            <a:r>
              <a:rPr lang="fr" sz="1800"/>
              <a:t>Support des hôtes sans disque (Reprise </a:t>
            </a:r>
            <a:r>
              <a:rPr lang="fr" sz="1800"/>
              <a:t>de</a:t>
            </a:r>
            <a:r>
              <a:rPr lang="fr" sz="1800"/>
              <a:t> BOOTP)</a:t>
            </a:r>
            <a:endParaRPr sz="1800"/>
          </a:p>
          <a:p>
            <a:pPr indent="-342900" lvl="0" marL="457200" rtl="0" algn="l">
              <a:lnSpc>
                <a:spcPct val="115000"/>
              </a:lnSpc>
              <a:spcBef>
                <a:spcPts val="0"/>
              </a:spcBef>
              <a:spcAft>
                <a:spcPts val="0"/>
              </a:spcAft>
              <a:buSzPts val="1800"/>
              <a:buChar char="-"/>
            </a:pPr>
            <a:r>
              <a:rPr lang="fr" sz="1800"/>
              <a:t>Économiser les adresses</a:t>
            </a:r>
            <a:endParaRPr sz="1800"/>
          </a:p>
          <a:p>
            <a:pPr indent="-342900" lvl="1" marL="914400" rtl="0" algn="l">
              <a:lnSpc>
                <a:spcPct val="115000"/>
              </a:lnSpc>
              <a:spcBef>
                <a:spcPts val="0"/>
              </a:spcBef>
              <a:spcAft>
                <a:spcPts val="0"/>
              </a:spcAft>
              <a:buSzPts val="1800"/>
              <a:buChar char="-"/>
            </a:pPr>
            <a:r>
              <a:rPr lang="fr" sz="1800"/>
              <a:t>Seules les machines en ligne consomme une adresse</a:t>
            </a:r>
            <a:endParaRPr sz="1800"/>
          </a:p>
          <a:p>
            <a:pPr indent="-342900" lvl="0" marL="457200" rtl="0" algn="l">
              <a:lnSpc>
                <a:spcPct val="115000"/>
              </a:lnSpc>
              <a:spcBef>
                <a:spcPts val="0"/>
              </a:spcBef>
              <a:spcAft>
                <a:spcPts val="0"/>
              </a:spcAft>
              <a:buSzPts val="1800"/>
              <a:buChar char="-"/>
            </a:pPr>
            <a:r>
              <a:rPr lang="fr" sz="1800"/>
              <a:t>Faciliter la gestion d'un parc de machines</a:t>
            </a:r>
            <a:endParaRPr sz="1800"/>
          </a:p>
          <a:p>
            <a:pPr indent="-342900" lvl="1" marL="914400" rtl="0" algn="l">
              <a:lnSpc>
                <a:spcPct val="115000"/>
              </a:lnSpc>
              <a:spcBef>
                <a:spcPts val="0"/>
              </a:spcBef>
              <a:spcAft>
                <a:spcPts val="0"/>
              </a:spcAft>
              <a:buSzPts val="1800"/>
              <a:buChar char="-"/>
            </a:pPr>
            <a:r>
              <a:rPr lang="fr" sz="1800"/>
              <a:t>Centralisation de la configuration</a:t>
            </a:r>
            <a:endParaRPr sz="1800"/>
          </a:p>
        </p:txBody>
      </p:sp>
      <p:sp>
        <p:nvSpPr>
          <p:cNvPr id="776" name="Google Shape;776;p8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À quoi ça sert ?</a:t>
            </a:r>
            <a:endParaRPr/>
          </a:p>
        </p:txBody>
      </p:sp>
      <p:sp>
        <p:nvSpPr>
          <p:cNvPr id="777" name="Google Shape;777;p8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DHCP - Objectifs</a:t>
            </a:r>
            <a:endParaRPr sz="3700"/>
          </a:p>
        </p:txBody>
      </p:sp>
      <p:sp>
        <p:nvSpPr>
          <p:cNvPr id="778" name="Google Shape;778;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779" name="Google Shape;779;p8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DHCP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idx="4" type="body"/>
          </p:nvPr>
        </p:nvSpPr>
        <p:spPr>
          <a:xfrm>
            <a:off x="462200" y="1772500"/>
            <a:ext cx="8307900" cy="3131700"/>
          </a:xfrm>
          <a:prstGeom prst="rect">
            <a:avLst/>
          </a:prstGeom>
        </p:spPr>
        <p:txBody>
          <a:bodyPr anchorCtr="0" anchor="ctr" bIns="0" lIns="0" spcFirstLastPara="1" rIns="0" wrap="square" tIns="0">
            <a:noAutofit/>
          </a:bodyPr>
          <a:lstStyle/>
          <a:p>
            <a:pPr indent="-355600" lvl="0" marL="457200" rtl="0" algn="l">
              <a:lnSpc>
                <a:spcPct val="115000"/>
              </a:lnSpc>
              <a:spcBef>
                <a:spcPts val="0"/>
              </a:spcBef>
              <a:spcAft>
                <a:spcPts val="0"/>
              </a:spcAft>
              <a:buSzPts val="2000"/>
              <a:buChar char="-"/>
            </a:pPr>
            <a:r>
              <a:rPr lang="fr" sz="2000"/>
              <a:t>Internet Engineering Task Force</a:t>
            </a:r>
            <a:endParaRPr sz="2000"/>
          </a:p>
          <a:p>
            <a:pPr indent="-355600" lvl="0" marL="457200" rtl="0" algn="l">
              <a:lnSpc>
                <a:spcPct val="115000"/>
              </a:lnSpc>
              <a:spcBef>
                <a:spcPts val="0"/>
              </a:spcBef>
              <a:spcAft>
                <a:spcPts val="0"/>
              </a:spcAft>
              <a:buSzPts val="2000"/>
              <a:buChar char="-"/>
            </a:pPr>
            <a:r>
              <a:rPr lang="fr" sz="2000"/>
              <a:t>Groupe international ouvert à tout individu</a:t>
            </a:r>
            <a:endParaRPr sz="2000"/>
          </a:p>
          <a:p>
            <a:pPr indent="-355600" lvl="0" marL="457200" rtl="0" algn="l">
              <a:lnSpc>
                <a:spcPct val="115000"/>
              </a:lnSpc>
              <a:spcBef>
                <a:spcPts val="0"/>
              </a:spcBef>
              <a:spcAft>
                <a:spcPts val="0"/>
              </a:spcAft>
              <a:buSzPts val="2000"/>
              <a:buChar char="-"/>
            </a:pPr>
            <a:r>
              <a:rPr lang="fr" sz="2000"/>
              <a:t>Objectif : élaborer les protocoles d'internet</a:t>
            </a:r>
            <a:r>
              <a:rPr lang="fr" sz="2000"/>
              <a:t> (</a:t>
            </a:r>
            <a:r>
              <a:rPr lang="fr" sz="2000"/>
              <a:t>couche 3 et +)</a:t>
            </a:r>
            <a:endParaRPr sz="2000"/>
          </a:p>
          <a:p>
            <a:pPr indent="-355600" lvl="0" marL="457200" rtl="0" algn="l">
              <a:lnSpc>
                <a:spcPct val="115000"/>
              </a:lnSpc>
              <a:spcBef>
                <a:spcPts val="0"/>
              </a:spcBef>
              <a:spcAft>
                <a:spcPts val="0"/>
              </a:spcAft>
              <a:buSzPts val="2000"/>
              <a:buChar char="-"/>
            </a:pPr>
            <a:r>
              <a:rPr lang="fr" sz="2000"/>
              <a:t>Produit : </a:t>
            </a:r>
            <a:r>
              <a:rPr i="1" lang="fr" sz="2000"/>
              <a:t>Request For Comments</a:t>
            </a:r>
            <a:r>
              <a:rPr lang="fr" sz="2000"/>
              <a:t> (RFC)</a:t>
            </a:r>
            <a:endParaRPr sz="2000"/>
          </a:p>
          <a:p>
            <a:pPr indent="-355600" lvl="1" marL="914400" rtl="0" algn="l">
              <a:lnSpc>
                <a:spcPct val="115000"/>
              </a:lnSpc>
              <a:spcBef>
                <a:spcPts val="0"/>
              </a:spcBef>
              <a:spcAft>
                <a:spcPts val="0"/>
              </a:spcAft>
              <a:buSzPts val="2000"/>
              <a:buChar char="-"/>
            </a:pPr>
            <a:r>
              <a:rPr lang="fr" sz="2000"/>
              <a:t>Documents numérotés - RFC &lt;numéro&gt;</a:t>
            </a:r>
            <a:endParaRPr sz="2000"/>
          </a:p>
          <a:p>
            <a:pPr indent="-355600" lvl="1" marL="914400" rtl="0" algn="l">
              <a:lnSpc>
                <a:spcPct val="115000"/>
              </a:lnSpc>
              <a:spcBef>
                <a:spcPts val="0"/>
              </a:spcBef>
              <a:spcAft>
                <a:spcPts val="0"/>
              </a:spcAft>
              <a:buSzPts val="2000"/>
              <a:buChar char="-"/>
            </a:pPr>
            <a:r>
              <a:rPr lang="fr" sz="2000"/>
              <a:t>Décrivent les techniques pour faire de l'internet (interconnexion de réseaux physiques)</a:t>
            </a:r>
            <a:endParaRPr sz="2000"/>
          </a:p>
        </p:txBody>
      </p:sp>
      <p:sp>
        <p:nvSpPr>
          <p:cNvPr id="176" name="Google Shape;176;p3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Une parenthèse</a:t>
            </a:r>
            <a:endParaRPr/>
          </a:p>
        </p:txBody>
      </p:sp>
      <p:sp>
        <p:nvSpPr>
          <p:cNvPr id="177" name="Google Shape;177;p3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Définition</a:t>
            </a:r>
            <a:endParaRPr/>
          </a:p>
        </p:txBody>
      </p:sp>
      <p:sp>
        <p:nvSpPr>
          <p:cNvPr id="178" name="Google Shape;178;p3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C'est quoi l'IETF</a:t>
            </a:r>
            <a:endParaRPr sz="3700"/>
          </a:p>
        </p:txBody>
      </p:sp>
      <p:sp>
        <p:nvSpPr>
          <p:cNvPr id="179" name="Google Shape;179;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85"/>
          <p:cNvSpPr txBox="1"/>
          <p:nvPr>
            <p:ph idx="4" type="body"/>
          </p:nvPr>
        </p:nvSpPr>
        <p:spPr>
          <a:xfrm>
            <a:off x="330875" y="1559525"/>
            <a:ext cx="8307900" cy="3441900"/>
          </a:xfrm>
          <a:prstGeom prst="rect">
            <a:avLst/>
          </a:prstGeom>
        </p:spPr>
        <p:txBody>
          <a:bodyPr anchorCtr="0" anchor="ctr" bIns="0" lIns="0" spcFirstLastPara="1" rIns="0" wrap="square" tIns="0">
            <a:noAutofit/>
          </a:bodyPr>
          <a:lstStyle/>
          <a:p>
            <a:pPr indent="-342900" lvl="0" marL="457200" rtl="0" algn="l">
              <a:lnSpc>
                <a:spcPct val="115000"/>
              </a:lnSpc>
              <a:spcBef>
                <a:spcPts val="0"/>
              </a:spcBef>
              <a:spcAft>
                <a:spcPts val="0"/>
              </a:spcAft>
              <a:buSzPts val="1800"/>
              <a:buChar char="-"/>
            </a:pPr>
            <a:r>
              <a:rPr lang="fr" sz="1800"/>
              <a:t>Architecture client/serveur</a:t>
            </a:r>
            <a:endParaRPr sz="1800"/>
          </a:p>
          <a:p>
            <a:pPr indent="-342900" lvl="0" marL="457200" rtl="0" algn="l">
              <a:lnSpc>
                <a:spcPct val="115000"/>
              </a:lnSpc>
              <a:spcBef>
                <a:spcPts val="0"/>
              </a:spcBef>
              <a:spcAft>
                <a:spcPts val="0"/>
              </a:spcAft>
              <a:buSzPts val="1800"/>
              <a:buChar char="-"/>
            </a:pPr>
            <a:r>
              <a:rPr lang="fr" sz="1800"/>
              <a:t>Messages </a:t>
            </a:r>
            <a:r>
              <a:rPr b="1" lang="fr" sz="1800"/>
              <a:t>UDP</a:t>
            </a:r>
            <a:r>
              <a:rPr lang="fr" sz="1800"/>
              <a:t> - Port serveur </a:t>
            </a:r>
            <a:r>
              <a:rPr b="1" lang="fr" sz="1800"/>
              <a:t>67</a:t>
            </a:r>
            <a:r>
              <a:rPr lang="fr" sz="1800"/>
              <a:t> / Port client </a:t>
            </a:r>
            <a:r>
              <a:rPr b="1" lang="fr" sz="1800"/>
              <a:t>68</a:t>
            </a:r>
            <a:r>
              <a:rPr lang="fr" sz="1800"/>
              <a:t> </a:t>
            </a:r>
            <a:endParaRPr sz="1800"/>
          </a:p>
          <a:p>
            <a:pPr indent="-342900" lvl="0" marL="457200" rtl="0" algn="l">
              <a:lnSpc>
                <a:spcPct val="115000"/>
              </a:lnSpc>
              <a:spcBef>
                <a:spcPts val="0"/>
              </a:spcBef>
              <a:spcAft>
                <a:spcPts val="0"/>
              </a:spcAft>
              <a:buSzPts val="1800"/>
              <a:buChar char="-"/>
            </a:pPr>
            <a:r>
              <a:rPr lang="fr" sz="1800"/>
              <a:t>Un serveur DHCP gère une (ou des) plages d'adresses</a:t>
            </a:r>
            <a:endParaRPr sz="1800"/>
          </a:p>
          <a:p>
            <a:pPr indent="-342900" lvl="0" marL="457200" rtl="0" algn="l">
              <a:lnSpc>
                <a:spcPct val="115000"/>
              </a:lnSpc>
              <a:spcBef>
                <a:spcPts val="0"/>
              </a:spcBef>
              <a:spcAft>
                <a:spcPts val="0"/>
              </a:spcAft>
              <a:buSzPts val="1800"/>
              <a:buChar char="-"/>
            </a:pPr>
            <a:r>
              <a:rPr lang="fr" sz="1800"/>
              <a:t>Les clients : pas de configuration IP initiale</a:t>
            </a:r>
            <a:endParaRPr sz="1800"/>
          </a:p>
          <a:p>
            <a:pPr indent="-342900" lvl="1" marL="914400" rtl="0" algn="l">
              <a:lnSpc>
                <a:spcPct val="115000"/>
              </a:lnSpc>
              <a:spcBef>
                <a:spcPts val="0"/>
              </a:spcBef>
              <a:spcAft>
                <a:spcPts val="0"/>
              </a:spcAft>
              <a:buSzPts val="1800"/>
              <a:buChar char="-"/>
            </a:pPr>
            <a:r>
              <a:rPr lang="fr" sz="1800"/>
              <a:t>Demande de paramétrage sur le réseau local (</a:t>
            </a:r>
            <a:r>
              <a:rPr i="1" lang="fr" sz="1800"/>
              <a:t>broadcast</a:t>
            </a:r>
            <a:r>
              <a:rPr lang="fr" sz="1800"/>
              <a:t>)</a:t>
            </a:r>
            <a:endParaRPr sz="1800"/>
          </a:p>
          <a:p>
            <a:pPr indent="-342900" lvl="1" marL="914400" rtl="0" algn="l">
              <a:lnSpc>
                <a:spcPct val="115000"/>
              </a:lnSpc>
              <a:spcBef>
                <a:spcPts val="0"/>
              </a:spcBef>
              <a:spcAft>
                <a:spcPts val="0"/>
              </a:spcAft>
              <a:buSzPts val="1800"/>
              <a:buChar char="-"/>
            </a:pPr>
            <a:r>
              <a:rPr lang="fr" sz="1800"/>
              <a:t>Le(s) serveur(s) propose(nt) une adresse disponible dans leurs plages</a:t>
            </a:r>
            <a:endParaRPr sz="1800"/>
          </a:p>
          <a:p>
            <a:pPr indent="-342900" lvl="1" marL="914400" rtl="0" algn="l">
              <a:lnSpc>
                <a:spcPct val="115000"/>
              </a:lnSpc>
              <a:spcBef>
                <a:spcPts val="0"/>
              </a:spcBef>
              <a:spcAft>
                <a:spcPts val="0"/>
              </a:spcAft>
              <a:buSzPts val="1800"/>
              <a:buChar char="-"/>
            </a:pPr>
            <a:r>
              <a:rPr lang="fr" sz="1800"/>
              <a:t>Si le client accepte une proposition =&gt; demande de réservation</a:t>
            </a:r>
            <a:endParaRPr sz="1800"/>
          </a:p>
          <a:p>
            <a:pPr indent="-342900" lvl="1" marL="914400" rtl="0" algn="l">
              <a:lnSpc>
                <a:spcPct val="115000"/>
              </a:lnSpc>
              <a:spcBef>
                <a:spcPts val="0"/>
              </a:spcBef>
              <a:spcAft>
                <a:spcPts val="0"/>
              </a:spcAft>
              <a:buSzPts val="1800"/>
              <a:buChar char="-"/>
            </a:pPr>
            <a:r>
              <a:rPr lang="fr" sz="1800"/>
              <a:t>Le serveur envoi les informations de paramétrage et réserve cette adresse dans sa base pour une durée donnée (bail)</a:t>
            </a:r>
            <a:endParaRPr sz="1800"/>
          </a:p>
        </p:txBody>
      </p:sp>
      <p:sp>
        <p:nvSpPr>
          <p:cNvPr id="785" name="Google Shape;785;p8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Comment ça marche ?</a:t>
            </a:r>
            <a:endParaRPr/>
          </a:p>
        </p:txBody>
      </p:sp>
      <p:sp>
        <p:nvSpPr>
          <p:cNvPr id="786" name="Google Shape;786;p8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DHCP - Le fonctionnement</a:t>
            </a:r>
            <a:endParaRPr sz="3700"/>
          </a:p>
        </p:txBody>
      </p:sp>
      <p:sp>
        <p:nvSpPr>
          <p:cNvPr id="787" name="Google Shape;787;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788" name="Google Shape;788;p8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DHCP</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86"/>
          <p:cNvSpPr txBox="1"/>
          <p:nvPr>
            <p:ph idx="4" type="body"/>
          </p:nvPr>
        </p:nvSpPr>
        <p:spPr>
          <a:xfrm>
            <a:off x="330875" y="1633975"/>
            <a:ext cx="8307900" cy="33675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DHCPDISCOVER</a:t>
            </a:r>
            <a:r>
              <a:rPr lang="fr" sz="1800"/>
              <a:t> (</a:t>
            </a:r>
            <a:r>
              <a:rPr lang="fr" sz="1800"/>
              <a:t>Client -&gt; </a:t>
            </a:r>
            <a:r>
              <a:rPr i="1" lang="fr" sz="1800"/>
              <a:t>broadcast</a:t>
            </a:r>
            <a:r>
              <a:rPr lang="fr" sz="1800"/>
              <a:t>) : demande d'adresse</a:t>
            </a:r>
            <a:endParaRPr sz="1800"/>
          </a:p>
          <a:p>
            <a:pPr indent="0" lvl="0" marL="0" rtl="0" algn="l">
              <a:lnSpc>
                <a:spcPct val="115000"/>
              </a:lnSpc>
              <a:spcBef>
                <a:spcPts val="0"/>
              </a:spcBef>
              <a:spcAft>
                <a:spcPts val="0"/>
              </a:spcAft>
              <a:buNone/>
            </a:pPr>
            <a:r>
              <a:rPr b="1" lang="fr" sz="1800"/>
              <a:t>DHCPOFFER</a:t>
            </a:r>
            <a:r>
              <a:rPr lang="fr" sz="1800"/>
              <a:t> (Serveur -&gt; Client) : proposition d'adresse</a:t>
            </a:r>
            <a:endParaRPr sz="1800"/>
          </a:p>
          <a:p>
            <a:pPr indent="0" lvl="0" marL="0" rtl="0" algn="l">
              <a:lnSpc>
                <a:spcPct val="115000"/>
              </a:lnSpc>
              <a:spcBef>
                <a:spcPts val="0"/>
              </a:spcBef>
              <a:spcAft>
                <a:spcPts val="0"/>
              </a:spcAft>
              <a:buNone/>
            </a:pPr>
            <a:r>
              <a:rPr b="1" lang="fr" sz="1800"/>
              <a:t>DHCPREQUEST</a:t>
            </a:r>
            <a:r>
              <a:rPr lang="fr" sz="1800"/>
              <a:t> (Client -&gt; Serveur) : demande de réservation d'une adresse</a:t>
            </a:r>
            <a:endParaRPr sz="1800"/>
          </a:p>
          <a:p>
            <a:pPr indent="0" lvl="0" marL="0" rtl="0" algn="l">
              <a:lnSpc>
                <a:spcPct val="115000"/>
              </a:lnSpc>
              <a:spcBef>
                <a:spcPts val="0"/>
              </a:spcBef>
              <a:spcAft>
                <a:spcPts val="0"/>
              </a:spcAft>
              <a:buNone/>
            </a:pPr>
            <a:r>
              <a:rPr b="1" lang="fr" sz="1800"/>
              <a:t>DHCPACK</a:t>
            </a:r>
            <a:r>
              <a:rPr lang="fr" sz="1800"/>
              <a:t> (Serveur -&gt; Client) : acceptation avec envoi paramétrage</a:t>
            </a:r>
            <a:endParaRPr sz="1800"/>
          </a:p>
          <a:p>
            <a:pPr indent="0" lvl="0" marL="0" rtl="0" algn="l">
              <a:lnSpc>
                <a:spcPct val="115000"/>
              </a:lnSpc>
              <a:spcBef>
                <a:spcPts val="0"/>
              </a:spcBef>
              <a:spcAft>
                <a:spcPts val="0"/>
              </a:spcAft>
              <a:buNone/>
            </a:pPr>
            <a:r>
              <a:rPr b="1" lang="fr" sz="1800"/>
              <a:t>DHCPNACK</a:t>
            </a:r>
            <a:r>
              <a:rPr lang="fr" sz="1800"/>
              <a:t> (Serveur -&gt; Client) : refus de réservation</a:t>
            </a:r>
            <a:endParaRPr sz="1800"/>
          </a:p>
          <a:p>
            <a:pPr indent="0" lvl="0" marL="0" rtl="0" algn="l">
              <a:lnSpc>
                <a:spcPct val="115000"/>
              </a:lnSpc>
              <a:spcBef>
                <a:spcPts val="0"/>
              </a:spcBef>
              <a:spcAft>
                <a:spcPts val="0"/>
              </a:spcAft>
              <a:buNone/>
            </a:pPr>
            <a:r>
              <a:rPr b="1" lang="fr" sz="1800"/>
              <a:t>DHCPDECLINE</a:t>
            </a:r>
            <a:r>
              <a:rPr lang="fr" sz="1800"/>
              <a:t> (Client -&gt; Serveur) : après DHCPACK le client doit vérifier (par exemple via ARP) si l'adresse est déjà utilisée, si oui il décline l'offre du serveur</a:t>
            </a:r>
            <a:endParaRPr sz="1800"/>
          </a:p>
          <a:p>
            <a:pPr indent="0" lvl="0" marL="0" rtl="0" algn="l">
              <a:lnSpc>
                <a:spcPct val="115000"/>
              </a:lnSpc>
              <a:spcBef>
                <a:spcPts val="0"/>
              </a:spcBef>
              <a:spcAft>
                <a:spcPts val="0"/>
              </a:spcAft>
              <a:buNone/>
            </a:pPr>
            <a:r>
              <a:rPr b="1" lang="fr" sz="1800"/>
              <a:t>DHCPRELEASE</a:t>
            </a:r>
            <a:r>
              <a:rPr lang="fr" sz="1800"/>
              <a:t> (Client -&gt; Serveur) : résiliation du bail par le client</a:t>
            </a:r>
            <a:endParaRPr sz="1800"/>
          </a:p>
          <a:p>
            <a:pPr indent="0" lvl="0" marL="0" rtl="0" algn="l">
              <a:lnSpc>
                <a:spcPct val="115000"/>
              </a:lnSpc>
              <a:spcBef>
                <a:spcPts val="0"/>
              </a:spcBef>
              <a:spcAft>
                <a:spcPts val="0"/>
              </a:spcAft>
              <a:buNone/>
            </a:pPr>
            <a:r>
              <a:rPr b="1" lang="fr" sz="1800"/>
              <a:t>DHCPINFORM</a:t>
            </a:r>
            <a:r>
              <a:rPr lang="fr" sz="1800"/>
              <a:t> (Client -&gt; Serveur) : demande de paramètre de configuration sans réservation d'adresse (client ayant déjà une adresse)</a:t>
            </a:r>
            <a:endParaRPr sz="1800"/>
          </a:p>
        </p:txBody>
      </p:sp>
      <p:sp>
        <p:nvSpPr>
          <p:cNvPr id="794" name="Google Shape;794;p8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Qu'est-ce qui se dit ?</a:t>
            </a:r>
            <a:endParaRPr/>
          </a:p>
        </p:txBody>
      </p:sp>
      <p:sp>
        <p:nvSpPr>
          <p:cNvPr id="795" name="Google Shape;795;p8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DHCP - Les messages</a:t>
            </a:r>
            <a:endParaRPr sz="3700"/>
          </a:p>
        </p:txBody>
      </p:sp>
      <p:sp>
        <p:nvSpPr>
          <p:cNvPr id="796" name="Google Shape;796;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797" name="Google Shape;797;p8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DHCP</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87"/>
          <p:cNvSpPr txBox="1"/>
          <p:nvPr>
            <p:ph idx="4" type="body"/>
          </p:nvPr>
        </p:nvSpPr>
        <p:spPr>
          <a:xfrm>
            <a:off x="330875" y="1633975"/>
            <a:ext cx="8307900" cy="33675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Client venant de démarrer à la suite d'un DHCPOFFER :</a:t>
            </a:r>
            <a:endParaRPr sz="1800"/>
          </a:p>
          <a:p>
            <a:pPr indent="-342900" lvl="0" marL="457200" rtl="0" algn="l">
              <a:lnSpc>
                <a:spcPct val="115000"/>
              </a:lnSpc>
              <a:spcBef>
                <a:spcPts val="0"/>
              </a:spcBef>
              <a:spcAft>
                <a:spcPts val="0"/>
              </a:spcAft>
              <a:buSzPts val="1800"/>
              <a:buChar char="-"/>
            </a:pPr>
            <a:r>
              <a:rPr lang="fr" sz="1800"/>
              <a:t>Choix d'une des propositions (si plusieurs serveurs/DHCPOFFER)</a:t>
            </a:r>
            <a:endParaRPr sz="1800"/>
          </a:p>
          <a:p>
            <a:pPr indent="-342900" lvl="0" marL="457200" rtl="0" algn="l">
              <a:lnSpc>
                <a:spcPct val="115000"/>
              </a:lnSpc>
              <a:spcBef>
                <a:spcPts val="0"/>
              </a:spcBef>
              <a:spcAft>
                <a:spcPts val="0"/>
              </a:spcAft>
              <a:buSzPts val="1800"/>
              <a:buChar char="-"/>
            </a:pPr>
            <a:r>
              <a:rPr lang="fr" sz="1800"/>
              <a:t>Envoi d'un DHCPREQUEST pour l'adresse  choisi</a:t>
            </a:r>
            <a:endParaRPr sz="1800"/>
          </a:p>
          <a:p>
            <a:pPr indent="-342900" lvl="0" marL="457200" rtl="0" algn="l">
              <a:lnSpc>
                <a:spcPct val="115000"/>
              </a:lnSpc>
              <a:spcBef>
                <a:spcPts val="0"/>
              </a:spcBef>
              <a:spcAft>
                <a:spcPts val="0"/>
              </a:spcAft>
              <a:buSzPts val="1800"/>
              <a:buChar char="-"/>
            </a:pPr>
            <a:r>
              <a:rPr lang="fr" sz="1800"/>
              <a:t>Les autres DHCPOFFER sont ignorés</a:t>
            </a:r>
            <a:endParaRPr sz="1800"/>
          </a:p>
          <a:p>
            <a:pPr indent="0" lvl="0" marL="0" rtl="0" algn="l">
              <a:lnSpc>
                <a:spcPct val="115000"/>
              </a:lnSpc>
              <a:spcBef>
                <a:spcPts val="0"/>
              </a:spcBef>
              <a:spcAft>
                <a:spcPts val="0"/>
              </a:spcAft>
              <a:buNone/>
            </a:pPr>
            <a:r>
              <a:rPr lang="fr" sz="1800"/>
              <a:t>Client ayant déjà une configuration obtenue via un serveur DHCP :</a:t>
            </a:r>
            <a:endParaRPr sz="1800"/>
          </a:p>
          <a:p>
            <a:pPr indent="-342900" lvl="0" marL="457200" rtl="0" algn="l">
              <a:lnSpc>
                <a:spcPct val="115000"/>
              </a:lnSpc>
              <a:spcBef>
                <a:spcPts val="0"/>
              </a:spcBef>
              <a:spcAft>
                <a:spcPts val="0"/>
              </a:spcAft>
              <a:buSzPts val="1800"/>
              <a:buChar char="-"/>
            </a:pPr>
            <a:r>
              <a:rPr lang="fr" sz="1800"/>
              <a:t>Renouvellement de bail</a:t>
            </a:r>
            <a:endParaRPr sz="1800"/>
          </a:p>
        </p:txBody>
      </p:sp>
      <p:sp>
        <p:nvSpPr>
          <p:cNvPr id="803" name="Google Shape;803;p8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Quand est faite une demande ?</a:t>
            </a:r>
            <a:endParaRPr/>
          </a:p>
        </p:txBody>
      </p:sp>
      <p:sp>
        <p:nvSpPr>
          <p:cNvPr id="804" name="Google Shape;804;p8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DHCP - Les demandes</a:t>
            </a:r>
            <a:endParaRPr sz="3700"/>
          </a:p>
        </p:txBody>
      </p:sp>
      <p:sp>
        <p:nvSpPr>
          <p:cNvPr id="805" name="Google Shape;805;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806" name="Google Shape;806;p8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DHCP</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88"/>
          <p:cNvSpPr txBox="1"/>
          <p:nvPr>
            <p:ph idx="4" type="body"/>
          </p:nvPr>
        </p:nvSpPr>
        <p:spPr>
          <a:xfrm>
            <a:off x="330875" y="1633975"/>
            <a:ext cx="8307900" cy="33675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Un serveur DHCP utilise les adresse MAC pour </a:t>
            </a:r>
            <a:r>
              <a:rPr lang="fr" sz="1800"/>
              <a:t>reconnaître</a:t>
            </a:r>
            <a:r>
              <a:rPr lang="fr" sz="1800"/>
              <a:t> les clients</a:t>
            </a:r>
            <a:endParaRPr sz="1800"/>
          </a:p>
          <a:p>
            <a:pPr indent="0" lvl="0" marL="0" rtl="0" algn="l">
              <a:lnSpc>
                <a:spcPct val="115000"/>
              </a:lnSpc>
              <a:spcBef>
                <a:spcPts val="0"/>
              </a:spcBef>
              <a:spcAft>
                <a:spcPts val="0"/>
              </a:spcAft>
              <a:buNone/>
            </a:pPr>
            <a:r>
              <a:rPr lang="fr" sz="1800"/>
              <a:t>Il peut ainsi :</a:t>
            </a:r>
            <a:endParaRPr sz="1800"/>
          </a:p>
          <a:p>
            <a:pPr indent="-342900" lvl="0" marL="457200" rtl="0" algn="l">
              <a:lnSpc>
                <a:spcPct val="115000"/>
              </a:lnSpc>
              <a:spcBef>
                <a:spcPts val="0"/>
              </a:spcBef>
              <a:spcAft>
                <a:spcPts val="0"/>
              </a:spcAft>
              <a:buSzPts val="1800"/>
              <a:buChar char="-"/>
            </a:pPr>
            <a:r>
              <a:rPr lang="fr" sz="1800"/>
              <a:t>Distinguer une demande de renouvellement</a:t>
            </a:r>
            <a:endParaRPr sz="1800"/>
          </a:p>
          <a:p>
            <a:pPr indent="-342900" lvl="0" marL="457200" rtl="0" algn="l">
              <a:lnSpc>
                <a:spcPct val="115000"/>
              </a:lnSpc>
              <a:spcBef>
                <a:spcPts val="0"/>
              </a:spcBef>
              <a:spcAft>
                <a:spcPts val="0"/>
              </a:spcAft>
              <a:buSzPts val="1800"/>
              <a:buChar char="-"/>
            </a:pPr>
            <a:r>
              <a:rPr lang="fr" sz="1800"/>
              <a:t>Réserver des adresses pour certaines interfaces connues</a:t>
            </a:r>
            <a:endParaRPr sz="1800"/>
          </a:p>
          <a:p>
            <a:pPr indent="-342900" lvl="0" marL="457200" rtl="0" algn="l">
              <a:lnSpc>
                <a:spcPct val="115000"/>
              </a:lnSpc>
              <a:spcBef>
                <a:spcPts val="0"/>
              </a:spcBef>
              <a:spcAft>
                <a:spcPts val="0"/>
              </a:spcAft>
              <a:buSzPts val="1800"/>
              <a:buChar char="-"/>
            </a:pPr>
            <a:r>
              <a:rPr lang="fr" sz="1800"/>
              <a:t>Identifier certains comportement anormaux</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Mais les adresses MAC ne sont pas des identificateurs fiables !</a:t>
            </a:r>
            <a:endParaRPr sz="1800"/>
          </a:p>
        </p:txBody>
      </p:sp>
      <p:sp>
        <p:nvSpPr>
          <p:cNvPr id="812" name="Google Shape;812;p8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Reconnaître les clients</a:t>
            </a:r>
            <a:endParaRPr/>
          </a:p>
        </p:txBody>
      </p:sp>
      <p:sp>
        <p:nvSpPr>
          <p:cNvPr id="813" name="Google Shape;813;p8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DHCP - DHCP et MAC</a:t>
            </a:r>
            <a:endParaRPr sz="3700"/>
          </a:p>
        </p:txBody>
      </p:sp>
      <p:sp>
        <p:nvSpPr>
          <p:cNvPr id="814" name="Google Shape;814;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815" name="Google Shape;815;p8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DHCP</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89"/>
          <p:cNvSpPr txBox="1"/>
          <p:nvPr>
            <p:ph idx="4" type="body"/>
          </p:nvPr>
        </p:nvSpPr>
        <p:spPr>
          <a:xfrm>
            <a:off x="330875" y="1633975"/>
            <a:ext cx="8307900" cy="33675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Les serveurs DHCP peuvent distribuer de nombreux paramètres. Par exemple :</a:t>
            </a:r>
            <a:endParaRPr sz="1800"/>
          </a:p>
          <a:p>
            <a:pPr indent="-342900" lvl="0" marL="457200" rtl="0" algn="l">
              <a:lnSpc>
                <a:spcPct val="115000"/>
              </a:lnSpc>
              <a:spcBef>
                <a:spcPts val="0"/>
              </a:spcBef>
              <a:spcAft>
                <a:spcPts val="0"/>
              </a:spcAft>
              <a:buSzPts val="1800"/>
              <a:buChar char="-"/>
            </a:pPr>
            <a:r>
              <a:rPr lang="fr" sz="1800"/>
              <a:t>Adresses IP et masques de réseaux</a:t>
            </a:r>
            <a:endParaRPr sz="1800"/>
          </a:p>
          <a:p>
            <a:pPr indent="-342900" lvl="0" marL="457200" rtl="0" algn="l">
              <a:lnSpc>
                <a:spcPct val="115000"/>
              </a:lnSpc>
              <a:spcBef>
                <a:spcPts val="0"/>
              </a:spcBef>
              <a:spcAft>
                <a:spcPts val="0"/>
              </a:spcAft>
              <a:buSzPts val="1800"/>
              <a:buChar char="-"/>
            </a:pPr>
            <a:r>
              <a:rPr lang="fr" sz="1800"/>
              <a:t>Informations de routage (route par défaut)</a:t>
            </a:r>
            <a:endParaRPr sz="1800"/>
          </a:p>
          <a:p>
            <a:pPr indent="-342900" lvl="0" marL="457200" rtl="0" algn="l">
              <a:lnSpc>
                <a:spcPct val="115000"/>
              </a:lnSpc>
              <a:spcBef>
                <a:spcPts val="0"/>
              </a:spcBef>
              <a:spcAft>
                <a:spcPts val="0"/>
              </a:spcAft>
              <a:buSzPts val="1800"/>
              <a:buChar char="-"/>
            </a:pPr>
            <a:r>
              <a:rPr lang="fr" sz="1800"/>
              <a:t>Adresses de serveurs de noms (DNS récursifs)</a:t>
            </a:r>
            <a:endParaRPr sz="1800"/>
          </a:p>
          <a:p>
            <a:pPr indent="-342900" lvl="0" marL="457200" rtl="0" algn="l">
              <a:lnSpc>
                <a:spcPct val="115000"/>
              </a:lnSpc>
              <a:spcBef>
                <a:spcPts val="0"/>
              </a:spcBef>
              <a:spcAft>
                <a:spcPts val="0"/>
              </a:spcAft>
              <a:buSzPts val="1800"/>
              <a:buChar char="-"/>
            </a:pPr>
            <a:r>
              <a:rPr lang="fr" sz="1800"/>
              <a:t>Adresses de serveurs d'image de boot (TFTP)</a:t>
            </a:r>
            <a:endParaRPr sz="1800"/>
          </a:p>
          <a:p>
            <a:pPr indent="-342900" lvl="0" marL="457200" rtl="0" algn="l">
              <a:lnSpc>
                <a:spcPct val="115000"/>
              </a:lnSpc>
              <a:spcBef>
                <a:spcPts val="0"/>
              </a:spcBef>
              <a:spcAft>
                <a:spcPts val="0"/>
              </a:spcAft>
              <a:buSzPts val="1800"/>
              <a:buChar char="-"/>
            </a:pPr>
            <a:r>
              <a:rPr lang="fr" sz="1800"/>
              <a:t>Adresses de serveurs de temps (NTP)</a:t>
            </a:r>
            <a:endParaRPr sz="1800"/>
          </a:p>
          <a:p>
            <a:pPr indent="-342900" lvl="0" marL="457200" rtl="0" algn="l">
              <a:lnSpc>
                <a:spcPct val="115000"/>
              </a:lnSpc>
              <a:spcBef>
                <a:spcPts val="0"/>
              </a:spcBef>
              <a:spcAft>
                <a:spcPts val="0"/>
              </a:spcAft>
              <a:buSzPts val="1800"/>
              <a:buChar char="-"/>
            </a:pPr>
            <a:r>
              <a:rPr lang="fr" sz="1800"/>
              <a:t>et de nombreux autres !</a:t>
            </a:r>
            <a:endParaRPr sz="1800"/>
          </a:p>
        </p:txBody>
      </p:sp>
      <p:sp>
        <p:nvSpPr>
          <p:cNvPr id="821" name="Google Shape;821;p8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Quels informations</a:t>
            </a:r>
            <a:endParaRPr/>
          </a:p>
        </p:txBody>
      </p:sp>
      <p:sp>
        <p:nvSpPr>
          <p:cNvPr id="822" name="Google Shape;822;p8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DHCP - Paramètres de configuration</a:t>
            </a:r>
            <a:endParaRPr sz="3700"/>
          </a:p>
        </p:txBody>
      </p:sp>
      <p:sp>
        <p:nvSpPr>
          <p:cNvPr id="823" name="Google Shape;823;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824" name="Google Shape;824;p8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DHCP</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0"/>
          <p:cNvSpPr txBox="1"/>
          <p:nvPr>
            <p:ph idx="4" type="body"/>
          </p:nvPr>
        </p:nvSpPr>
        <p:spPr>
          <a:xfrm>
            <a:off x="330875" y="1633975"/>
            <a:ext cx="8307900" cy="33675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Pour approfondir DHCP, le format des paquets et toutes les options :</a:t>
            </a:r>
            <a:endParaRPr sz="1800"/>
          </a:p>
          <a:p>
            <a:pPr indent="-342900" lvl="0" marL="457200" rtl="0" algn="l">
              <a:lnSpc>
                <a:spcPct val="115000"/>
              </a:lnSpc>
              <a:spcBef>
                <a:spcPts val="0"/>
              </a:spcBef>
              <a:spcAft>
                <a:spcPts val="0"/>
              </a:spcAft>
              <a:buSzPts val="1800"/>
              <a:buChar char="-"/>
            </a:pPr>
            <a:r>
              <a:rPr lang="fr" sz="1800"/>
              <a:t>Voir les RFC : </a:t>
            </a:r>
            <a:r>
              <a:rPr lang="fr" sz="1800" u="sng">
                <a:solidFill>
                  <a:schemeClr val="accent5"/>
                </a:solidFill>
                <a:hlinkClick r:id="rId3">
                  <a:extLst>
                    <a:ext uri="{A12FA001-AC4F-418D-AE19-62706E023703}">
                      <ahyp:hlinkClr val="tx"/>
                    </a:ext>
                  </a:extLst>
                </a:hlinkClick>
              </a:rPr>
              <a:t>RFC 2131</a:t>
            </a:r>
            <a:r>
              <a:rPr lang="fr" sz="1800"/>
              <a:t> et </a:t>
            </a:r>
            <a:r>
              <a:rPr lang="fr" sz="1800" u="sng">
                <a:solidFill>
                  <a:schemeClr val="accent5"/>
                </a:solidFill>
                <a:hlinkClick r:id="rId4">
                  <a:extLst>
                    <a:ext uri="{A12FA001-AC4F-418D-AE19-62706E023703}">
                      <ahyp:hlinkClr val="tx"/>
                    </a:ext>
                  </a:extLst>
                </a:hlinkClick>
              </a:rPr>
              <a:t>RFC 2132</a:t>
            </a:r>
            <a:endParaRPr sz="1800"/>
          </a:p>
          <a:p>
            <a:pPr indent="-342900" lvl="0" marL="457200" rtl="0" algn="l">
              <a:lnSpc>
                <a:spcPct val="115000"/>
              </a:lnSpc>
              <a:spcBef>
                <a:spcPts val="0"/>
              </a:spcBef>
              <a:spcAft>
                <a:spcPts val="0"/>
              </a:spcAft>
              <a:buSzPts val="1800"/>
              <a:buChar char="-"/>
            </a:pPr>
            <a:r>
              <a:rPr lang="fr" sz="1800"/>
              <a:t>WikipédiA : </a:t>
            </a:r>
            <a:r>
              <a:rPr lang="fr" sz="1800" u="sng">
                <a:solidFill>
                  <a:schemeClr val="hlink"/>
                </a:solidFill>
                <a:hlinkClick r:id="rId5"/>
              </a:rPr>
              <a:t>en français</a:t>
            </a:r>
            <a:r>
              <a:rPr lang="fr" sz="1800"/>
              <a:t> mais surtout </a:t>
            </a:r>
            <a:r>
              <a:rPr lang="fr" sz="1800" u="sng">
                <a:solidFill>
                  <a:schemeClr val="hlink"/>
                </a:solidFill>
                <a:hlinkClick r:id="rId6"/>
              </a:rPr>
              <a:t>en anglais</a:t>
            </a:r>
            <a:r>
              <a:rPr lang="fr" sz="1800"/>
              <a:t> (beaucoup plus complet)</a:t>
            </a:r>
            <a:endParaRPr sz="1800"/>
          </a:p>
          <a:p>
            <a:pPr indent="-342900" lvl="0" marL="457200" rtl="0" algn="l">
              <a:lnSpc>
                <a:spcPct val="115000"/>
              </a:lnSpc>
              <a:spcBef>
                <a:spcPts val="0"/>
              </a:spcBef>
              <a:spcAft>
                <a:spcPts val="0"/>
              </a:spcAft>
              <a:buSzPts val="1800"/>
              <a:buChar char="-"/>
            </a:pPr>
            <a:r>
              <a:rPr lang="fr" sz="1800"/>
              <a:t>Le cours sur </a:t>
            </a:r>
            <a:r>
              <a:rPr lang="fr" sz="1800" u="sng">
                <a:solidFill>
                  <a:schemeClr val="hlink"/>
                </a:solidFill>
                <a:hlinkClick r:id="rId7"/>
              </a:rPr>
              <a:t>IT-connect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Fonctionnalités plus avancées :</a:t>
            </a:r>
            <a:endParaRPr sz="1800"/>
          </a:p>
          <a:p>
            <a:pPr indent="-342900" lvl="0" marL="457200" rtl="0" algn="l">
              <a:lnSpc>
                <a:spcPct val="115000"/>
              </a:lnSpc>
              <a:spcBef>
                <a:spcPts val="0"/>
              </a:spcBef>
              <a:spcAft>
                <a:spcPts val="0"/>
              </a:spcAft>
              <a:buSzPts val="1800"/>
              <a:buChar char="-"/>
            </a:pPr>
            <a:r>
              <a:rPr lang="fr" sz="1800"/>
              <a:t>La tolérance de pannes (multiples serveurs DHCP coordonnés)</a:t>
            </a:r>
            <a:endParaRPr sz="1800"/>
          </a:p>
          <a:p>
            <a:pPr indent="-342900" lvl="0" marL="457200" rtl="0" algn="l">
              <a:lnSpc>
                <a:spcPct val="115000"/>
              </a:lnSpc>
              <a:spcBef>
                <a:spcPts val="0"/>
              </a:spcBef>
              <a:spcAft>
                <a:spcPts val="0"/>
              </a:spcAft>
              <a:buSzPts val="1800"/>
              <a:buChar char="-"/>
            </a:pPr>
            <a:r>
              <a:rPr lang="fr" sz="1800"/>
              <a:t>Relais DHCP</a:t>
            </a:r>
            <a:endParaRPr sz="1800"/>
          </a:p>
          <a:p>
            <a:pPr indent="-342900" lvl="0" marL="457200" rtl="0" algn="l">
              <a:lnSpc>
                <a:spcPct val="115000"/>
              </a:lnSpc>
              <a:spcBef>
                <a:spcPts val="0"/>
              </a:spcBef>
              <a:spcAft>
                <a:spcPts val="0"/>
              </a:spcAft>
              <a:buSzPts val="1800"/>
              <a:buChar char="-"/>
            </a:pPr>
            <a:r>
              <a:rPr lang="fr" sz="1800"/>
              <a:t>Démarrage de machines avec </a:t>
            </a:r>
            <a:r>
              <a:rPr lang="fr" sz="1800" u="sng">
                <a:solidFill>
                  <a:schemeClr val="hlink"/>
                </a:solidFill>
                <a:hlinkClick r:id="rId8"/>
              </a:rPr>
              <a:t>PXE </a:t>
            </a:r>
            <a:endParaRPr sz="1800"/>
          </a:p>
        </p:txBody>
      </p:sp>
      <p:sp>
        <p:nvSpPr>
          <p:cNvPr id="830" name="Google Shape;830;p9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Pour les curieux·ses</a:t>
            </a:r>
            <a:endParaRPr/>
          </a:p>
        </p:txBody>
      </p:sp>
      <p:sp>
        <p:nvSpPr>
          <p:cNvPr id="831" name="Google Shape;831;p9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DHCP - Aller plus loin</a:t>
            </a:r>
            <a:endParaRPr sz="3700"/>
          </a:p>
        </p:txBody>
      </p:sp>
      <p:sp>
        <p:nvSpPr>
          <p:cNvPr id="832" name="Google Shape;832;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833" name="Google Shape;833;p9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DHCP</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91"/>
          <p:cNvSpPr txBox="1"/>
          <p:nvPr/>
        </p:nvSpPr>
        <p:spPr>
          <a:xfrm>
            <a:off x="1382325" y="31075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Conclusion</a:t>
            </a:r>
            <a:endParaRPr sz="2800">
              <a:latin typeface="Raleway"/>
              <a:ea typeface="Raleway"/>
              <a:cs typeface="Raleway"/>
              <a:sym typeface="Raleway"/>
            </a:endParaRPr>
          </a:p>
        </p:txBody>
      </p:sp>
      <p:sp>
        <p:nvSpPr>
          <p:cNvPr id="839" name="Google Shape;839;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840" name="Google Shape;840;p91"/>
          <p:cNvSpPr txBox="1"/>
          <p:nvPr/>
        </p:nvSpPr>
        <p:spPr>
          <a:xfrm>
            <a:off x="610800" y="926350"/>
            <a:ext cx="79830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Raleway"/>
              <a:buChar char="-"/>
            </a:pPr>
            <a:r>
              <a:rPr lang="fr" sz="1800">
                <a:latin typeface="Raleway"/>
                <a:ea typeface="Raleway"/>
                <a:cs typeface="Raleway"/>
                <a:sym typeface="Raleway"/>
              </a:rPr>
              <a:t>Adresse et Réseau IP version 4</a:t>
            </a:r>
            <a:endParaRPr sz="1800">
              <a:latin typeface="Raleway"/>
              <a:ea typeface="Raleway"/>
              <a:cs typeface="Raleway"/>
              <a:sym typeface="Raleway"/>
            </a:endParaRPr>
          </a:p>
          <a:p>
            <a:pPr indent="-342900" lvl="0" marL="457200" rtl="0" algn="l">
              <a:lnSpc>
                <a:spcPct val="115000"/>
              </a:lnSpc>
              <a:spcBef>
                <a:spcPts val="0"/>
              </a:spcBef>
              <a:spcAft>
                <a:spcPts val="0"/>
              </a:spcAft>
              <a:buSzPts val="1800"/>
              <a:buFont typeface="Raleway"/>
              <a:buChar char="-"/>
            </a:pPr>
            <a:r>
              <a:rPr lang="fr" sz="1800">
                <a:latin typeface="Raleway"/>
                <a:ea typeface="Raleway"/>
                <a:cs typeface="Raleway"/>
                <a:sym typeface="Raleway"/>
              </a:rPr>
              <a:t>Le paquet IPv4, les différents champs et leurs utilité (fragmentation, encapsulation, contrôle d'erreur</a:t>
            </a:r>
            <a:endParaRPr sz="1800">
              <a:latin typeface="Raleway"/>
              <a:ea typeface="Raleway"/>
              <a:cs typeface="Raleway"/>
              <a:sym typeface="Raleway"/>
            </a:endParaRPr>
          </a:p>
          <a:p>
            <a:pPr indent="-342900" lvl="0" marL="457200" rtl="0" algn="l">
              <a:lnSpc>
                <a:spcPct val="115000"/>
              </a:lnSpc>
              <a:spcBef>
                <a:spcPts val="0"/>
              </a:spcBef>
              <a:spcAft>
                <a:spcPts val="0"/>
              </a:spcAft>
              <a:buSzPts val="1800"/>
              <a:buFont typeface="Raleway"/>
              <a:buChar char="-"/>
            </a:pPr>
            <a:r>
              <a:rPr lang="fr" sz="1800">
                <a:latin typeface="Raleway"/>
                <a:ea typeface="Raleway"/>
                <a:cs typeface="Raleway"/>
                <a:sym typeface="Raleway"/>
              </a:rPr>
              <a:t>Protocole complémentaire nécessaire à IP : ICMP et ARP</a:t>
            </a:r>
            <a:endParaRPr sz="1800">
              <a:latin typeface="Raleway"/>
              <a:ea typeface="Raleway"/>
              <a:cs typeface="Raleway"/>
              <a:sym typeface="Raleway"/>
            </a:endParaRPr>
          </a:p>
          <a:p>
            <a:pPr indent="-342900" lvl="0" marL="457200" rtl="0" algn="l">
              <a:lnSpc>
                <a:spcPct val="115000"/>
              </a:lnSpc>
              <a:spcBef>
                <a:spcPts val="0"/>
              </a:spcBef>
              <a:spcAft>
                <a:spcPts val="0"/>
              </a:spcAft>
              <a:buSzPts val="1800"/>
              <a:buFont typeface="Raleway"/>
              <a:buChar char="-"/>
            </a:pPr>
            <a:r>
              <a:rPr lang="fr" sz="1800">
                <a:latin typeface="Raleway"/>
                <a:ea typeface="Raleway"/>
                <a:cs typeface="Raleway"/>
                <a:sym typeface="Raleway"/>
              </a:rPr>
              <a:t>DHCP et l'attribution automatique d'adresse IPv4</a:t>
            </a:r>
            <a:endParaRPr sz="1800">
              <a:latin typeface="Raleway"/>
              <a:ea typeface="Raleway"/>
              <a:cs typeface="Raleway"/>
              <a:sym typeface="Raleway"/>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92"/>
          <p:cNvSpPr txBox="1"/>
          <p:nvPr>
            <p:ph type="title"/>
          </p:nvPr>
        </p:nvSpPr>
        <p:spPr>
          <a:xfrm>
            <a:off x="695950" y="1787700"/>
            <a:ext cx="77751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rPr>
              <a:t>Atelier</a:t>
            </a:r>
            <a:endParaRPr>
              <a:solidFill>
                <a:schemeClr val="lt1"/>
              </a:solidFill>
            </a:endParaRPr>
          </a:p>
          <a:p>
            <a:pPr indent="0" lvl="0" marL="0" rtl="0" algn="ctr">
              <a:spcBef>
                <a:spcPts val="0"/>
              </a:spcBef>
              <a:spcAft>
                <a:spcPts val="0"/>
              </a:spcAft>
              <a:buNone/>
            </a:pPr>
            <a:r>
              <a:rPr lang="fr" sz="2200" u="sng">
                <a:solidFill>
                  <a:schemeClr val="lt1"/>
                </a:solidFill>
                <a:hlinkClick r:id="rId3">
                  <a:extLst>
                    <a:ext uri="{A12FA001-AC4F-418D-AE19-62706E023703}">
                      <ahyp:hlinkClr val="tx"/>
                    </a:ext>
                  </a:extLst>
                </a:hlinkClick>
              </a:rPr>
              <a:t>https://wildcodeschool.github.io/atelier-reseau-IPv4/</a:t>
            </a:r>
            <a:endParaRPr sz="22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idx="4" type="body"/>
          </p:nvPr>
        </p:nvSpPr>
        <p:spPr>
          <a:xfrm>
            <a:off x="462200" y="1772500"/>
            <a:ext cx="8307900" cy="3131700"/>
          </a:xfrm>
          <a:prstGeom prst="rect">
            <a:avLst/>
          </a:prstGeom>
        </p:spPr>
        <p:txBody>
          <a:bodyPr anchorCtr="0" anchor="ctr" bIns="0" lIns="0" spcFirstLastPara="1" rIns="0" wrap="square" tIns="0">
            <a:noAutofit/>
          </a:bodyPr>
          <a:lstStyle/>
          <a:p>
            <a:pPr indent="-355600" lvl="0" marL="457200" rtl="0" algn="l">
              <a:lnSpc>
                <a:spcPct val="115000"/>
              </a:lnSpc>
              <a:spcBef>
                <a:spcPts val="0"/>
              </a:spcBef>
              <a:spcAft>
                <a:spcPts val="0"/>
              </a:spcAft>
              <a:buSzPts val="2000"/>
              <a:buChar char="-"/>
            </a:pPr>
            <a:r>
              <a:rPr lang="fr" sz="2000"/>
              <a:t>Spécifications de protocoles visant la standardisation</a:t>
            </a:r>
            <a:endParaRPr sz="2000"/>
          </a:p>
          <a:p>
            <a:pPr indent="-330200" lvl="1" marL="914400" rtl="0" algn="l">
              <a:lnSpc>
                <a:spcPct val="115000"/>
              </a:lnSpc>
              <a:spcBef>
                <a:spcPts val="0"/>
              </a:spcBef>
              <a:spcAft>
                <a:spcPts val="0"/>
              </a:spcAft>
              <a:buSzPts val="1600"/>
              <a:buChar char="-"/>
            </a:pPr>
            <a:r>
              <a:rPr lang="fr" sz="1600"/>
              <a:t>Internet Draft : brouillon, support à discussion</a:t>
            </a:r>
            <a:endParaRPr sz="1600"/>
          </a:p>
          <a:p>
            <a:pPr indent="-330200" lvl="1" marL="914400" rtl="0" algn="l">
              <a:lnSpc>
                <a:spcPct val="115000"/>
              </a:lnSpc>
              <a:spcBef>
                <a:spcPts val="0"/>
              </a:spcBef>
              <a:spcAft>
                <a:spcPts val="0"/>
              </a:spcAft>
              <a:buSzPts val="1600"/>
              <a:buChar char="-"/>
            </a:pPr>
            <a:r>
              <a:rPr lang="fr" sz="1600"/>
              <a:t>Proposed Standard : stable, en général avec au moins 1 implémentation</a:t>
            </a:r>
            <a:endParaRPr sz="1600"/>
          </a:p>
          <a:p>
            <a:pPr indent="-330200" lvl="1" marL="914400" rtl="0" algn="l">
              <a:lnSpc>
                <a:spcPct val="115000"/>
              </a:lnSpc>
              <a:spcBef>
                <a:spcPts val="0"/>
              </a:spcBef>
              <a:spcAft>
                <a:spcPts val="0"/>
              </a:spcAft>
              <a:buSzPts val="1600"/>
              <a:buChar char="-"/>
            </a:pPr>
            <a:r>
              <a:rPr lang="fr" sz="1600"/>
              <a:t>Draft Standard : finale, 2 implémentations</a:t>
            </a:r>
            <a:endParaRPr sz="1600"/>
          </a:p>
          <a:p>
            <a:pPr indent="-330200" lvl="1" marL="914400" rtl="0" algn="l">
              <a:lnSpc>
                <a:spcPct val="115000"/>
              </a:lnSpc>
              <a:spcBef>
                <a:spcPts val="0"/>
              </a:spcBef>
              <a:spcAft>
                <a:spcPts val="0"/>
              </a:spcAft>
              <a:buSzPts val="1600"/>
              <a:buChar char="-"/>
            </a:pPr>
            <a:r>
              <a:rPr lang="fr" sz="1600"/>
              <a:t>Internet Standard (STD) : Standard de fait</a:t>
            </a:r>
            <a:endParaRPr sz="1600"/>
          </a:p>
          <a:p>
            <a:pPr indent="-355600" lvl="0" marL="457200" rtl="0" algn="l">
              <a:lnSpc>
                <a:spcPct val="115000"/>
              </a:lnSpc>
              <a:spcBef>
                <a:spcPts val="0"/>
              </a:spcBef>
              <a:spcAft>
                <a:spcPts val="0"/>
              </a:spcAft>
              <a:buSzPts val="2000"/>
              <a:buChar char="-"/>
            </a:pPr>
            <a:r>
              <a:rPr lang="fr" sz="2000"/>
              <a:t>RFC : </a:t>
            </a:r>
            <a:r>
              <a:rPr i="1" lang="fr" sz="2000"/>
              <a:t>Experimental</a:t>
            </a:r>
            <a:r>
              <a:rPr lang="fr" sz="2000"/>
              <a:t>, </a:t>
            </a:r>
            <a:r>
              <a:rPr i="1" lang="fr" sz="2000"/>
              <a:t>Informational</a:t>
            </a:r>
            <a:r>
              <a:rPr lang="fr" sz="2000"/>
              <a:t>, </a:t>
            </a:r>
            <a:r>
              <a:rPr i="1" lang="fr" sz="2000"/>
              <a:t>Historic</a:t>
            </a:r>
            <a:endParaRPr i="1" sz="2000"/>
          </a:p>
          <a:p>
            <a:pPr indent="-355600" lvl="0" marL="457200" rtl="0" algn="l">
              <a:lnSpc>
                <a:spcPct val="115000"/>
              </a:lnSpc>
              <a:spcBef>
                <a:spcPts val="0"/>
              </a:spcBef>
              <a:spcAft>
                <a:spcPts val="0"/>
              </a:spcAft>
              <a:buSzPts val="2000"/>
              <a:buChar char="-"/>
            </a:pPr>
            <a:r>
              <a:rPr lang="fr" sz="2000"/>
              <a:t>Best Current Practice (BCP)</a:t>
            </a:r>
            <a:endParaRPr sz="2000"/>
          </a:p>
          <a:p>
            <a:pPr indent="-355600" lvl="0" marL="457200" rtl="0" algn="l">
              <a:lnSpc>
                <a:spcPct val="115000"/>
              </a:lnSpc>
              <a:spcBef>
                <a:spcPts val="0"/>
              </a:spcBef>
              <a:spcAft>
                <a:spcPts val="0"/>
              </a:spcAft>
              <a:buSzPts val="2000"/>
              <a:buChar char="-"/>
            </a:pPr>
            <a:r>
              <a:rPr lang="fr" sz="2000" u="sng">
                <a:solidFill>
                  <a:schemeClr val="hlink"/>
                </a:solidFill>
                <a:hlinkClick r:id="rId3"/>
              </a:rPr>
              <a:t>RFC 2026</a:t>
            </a:r>
            <a:r>
              <a:rPr lang="fr" sz="2000"/>
              <a:t> (BCP 9) : </a:t>
            </a:r>
            <a:r>
              <a:rPr i="1" lang="fr" sz="2000"/>
              <a:t>The Internet Standards Process - Revision 3</a:t>
            </a:r>
            <a:endParaRPr i="1" sz="2000"/>
          </a:p>
        </p:txBody>
      </p:sp>
      <p:sp>
        <p:nvSpPr>
          <p:cNvPr id="185" name="Google Shape;185;p3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standards d'internet</a:t>
            </a:r>
            <a:endParaRPr/>
          </a:p>
        </p:txBody>
      </p:sp>
      <p:sp>
        <p:nvSpPr>
          <p:cNvPr id="186" name="Google Shape;186;p3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Définition</a:t>
            </a:r>
            <a:endParaRPr/>
          </a:p>
        </p:txBody>
      </p:sp>
      <p:sp>
        <p:nvSpPr>
          <p:cNvPr id="187" name="Google Shape;187;p3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RFC</a:t>
            </a:r>
            <a:endParaRPr sz="3700"/>
          </a:p>
        </p:txBody>
      </p:sp>
      <p:sp>
        <p:nvSpPr>
          <p:cNvPr id="188" name="Google Shape;188;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idx="4" type="body"/>
          </p:nvPr>
        </p:nvSpPr>
        <p:spPr>
          <a:xfrm>
            <a:off x="462200" y="1772500"/>
            <a:ext cx="8307900" cy="313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1974 - </a:t>
            </a:r>
            <a:r>
              <a:rPr lang="fr" sz="1800" u="sng">
                <a:solidFill>
                  <a:schemeClr val="hlink"/>
                </a:solidFill>
                <a:hlinkClick r:id="rId3"/>
              </a:rPr>
              <a:t>A Protocol for Packet Network Intercommunication</a:t>
            </a:r>
            <a:endParaRPr sz="1800"/>
          </a:p>
          <a:p>
            <a:pPr indent="0" lvl="0" marL="0" rtl="0" algn="l">
              <a:lnSpc>
                <a:spcPct val="115000"/>
              </a:lnSpc>
              <a:spcBef>
                <a:spcPts val="0"/>
              </a:spcBef>
              <a:spcAft>
                <a:spcPts val="0"/>
              </a:spcAft>
              <a:buNone/>
            </a:pPr>
            <a:r>
              <a:rPr lang="fr" sz="1800"/>
              <a:t>	Vinton G. Cerf, Robert E. </a:t>
            </a:r>
            <a:r>
              <a:rPr lang="fr" sz="1800"/>
              <a:t>Kahn</a:t>
            </a:r>
            <a:r>
              <a:rPr lang="fr" sz="1800"/>
              <a:t> (Mai 1974)</a:t>
            </a:r>
            <a:endParaRPr sz="1800"/>
          </a:p>
          <a:p>
            <a:pPr indent="0" lvl="0" marL="0" rtl="0" algn="l">
              <a:lnSpc>
                <a:spcPct val="115000"/>
              </a:lnSpc>
              <a:spcBef>
                <a:spcPts val="0"/>
              </a:spcBef>
              <a:spcAft>
                <a:spcPts val="0"/>
              </a:spcAft>
              <a:buNone/>
            </a:pPr>
            <a:r>
              <a:rPr lang="fr" sz="1800"/>
              <a:t>1977 - TCP version 2 (</a:t>
            </a:r>
            <a:r>
              <a:rPr lang="fr" sz="1800" u="sng">
                <a:solidFill>
                  <a:schemeClr val="hlink"/>
                </a:solidFill>
                <a:hlinkClick r:id="rId4"/>
              </a:rPr>
              <a:t>IEN 5</a:t>
            </a:r>
            <a:r>
              <a:rPr lang="fr" sz="1800"/>
              <a:t>)</a:t>
            </a:r>
            <a:endParaRPr sz="1800"/>
          </a:p>
          <a:p>
            <a:pPr indent="0" lvl="0" marL="0" rtl="0" algn="l">
              <a:lnSpc>
                <a:spcPct val="115000"/>
              </a:lnSpc>
              <a:spcBef>
                <a:spcPts val="0"/>
              </a:spcBef>
              <a:spcAft>
                <a:spcPts val="0"/>
              </a:spcAft>
              <a:buNone/>
            </a:pPr>
            <a:r>
              <a:rPr lang="fr" sz="1800"/>
              <a:t>	Vinton G. Cerf (Mai 1977)</a:t>
            </a:r>
            <a:endParaRPr sz="1800"/>
          </a:p>
          <a:p>
            <a:pPr indent="0" lvl="0" marL="0" rtl="0" algn="l">
              <a:lnSpc>
                <a:spcPct val="115000"/>
              </a:lnSpc>
              <a:spcBef>
                <a:spcPts val="0"/>
              </a:spcBef>
              <a:spcAft>
                <a:spcPts val="0"/>
              </a:spcAft>
              <a:buNone/>
            </a:pPr>
            <a:r>
              <a:rPr lang="fr" sz="1800"/>
              <a:t>1978 - TCP version 3 (</a:t>
            </a:r>
            <a:r>
              <a:rPr lang="fr" sz="1800" u="sng">
                <a:solidFill>
                  <a:schemeClr val="hlink"/>
                </a:solidFill>
                <a:hlinkClick r:id="rId5"/>
              </a:rPr>
              <a:t>IEN 21</a:t>
            </a:r>
            <a:r>
              <a:rPr lang="fr" sz="1800"/>
              <a:t>)</a:t>
            </a:r>
            <a:endParaRPr sz="1800"/>
          </a:p>
          <a:p>
            <a:pPr indent="0" lvl="0" marL="0" rtl="0" algn="l">
              <a:lnSpc>
                <a:spcPct val="115000"/>
              </a:lnSpc>
              <a:spcBef>
                <a:spcPts val="0"/>
              </a:spcBef>
              <a:spcAft>
                <a:spcPts val="0"/>
              </a:spcAft>
              <a:buNone/>
            </a:pPr>
            <a:r>
              <a:rPr lang="fr" sz="1800"/>
              <a:t>	Vinton G. Cerf, </a:t>
            </a:r>
            <a:r>
              <a:rPr lang="fr" sz="1800" u="sng">
                <a:solidFill>
                  <a:schemeClr val="hlink"/>
                </a:solidFill>
                <a:hlinkClick r:id="rId6"/>
              </a:rPr>
              <a:t>Jonathan B. Postel</a:t>
            </a:r>
            <a:r>
              <a:rPr lang="fr" sz="1800"/>
              <a:t> (Janvier 1978)</a:t>
            </a:r>
            <a:endParaRPr sz="1800"/>
          </a:p>
          <a:p>
            <a:pPr indent="0" lvl="0" marL="0" rtl="0" algn="l">
              <a:lnSpc>
                <a:spcPct val="115000"/>
              </a:lnSpc>
              <a:spcBef>
                <a:spcPts val="0"/>
              </a:spcBef>
              <a:spcAft>
                <a:spcPts val="0"/>
              </a:spcAft>
              <a:buNone/>
            </a:pPr>
            <a:r>
              <a:rPr lang="fr" sz="1800"/>
              <a:t>1980</a:t>
            </a:r>
            <a:endParaRPr sz="1800"/>
          </a:p>
          <a:p>
            <a:pPr indent="-342900" lvl="0" marL="457200" rtl="0" algn="l">
              <a:lnSpc>
                <a:spcPct val="115000"/>
              </a:lnSpc>
              <a:spcBef>
                <a:spcPts val="0"/>
              </a:spcBef>
              <a:spcAft>
                <a:spcPts val="0"/>
              </a:spcAft>
              <a:buSzPts val="1800"/>
              <a:buChar char="-"/>
            </a:pPr>
            <a:r>
              <a:rPr lang="fr" sz="1800"/>
              <a:t>TCP version 4 - </a:t>
            </a:r>
            <a:r>
              <a:rPr lang="fr" sz="1800" u="sng">
                <a:solidFill>
                  <a:schemeClr val="hlink"/>
                </a:solidFill>
                <a:hlinkClick r:id="rId7"/>
              </a:rPr>
              <a:t>RFC 761</a:t>
            </a:r>
            <a:r>
              <a:rPr lang="fr" sz="1800"/>
              <a:t> (1980) puis </a:t>
            </a:r>
            <a:r>
              <a:rPr lang="fr" sz="1800" u="sng">
                <a:solidFill>
                  <a:schemeClr val="hlink"/>
                </a:solidFill>
                <a:hlinkClick r:id="rId8"/>
              </a:rPr>
              <a:t>RFC 793</a:t>
            </a:r>
            <a:r>
              <a:rPr lang="fr" sz="1800"/>
              <a:t> (1981 - STD 7)</a:t>
            </a:r>
            <a:endParaRPr sz="1800"/>
          </a:p>
          <a:p>
            <a:pPr indent="-342900" lvl="0" marL="457200" rtl="0" algn="l">
              <a:lnSpc>
                <a:spcPct val="115000"/>
              </a:lnSpc>
              <a:spcBef>
                <a:spcPts val="0"/>
              </a:spcBef>
              <a:spcAft>
                <a:spcPts val="0"/>
              </a:spcAft>
              <a:buSzPts val="1800"/>
              <a:buChar char="-"/>
            </a:pPr>
            <a:r>
              <a:rPr lang="fr" sz="1800"/>
              <a:t>IP version 4 - </a:t>
            </a:r>
            <a:r>
              <a:rPr lang="fr" sz="1800" u="sng">
                <a:solidFill>
                  <a:schemeClr val="hlink"/>
                </a:solidFill>
                <a:hlinkClick r:id="rId9"/>
              </a:rPr>
              <a:t>RFC 760</a:t>
            </a:r>
            <a:r>
              <a:rPr lang="fr" sz="1800"/>
              <a:t> (1980) puis </a:t>
            </a:r>
            <a:r>
              <a:rPr lang="fr" sz="1800" u="sng">
                <a:solidFill>
                  <a:schemeClr val="hlink"/>
                </a:solidFill>
                <a:hlinkClick r:id="rId10"/>
              </a:rPr>
              <a:t>RFC 791</a:t>
            </a:r>
            <a:r>
              <a:rPr lang="fr" sz="1800"/>
              <a:t> (1980 - STD 5)</a:t>
            </a:r>
            <a:endParaRPr sz="1800"/>
          </a:p>
          <a:p>
            <a:pPr indent="0" lvl="0" marL="0" rtl="0" algn="l">
              <a:lnSpc>
                <a:spcPct val="115000"/>
              </a:lnSpc>
              <a:spcBef>
                <a:spcPts val="0"/>
              </a:spcBef>
              <a:spcAft>
                <a:spcPts val="0"/>
              </a:spcAft>
              <a:buNone/>
            </a:pPr>
            <a:r>
              <a:rPr lang="fr" sz="1800"/>
              <a:t>1995 - IP version 6 - </a:t>
            </a:r>
            <a:r>
              <a:rPr lang="fr" sz="1800" u="sng">
                <a:solidFill>
                  <a:schemeClr val="hlink"/>
                </a:solidFill>
                <a:hlinkClick r:id="rId11"/>
              </a:rPr>
              <a:t>RFC 1883</a:t>
            </a:r>
            <a:r>
              <a:rPr lang="fr" sz="1800"/>
              <a:t> (1995) puis </a:t>
            </a:r>
            <a:r>
              <a:rPr lang="fr" sz="1800" u="sng">
                <a:solidFill>
                  <a:schemeClr val="hlink"/>
                </a:solidFill>
                <a:hlinkClick r:id="rId12"/>
              </a:rPr>
              <a:t>RFC 2460</a:t>
            </a:r>
            <a:r>
              <a:rPr lang="fr" sz="1800"/>
              <a:t> (1998 - Draft Standard)</a:t>
            </a:r>
            <a:endParaRPr sz="1800"/>
          </a:p>
        </p:txBody>
      </p:sp>
      <p:sp>
        <p:nvSpPr>
          <p:cNvPr id="194" name="Google Shape;194;p3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peu d'histoire</a:t>
            </a:r>
            <a:endParaRPr/>
          </a:p>
        </p:txBody>
      </p:sp>
      <p:sp>
        <p:nvSpPr>
          <p:cNvPr id="195" name="Google Shape;195;p3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Définition</a:t>
            </a:r>
            <a:endParaRPr/>
          </a:p>
        </p:txBody>
      </p:sp>
      <p:sp>
        <p:nvSpPr>
          <p:cNvPr id="196" name="Google Shape;196;p3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versions d'IP</a:t>
            </a:r>
            <a:endParaRPr sz="3700"/>
          </a:p>
        </p:txBody>
      </p:sp>
      <p:sp>
        <p:nvSpPr>
          <p:cNvPr id="197" name="Google Shape;197;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98" name="Google Shape;198;p33"/>
          <p:cNvPicPr preferRelativeResize="0"/>
          <p:nvPr/>
        </p:nvPicPr>
        <p:blipFill>
          <a:blip r:embed="rId13">
            <a:alphaModFix/>
          </a:blip>
          <a:stretch>
            <a:fillRect/>
          </a:stretch>
        </p:blipFill>
        <p:spPr>
          <a:xfrm>
            <a:off x="6590284" y="767250"/>
            <a:ext cx="2515193" cy="15450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idx="4" type="body"/>
          </p:nvPr>
        </p:nvSpPr>
        <p:spPr>
          <a:xfrm>
            <a:off x="462200" y="1772500"/>
            <a:ext cx="8307900" cy="3131700"/>
          </a:xfrm>
          <a:prstGeom prst="rect">
            <a:avLst/>
          </a:prstGeom>
        </p:spPr>
        <p:txBody>
          <a:bodyPr anchorCtr="0" anchor="ctr" bIns="0" lIns="0" spcFirstLastPara="1" rIns="0" wrap="square" tIns="0">
            <a:noAutofit/>
          </a:bodyPr>
          <a:lstStyle/>
          <a:p>
            <a:pPr indent="-355600" lvl="0" marL="457200" rtl="0" algn="l">
              <a:lnSpc>
                <a:spcPct val="115000"/>
              </a:lnSpc>
              <a:spcBef>
                <a:spcPts val="0"/>
              </a:spcBef>
              <a:spcAft>
                <a:spcPts val="0"/>
              </a:spcAft>
              <a:buSzPts val="2000"/>
              <a:buChar char="-"/>
            </a:pPr>
            <a:r>
              <a:rPr lang="fr" sz="2000"/>
              <a:t>IP n'est pas un protocole de niveau 1 (Physique)</a:t>
            </a:r>
            <a:endParaRPr sz="2000"/>
          </a:p>
          <a:p>
            <a:pPr indent="-355600" lvl="0" marL="457200" rtl="0" algn="l">
              <a:lnSpc>
                <a:spcPct val="115000"/>
              </a:lnSpc>
              <a:spcBef>
                <a:spcPts val="0"/>
              </a:spcBef>
              <a:spcAft>
                <a:spcPts val="0"/>
              </a:spcAft>
              <a:buSzPts val="2000"/>
              <a:buChar char="-"/>
            </a:pPr>
            <a:r>
              <a:rPr lang="fr" sz="2000"/>
              <a:t>Suppose </a:t>
            </a:r>
            <a:r>
              <a:rPr lang="fr" sz="2000"/>
              <a:t>l'existence</a:t>
            </a:r>
            <a:r>
              <a:rPr lang="fr" sz="2000"/>
              <a:t> de protocoles de réseaux physiques</a:t>
            </a:r>
            <a:endParaRPr sz="2000"/>
          </a:p>
          <a:p>
            <a:pPr indent="-355600" lvl="1" marL="914400" rtl="0" algn="l">
              <a:lnSpc>
                <a:spcPct val="115000"/>
              </a:lnSpc>
              <a:spcBef>
                <a:spcPts val="0"/>
              </a:spcBef>
              <a:spcAft>
                <a:spcPts val="0"/>
              </a:spcAft>
              <a:buSzPts val="2000"/>
              <a:buChar char="-"/>
            </a:pPr>
            <a:r>
              <a:rPr lang="fr" sz="2000"/>
              <a:t>Quelconques (Ethernet, Wifi, ATM…)</a:t>
            </a:r>
            <a:endParaRPr sz="2000"/>
          </a:p>
          <a:p>
            <a:pPr indent="-355600" lvl="1" marL="914400" rtl="0" algn="l">
              <a:lnSpc>
                <a:spcPct val="115000"/>
              </a:lnSpc>
              <a:spcBef>
                <a:spcPts val="0"/>
              </a:spcBef>
              <a:spcAft>
                <a:spcPts val="0"/>
              </a:spcAft>
              <a:buSzPts val="2000"/>
              <a:buChar char="-"/>
            </a:pPr>
            <a:r>
              <a:rPr lang="fr" sz="2000"/>
              <a:t>Caractéristiques :</a:t>
            </a:r>
            <a:endParaRPr sz="2000"/>
          </a:p>
          <a:p>
            <a:pPr indent="-355600" lvl="2" marL="1371600" rtl="0" algn="l">
              <a:lnSpc>
                <a:spcPct val="115000"/>
              </a:lnSpc>
              <a:spcBef>
                <a:spcPts val="0"/>
              </a:spcBef>
              <a:spcAft>
                <a:spcPts val="0"/>
              </a:spcAft>
              <a:buSzPts val="2000"/>
              <a:buChar char="-"/>
            </a:pPr>
            <a:r>
              <a:rPr lang="fr" sz="2000"/>
              <a:t>Adresses physiques (ex. : MAC)</a:t>
            </a:r>
            <a:endParaRPr sz="2000"/>
          </a:p>
          <a:p>
            <a:pPr indent="-355600" lvl="2" marL="1371600" rtl="0" algn="l">
              <a:lnSpc>
                <a:spcPct val="115000"/>
              </a:lnSpc>
              <a:spcBef>
                <a:spcPts val="0"/>
              </a:spcBef>
              <a:spcAft>
                <a:spcPts val="0"/>
              </a:spcAft>
              <a:buSzPts val="2000"/>
              <a:buChar char="-"/>
            </a:pPr>
            <a:r>
              <a:rPr lang="fr" sz="2000"/>
              <a:t>MTU</a:t>
            </a:r>
            <a:endParaRPr sz="2000"/>
          </a:p>
          <a:p>
            <a:pPr indent="-355600" lvl="2" marL="1371600" rtl="0" algn="l">
              <a:lnSpc>
                <a:spcPct val="115000"/>
              </a:lnSpc>
              <a:spcBef>
                <a:spcPts val="0"/>
              </a:spcBef>
              <a:spcAft>
                <a:spcPts val="0"/>
              </a:spcAft>
              <a:buSzPts val="2000"/>
              <a:buChar char="-"/>
            </a:pPr>
            <a:r>
              <a:rPr lang="fr" sz="2000"/>
              <a:t>…</a:t>
            </a:r>
            <a:endParaRPr sz="2000"/>
          </a:p>
          <a:p>
            <a:pPr indent="-355600" lvl="0" marL="457200" rtl="0" algn="l">
              <a:lnSpc>
                <a:spcPct val="115000"/>
              </a:lnSpc>
              <a:spcBef>
                <a:spcPts val="0"/>
              </a:spcBef>
              <a:spcAft>
                <a:spcPts val="0"/>
              </a:spcAft>
              <a:buSzPts val="2000"/>
              <a:buChar char="-"/>
            </a:pPr>
            <a:r>
              <a:rPr lang="fr" sz="2000"/>
              <a:t>Envoi de trames entre interfaces d'un même réseau physique (directement reliées)</a:t>
            </a:r>
            <a:endParaRPr sz="2000"/>
          </a:p>
        </p:txBody>
      </p:sp>
      <p:sp>
        <p:nvSpPr>
          <p:cNvPr id="204" name="Google Shape;204;p3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IP s'appuie sur des réseaux physiques</a:t>
            </a:r>
            <a:endParaRPr/>
          </a:p>
        </p:txBody>
      </p:sp>
      <p:sp>
        <p:nvSpPr>
          <p:cNvPr id="205" name="Google Shape;205;p3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Définition</a:t>
            </a:r>
            <a:endParaRPr/>
          </a:p>
        </p:txBody>
      </p:sp>
      <p:sp>
        <p:nvSpPr>
          <p:cNvPr id="206" name="Google Shape;206;p3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prérequis d'IP</a:t>
            </a:r>
            <a:endParaRPr sz="3700"/>
          </a:p>
        </p:txBody>
      </p:sp>
      <p:sp>
        <p:nvSpPr>
          <p:cNvPr id="207" name="Google Shape;207;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ld Code Schoo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