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13716000" cx="24384000"/>
  <p:notesSz cx="6858000" cy="9144000"/>
  <p:embeddedFontLst>
    <p:embeddedFont>
      <p:font typeface="Montserrat SemiBold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Montserrat Medium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  <p:embeddedFont>
      <p:font typeface="Montserrat ExtraBold"/>
      <p:bold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64" Type="http://schemas.openxmlformats.org/officeDocument/2006/relationships/font" Target="fonts/MontserratExtraBold-bold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MontserratExtraBold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560b0b43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22560b0b43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1eff18e26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21eff18e2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118add379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118add379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118add379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118add379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1eff18e2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21eff18e2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118add379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2118add379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1eff18e26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21eff18e26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118add379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2118add379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2560b0b4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22560b0b4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2560b0b43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22560b0b43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2560b0b4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22560b0b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2560b0b4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22560b0b4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2560b0b4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22560b0b4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2560b0b43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22560b0b43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1eff18e26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21eff18e26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2560b0b43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22560b0b43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2984668e0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22984668e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118add379_0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2118add379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118add379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2118add379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2118add379_0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2118add379_0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943cf7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08943cf7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1eff18e2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221eff18e2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22560b0b43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 sur les clients de messagerie : “</a:t>
            </a:r>
            <a:r>
              <a:rPr lang="en-US"/>
              <a:t>conserver une copie des messages sur le serveur”</a:t>
            </a:r>
            <a:endParaRPr/>
          </a:p>
        </p:txBody>
      </p:sp>
      <p:sp>
        <p:nvSpPr>
          <p:cNvPr id="586" name="Google Shape;586;g222560b0b43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2118add379_0_2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2118add379_0_2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1eff18e2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21eff18e2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22560b0b43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22560b0b43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ac3bc7a7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ac3bc7a7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21eff18e26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21eff18e26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2118add379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2118add379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118add379_0_3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2118add379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118add379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22118add379_0_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118add37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118add37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2118add379_0_3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22118add379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2118add379_0_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22118add379_0_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2118add379_0_3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2118add379_0_3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2df0932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132df0932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18add379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118add379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18add379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2118add379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118add379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118add379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eff18e26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1eff18e26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1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100" cy="5949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1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1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7000" cy="145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mailto:bob@domaine1.fr" TargetMode="External"/><Relationship Id="rId5" Type="http://schemas.openxmlformats.org/officeDocument/2006/relationships/hyperlink" Target="mailto:alice@domaine2.f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www.cloudflare.com/fr-fr/learning/dns/dns-records/dns-mx-record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hyperlink" Target="https://codecolibri.fr/acheminement-emails-smtp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rfc-editor.org/rfc/rfc532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933024" y="2977000"/>
            <a:ext cx="141504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La messagerie</a:t>
            </a:r>
            <a:endParaRPr sz="10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982037" y="82892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Un outil de communication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icone_wild_code_school.png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88" y="-2635269"/>
            <a:ext cx="14970072" cy="109217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" name="Google Shape;210;p2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boîte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 aux lettres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Où tout est rangé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aux lettres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la destination vers laquelle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électroniques sont livrés et est identifiée par une adresse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définie par la RFC 5322.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accès en Lecture/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Écriture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peuvent être mis en place sur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(partagée).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terme “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lettres” désigne à la fois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volume de stockage dédié localement ou distant (serveur)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entité conceptuelle qui ne concerne pas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nécessairement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le stockage de fichiers (RFC 5322)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En entreprise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Dans le milieu pro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messagerie électronique est un des systèmes de communication de base en entreprise, l’autre étant le téléphone.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C’est un système critique qui doit être surveillé en continu.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général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le service de messagerie est accompagné d’autres fonctionnalités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Contacts partagés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ressources (salles de réunion)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webmail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2" name="Google Shape;242;p2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messageries instantanées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chat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256425" y="3880725"/>
            <a:ext cx="18718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messagerie instantanée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“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chat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”) est un système de communication en temps réel pour l’échange de messages de type texte.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messages sont envoyés et reçus immédiatement →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synchrone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⇒ communication rapide entre utilisateurs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Quelques exemples : WhatsApp, Slack, Skype, Messenger,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57" name="Google Shape;257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" name="Google Shape;258;p29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On-premises ou cloud ?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Local ou distant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va distinguer 2 modes de déploiement et d’hébergement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On-premises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la messagerie est installée sur des serveurs locaux appartenant à l'entreprise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Achats, installation, configuration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Maintenance, gestion (sauvegarde, MAJ)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en place d’une infrastructure réseau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hébergée sur des serveurs distants gérés par un fournisseur de services cloud.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Pas d’achat, pas de gestion d’infrastructure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Accès depuis n’importe quel terminal autorisé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Dépendance d’un fournisseur cloud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73" name="Google Shape;273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" name="Google Shape;274;p30"/>
          <p:cNvSpPr txBox="1"/>
          <p:nvPr/>
        </p:nvSpPr>
        <p:spPr>
          <a:xfrm>
            <a:off x="946900" y="2610425"/>
            <a:ext cx="12788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Plusieurs noms pour les messages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Selon la langue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France et dans les pays francophones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e-mail),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(origine québécoise)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message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les pays anglo-saxons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email (mail désigne le courrier postal)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la suite de ce cours, le 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sera désigné par “email”.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1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0" name="Google Shape;290;p31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Clients et serveurs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95" name="Google Shape;2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Glossaire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Quelques termes utiles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BALE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acronyme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“boîte aux lettres”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protocole d’envoi des 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protocoles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réception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des 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MUA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User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client de messagerie (logiciel client)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MSA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Submission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composant qui accepte les emails du MUA et les transmets au MTA pour livraison.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MTA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Transfert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élément principal d'un serveur SMTP qui  transmet les emails d’un serveur à un autre.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Les emails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transitent de MTA en MTA.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MDA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Delivery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service de remise des emails dans les BAL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" name="Google Shape;314;p33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Une infrastructure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une infrastructure réseau d’entreprise, le service de messagerie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repose sur une infrastructure clients/serveurs.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serveur de messagerie contient un logiciel qui gère les messages et la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L’utilisateur n’est pas directement en contact avec ce serveur, mais passe par le client pour la gestion de sa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3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0" name="Google Shape;330;p3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Client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logiciel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client de messagerie est le logiciel qui sert d’interface à l’utilisateur pour lui permettre l’envoi et la réception d’emails.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catégories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lourd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installé sur un appareil, appelés aussi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Peut dépendre de l’OS hôte installé.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 : Microsoft Outlook, Mozilla ThunderBird, Apple Mail, IBM Lotus Notes,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web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accessible à partir d’un navigateur web, appelé aussi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webmail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 : Google Gmail, Free, Yahoo!, La Poste.net,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Peut être mis en place en plus d’un client lourd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45" name="Google Shape;345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6" name="Google Shape;346;p3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Serveur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949225" y="4632400"/>
            <a:ext cx="383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L’element principal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principaux protocoles de messagerie sont 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MTP, POP et IMAP.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Par abus de langage, on trouve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types de serveur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Serveur SMTP : serveur sortant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Serveur POP/IMAP : serveur entrant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4" name="Google Shape;84;p18"/>
          <p:cNvPicPr preferRelativeResize="0"/>
          <p:nvPr/>
        </p:nvPicPr>
        <p:blipFill rotWithShape="1">
          <a:blip r:embed="rId3">
            <a:alphaModFix amt="5322"/>
          </a:blip>
          <a:srcRect b="0" l="0" r="0" t="0"/>
          <a:stretch/>
        </p:blipFill>
        <p:spPr>
          <a:xfrm>
            <a:off x="-910978" y="-31314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-1" y="5283200"/>
            <a:ext cx="243840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Qu'est-ce qu’une messagerie </a:t>
            </a: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 ?</a:t>
            </a:r>
            <a:endParaRPr sz="10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logo_wild_code_school (2).png" id="86" name="Google Shape;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41" y="538568"/>
            <a:ext cx="2401013" cy="7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59" name="Google Shape;3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61" name="Google Shape;361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" name="Google Shape;362;p3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Un exemple :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Bob et Alice sont de retour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Prenons 2 utilisateurs : Bob et Alice.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Bob a une adresse de messagerie dans le domaine domaine1.fr :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bob@domaine1.fr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est dans le domaine domaine2.fr avec l’adresse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alice@domaine2.fr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 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passe-t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-il au niveau des clients et des serveurs lorsque Bob envoie un mail à Alice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75" name="Google Shape;3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3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8" name="Google Shape;378;p3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côté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 de l’expéditeur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Du 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côté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du SMTP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5256425" y="3880725"/>
            <a:ext cx="18658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Bob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écrit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un mail sur son logiciel de messagerie et envoie le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logiciel contacte le serveur smtp du domaine de Bob, soit domaine1.fr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smtp lit l'adresse de destination et en extrait le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destination est domaine1.fr, le mail est traité sur ce smtp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destination est sur un autre domaine → contact du smtp de l’autre domaine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cet exemple la destination est un autre domaine, donc on le contacte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le smtp domaine2.fr existe ⇒ transfert du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Sinon ⇒ message d’erreur à l’expediteur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91" name="Google Shape;3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4" name="Google Shape;394;p3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côté du serveur destinataire</a:t>
            </a:r>
            <a:endParaRPr sz="5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autre SMTP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SMTP de domaine2.fr reçoit le mail et vérifie dans sa liste d’utilisateurs que user2 existe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n’existe pas ⇒ message d’erreur au smtp d’origine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existe, le mail est placé dans l'espace mémoire accordé aux mails d’Alice sur le serveur.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mail est ainsi arrivé à destination. L'objectif du protocole SMTP est atteint.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09" name="Google Shape;409;p3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0" name="Google Shape;410;p39"/>
          <p:cNvSpPr txBox="1"/>
          <p:nvPr/>
        </p:nvSpPr>
        <p:spPr>
          <a:xfrm>
            <a:off x="946900" y="2610425"/>
            <a:ext cx="13755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côté du client destinataire</a:t>
            </a:r>
            <a:endParaRPr sz="5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Du côté POP ou IMAP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veut voir si elle a des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utilise son logiciel de messagerie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va utiliser POP ou IMAP pour vérifier si des mails sont en attente dans l’espace mémoire dédiée sur le serveur de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y en a, le serveur va les envoyer vers le logiciel de messagerie d’Alice.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reçoit le mail de Bob dans sa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3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3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4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25" name="Google Shape;425;p4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6" name="Google Shape;426;p40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 global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schéma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6883125" y="3734625"/>
            <a:ext cx="5945100" cy="877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7201075" y="3734625"/>
            <a:ext cx="6127800" cy="877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7285025" y="4169988"/>
            <a:ext cx="36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Domaine1.fr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17400850" y="4126513"/>
            <a:ext cx="36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Domaine2.fr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8088925" y="6330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17619775" y="6330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8088925" y="9748575"/>
            <a:ext cx="271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pop.domaine1.fr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17318325" y="9884225"/>
            <a:ext cx="271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pop.domaine2.fr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971350" y="10450275"/>
            <a:ext cx="4103100" cy="1725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Bob</a:t>
            </a:r>
            <a:r>
              <a:rPr lang="en-US" sz="2400"/>
              <a:t>@domaine1.fr</a:t>
            </a:r>
            <a:endParaRPr sz="2400"/>
          </a:p>
        </p:txBody>
      </p:sp>
      <p:sp>
        <p:nvSpPr>
          <p:cNvPr id="443" name="Google Shape;443;p40"/>
          <p:cNvSpPr/>
          <p:nvPr/>
        </p:nvSpPr>
        <p:spPr>
          <a:xfrm>
            <a:off x="13414550" y="10785225"/>
            <a:ext cx="4103100" cy="1725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Alice</a:t>
            </a:r>
            <a:r>
              <a:rPr lang="en-US" sz="2400"/>
              <a:t>@domaine2.fr</a:t>
            </a:r>
            <a:endParaRPr sz="2400"/>
          </a:p>
        </p:txBody>
      </p:sp>
      <p:cxnSp>
        <p:nvCxnSpPr>
          <p:cNvPr id="444" name="Google Shape;444;p40"/>
          <p:cNvCxnSpPr>
            <a:stCxn id="442" idx="0"/>
            <a:endCxn id="438" idx="1"/>
          </p:cNvCxnSpPr>
          <p:nvPr/>
        </p:nvCxnSpPr>
        <p:spPr>
          <a:xfrm flipH="1" rot="10800000">
            <a:off x="3022900" y="6607575"/>
            <a:ext cx="5066100" cy="38427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>
            <a:stCxn id="438" idx="3"/>
            <a:endCxn id="439" idx="1"/>
          </p:cNvCxnSpPr>
          <p:nvPr/>
        </p:nvCxnSpPr>
        <p:spPr>
          <a:xfrm>
            <a:off x="10801825" y="6607500"/>
            <a:ext cx="68181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0"/>
          <p:cNvSpPr/>
          <p:nvPr/>
        </p:nvSpPr>
        <p:spPr>
          <a:xfrm>
            <a:off x="8139175" y="7871200"/>
            <a:ext cx="38340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BAL</a:t>
            </a:r>
            <a:endParaRPr sz="2400"/>
          </a:p>
        </p:txBody>
      </p:sp>
      <p:sp>
        <p:nvSpPr>
          <p:cNvPr id="447" name="Google Shape;447;p40"/>
          <p:cNvSpPr/>
          <p:nvPr/>
        </p:nvSpPr>
        <p:spPr>
          <a:xfrm>
            <a:off x="18356675" y="7784238"/>
            <a:ext cx="38340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BAL</a:t>
            </a:r>
            <a:endParaRPr sz="2400"/>
          </a:p>
        </p:txBody>
      </p:sp>
      <p:cxnSp>
        <p:nvCxnSpPr>
          <p:cNvPr id="448" name="Google Shape;448;p40"/>
          <p:cNvCxnSpPr>
            <a:stCxn id="439" idx="2"/>
            <a:endCxn id="447" idx="0"/>
          </p:cNvCxnSpPr>
          <p:nvPr/>
        </p:nvCxnSpPr>
        <p:spPr>
          <a:xfrm>
            <a:off x="18976225" y="6884550"/>
            <a:ext cx="1297500" cy="8997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>
            <a:stCxn id="447" idx="2"/>
            <a:endCxn id="441" idx="0"/>
          </p:cNvCxnSpPr>
          <p:nvPr/>
        </p:nvCxnSpPr>
        <p:spPr>
          <a:xfrm flipH="1">
            <a:off x="18674675" y="8923038"/>
            <a:ext cx="1599000" cy="9612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>
            <a:stCxn id="443" idx="0"/>
            <a:endCxn id="441" idx="1"/>
          </p:cNvCxnSpPr>
          <p:nvPr/>
        </p:nvCxnSpPr>
        <p:spPr>
          <a:xfrm rot="-5400000">
            <a:off x="16172600" y="9639525"/>
            <a:ext cx="439200" cy="1852200"/>
          </a:xfrm>
          <a:prstGeom prst="curvedConnector2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>
            <a:stCxn id="441" idx="2"/>
            <a:endCxn id="443" idx="4"/>
          </p:cNvCxnSpPr>
          <p:nvPr/>
        </p:nvCxnSpPr>
        <p:spPr>
          <a:xfrm rot="5400000">
            <a:off x="16219125" y="10054475"/>
            <a:ext cx="1702500" cy="3208800"/>
          </a:xfrm>
          <a:prstGeom prst="curvedConnector3">
            <a:avLst>
              <a:gd fmla="val 113993" name="adj1"/>
            </a:avLst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0"/>
          <p:cNvCxnSpPr>
            <a:stCxn id="443" idx="1"/>
            <a:endCxn id="439" idx="1"/>
          </p:cNvCxnSpPr>
          <p:nvPr/>
        </p:nvCxnSpPr>
        <p:spPr>
          <a:xfrm flipH="1" rot="10800000">
            <a:off x="14015435" y="6607445"/>
            <a:ext cx="3604200" cy="44304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0"/>
          <p:cNvCxnSpPr/>
          <p:nvPr/>
        </p:nvCxnSpPr>
        <p:spPr>
          <a:xfrm flipH="1">
            <a:off x="10812675" y="6160100"/>
            <a:ext cx="6737100" cy="558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40"/>
          <p:cNvCxnSpPr>
            <a:stCxn id="438" idx="2"/>
            <a:endCxn id="446" idx="0"/>
          </p:cNvCxnSpPr>
          <p:nvPr/>
        </p:nvCxnSpPr>
        <p:spPr>
          <a:xfrm>
            <a:off x="9445375" y="6884550"/>
            <a:ext cx="610800" cy="9867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0"/>
          <p:cNvCxnSpPr>
            <a:stCxn id="446" idx="2"/>
            <a:endCxn id="440" idx="0"/>
          </p:cNvCxnSpPr>
          <p:nvPr/>
        </p:nvCxnSpPr>
        <p:spPr>
          <a:xfrm flipH="1">
            <a:off x="9445375" y="9010000"/>
            <a:ext cx="610800" cy="7386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0"/>
          <p:cNvCxnSpPr>
            <a:stCxn id="440" idx="2"/>
            <a:endCxn id="442" idx="4"/>
          </p:cNvCxnSpPr>
          <p:nvPr/>
        </p:nvCxnSpPr>
        <p:spPr>
          <a:xfrm rot="5400000">
            <a:off x="5482525" y="8212425"/>
            <a:ext cx="1503300" cy="6422400"/>
          </a:xfrm>
          <a:prstGeom prst="curvedConnector3">
            <a:avLst>
              <a:gd fmla="val 148018" name="adj1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0"/>
          <p:cNvCxnSpPr>
            <a:stCxn id="442" idx="7"/>
            <a:endCxn id="440" idx="1"/>
          </p:cNvCxnSpPr>
          <p:nvPr/>
        </p:nvCxnSpPr>
        <p:spPr>
          <a:xfrm rot="-5400000">
            <a:off x="6034915" y="8648945"/>
            <a:ext cx="492600" cy="3615300"/>
          </a:xfrm>
          <a:prstGeom prst="curvedConnector2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62" name="Google Shape;4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4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64" name="Google Shape;464;p4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" name="Google Shape;465;p41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Serveur MX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949225" y="4632400"/>
            <a:ext cx="4151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enregistrement DNS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5256425" y="3880725"/>
            <a:ext cx="186426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serveur MX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Exchange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serveur de messagerie qui reçoit et achemine les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enregistrement MX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MX record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correspond aux adresses des serveurs sur lesquels sont envoyés les mails de destination.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Lors de l’envoi d’un email, le serveur smtp interroge le DNS afin d’obtenir la liste des enregistrements MX. Ensuite, une requête A et/ou AAAA est faite pour récupérer les adresses.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peut y avoir plusieurs MX par nom de domaine avec une priorité donnée à chacun.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exemple de MX record : MX10 mx1.nom-domaine.fr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4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1575325" y="11071050"/>
            <a:ext cx="23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MX record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/>
          <p:nvPr/>
        </p:nvSpPr>
        <p:spPr>
          <a:xfrm>
            <a:off x="48575" y="5628550"/>
            <a:ext cx="12764400" cy="60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11466975" y="5628550"/>
            <a:ext cx="12764400" cy="6093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e_wild_code_school.png"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4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83" name="Google Shape;483;p4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4" name="Google Shape;484;p4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 détaillé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schéma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4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7050500" y="5240700"/>
            <a:ext cx="2853600" cy="7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Domaine1.fr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12915625" y="5281063"/>
            <a:ext cx="2938200" cy="73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Domaine2.fr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11758650" y="6331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8386975" y="6331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53425" y="6023050"/>
            <a:ext cx="4103100" cy="1725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Bob@domaine1.fr</a:t>
            </a:r>
            <a:endParaRPr sz="2400"/>
          </a:p>
        </p:txBody>
      </p:sp>
      <p:sp>
        <p:nvSpPr>
          <p:cNvPr id="497" name="Google Shape;497;p42"/>
          <p:cNvSpPr/>
          <p:nvPr/>
        </p:nvSpPr>
        <p:spPr>
          <a:xfrm>
            <a:off x="19126425" y="9948000"/>
            <a:ext cx="4103100" cy="1725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Alice@domaine2.fr</a:t>
            </a:r>
            <a:endParaRPr sz="2400"/>
          </a:p>
        </p:txBody>
      </p:sp>
      <p:cxnSp>
        <p:nvCxnSpPr>
          <p:cNvPr id="498" name="Google Shape;498;p42"/>
          <p:cNvCxnSpPr>
            <a:stCxn id="496" idx="6"/>
            <a:endCxn id="499" idx="1"/>
          </p:cNvCxnSpPr>
          <p:nvPr/>
        </p:nvCxnSpPr>
        <p:spPr>
          <a:xfrm flipH="1" rot="10800000">
            <a:off x="4356525" y="6673150"/>
            <a:ext cx="1391400" cy="2124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2"/>
          <p:cNvCxnSpPr>
            <a:stCxn id="501" idx="0"/>
            <a:endCxn id="502" idx="2"/>
          </p:cNvCxnSpPr>
          <p:nvPr/>
        </p:nvCxnSpPr>
        <p:spPr>
          <a:xfrm rot="10800000">
            <a:off x="16543188" y="6882700"/>
            <a:ext cx="0" cy="30651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2"/>
          <p:cNvSpPr txBox="1"/>
          <p:nvPr/>
        </p:nvSpPr>
        <p:spPr>
          <a:xfrm>
            <a:off x="538025" y="5904600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MUA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5747825" y="6211450"/>
            <a:ext cx="24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MSA (vérif. contenu)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5747813" y="9867050"/>
            <a:ext cx="241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Recherche de MX de 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5" name="Google Shape;505;p42"/>
          <p:cNvCxnSpPr>
            <a:stCxn id="499" idx="2"/>
            <a:endCxn id="504" idx="0"/>
          </p:cNvCxnSpPr>
          <p:nvPr/>
        </p:nvCxnSpPr>
        <p:spPr>
          <a:xfrm>
            <a:off x="6955475" y="7134850"/>
            <a:ext cx="0" cy="27321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6" name="Google Shape;5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725" y="7119500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25" y="8045453"/>
            <a:ext cx="2044500" cy="31550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2"/>
          <p:cNvSpPr txBox="1"/>
          <p:nvPr/>
        </p:nvSpPr>
        <p:spPr>
          <a:xfrm>
            <a:off x="479013" y="11167450"/>
            <a:ext cx="241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9" name="Google Shape;509;p42"/>
          <p:cNvCxnSpPr>
            <a:stCxn id="504" idx="1"/>
            <a:endCxn id="507" idx="3"/>
          </p:cNvCxnSpPr>
          <p:nvPr/>
        </p:nvCxnSpPr>
        <p:spPr>
          <a:xfrm rot="10800000">
            <a:off x="2708813" y="9623000"/>
            <a:ext cx="3039000" cy="10752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510" name="Google Shape;510;p42"/>
          <p:cNvSpPr txBox="1"/>
          <p:nvPr/>
        </p:nvSpPr>
        <p:spPr>
          <a:xfrm>
            <a:off x="5857400" y="804545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8525" y="7191225"/>
            <a:ext cx="3132400" cy="31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2"/>
          <p:cNvSpPr txBox="1"/>
          <p:nvPr/>
        </p:nvSpPr>
        <p:spPr>
          <a:xfrm>
            <a:off x="15335538" y="9947800"/>
            <a:ext cx="241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 (vérif. mail)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15186750" y="63285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MDA (vérif. BAL)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4356525" y="7029175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8931168" y="12399975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14060493" y="12399975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5" name="Google Shape;515;p42"/>
          <p:cNvCxnSpPr>
            <a:stCxn id="504" idx="2"/>
            <a:endCxn id="513" idx="1"/>
          </p:cNvCxnSpPr>
          <p:nvPr/>
        </p:nvCxnSpPr>
        <p:spPr>
          <a:xfrm>
            <a:off x="6955463" y="11529350"/>
            <a:ext cx="1975800" cy="11478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2"/>
          <p:cNvCxnSpPr>
            <a:stCxn id="513" idx="3"/>
            <a:endCxn id="514" idx="1"/>
          </p:cNvCxnSpPr>
          <p:nvPr/>
        </p:nvCxnSpPr>
        <p:spPr>
          <a:xfrm>
            <a:off x="10028868" y="12677025"/>
            <a:ext cx="40317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2"/>
          <p:cNvCxnSpPr>
            <a:stCxn id="514" idx="3"/>
            <a:endCxn id="501" idx="2"/>
          </p:cNvCxnSpPr>
          <p:nvPr/>
        </p:nvCxnSpPr>
        <p:spPr>
          <a:xfrm flipH="1" rot="10800000">
            <a:off x="15158193" y="10502025"/>
            <a:ext cx="1385100" cy="21750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2"/>
          <p:cNvSpPr txBox="1"/>
          <p:nvPr/>
        </p:nvSpPr>
        <p:spPr>
          <a:xfrm>
            <a:off x="11577138" y="12201175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6925075" y="1210920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5630925" y="12276938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1" name="Google Shape;52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2263" y="5916300"/>
            <a:ext cx="1391400" cy="139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42"/>
          <p:cNvCxnSpPr>
            <a:stCxn id="502" idx="3"/>
            <a:endCxn id="521" idx="1"/>
          </p:cNvCxnSpPr>
          <p:nvPr/>
        </p:nvCxnSpPr>
        <p:spPr>
          <a:xfrm>
            <a:off x="17899650" y="6605600"/>
            <a:ext cx="2582700" cy="63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2"/>
          <p:cNvCxnSpPr>
            <a:stCxn id="497" idx="0"/>
            <a:endCxn id="521" idx="2"/>
          </p:cNvCxnSpPr>
          <p:nvPr/>
        </p:nvCxnSpPr>
        <p:spPr>
          <a:xfrm rot="10800000">
            <a:off x="21177975" y="7307700"/>
            <a:ext cx="0" cy="26403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524" name="Google Shape;524;p42"/>
          <p:cNvSpPr txBox="1"/>
          <p:nvPr/>
        </p:nvSpPr>
        <p:spPr>
          <a:xfrm>
            <a:off x="21873725" y="630450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BDD de BAL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1373725" y="8534925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POP ou IMAP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2168075" y="12509400"/>
            <a:ext cx="138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Détails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2681325" y="9883550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MUA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533" name="Google Shape;533;p43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43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35" name="Google Shape;535;p43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protocoles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40" name="Google Shape;5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SMTP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Ce qui envoie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Simple Mail Transfert Protocole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utilisé pour envoyer des emails sur un réseau 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défini par les RFC 821 et 5321.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port par défaut est 25 et 465/587 (avec chiffrement).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Par abus de langage, on parle de serveur SMTP.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rôle est de router les mails à partir de l'adresse du destinataire sur le domaine de destination.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4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56" name="Google Shape;5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4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58" name="Google Shape;558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9" name="Google Shape;559;p4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Relever son courrier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Post Office Protocol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actuellement en version 3, d’où le nom de POP3 souvent utilisé.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port par défaut est le 110.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rôle est de permettre à un utilisateur de relever son courrier sur un serveur POP.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établit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un dialogue entre l’hôte, qui ne contient pas la BAL, mais sur lequel on va trouver le MUA, et la BAL sur le serveur.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4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4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94" name="Google Shape;94;p1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 quoi ça parle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4269994" y="7644288"/>
            <a:ext cx="13130853" cy="1149300"/>
            <a:chOff x="4269994" y="8021650"/>
            <a:chExt cx="13130853" cy="1149300"/>
          </a:xfrm>
        </p:grpSpPr>
        <p:sp>
          <p:nvSpPr>
            <p:cNvPr id="99" name="Google Shape;99;p19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6983047" y="8160250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Clients et Serveurs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1" name="Google Shape;101;p19"/>
          <p:cNvGrpSpPr/>
          <p:nvPr/>
        </p:nvGrpSpPr>
        <p:grpSpPr>
          <a:xfrm>
            <a:off x="4269994" y="6038151"/>
            <a:ext cx="13130853" cy="1149300"/>
            <a:chOff x="4269994" y="6149551"/>
            <a:chExt cx="13130853" cy="1149300"/>
          </a:xfrm>
        </p:grpSpPr>
        <p:sp>
          <p:nvSpPr>
            <p:cNvPr id="102" name="Google Shape;102;p19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6983047" y="6288151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Introduction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4269994" y="9305725"/>
            <a:ext cx="13130853" cy="1149300"/>
            <a:chOff x="4269994" y="9778025"/>
            <a:chExt cx="13130853" cy="1149300"/>
          </a:xfrm>
        </p:grpSpPr>
        <p:sp>
          <p:nvSpPr>
            <p:cNvPr id="105" name="Google Shape;105;p19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protocoles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7" name="Google Shape;107;p1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4269994" y="10967150"/>
            <a:ext cx="13130853" cy="1149300"/>
            <a:chOff x="4269994" y="9778025"/>
            <a:chExt cx="13130853" cy="1149300"/>
          </a:xfrm>
        </p:grpSpPr>
        <p:sp>
          <p:nvSpPr>
            <p:cNvPr id="111" name="Google Shape;111;p19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Bonnes pratiques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3" name="Google Shape;113;p1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72" name="Google Shape;5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4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74" name="Google Shape;574;p4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5" name="Google Shape;575;p4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fonctions simples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est un protocole simple qui donne accès à des fonctionnalités de base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Comptage des emails disponibles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Calc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ul de volumes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Suppression d’emails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Téléchargement des emails de la BAL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46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9" name="Google Shape;579;p4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4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88" name="Google Shape;5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4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90" name="Google Shape;590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1" name="Google Shape;591;p4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Schéma de fonctionnement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4" name="Google Shape;594;p4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4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4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9" name="Google Shape;5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47"/>
          <p:cNvCxnSpPr>
            <a:stCxn id="599" idx="3"/>
            <a:endCxn id="600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7"/>
          <p:cNvCxnSpPr>
            <a:stCxn id="599" idx="3"/>
            <a:endCxn id="601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4" name="Google Shape;60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7974" y="4815432"/>
            <a:ext cx="2865225" cy="28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47"/>
          <p:cNvCxnSpPr>
            <a:stCxn id="600" idx="3"/>
            <a:endCxn id="604" idx="1"/>
          </p:cNvCxnSpPr>
          <p:nvPr/>
        </p:nvCxnSpPr>
        <p:spPr>
          <a:xfrm>
            <a:off x="17102950" y="6248031"/>
            <a:ext cx="3225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6" name="Google Shape;606;p47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Nouveaux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47"/>
          <p:cNvSpPr txBox="1"/>
          <p:nvPr/>
        </p:nvSpPr>
        <p:spPr>
          <a:xfrm>
            <a:off x="9635700" y="94315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Pas de nouveaux messages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8" name="Google Shape;608;p47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20327950" y="75882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p47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47"/>
          <p:cNvSpPr txBox="1"/>
          <p:nvPr/>
        </p:nvSpPr>
        <p:spPr>
          <a:xfrm>
            <a:off x="17700675" y="9518675"/>
            <a:ext cx="441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Pas de nouveaux messages pour client2 car les nouveaux mails ont été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téléchargés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sur client1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17" name="Google Shape;6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8" name="Google Shape;618;p4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19" name="Google Shape;619;p4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20" name="Google Shape;620;p4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1" name="Google Shape;621;p48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Synchroniser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sa BAL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2" name="Google Shape;622;p4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Internet Message Access Protocol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protocole de récupération de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port par défaut est le 143.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IMAP est un protocole avancé et est une alternative à POP par l’ensemble des services évolués qu’il propose.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des principales nouveautés est la possibilité de pouvoir lire uniquement les objets des messages (sans le corps).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Ainsi on peut par exemple effacer des messages sans les avoir lus.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4" name="Google Shape;624;p4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4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6" name="Google Shape;626;p4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7" name="Google Shape;627;p4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8" name="Google Shape;628;p4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33" name="Google Shape;6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4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35" name="Google Shape;635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6" name="Google Shape;636;p49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7" name="Google Shape;637;p4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services avancés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8" name="Google Shape;638;p4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possible avec IMAP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uniquement des objets des messages (sans le corps) → effacement/déplacement des mails sans les avoir lus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 dossiers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Lecture des mails en les laissant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Marquage des 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Synchronisation entre les mails locals et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49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4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4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2" name="Google Shape;642;p4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4" name="Google Shape;644;p4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49" name="Google Shape;6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Google Shape;650;p5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51" name="Google Shape;651;p5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2" name="Google Shape;652;p50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Schéma de fonctionnement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5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5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7" name="Google Shape;657;p5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8" name="Google Shape;658;p5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60" name="Google Shape;6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50"/>
          <p:cNvCxnSpPr>
            <a:stCxn id="660" idx="3"/>
            <a:endCxn id="661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0"/>
          <p:cNvCxnSpPr>
            <a:stCxn id="660" idx="3"/>
            <a:endCxn id="662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65" name="Google Shape;66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787" y="6468957"/>
            <a:ext cx="2865225" cy="28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0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9635700" y="9431525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50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50"/>
          <p:cNvSpPr txBox="1"/>
          <p:nvPr/>
        </p:nvSpPr>
        <p:spPr>
          <a:xfrm>
            <a:off x="1335325" y="90837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50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1" name="Google Shape;671;p50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2" name="Google Shape;672;p50"/>
          <p:cNvSpPr txBox="1"/>
          <p:nvPr/>
        </p:nvSpPr>
        <p:spPr>
          <a:xfrm>
            <a:off x="18850775" y="7588275"/>
            <a:ext cx="441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Client1 et client2 sont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synchronisés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sur le serveur et sont dans le même état.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73" name="Google Shape;673;p50"/>
          <p:cNvCxnSpPr>
            <a:stCxn id="665" idx="3"/>
            <a:endCxn id="660" idx="1"/>
          </p:cNvCxnSpPr>
          <p:nvPr/>
        </p:nvCxnSpPr>
        <p:spPr>
          <a:xfrm flipH="1" rot="10800000">
            <a:off x="4231012" y="7865256"/>
            <a:ext cx="1875600" cy="3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0"/>
          <p:cNvCxnSpPr>
            <a:stCxn id="661" idx="3"/>
            <a:endCxn id="662" idx="3"/>
          </p:cNvCxnSpPr>
          <p:nvPr/>
        </p:nvCxnSpPr>
        <p:spPr>
          <a:xfrm>
            <a:off x="17102950" y="6248031"/>
            <a:ext cx="600" cy="4304700"/>
          </a:xfrm>
          <a:prstGeom prst="curvedConnector3">
            <a:avLst>
              <a:gd fmla="val 188041735" name="adj1"/>
            </a:avLst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79" name="Google Shape;6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81" name="Google Shape;681;p5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2" name="Google Shape;682;p51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5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5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6" name="Google Shape;686;p5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7" name="Google Shape;687;p5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8" name="Google Shape;688;p5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89" name="Google Shape;6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Google Shape;692;p51"/>
          <p:cNvCxnSpPr>
            <a:stCxn id="689" idx="3"/>
            <a:endCxn id="690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1"/>
          <p:cNvCxnSpPr>
            <a:stCxn id="689" idx="3"/>
            <a:endCxn id="691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4" name="Google Shape;69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787" y="6468957"/>
            <a:ext cx="2865225" cy="28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1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51"/>
          <p:cNvSpPr txBox="1"/>
          <p:nvPr/>
        </p:nvSpPr>
        <p:spPr>
          <a:xfrm>
            <a:off x="9635700" y="9431525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51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1"/>
          <p:cNvSpPr txBox="1"/>
          <p:nvPr/>
        </p:nvSpPr>
        <p:spPr>
          <a:xfrm>
            <a:off x="1335325" y="90837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9" name="Google Shape;699;p51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0" name="Google Shape;700;p51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1" name="Google Shape;701;p51"/>
          <p:cNvCxnSpPr>
            <a:stCxn id="694" idx="3"/>
            <a:endCxn id="689" idx="1"/>
          </p:cNvCxnSpPr>
          <p:nvPr/>
        </p:nvCxnSpPr>
        <p:spPr>
          <a:xfrm flipH="1" rot="10800000">
            <a:off x="4231012" y="7865256"/>
            <a:ext cx="1875600" cy="3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1"/>
          <p:cNvCxnSpPr>
            <a:stCxn id="690" idx="3"/>
            <a:endCxn id="691" idx="3"/>
          </p:cNvCxnSpPr>
          <p:nvPr/>
        </p:nvCxnSpPr>
        <p:spPr>
          <a:xfrm>
            <a:off x="17102950" y="6248031"/>
            <a:ext cx="600" cy="4304700"/>
          </a:xfrm>
          <a:prstGeom prst="curvedConnector3">
            <a:avLst>
              <a:gd fmla="val 188041735" name="adj1"/>
            </a:avLst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07" name="Google Shape;7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5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09" name="Google Shape;709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0" name="Google Shape;710;p5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 ou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 ?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Selon les besoins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sera utilisé par une organisation privée ou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professionnelle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n’ayant pas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besoin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fonctionnalités avancées de gestion de BAL.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 même, si les utilisateurs sont mono-postes, POP sera suffisant.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plus professionnelle, IMAP permettra d’avoir une gestion fine des BAL, une solution multi-postes, ainsi que de la sauvegarde.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IMAP est asynchrone, il permet donc d’être utilisé avec une connexion à faible débit.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52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5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5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7" name="Google Shape;717;p5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3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724" name="Google Shape;724;p53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53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26" name="Google Shape;726;p53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Bonnes pratiques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31" name="Google Shape;7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p5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33" name="Google Shape;733;p5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34" name="Google Shape;734;p5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Gestion des emails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5" name="Google Shape;735;p54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Garder une BAL propre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6" name="Google Shape;736;p5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Ne pas faire du stockage “longue durée” des emails.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Faire régulièrement le tri des emails et supprimer ceux qui ne sont plus nécessaires.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des dossiers pour classer les emails par catégorie (par exemple, "travail", "personnel", "archivage", etc.).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Ne pas garder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d'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emails sensibles ou confidentiels dans la BAL.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Sauvegarder régulièrement les emails importants pour éviter toute perte de données en cas de panne ou de suppression accidentelle.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5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p5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0" name="Google Shape;740;p5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1" name="Google Shape;741;p5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47" name="Google Shape;7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8" name="Google Shape;748;p5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49" name="Google Shape;749;p5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0" name="Google Shape;750;p5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Sécurité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1" name="Google Shape;751;p5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élément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important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2" name="Google Shape;752;p5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des mots de passe forts et uniques et/ou une authentification à deux facteurs (2FA)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Être vigilant au contenu des emails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Pièces jointes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Liens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Faire attention aux emails non sollicités (spam) et les messages provenant d'expéditeurs inconnus.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4" name="Google Shape;754;p5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5" name="Google Shape;755;p5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6" name="Google Shape;756;p5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7" name="Google Shape;757;p5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8" name="Google Shape;758;p5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2486075" y="1263650"/>
            <a:ext cx="4371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63" name="Google Shape;7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65" name="Google Shape;765;p5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66" name="Google Shape;766;p5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Confidentialité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7" name="Google Shape;767;p56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 la discrétion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8" name="Google Shape;768;p5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une adresse électronique professionnelle pour les communications d'entreprise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Éviter d'envoyer des informations sensibles par courrier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Vérifier la liste des destinataires avant d'envoyer un email.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6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5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5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2" name="Google Shape;772;p5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3" name="Google Shape;773;p5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4" name="Google Shape;774;p5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79" name="Google Shape;77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5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81" name="Google Shape;781;p5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82" name="Google Shape;782;p5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responsable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3" name="Google Shape;783;p5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Respecter la charte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Respecter la politique de courrier électronique de l’entreprise.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Éviter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d'utiliser des termes inappropriés ou offensants dans les courriels professionnels.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le courrier électronique de manière efficace et efficiente.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7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6" name="Google Shape;786;p5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7" name="Google Shape;787;p5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8" name="Google Shape;788;p5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9" name="Google Shape;789;p5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0" name="Google Shape;790;p5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8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796" name="Google Shape;796;p58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58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98" name="Google Shape;798;p58"/>
          <p:cNvSpPr txBox="1"/>
          <p:nvPr/>
        </p:nvSpPr>
        <p:spPr>
          <a:xfrm>
            <a:off x="2486080" y="1263650"/>
            <a:ext cx="3978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9" name="Google Shape;799;p5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Adresse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/ 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/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Exemple d’un process complet d’envoi de 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protocoles SMTP, POP3, IMAP.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Bonnes pratiques de la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04" name="Google Shape;8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2" cy="80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59"/>
          <p:cNvCxnSpPr/>
          <p:nvPr/>
        </p:nvCxnSpPr>
        <p:spPr>
          <a:xfrm>
            <a:off x="3728230" y="5315401"/>
            <a:ext cx="2423059" cy="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06" name="Google Shape;806;p59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7" name="Google Shape;807;p59"/>
          <p:cNvSpPr txBox="1"/>
          <p:nvPr/>
        </p:nvSpPr>
        <p:spPr>
          <a:xfrm>
            <a:off x="3738328" y="6237949"/>
            <a:ext cx="6843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8" name="Google Shape;808;p5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pic>
        <p:nvPicPr>
          <p:cNvPr descr="logo_wild_code_school (2).png" id="809" name="Google Shape;80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729" y="5821676"/>
            <a:ext cx="7674855" cy="24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origines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Depuis quand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1965 : création du courrier électronique entre le SDC et le MIT.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1969 : développement du courrier électronique via ARPANET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1971 : création du signe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arobase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par Ray Tomlinson.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Première adresse de courrier électronique : tomlinson@bbn-tenexa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fonction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quoi ça sert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messagerie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un système de communication en mode texte de type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asynchrone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utilisée sur un réseau 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messages sont envoyés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reçus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avec une latence qui peut être plus ou moins importante.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Ils peuvent être additionnés d’images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fichiers.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Quelques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exemples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systèmes de messagerie : Outlook, Gmail.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Analogie avec le courrier postal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papier vs electronique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256425" y="3880725"/>
            <a:ext cx="93096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postal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Rédaction d’une lettre et mise sous enveloppe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courrier est posté dans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d’un bureau de La Poste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Poste envoie le courrier au destinataire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destinataire trouve son courrier à son adresse postale, dans sa boîte aux lettres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4566175" y="3880725"/>
            <a:ext cx="92397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Rédaction d’un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dans une interface dédiée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L’email est envoyé sur le serveur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l'expéditeur (=La Poste)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envoyé au serveur du destinataire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destinataire se connecte à sa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consulte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l’email (en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en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" name="Google Shape;178;p2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L’adresse 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qui envoyer du courrier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adresse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adresse 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composée d’une chaîne de caractères permettant de recevoir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courrier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dans 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aux lettres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définie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par la RFC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5322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composée de 3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éléments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partie locale (identifiant)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séparateur @ (arobase) qui signifie “à” ou “chez”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nom de domaine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93" name="Google Shape;193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courrier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lettre ou le message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courrier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composée de 2 parties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L’en-tête : on y trouve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informations contextuelles comme l’expéditeur, le destinataire, l’objet, la date,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corps du message : le message en lui-même, codé sous forme de texte (brute ou html)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couramment appelé email.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